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52" r:id="rId3"/>
    <p:sldMasterId id="2147483654" r:id="rId4"/>
  </p:sldMasterIdLst>
  <p:sldIdLst>
    <p:sldId id="256" r:id="rId5"/>
    <p:sldId id="469" r:id="rId6"/>
    <p:sldId id="258" r:id="rId7"/>
    <p:sldId id="468" r:id="rId8"/>
    <p:sldId id="259" r:id="rId9"/>
    <p:sldId id="260" r:id="rId10"/>
    <p:sldId id="261" r:id="rId11"/>
    <p:sldId id="262" r:id="rId12"/>
    <p:sldId id="263" r:id="rId13"/>
    <p:sldId id="264" r:id="rId14"/>
    <p:sldId id="471" r:id="rId15"/>
    <p:sldId id="470" r:id="rId16"/>
    <p:sldId id="472"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9" r:id="rId30"/>
    <p:sldId id="278" r:id="rId31"/>
    <p:sldId id="277" r:id="rId32"/>
    <p:sldId id="473" r:id="rId33"/>
    <p:sldId id="474" r:id="rId34"/>
    <p:sldId id="475" r:id="rId35"/>
    <p:sldId id="257" r:id="rId36"/>
    <p:sldId id="315" r:id="rId37"/>
    <p:sldId id="316" r:id="rId38"/>
    <p:sldId id="476" r:id="rId39"/>
    <p:sldId id="477" r:id="rId40"/>
    <p:sldId id="478" r:id="rId41"/>
    <p:sldId id="479" r:id="rId42"/>
    <p:sldId id="480" r:id="rId43"/>
    <p:sldId id="481" r:id="rId44"/>
    <p:sldId id="482" r:id="rId45"/>
    <p:sldId id="483" r:id="rId46"/>
    <p:sldId id="484" r:id="rId47"/>
    <p:sldId id="485" r:id="rId48"/>
    <p:sldId id="317" r:id="rId49"/>
    <p:sldId id="486" r:id="rId50"/>
    <p:sldId id="318" r:id="rId51"/>
    <p:sldId id="319" r:id="rId52"/>
    <p:sldId id="320" r:id="rId53"/>
    <p:sldId id="321" r:id="rId54"/>
    <p:sldId id="322" r:id="rId55"/>
    <p:sldId id="323" r:id="rId56"/>
    <p:sldId id="324" r:id="rId57"/>
    <p:sldId id="325" r:id="rId58"/>
    <p:sldId id="326" r:id="rId59"/>
    <p:sldId id="487" r:id="rId60"/>
    <p:sldId id="488" r:id="rId61"/>
    <p:sldId id="489" r:id="rId62"/>
    <p:sldId id="490" r:id="rId63"/>
    <p:sldId id="491" r:id="rId64"/>
    <p:sldId id="492" r:id="rId65"/>
    <p:sldId id="493" r:id="rId66"/>
    <p:sldId id="494" r:id="rId67"/>
    <p:sldId id="495" r:id="rId68"/>
    <p:sldId id="306" r:id="rId69"/>
    <p:sldId id="496" r:id="rId70"/>
    <p:sldId id="280" r:id="rId71"/>
    <p:sldId id="281" r:id="rId72"/>
    <p:sldId id="282" r:id="rId73"/>
    <p:sldId id="283" r:id="rId74"/>
    <p:sldId id="284" r:id="rId75"/>
    <p:sldId id="285" r:id="rId76"/>
    <p:sldId id="287" r:id="rId77"/>
    <p:sldId id="286" r:id="rId78"/>
    <p:sldId id="288" r:id="rId79"/>
    <p:sldId id="290" r:id="rId80"/>
    <p:sldId id="291" r:id="rId81"/>
    <p:sldId id="292" r:id="rId82"/>
    <p:sldId id="293" r:id="rId83"/>
    <p:sldId id="295" r:id="rId84"/>
    <p:sldId id="296" r:id="rId85"/>
    <p:sldId id="297" r:id="rId86"/>
    <p:sldId id="298" r:id="rId87"/>
    <p:sldId id="299" r:id="rId88"/>
    <p:sldId id="294" r:id="rId89"/>
    <p:sldId id="289" r:id="rId90"/>
    <p:sldId id="497" r:id="rId91"/>
    <p:sldId id="300" r:id="rId92"/>
    <p:sldId id="301" r:id="rId93"/>
    <p:sldId id="302" r:id="rId94"/>
    <p:sldId id="303" r:id="rId95"/>
    <p:sldId id="307" r:id="rId96"/>
    <p:sldId id="308" r:id="rId97"/>
    <p:sldId id="309" r:id="rId98"/>
    <p:sldId id="310" r:id="rId99"/>
    <p:sldId id="311" r:id="rId100"/>
    <p:sldId id="312" r:id="rId101"/>
    <p:sldId id="313" r:id="rId102"/>
    <p:sldId id="314" r:id="rId103"/>
    <p:sldId id="498" r:id="rId104"/>
    <p:sldId id="675" r:id="rId105"/>
    <p:sldId id="676" r:id="rId106"/>
    <p:sldId id="677" r:id="rId107"/>
    <p:sldId id="678" r:id="rId108"/>
    <p:sldId id="679" r:id="rId109"/>
    <p:sldId id="680" r:id="rId110"/>
    <p:sldId id="681" r:id="rId111"/>
    <p:sldId id="682" r:id="rId112"/>
    <p:sldId id="683" r:id="rId113"/>
    <p:sldId id="684" r:id="rId114"/>
    <p:sldId id="685" r:id="rId115"/>
    <p:sldId id="686" r:id="rId116"/>
    <p:sldId id="687" r:id="rId117"/>
    <p:sldId id="688" r:id="rId118"/>
    <p:sldId id="689" r:id="rId119"/>
    <p:sldId id="690" r:id="rId120"/>
    <p:sldId id="691" r:id="rId121"/>
    <p:sldId id="692" r:id="rId122"/>
    <p:sldId id="693" r:id="rId123"/>
    <p:sldId id="694" r:id="rId124"/>
    <p:sldId id="695" r:id="rId125"/>
    <p:sldId id="696" r:id="rId126"/>
    <p:sldId id="304" r:id="rId127"/>
    <p:sldId id="697" r:id="rId128"/>
    <p:sldId id="698" r:id="rId129"/>
    <p:sldId id="699" r:id="rId130"/>
    <p:sldId id="700" r:id="rId131"/>
    <p:sldId id="305" r:id="rId132"/>
    <p:sldId id="701" r:id="rId133"/>
    <p:sldId id="702" r:id="rId134"/>
    <p:sldId id="703" r:id="rId135"/>
    <p:sldId id="704" r:id="rId136"/>
    <p:sldId id="705" r:id="rId137"/>
    <p:sldId id="706" r:id="rId138"/>
    <p:sldId id="707" r:id="rId139"/>
    <p:sldId id="708" r:id="rId140"/>
    <p:sldId id="709" r:id="rId141"/>
    <p:sldId id="710" r:id="rId142"/>
    <p:sldId id="711" r:id="rId143"/>
    <p:sldId id="712" r:id="rId144"/>
    <p:sldId id="713" r:id="rId145"/>
    <p:sldId id="714" r:id="rId146"/>
    <p:sldId id="715" r:id="rId147"/>
    <p:sldId id="716" r:id="rId148"/>
    <p:sldId id="717" r:id="rId149"/>
    <p:sldId id="718" r:id="rId150"/>
    <p:sldId id="719" r:id="rId151"/>
    <p:sldId id="720" r:id="rId152"/>
    <p:sldId id="721" r:id="rId153"/>
    <p:sldId id="722" r:id="rId154"/>
    <p:sldId id="329" r:id="rId155"/>
    <p:sldId id="723" r:id="rId156"/>
    <p:sldId id="328" r:id="rId157"/>
    <p:sldId id="327" r:id="rId158"/>
    <p:sldId id="332" r:id="rId159"/>
    <p:sldId id="331" r:id="rId160"/>
    <p:sldId id="330" r:id="rId161"/>
    <p:sldId id="334" r:id="rId162"/>
    <p:sldId id="724" r:id="rId163"/>
    <p:sldId id="725" r:id="rId164"/>
    <p:sldId id="333" r:id="rId165"/>
    <p:sldId id="337" r:id="rId166"/>
    <p:sldId id="336" r:id="rId167"/>
    <p:sldId id="335" r:id="rId168"/>
    <p:sldId id="340" r:id="rId169"/>
    <p:sldId id="339" r:id="rId170"/>
    <p:sldId id="338" r:id="rId171"/>
    <p:sldId id="343" r:id="rId172"/>
    <p:sldId id="342" r:id="rId173"/>
    <p:sldId id="341" r:id="rId174"/>
    <p:sldId id="346" r:id="rId175"/>
    <p:sldId id="345" r:id="rId176"/>
    <p:sldId id="344" r:id="rId177"/>
    <p:sldId id="348" r:id="rId178"/>
    <p:sldId id="347" r:id="rId179"/>
    <p:sldId id="351" r:id="rId180"/>
    <p:sldId id="350" r:id="rId181"/>
    <p:sldId id="349" r:id="rId182"/>
    <p:sldId id="354" r:id="rId183"/>
    <p:sldId id="353" r:id="rId184"/>
    <p:sldId id="352" r:id="rId185"/>
    <p:sldId id="357" r:id="rId186"/>
    <p:sldId id="356" r:id="rId187"/>
    <p:sldId id="355" r:id="rId188"/>
    <p:sldId id="360" r:id="rId189"/>
    <p:sldId id="359" r:id="rId190"/>
    <p:sldId id="358" r:id="rId191"/>
    <p:sldId id="363" r:id="rId192"/>
    <p:sldId id="362" r:id="rId193"/>
    <p:sldId id="361" r:id="rId194"/>
    <p:sldId id="365" r:id="rId195"/>
    <p:sldId id="364" r:id="rId196"/>
    <p:sldId id="368" r:id="rId197"/>
    <p:sldId id="367" r:id="rId198"/>
    <p:sldId id="366" r:id="rId199"/>
    <p:sldId id="371" r:id="rId200"/>
    <p:sldId id="370" r:id="rId201"/>
    <p:sldId id="369" r:id="rId202"/>
    <p:sldId id="374" r:id="rId203"/>
    <p:sldId id="373" r:id="rId204"/>
    <p:sldId id="372" r:id="rId205"/>
    <p:sldId id="376" r:id="rId206"/>
    <p:sldId id="377" r:id="rId207"/>
    <p:sldId id="375" r:id="rId208"/>
    <p:sldId id="379" r:id="rId209"/>
    <p:sldId id="378" r:id="rId210"/>
    <p:sldId id="382" r:id="rId211"/>
    <p:sldId id="381" r:id="rId212"/>
    <p:sldId id="380" r:id="rId213"/>
    <p:sldId id="385" r:id="rId214"/>
    <p:sldId id="384" r:id="rId215"/>
    <p:sldId id="383" r:id="rId216"/>
    <p:sldId id="388" r:id="rId217"/>
    <p:sldId id="387" r:id="rId218"/>
    <p:sldId id="386" r:id="rId219"/>
    <p:sldId id="726" r:id="rId220"/>
    <p:sldId id="390" r:id="rId221"/>
    <p:sldId id="389" r:id="rId222"/>
    <p:sldId id="393" r:id="rId223"/>
    <p:sldId id="392" r:id="rId224"/>
    <p:sldId id="396" r:id="rId225"/>
    <p:sldId id="395" r:id="rId226"/>
    <p:sldId id="394" r:id="rId227"/>
    <p:sldId id="399" r:id="rId228"/>
    <p:sldId id="727" r:id="rId229"/>
    <p:sldId id="398" r:id="rId230"/>
    <p:sldId id="728" r:id="rId231"/>
    <p:sldId id="729" r:id="rId232"/>
    <p:sldId id="730" r:id="rId233"/>
    <p:sldId id="731" r:id="rId234"/>
    <p:sldId id="732" r:id="rId235"/>
    <p:sldId id="397" r:id="rId236"/>
    <p:sldId id="402" r:id="rId237"/>
    <p:sldId id="401" r:id="rId238"/>
    <p:sldId id="400" r:id="rId239"/>
    <p:sldId id="404" r:id="rId240"/>
    <p:sldId id="403" r:id="rId241"/>
    <p:sldId id="407" r:id="rId242"/>
    <p:sldId id="406" r:id="rId243"/>
    <p:sldId id="410" r:id="rId244"/>
    <p:sldId id="409" r:id="rId245"/>
    <p:sldId id="408" r:id="rId246"/>
    <p:sldId id="413" r:id="rId247"/>
    <p:sldId id="412" r:id="rId248"/>
    <p:sldId id="673" r:id="rId249"/>
    <p:sldId id="411" r:id="rId250"/>
    <p:sldId id="415" r:id="rId251"/>
    <p:sldId id="414" r:id="rId252"/>
    <p:sldId id="418" r:id="rId253"/>
    <p:sldId id="417" r:id="rId254"/>
    <p:sldId id="416" r:id="rId255"/>
    <p:sldId id="421" r:id="rId256"/>
    <p:sldId id="420" r:id="rId257"/>
    <p:sldId id="419" r:id="rId258"/>
    <p:sldId id="424" r:id="rId259"/>
    <p:sldId id="423" r:id="rId260"/>
    <p:sldId id="422" r:id="rId261"/>
    <p:sldId id="427" r:id="rId262"/>
    <p:sldId id="426" r:id="rId263"/>
    <p:sldId id="425" r:id="rId264"/>
    <p:sldId id="429" r:id="rId265"/>
    <p:sldId id="428" r:id="rId266"/>
    <p:sldId id="432" r:id="rId267"/>
    <p:sldId id="431" r:id="rId268"/>
    <p:sldId id="430" r:id="rId269"/>
    <p:sldId id="435" r:id="rId270"/>
    <p:sldId id="434" r:id="rId271"/>
    <p:sldId id="433" r:id="rId272"/>
    <p:sldId id="438" r:id="rId273"/>
    <p:sldId id="437" r:id="rId274"/>
    <p:sldId id="436" r:id="rId275"/>
    <p:sldId id="440" r:id="rId276"/>
    <p:sldId id="439" r:id="rId277"/>
    <p:sldId id="733" r:id="rId278"/>
    <p:sldId id="734" r:id="rId279"/>
    <p:sldId id="442" r:id="rId280"/>
    <p:sldId id="441" r:id="rId281"/>
    <p:sldId id="446" r:id="rId282"/>
    <p:sldId id="445" r:id="rId283"/>
    <p:sldId id="444" r:id="rId284"/>
    <p:sldId id="449" r:id="rId285"/>
    <p:sldId id="448" r:id="rId286"/>
    <p:sldId id="447" r:id="rId287"/>
    <p:sldId id="451" r:id="rId288"/>
    <p:sldId id="450" r:id="rId289"/>
    <p:sldId id="454" r:id="rId290"/>
    <p:sldId id="453" r:id="rId291"/>
    <p:sldId id="452" r:id="rId292"/>
    <p:sldId id="457" r:id="rId293"/>
    <p:sldId id="456" r:id="rId294"/>
    <p:sldId id="455" r:id="rId295"/>
    <p:sldId id="460" r:id="rId296"/>
    <p:sldId id="735" r:id="rId297"/>
    <p:sldId id="736" r:id="rId298"/>
    <p:sldId id="737" r:id="rId299"/>
    <p:sldId id="738" r:id="rId300"/>
    <p:sldId id="739" r:id="rId301"/>
    <p:sldId id="740" r:id="rId302"/>
    <p:sldId id="741" r:id="rId303"/>
    <p:sldId id="742" r:id="rId304"/>
    <p:sldId id="743" r:id="rId305"/>
    <p:sldId id="744" r:id="rId306"/>
    <p:sldId id="745" r:id="rId307"/>
    <p:sldId id="746" r:id="rId308"/>
    <p:sldId id="747" r:id="rId309"/>
    <p:sldId id="748" r:id="rId310"/>
    <p:sldId id="749" r:id="rId311"/>
    <p:sldId id="750" r:id="rId312"/>
    <p:sldId id="463" r:id="rId313"/>
    <p:sldId id="461" r:id="rId314"/>
    <p:sldId id="751" r:id="rId315"/>
    <p:sldId id="752" r:id="rId316"/>
    <p:sldId id="753" r:id="rId317"/>
    <p:sldId id="754" r:id="rId318"/>
    <p:sldId id="755" r:id="rId319"/>
    <p:sldId id="756" r:id="rId320"/>
    <p:sldId id="757" r:id="rId321"/>
    <p:sldId id="758" r:id="rId322"/>
    <p:sldId id="759" r:id="rId323"/>
    <p:sldId id="760" r:id="rId324"/>
    <p:sldId id="761" r:id="rId325"/>
    <p:sldId id="762" r:id="rId326"/>
    <p:sldId id="763" r:id="rId327"/>
    <p:sldId id="764" r:id="rId328"/>
    <p:sldId id="765" r:id="rId329"/>
    <p:sldId id="766" r:id="rId330"/>
    <p:sldId id="767" r:id="rId331"/>
    <p:sldId id="768" r:id="rId332"/>
    <p:sldId id="769" r:id="rId333"/>
    <p:sldId id="770" r:id="rId334"/>
    <p:sldId id="771" r:id="rId335"/>
    <p:sldId id="772" r:id="rId336"/>
    <p:sldId id="773" r:id="rId337"/>
    <p:sldId id="774" r:id="rId338"/>
    <p:sldId id="775" r:id="rId339"/>
    <p:sldId id="776" r:id="rId340"/>
    <p:sldId id="568" r:id="rId341"/>
    <p:sldId id="569" r:id="rId342"/>
    <p:sldId id="570" r:id="rId343"/>
    <p:sldId id="777" r:id="rId344"/>
    <p:sldId id="778" r:id="rId345"/>
    <p:sldId id="571" r:id="rId346"/>
    <p:sldId id="779" r:id="rId347"/>
    <p:sldId id="780" r:id="rId348"/>
    <p:sldId id="572" r:id="rId349"/>
    <p:sldId id="781" r:id="rId350"/>
    <p:sldId id="782" r:id="rId351"/>
    <p:sldId id="573" r:id="rId352"/>
    <p:sldId id="574" r:id="rId353"/>
    <p:sldId id="575" r:id="rId354"/>
    <p:sldId id="576" r:id="rId355"/>
    <p:sldId id="577" r:id="rId356"/>
    <p:sldId id="578" r:id="rId357"/>
    <p:sldId id="579" r:id="rId358"/>
    <p:sldId id="783" r:id="rId359"/>
    <p:sldId id="784" r:id="rId360"/>
    <p:sldId id="580" r:id="rId361"/>
    <p:sldId id="581" r:id="rId362"/>
    <p:sldId id="582" r:id="rId363"/>
    <p:sldId id="583" r:id="rId364"/>
    <p:sldId id="584" r:id="rId365"/>
    <p:sldId id="585" r:id="rId366"/>
    <p:sldId id="586" r:id="rId367"/>
    <p:sldId id="587" r:id="rId368"/>
    <p:sldId id="785" r:id="rId369"/>
    <p:sldId id="786" r:id="rId370"/>
    <p:sldId id="787" r:id="rId371"/>
    <p:sldId id="588" r:id="rId372"/>
    <p:sldId id="589" r:id="rId373"/>
    <p:sldId id="591" r:id="rId374"/>
    <p:sldId id="592" r:id="rId375"/>
    <p:sldId id="593" r:id="rId376"/>
    <p:sldId id="594" r:id="rId377"/>
    <p:sldId id="595" r:id="rId378"/>
    <p:sldId id="596" r:id="rId379"/>
    <p:sldId id="597" r:id="rId380"/>
    <p:sldId id="598" r:id="rId381"/>
    <p:sldId id="599" r:id="rId382"/>
    <p:sldId id="600" r:id="rId383"/>
    <p:sldId id="601" r:id="rId384"/>
    <p:sldId id="602" r:id="rId385"/>
    <p:sldId id="603" r:id="rId386"/>
    <p:sldId id="604" r:id="rId387"/>
    <p:sldId id="605" r:id="rId388"/>
    <p:sldId id="606" r:id="rId389"/>
    <p:sldId id="788" r:id="rId390"/>
    <p:sldId id="789" r:id="rId391"/>
    <p:sldId id="790" r:id="rId392"/>
    <p:sldId id="791" r:id="rId393"/>
    <p:sldId id="792" r:id="rId394"/>
    <p:sldId id="793" r:id="rId395"/>
    <p:sldId id="794" r:id="rId396"/>
    <p:sldId id="795" r:id="rId397"/>
    <p:sldId id="796" r:id="rId398"/>
    <p:sldId id="797" r:id="rId399"/>
    <p:sldId id="798" r:id="rId400"/>
    <p:sldId id="499" r:id="rId401"/>
    <p:sldId id="500" r:id="rId402"/>
    <p:sldId id="501" r:id="rId403"/>
    <p:sldId id="502" r:id="rId404"/>
    <p:sldId id="503" r:id="rId405"/>
    <p:sldId id="504" r:id="rId406"/>
    <p:sldId id="505" r:id="rId407"/>
    <p:sldId id="506" r:id="rId408"/>
    <p:sldId id="507" r:id="rId409"/>
    <p:sldId id="508" r:id="rId410"/>
    <p:sldId id="509" r:id="rId411"/>
    <p:sldId id="510" r:id="rId412"/>
    <p:sldId id="799" r:id="rId413"/>
    <p:sldId id="511" r:id="rId414"/>
    <p:sldId id="512" r:id="rId415"/>
    <p:sldId id="513" r:id="rId416"/>
    <p:sldId id="514" r:id="rId417"/>
    <p:sldId id="515" r:id="rId418"/>
    <p:sldId id="516" r:id="rId419"/>
    <p:sldId id="517" r:id="rId420"/>
    <p:sldId id="518" r:id="rId421"/>
    <p:sldId id="519" r:id="rId422"/>
    <p:sldId id="520" r:id="rId423"/>
    <p:sldId id="521" r:id="rId424"/>
    <p:sldId id="522" r:id="rId425"/>
    <p:sldId id="523" r:id="rId426"/>
    <p:sldId id="524" r:id="rId427"/>
    <p:sldId id="674" r:id="rId428"/>
    <p:sldId id="525" r:id="rId429"/>
    <p:sldId id="526" r:id="rId430"/>
    <p:sldId id="527" r:id="rId431"/>
    <p:sldId id="528" r:id="rId432"/>
    <p:sldId id="529" r:id="rId433"/>
    <p:sldId id="530" r:id="rId434"/>
    <p:sldId id="531" r:id="rId435"/>
    <p:sldId id="532" r:id="rId436"/>
    <p:sldId id="533" r:id="rId437"/>
    <p:sldId id="535" r:id="rId438"/>
    <p:sldId id="536" r:id="rId439"/>
    <p:sldId id="537" r:id="rId440"/>
    <p:sldId id="538" r:id="rId441"/>
    <p:sldId id="539" r:id="rId442"/>
    <p:sldId id="540" r:id="rId443"/>
    <p:sldId id="800" r:id="rId444"/>
    <p:sldId id="801" r:id="rId445"/>
    <p:sldId id="802" r:id="rId446"/>
    <p:sldId id="803" r:id="rId447"/>
    <p:sldId id="804" r:id="rId448"/>
    <p:sldId id="805" r:id="rId449"/>
    <p:sldId id="806" r:id="rId450"/>
    <p:sldId id="807" r:id="rId451"/>
    <p:sldId id="808" r:id="rId452"/>
    <p:sldId id="809" r:id="rId453"/>
    <p:sldId id="810" r:id="rId454"/>
    <p:sldId id="811" r:id="rId455"/>
    <p:sldId id="812" r:id="rId456"/>
    <p:sldId id="813" r:id="rId457"/>
    <p:sldId id="814" r:id="rId458"/>
    <p:sldId id="815" r:id="rId459"/>
    <p:sldId id="816" r:id="rId460"/>
    <p:sldId id="817" r:id="rId461"/>
    <p:sldId id="818" r:id="rId462"/>
    <p:sldId id="819" r:id="rId463"/>
    <p:sldId id="820" r:id="rId464"/>
    <p:sldId id="821" r:id="rId465"/>
    <p:sldId id="822" r:id="rId466"/>
    <p:sldId id="823" r:id="rId467"/>
    <p:sldId id="824" r:id="rId468"/>
    <p:sldId id="825" r:id="rId469"/>
    <p:sldId id="826" r:id="rId470"/>
    <p:sldId id="827" r:id="rId471"/>
    <p:sldId id="828" r:id="rId472"/>
    <p:sldId id="829" r:id="rId473"/>
    <p:sldId id="830" r:id="rId474"/>
    <p:sldId id="831" r:id="rId475"/>
    <p:sldId id="832" r:id="rId476"/>
    <p:sldId id="833" r:id="rId477"/>
    <p:sldId id="834" r:id="rId478"/>
    <p:sldId id="835" r:id="rId479"/>
    <p:sldId id="836" r:id="rId480"/>
    <p:sldId id="837" r:id="rId481"/>
    <p:sldId id="838" r:id="rId482"/>
    <p:sldId id="839" r:id="rId483"/>
    <p:sldId id="840" r:id="rId484"/>
    <p:sldId id="841" r:id="rId485"/>
    <p:sldId id="842" r:id="rId486"/>
    <p:sldId id="843" r:id="rId487"/>
    <p:sldId id="844" r:id="rId488"/>
    <p:sldId id="845" r:id="rId489"/>
    <p:sldId id="846" r:id="rId490"/>
    <p:sldId id="847" r:id="rId491"/>
    <p:sldId id="848" r:id="rId492"/>
    <p:sldId id="849" r:id="rId493"/>
    <p:sldId id="850" r:id="rId494"/>
    <p:sldId id="851" r:id="rId495"/>
    <p:sldId id="852" r:id="rId496"/>
    <p:sldId id="853" r:id="rId497"/>
    <p:sldId id="854" r:id="rId498"/>
    <p:sldId id="855" r:id="rId499"/>
    <p:sldId id="856" r:id="rId500"/>
    <p:sldId id="857" r:id="rId501"/>
    <p:sldId id="858" r:id="rId502"/>
    <p:sldId id="859" r:id="rId503"/>
    <p:sldId id="860" r:id="rId504"/>
    <p:sldId id="861" r:id="rId505"/>
    <p:sldId id="862" r:id="rId506"/>
    <p:sldId id="863" r:id="rId507"/>
    <p:sldId id="864" r:id="rId508"/>
    <p:sldId id="865" r:id="rId509"/>
    <p:sldId id="866" r:id="rId510"/>
    <p:sldId id="867" r:id="rId511"/>
    <p:sldId id="868" r:id="rId512"/>
    <p:sldId id="869" r:id="rId513"/>
    <p:sldId id="870" r:id="rId514"/>
    <p:sldId id="871" r:id="rId515"/>
    <p:sldId id="872" r:id="rId516"/>
    <p:sldId id="873" r:id="rId517"/>
    <p:sldId id="874" r:id="rId518"/>
    <p:sldId id="875" r:id="rId519"/>
    <p:sldId id="876" r:id="rId520"/>
    <p:sldId id="877" r:id="rId521"/>
    <p:sldId id="878" r:id="rId522"/>
    <p:sldId id="879" r:id="rId523"/>
    <p:sldId id="880" r:id="rId524"/>
    <p:sldId id="881" r:id="rId525"/>
    <p:sldId id="882" r:id="rId526"/>
    <p:sldId id="883" r:id="rId527"/>
    <p:sldId id="884" r:id="rId528"/>
    <p:sldId id="885" r:id="rId529"/>
    <p:sldId id="886" r:id="rId530"/>
    <p:sldId id="887" r:id="rId531"/>
    <p:sldId id="888" r:id="rId532"/>
    <p:sldId id="889" r:id="rId533"/>
    <p:sldId id="890" r:id="rId534"/>
    <p:sldId id="891" r:id="rId535"/>
    <p:sldId id="892" r:id="rId536"/>
    <p:sldId id="590" r:id="rId537"/>
    <p:sldId id="562" r:id="rId538"/>
    <p:sldId id="893" r:id="rId539"/>
    <p:sldId id="894" r:id="rId540"/>
    <p:sldId id="895" r:id="rId541"/>
    <p:sldId id="896" r:id="rId542"/>
    <p:sldId id="897" r:id="rId543"/>
    <p:sldId id="898" r:id="rId544"/>
    <p:sldId id="899" r:id="rId545"/>
    <p:sldId id="900" r:id="rId546"/>
    <p:sldId id="901" r:id="rId547"/>
    <p:sldId id="902" r:id="rId548"/>
    <p:sldId id="903" r:id="rId549"/>
    <p:sldId id="904" r:id="rId550"/>
    <p:sldId id="905" r:id="rId551"/>
    <p:sldId id="906" r:id="rId552"/>
    <p:sldId id="907" r:id="rId553"/>
    <p:sldId id="564" r:id="rId554"/>
    <p:sldId id="908" r:id="rId555"/>
    <p:sldId id="563" r:id="rId556"/>
    <p:sldId id="565" r:id="rId557"/>
    <p:sldId id="566" r:id="rId558"/>
    <p:sldId id="567" r:id="rId559"/>
    <p:sldId id="909" r:id="rId560"/>
    <p:sldId id="910" r:id="rId561"/>
    <p:sldId id="911" r:id="rId562"/>
    <p:sldId id="912" r:id="rId563"/>
    <p:sldId id="913" r:id="rId564"/>
    <p:sldId id="914" r:id="rId565"/>
    <p:sldId id="915" r:id="rId566"/>
    <p:sldId id="916" r:id="rId567"/>
    <p:sldId id="917" r:id="rId568"/>
    <p:sldId id="918" r:id="rId569"/>
    <p:sldId id="919" r:id="rId570"/>
    <p:sldId id="920" r:id="rId571"/>
    <p:sldId id="921" r:id="rId572"/>
    <p:sldId id="922" r:id="rId573"/>
    <p:sldId id="923" r:id="rId574"/>
    <p:sldId id="924" r:id="rId575"/>
    <p:sldId id="925" r:id="rId576"/>
    <p:sldId id="926" r:id="rId577"/>
    <p:sldId id="927" r:id="rId578"/>
    <p:sldId id="928" r:id="rId579"/>
    <p:sldId id="929" r:id="rId580"/>
    <p:sldId id="930" r:id="rId581"/>
    <p:sldId id="931" r:id="rId582"/>
    <p:sldId id="932" r:id="rId583"/>
    <p:sldId id="933" r:id="rId584"/>
    <p:sldId id="934" r:id="rId585"/>
    <p:sldId id="935" r:id="rId586"/>
    <p:sldId id="936" r:id="rId587"/>
    <p:sldId id="391" r:id="rId588"/>
    <p:sldId id="937" r:id="rId589"/>
    <p:sldId id="938" r:id="rId590"/>
    <p:sldId id="939" r:id="rId591"/>
    <p:sldId id="940" r:id="rId592"/>
    <p:sldId id="941" r:id="rId593"/>
    <p:sldId id="942" r:id="rId594"/>
    <p:sldId id="943" r:id="rId595"/>
    <p:sldId id="944" r:id="rId596"/>
    <p:sldId id="945" r:id="rId597"/>
    <p:sldId id="946" r:id="rId598"/>
    <p:sldId id="947" r:id="rId599"/>
    <p:sldId id="948" r:id="rId600"/>
    <p:sldId id="949" r:id="rId601"/>
    <p:sldId id="950" r:id="rId602"/>
    <p:sldId id="951" r:id="rId603"/>
    <p:sldId id="952" r:id="rId604"/>
    <p:sldId id="953" r:id="rId605"/>
    <p:sldId id="954" r:id="rId606"/>
    <p:sldId id="955" r:id="rId607"/>
    <p:sldId id="405" r:id="rId608"/>
    <p:sldId id="607" r:id="rId609"/>
    <p:sldId id="956" r:id="rId610"/>
    <p:sldId id="957" r:id="rId611"/>
    <p:sldId id="608" r:id="rId612"/>
    <p:sldId id="958" r:id="rId613"/>
    <p:sldId id="959" r:id="rId614"/>
    <p:sldId id="609" r:id="rId615"/>
    <p:sldId id="960" r:id="rId616"/>
    <p:sldId id="961" r:id="rId617"/>
    <p:sldId id="962" r:id="rId618"/>
    <p:sldId id="610" r:id="rId619"/>
    <p:sldId id="963" r:id="rId620"/>
    <p:sldId id="964" r:id="rId621"/>
    <p:sldId id="965" r:id="rId622"/>
    <p:sldId id="966" r:id="rId623"/>
    <p:sldId id="611" r:id="rId624"/>
    <p:sldId id="967" r:id="rId625"/>
    <p:sldId id="968" r:id="rId626"/>
    <p:sldId id="969" r:id="rId627"/>
    <p:sldId id="970" r:id="rId628"/>
    <p:sldId id="971" r:id="rId629"/>
    <p:sldId id="972" r:id="rId630"/>
    <p:sldId id="973" r:id="rId631"/>
    <p:sldId id="612" r:id="rId632"/>
    <p:sldId id="974" r:id="rId633"/>
    <p:sldId id="975" r:id="rId634"/>
    <p:sldId id="613" r:id="rId635"/>
    <p:sldId id="976" r:id="rId636"/>
    <p:sldId id="977" r:id="rId637"/>
    <p:sldId id="978" r:id="rId638"/>
    <p:sldId id="979" r:id="rId639"/>
    <p:sldId id="980" r:id="rId640"/>
    <p:sldId id="981" r:id="rId641"/>
    <p:sldId id="982" r:id="rId642"/>
    <p:sldId id="983" r:id="rId643"/>
    <p:sldId id="984" r:id="rId644"/>
    <p:sldId id="985" r:id="rId645"/>
    <p:sldId id="986" r:id="rId646"/>
    <p:sldId id="987" r:id="rId647"/>
    <p:sldId id="988" r:id="rId648"/>
    <p:sldId id="989" r:id="rId649"/>
    <p:sldId id="990" r:id="rId650"/>
    <p:sldId id="991" r:id="rId651"/>
    <p:sldId id="443" r:id="rId652"/>
    <p:sldId id="992" r:id="rId653"/>
    <p:sldId id="993" r:id="rId654"/>
    <p:sldId id="994" r:id="rId655"/>
    <p:sldId id="995" r:id="rId656"/>
    <p:sldId id="996" r:id="rId657"/>
    <p:sldId id="997" r:id="rId658"/>
    <p:sldId id="998" r:id="rId659"/>
    <p:sldId id="999" r:id="rId660"/>
    <p:sldId id="1000" r:id="rId661"/>
    <p:sldId id="1001" r:id="rId662"/>
    <p:sldId id="1002" r:id="rId663"/>
    <p:sldId id="1003" r:id="rId664"/>
    <p:sldId id="1004" r:id="rId665"/>
    <p:sldId id="1005" r:id="rId666"/>
    <p:sldId id="1006" r:id="rId667"/>
    <p:sldId id="1007" r:id="rId668"/>
    <p:sldId id="1008" r:id="rId669"/>
    <p:sldId id="1009" r:id="rId670"/>
    <p:sldId id="1010" r:id="rId671"/>
    <p:sldId id="1011" r:id="rId672"/>
    <p:sldId id="1012" r:id="rId673"/>
    <p:sldId id="1013" r:id="rId674"/>
    <p:sldId id="1014" r:id="rId675"/>
    <p:sldId id="1015" r:id="rId676"/>
    <p:sldId id="1016" r:id="rId677"/>
    <p:sldId id="1017" r:id="rId678"/>
    <p:sldId id="1018" r:id="rId679"/>
    <p:sldId id="1019" r:id="rId680"/>
    <p:sldId id="1020" r:id="rId681"/>
    <p:sldId id="1021" r:id="rId682"/>
    <p:sldId id="1022" r:id="rId683"/>
    <p:sldId id="1023" r:id="rId684"/>
    <p:sldId id="1024" r:id="rId685"/>
    <p:sldId id="1025" r:id="rId686"/>
    <p:sldId id="1026" r:id="rId687"/>
    <p:sldId id="1027" r:id="rId688"/>
    <p:sldId id="1028" r:id="rId689"/>
    <p:sldId id="1029" r:id="rId690"/>
    <p:sldId id="1030" r:id="rId691"/>
    <p:sldId id="1031" r:id="rId692"/>
    <p:sldId id="1032" r:id="rId693"/>
    <p:sldId id="1033" r:id="rId694"/>
    <p:sldId id="1034" r:id="rId695"/>
    <p:sldId id="1035" r:id="rId696"/>
    <p:sldId id="1036" r:id="rId697"/>
    <p:sldId id="1037" r:id="rId698"/>
    <p:sldId id="1038" r:id="rId699"/>
    <p:sldId id="1039" r:id="rId700"/>
    <p:sldId id="1040" r:id="rId701"/>
    <p:sldId id="1041" r:id="rId702"/>
    <p:sldId id="1042" r:id="rId703"/>
    <p:sldId id="1043" r:id="rId704"/>
    <p:sldId id="1044" r:id="rId705"/>
    <p:sldId id="1045" r:id="rId706"/>
    <p:sldId id="1046" r:id="rId707"/>
    <p:sldId id="1047" r:id="rId708"/>
    <p:sldId id="1048" r:id="rId709"/>
    <p:sldId id="1049" r:id="rId710"/>
    <p:sldId id="1050" r:id="rId711"/>
    <p:sldId id="1051" r:id="rId712"/>
    <p:sldId id="1052" r:id="rId713"/>
    <p:sldId id="1053" r:id="rId714"/>
    <p:sldId id="1054" r:id="rId715"/>
    <p:sldId id="1055" r:id="rId716"/>
    <p:sldId id="1056" r:id="rId717"/>
    <p:sldId id="1057" r:id="rId718"/>
    <p:sldId id="1058" r:id="rId719"/>
    <p:sldId id="1059" r:id="rId720"/>
    <p:sldId id="1060" r:id="rId721"/>
    <p:sldId id="1061" r:id="rId722"/>
    <p:sldId id="1062" r:id="rId723"/>
    <p:sldId id="1063" r:id="rId724"/>
    <p:sldId id="1064" r:id="rId725"/>
    <p:sldId id="1065" r:id="rId726"/>
    <p:sldId id="1066" r:id="rId727"/>
    <p:sldId id="1067" r:id="rId728"/>
    <p:sldId id="1068" r:id="rId729"/>
    <p:sldId id="1069" r:id="rId730"/>
    <p:sldId id="1070" r:id="rId731"/>
    <p:sldId id="1071" r:id="rId732"/>
    <p:sldId id="1072" r:id="rId733"/>
    <p:sldId id="1073" r:id="rId734"/>
    <p:sldId id="1074" r:id="rId735"/>
    <p:sldId id="1075" r:id="rId736"/>
    <p:sldId id="1076" r:id="rId737"/>
    <p:sldId id="1077" r:id="rId738"/>
    <p:sldId id="1078" r:id="rId739"/>
    <p:sldId id="1079" r:id="rId740"/>
    <p:sldId id="1080" r:id="rId741"/>
    <p:sldId id="1081" r:id="rId742"/>
    <p:sldId id="1082" r:id="rId743"/>
    <p:sldId id="1083" r:id="rId744"/>
    <p:sldId id="1084" r:id="rId745"/>
    <p:sldId id="1085" r:id="rId746"/>
    <p:sldId id="1086" r:id="rId747"/>
    <p:sldId id="1087" r:id="rId748"/>
    <p:sldId id="1088" r:id="rId749"/>
    <p:sldId id="1089" r:id="rId750"/>
    <p:sldId id="1090" r:id="rId751"/>
    <p:sldId id="1091" r:id="rId752"/>
    <p:sldId id="1092" r:id="rId753"/>
    <p:sldId id="1093" r:id="rId754"/>
    <p:sldId id="1094" r:id="rId755"/>
    <p:sldId id="1095" r:id="rId756"/>
    <p:sldId id="1096" r:id="rId757"/>
    <p:sldId id="1097" r:id="rId758"/>
    <p:sldId id="1098" r:id="rId759"/>
    <p:sldId id="1099" r:id="rId760"/>
    <p:sldId id="1100" r:id="rId761"/>
    <p:sldId id="1101" r:id="rId762"/>
    <p:sldId id="1102" r:id="rId763"/>
    <p:sldId id="1103" r:id="rId764"/>
    <p:sldId id="1104" r:id="rId765"/>
    <p:sldId id="1105" r:id="rId766"/>
    <p:sldId id="1106" r:id="rId767"/>
    <p:sldId id="1107" r:id="rId768"/>
    <p:sldId id="1108" r:id="rId769"/>
    <p:sldId id="1109" r:id="rId770"/>
    <p:sldId id="1110" r:id="rId771"/>
    <p:sldId id="1111" r:id="rId772"/>
    <p:sldId id="1112" r:id="rId773"/>
    <p:sldId id="1113" r:id="rId774"/>
    <p:sldId id="1114" r:id="rId775"/>
    <p:sldId id="1115" r:id="rId776"/>
    <p:sldId id="1116" r:id="rId777"/>
    <p:sldId id="1117" r:id="rId778"/>
    <p:sldId id="1118" r:id="rId779"/>
    <p:sldId id="1119" r:id="rId780"/>
    <p:sldId id="1120" r:id="rId781"/>
    <p:sldId id="1121" r:id="rId782"/>
    <p:sldId id="1122" r:id="rId783"/>
    <p:sldId id="1123" r:id="rId784"/>
    <p:sldId id="1124" r:id="rId785"/>
    <p:sldId id="1125" r:id="rId786"/>
    <p:sldId id="1126" r:id="rId787"/>
    <p:sldId id="1127" r:id="rId788"/>
    <p:sldId id="1128" r:id="rId789"/>
    <p:sldId id="1129" r:id="rId790"/>
    <p:sldId id="1130" r:id="rId791"/>
    <p:sldId id="1131" r:id="rId792"/>
    <p:sldId id="1132" r:id="rId793"/>
    <p:sldId id="1133" r:id="rId794"/>
    <p:sldId id="1134" r:id="rId795"/>
    <p:sldId id="1135" r:id="rId796"/>
    <p:sldId id="1136" r:id="rId797"/>
    <p:sldId id="1137" r:id="rId798"/>
    <p:sldId id="1138" r:id="rId799"/>
    <p:sldId id="1139" r:id="rId800"/>
    <p:sldId id="1140" r:id="rId801"/>
    <p:sldId id="1141" r:id="rId802"/>
    <p:sldId id="1142" r:id="rId803"/>
    <p:sldId id="1143" r:id="rId804"/>
    <p:sldId id="1144" r:id="rId805"/>
    <p:sldId id="1145" r:id="rId806"/>
    <p:sldId id="1146" r:id="rId807"/>
    <p:sldId id="1147" r:id="rId808"/>
    <p:sldId id="1148" r:id="rId809"/>
    <p:sldId id="1149" r:id="rId810"/>
    <p:sldId id="1150" r:id="rId811"/>
    <p:sldId id="1151" r:id="rId812"/>
    <p:sldId id="1152" r:id="rId813"/>
    <p:sldId id="1153" r:id="rId814"/>
    <p:sldId id="1154" r:id="rId815"/>
    <p:sldId id="458" r:id="rId816"/>
    <p:sldId id="1155" r:id="rId817"/>
    <p:sldId id="1156" r:id="rId818"/>
    <p:sldId id="1157" r:id="rId819"/>
    <p:sldId id="1158" r:id="rId820"/>
    <p:sldId id="1159" r:id="rId821"/>
    <p:sldId id="1160" r:id="rId822"/>
    <p:sldId id="1161" r:id="rId823"/>
    <p:sldId id="1162" r:id="rId824"/>
    <p:sldId id="1163" r:id="rId825"/>
    <p:sldId id="1164" r:id="rId826"/>
    <p:sldId id="1165" r:id="rId827"/>
    <p:sldId id="1166" r:id="rId828"/>
    <p:sldId id="1167" r:id="rId829"/>
    <p:sldId id="1168" r:id="rId830"/>
    <p:sldId id="1169" r:id="rId831"/>
    <p:sldId id="1170" r:id="rId832"/>
    <p:sldId id="1171" r:id="rId833"/>
    <p:sldId id="459" r:id="rId834"/>
    <p:sldId id="1172" r:id="rId835"/>
    <p:sldId id="1173" r:id="rId836"/>
    <p:sldId id="1174" r:id="rId837"/>
    <p:sldId id="1175" r:id="rId838"/>
    <p:sldId id="1176" r:id="rId839"/>
    <p:sldId id="1177" r:id="rId840"/>
    <p:sldId id="1178" r:id="rId841"/>
    <p:sldId id="1179" r:id="rId842"/>
    <p:sldId id="1180" r:id="rId843"/>
    <p:sldId id="1181" r:id="rId844"/>
    <p:sldId id="1182" r:id="rId845"/>
    <p:sldId id="1183" r:id="rId846"/>
    <p:sldId id="1184" r:id="rId847"/>
    <p:sldId id="1185" r:id="rId848"/>
    <p:sldId id="1186" r:id="rId849"/>
    <p:sldId id="1187" r:id="rId850"/>
    <p:sldId id="1188" r:id="rId851"/>
    <p:sldId id="1189" r:id="rId852"/>
    <p:sldId id="1190" r:id="rId853"/>
    <p:sldId id="1191" r:id="rId854"/>
    <p:sldId id="1192" r:id="rId855"/>
    <p:sldId id="1193" r:id="rId856"/>
    <p:sldId id="1194" r:id="rId857"/>
    <p:sldId id="1195" r:id="rId858"/>
    <p:sldId id="1196" r:id="rId859"/>
    <p:sldId id="1197" r:id="rId860"/>
    <p:sldId id="1198" r:id="rId861"/>
    <p:sldId id="1199" r:id="rId862"/>
    <p:sldId id="1200" r:id="rId863"/>
    <p:sldId id="1201" r:id="rId864"/>
    <p:sldId id="1202" r:id="rId865"/>
    <p:sldId id="1203" r:id="rId866"/>
    <p:sldId id="1204" r:id="rId867"/>
    <p:sldId id="1205" r:id="rId868"/>
    <p:sldId id="1206" r:id="rId869"/>
    <p:sldId id="1207" r:id="rId870"/>
    <p:sldId id="1208" r:id="rId871"/>
    <p:sldId id="1209" r:id="rId872"/>
    <p:sldId id="1210" r:id="rId873"/>
    <p:sldId id="1211" r:id="rId874"/>
    <p:sldId id="1212" r:id="rId875"/>
    <p:sldId id="1213" r:id="rId876"/>
    <p:sldId id="1214" r:id="rId877"/>
    <p:sldId id="1215" r:id="rId878"/>
    <p:sldId id="1216" r:id="rId879"/>
    <p:sldId id="1217" r:id="rId880"/>
    <p:sldId id="1218" r:id="rId881"/>
    <p:sldId id="1219" r:id="rId882"/>
    <p:sldId id="1220" r:id="rId883"/>
    <p:sldId id="1221" r:id="rId884"/>
    <p:sldId id="1222" r:id="rId885"/>
    <p:sldId id="1223" r:id="rId886"/>
    <p:sldId id="1224" r:id="rId887"/>
    <p:sldId id="1225" r:id="rId888"/>
    <p:sldId id="1226" r:id="rId889"/>
    <p:sldId id="1227" r:id="rId890"/>
    <p:sldId id="1228" r:id="rId891"/>
    <p:sldId id="1229" r:id="rId892"/>
    <p:sldId id="1230" r:id="rId893"/>
    <p:sldId id="1231" r:id="rId894"/>
    <p:sldId id="1232" r:id="rId895"/>
    <p:sldId id="1233" r:id="rId896"/>
    <p:sldId id="1234" r:id="rId897"/>
    <p:sldId id="1235" r:id="rId898"/>
    <p:sldId id="1236" r:id="rId899"/>
    <p:sldId id="1237" r:id="rId900"/>
    <p:sldId id="1238" r:id="rId901"/>
    <p:sldId id="1239" r:id="rId902"/>
    <p:sldId id="1240" r:id="rId903"/>
    <p:sldId id="1241" r:id="rId904"/>
    <p:sldId id="1242" r:id="rId905"/>
    <p:sldId id="1243" r:id="rId906"/>
    <p:sldId id="1244" r:id="rId907"/>
    <p:sldId id="1245" r:id="rId908"/>
    <p:sldId id="1246" r:id="rId909"/>
    <p:sldId id="1247" r:id="rId910"/>
    <p:sldId id="1248" r:id="rId911"/>
    <p:sldId id="1249" r:id="rId912"/>
    <p:sldId id="1250" r:id="rId913"/>
    <p:sldId id="1251" r:id="rId914"/>
    <p:sldId id="1252" r:id="rId915"/>
    <p:sldId id="1253" r:id="rId916"/>
    <p:sldId id="1254" r:id="rId917"/>
    <p:sldId id="1255" r:id="rId918"/>
    <p:sldId id="1256" r:id="rId919"/>
    <p:sldId id="1257" r:id="rId920"/>
    <p:sldId id="1258" r:id="rId921"/>
    <p:sldId id="1259" r:id="rId922"/>
    <p:sldId id="1260" r:id="rId923"/>
    <p:sldId id="1261" r:id="rId924"/>
    <p:sldId id="1262" r:id="rId925"/>
    <p:sldId id="1263" r:id="rId926"/>
    <p:sldId id="1264" r:id="rId927"/>
    <p:sldId id="1265" r:id="rId928"/>
    <p:sldId id="1266" r:id="rId929"/>
    <p:sldId id="1267" r:id="rId930"/>
    <p:sldId id="1268" r:id="rId931"/>
    <p:sldId id="1269" r:id="rId932"/>
    <p:sldId id="1270" r:id="rId933"/>
    <p:sldId id="1271" r:id="rId934"/>
    <p:sldId id="1272" r:id="rId935"/>
    <p:sldId id="1273" r:id="rId936"/>
    <p:sldId id="1274" r:id="rId937"/>
    <p:sldId id="1275" r:id="rId938"/>
    <p:sldId id="1276" r:id="rId939"/>
    <p:sldId id="1277" r:id="rId940"/>
    <p:sldId id="1278" r:id="rId941"/>
    <p:sldId id="1279" r:id="rId942"/>
    <p:sldId id="1280" r:id="rId943"/>
    <p:sldId id="1281" r:id="rId944"/>
    <p:sldId id="1282" r:id="rId945"/>
    <p:sldId id="1283" r:id="rId946"/>
    <p:sldId id="1284" r:id="rId947"/>
    <p:sldId id="1285" r:id="rId948"/>
    <p:sldId id="1286" r:id="rId949"/>
    <p:sldId id="1287" r:id="rId950"/>
    <p:sldId id="1288" r:id="rId951"/>
    <p:sldId id="1289" r:id="rId952"/>
    <p:sldId id="1290" r:id="rId953"/>
    <p:sldId id="1291" r:id="rId954"/>
    <p:sldId id="1292" r:id="rId955"/>
    <p:sldId id="1293" r:id="rId956"/>
    <p:sldId id="1294" r:id="rId957"/>
    <p:sldId id="1295" r:id="rId958"/>
    <p:sldId id="1296" r:id="rId959"/>
    <p:sldId id="1297" r:id="rId960"/>
    <p:sldId id="1298" r:id="rId961"/>
    <p:sldId id="1299" r:id="rId962"/>
    <p:sldId id="1300" r:id="rId963"/>
    <p:sldId id="1301" r:id="rId964"/>
    <p:sldId id="1302" r:id="rId965"/>
    <p:sldId id="1303" r:id="rId966"/>
    <p:sldId id="1304" r:id="rId967"/>
    <p:sldId id="1305" r:id="rId968"/>
    <p:sldId id="1306" r:id="rId969"/>
    <p:sldId id="1307" r:id="rId970"/>
    <p:sldId id="1308" r:id="rId971"/>
    <p:sldId id="1309" r:id="rId972"/>
    <p:sldId id="1310" r:id="rId973"/>
    <p:sldId id="1311" r:id="rId974"/>
    <p:sldId id="1312" r:id="rId975"/>
    <p:sldId id="1313" r:id="rId976"/>
    <p:sldId id="1314" r:id="rId977"/>
    <p:sldId id="1315" r:id="rId978"/>
    <p:sldId id="1316" r:id="rId979"/>
    <p:sldId id="1317" r:id="rId980"/>
    <p:sldId id="1318" r:id="rId981"/>
    <p:sldId id="1319" r:id="rId982"/>
    <p:sldId id="1320" r:id="rId983"/>
    <p:sldId id="1321" r:id="rId984"/>
    <p:sldId id="1322" r:id="rId985"/>
    <p:sldId id="1323" r:id="rId986"/>
    <p:sldId id="1324" r:id="rId987"/>
    <p:sldId id="1325" r:id="rId988"/>
    <p:sldId id="1326" r:id="rId989"/>
    <p:sldId id="1327" r:id="rId990"/>
    <p:sldId id="1328" r:id="rId991"/>
    <p:sldId id="1329" r:id="rId992"/>
    <p:sldId id="1330" r:id="rId993"/>
    <p:sldId id="1331" r:id="rId994"/>
    <p:sldId id="1332" r:id="rId995"/>
    <p:sldId id="1333" r:id="rId996"/>
    <p:sldId id="1334" r:id="rId997"/>
    <p:sldId id="1335" r:id="rId998"/>
    <p:sldId id="1336" r:id="rId999"/>
    <p:sldId id="1337" r:id="rId1000"/>
    <p:sldId id="1338" r:id="rId1001"/>
    <p:sldId id="1339" r:id="rId1002"/>
    <p:sldId id="1340" r:id="rId1003"/>
    <p:sldId id="1341" r:id="rId1004"/>
    <p:sldId id="1342" r:id="rId1005"/>
    <p:sldId id="1343" r:id="rId1006"/>
    <p:sldId id="1344" r:id="rId1007"/>
    <p:sldId id="1345" r:id="rId1008"/>
    <p:sldId id="1346" r:id="rId1009"/>
    <p:sldId id="1347" r:id="rId1010"/>
    <p:sldId id="1348" r:id="rId1011"/>
    <p:sldId id="1349" r:id="rId1012"/>
    <p:sldId id="1350" r:id="rId1013"/>
    <p:sldId id="1351" r:id="rId1014"/>
    <p:sldId id="1352" r:id="rId1015"/>
    <p:sldId id="1353" r:id="rId1016"/>
    <p:sldId id="1354" r:id="rId1017"/>
    <p:sldId id="1355" r:id="rId1018"/>
    <p:sldId id="1356" r:id="rId1019"/>
    <p:sldId id="1357" r:id="rId1020"/>
    <p:sldId id="1358" r:id="rId1021"/>
    <p:sldId id="1359" r:id="rId1022"/>
    <p:sldId id="1360" r:id="rId1023"/>
    <p:sldId id="1361" r:id="rId1024"/>
    <p:sldId id="1362" r:id="rId1025"/>
    <p:sldId id="1363" r:id="rId1026"/>
    <p:sldId id="1364" r:id="rId1027"/>
    <p:sldId id="1365" r:id="rId1028"/>
    <p:sldId id="1366" r:id="rId1029"/>
    <p:sldId id="1367" r:id="rId1030"/>
    <p:sldId id="1368" r:id="rId1031"/>
    <p:sldId id="1369" r:id="rId1032"/>
    <p:sldId id="1370" r:id="rId1033"/>
    <p:sldId id="1371" r:id="rId1034"/>
    <p:sldId id="1372" r:id="rId1035"/>
    <p:sldId id="1373" r:id="rId1036"/>
    <p:sldId id="1374" r:id="rId1037"/>
    <p:sldId id="1375" r:id="rId1038"/>
    <p:sldId id="1376" r:id="rId1039"/>
    <p:sldId id="1377" r:id="rId1040"/>
    <p:sldId id="1378" r:id="rId1041"/>
    <p:sldId id="1379" r:id="rId1042"/>
    <p:sldId id="1380" r:id="rId1043"/>
    <p:sldId id="1381" r:id="rId1044"/>
    <p:sldId id="1382" r:id="rId1045"/>
    <p:sldId id="1383" r:id="rId1046"/>
    <p:sldId id="1384" r:id="rId1047"/>
    <p:sldId id="1385" r:id="rId1048"/>
    <p:sldId id="1386" r:id="rId1049"/>
    <p:sldId id="1387" r:id="rId1050"/>
    <p:sldId id="1388" r:id="rId1051"/>
    <p:sldId id="1389" r:id="rId1052"/>
    <p:sldId id="1390" r:id="rId1053"/>
    <p:sldId id="1391" r:id="rId1054"/>
    <p:sldId id="1392" r:id="rId1055"/>
    <p:sldId id="1393" r:id="rId1056"/>
    <p:sldId id="1394" r:id="rId1057"/>
    <p:sldId id="1395" r:id="rId1058"/>
    <p:sldId id="1396" r:id="rId1059"/>
    <p:sldId id="1397" r:id="rId1060"/>
    <p:sldId id="1398" r:id="rId1061"/>
    <p:sldId id="1399" r:id="rId1062"/>
    <p:sldId id="1400" r:id="rId1063"/>
    <p:sldId id="1401" r:id="rId1064"/>
    <p:sldId id="1402" r:id="rId1065"/>
    <p:sldId id="1403" r:id="rId1066"/>
    <p:sldId id="1404" r:id="rId1067"/>
    <p:sldId id="1405" r:id="rId1068"/>
    <p:sldId id="1406" r:id="rId1069"/>
    <p:sldId id="1407" r:id="rId1070"/>
    <p:sldId id="1408" r:id="rId1071"/>
    <p:sldId id="1409" r:id="rId1072"/>
    <p:sldId id="1410" r:id="rId1073"/>
    <p:sldId id="1411" r:id="rId1074"/>
    <p:sldId id="1412" r:id="rId1075"/>
    <p:sldId id="1413" r:id="rId1076"/>
    <p:sldId id="1414" r:id="rId1077"/>
    <p:sldId id="1415" r:id="rId1078"/>
    <p:sldId id="1416" r:id="rId1079"/>
    <p:sldId id="1417" r:id="rId1080"/>
    <p:sldId id="1418" r:id="rId1081"/>
    <p:sldId id="1419" r:id="rId1082"/>
    <p:sldId id="1420" r:id="rId1083"/>
    <p:sldId id="1421" r:id="rId1084"/>
    <p:sldId id="1422" r:id="rId1085"/>
    <p:sldId id="1423" r:id="rId1086"/>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521415D9-36F7-43E2-AB2F-B90AF26B5E84}">
      <p14:sectionLst xmlns:p14="http://schemas.microsoft.com/office/powerpoint/2010/main">
        <p14:section name="01 章" id="{3A1B01C6-7970-4030-919F-391A58233E91}">
          <p14:sldIdLst>
            <p14:sldId id="256"/>
            <p14:sldId id="469"/>
            <p14:sldId id="258"/>
            <p14:sldId id="468"/>
            <p14:sldId id="259"/>
            <p14:sldId id="260"/>
            <p14:sldId id="261"/>
            <p14:sldId id="262"/>
            <p14:sldId id="263"/>
            <p14:sldId id="264"/>
            <p14:sldId id="471"/>
            <p14:sldId id="470"/>
            <p14:sldId id="472"/>
            <p14:sldId id="265"/>
            <p14:sldId id="266"/>
            <p14:sldId id="267"/>
            <p14:sldId id="268"/>
            <p14:sldId id="269"/>
            <p14:sldId id="270"/>
            <p14:sldId id="271"/>
            <p14:sldId id="272"/>
            <p14:sldId id="273"/>
            <p14:sldId id="274"/>
            <p14:sldId id="275"/>
            <p14:sldId id="276"/>
            <p14:sldId id="279"/>
            <p14:sldId id="278"/>
            <p14:sldId id="277"/>
            <p14:sldId id="473"/>
            <p14:sldId id="474"/>
          </p14:sldIdLst>
        </p14:section>
        <p14:section name="02 章" id="{1A13AF1B-0ADC-4502-8960-C1F62BAF96DC}">
          <p14:sldIdLst>
            <p14:sldId id="475"/>
            <p14:sldId id="257"/>
            <p14:sldId id="315"/>
            <p14:sldId id="316"/>
            <p14:sldId id="476"/>
            <p14:sldId id="477"/>
            <p14:sldId id="478"/>
            <p14:sldId id="479"/>
            <p14:sldId id="480"/>
            <p14:sldId id="481"/>
            <p14:sldId id="482"/>
            <p14:sldId id="483"/>
            <p14:sldId id="484"/>
            <p14:sldId id="485"/>
            <p14:sldId id="317"/>
            <p14:sldId id="486"/>
            <p14:sldId id="318"/>
            <p14:sldId id="319"/>
            <p14:sldId id="320"/>
            <p14:sldId id="321"/>
            <p14:sldId id="322"/>
            <p14:sldId id="323"/>
            <p14:sldId id="324"/>
            <p14:sldId id="325"/>
            <p14:sldId id="326"/>
            <p14:sldId id="487"/>
            <p14:sldId id="488"/>
            <p14:sldId id="489"/>
            <p14:sldId id="490"/>
            <p14:sldId id="491"/>
            <p14:sldId id="492"/>
            <p14:sldId id="493"/>
            <p14:sldId id="494"/>
            <p14:sldId id="495"/>
            <p14:sldId id="306"/>
            <p14:sldId id="496"/>
            <p14:sldId id="280"/>
            <p14:sldId id="281"/>
            <p14:sldId id="282"/>
            <p14:sldId id="283"/>
            <p14:sldId id="284"/>
            <p14:sldId id="285"/>
            <p14:sldId id="287"/>
            <p14:sldId id="286"/>
            <p14:sldId id="288"/>
            <p14:sldId id="290"/>
            <p14:sldId id="291"/>
            <p14:sldId id="292"/>
            <p14:sldId id="293"/>
            <p14:sldId id="295"/>
            <p14:sldId id="296"/>
            <p14:sldId id="297"/>
            <p14:sldId id="298"/>
            <p14:sldId id="299"/>
            <p14:sldId id="294"/>
            <p14:sldId id="289"/>
            <p14:sldId id="497"/>
            <p14:sldId id="300"/>
            <p14:sldId id="301"/>
            <p14:sldId id="302"/>
            <p14:sldId id="303"/>
            <p14:sldId id="307"/>
            <p14:sldId id="308"/>
            <p14:sldId id="309"/>
            <p14:sldId id="310"/>
            <p14:sldId id="311"/>
            <p14:sldId id="312"/>
            <p14:sldId id="313"/>
            <p14:sldId id="314"/>
          </p14:sldIdLst>
        </p14:section>
        <p14:section name="03 章" id="{B0FC0826-995F-44F6-BCEF-E9EB76BD5508}">
          <p14:sldIdLst>
            <p14:sldId id="498"/>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304"/>
            <p14:sldId id="697"/>
            <p14:sldId id="698"/>
            <p14:sldId id="699"/>
            <p14:sldId id="700"/>
            <p14:sldId id="305"/>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329"/>
            <p14:sldId id="723"/>
            <p14:sldId id="328"/>
            <p14:sldId id="327"/>
            <p14:sldId id="332"/>
            <p14:sldId id="331"/>
            <p14:sldId id="330"/>
            <p14:sldId id="334"/>
            <p14:sldId id="724"/>
            <p14:sldId id="725"/>
            <p14:sldId id="333"/>
            <p14:sldId id="337"/>
            <p14:sldId id="336"/>
            <p14:sldId id="335"/>
            <p14:sldId id="340"/>
            <p14:sldId id="339"/>
            <p14:sldId id="338"/>
            <p14:sldId id="343"/>
            <p14:sldId id="342"/>
            <p14:sldId id="341"/>
            <p14:sldId id="346"/>
            <p14:sldId id="345"/>
            <p14:sldId id="344"/>
            <p14:sldId id="348"/>
            <p14:sldId id="347"/>
            <p14:sldId id="351"/>
            <p14:sldId id="350"/>
            <p14:sldId id="349"/>
            <p14:sldId id="354"/>
            <p14:sldId id="353"/>
            <p14:sldId id="352"/>
            <p14:sldId id="357"/>
            <p14:sldId id="356"/>
            <p14:sldId id="355"/>
            <p14:sldId id="360"/>
            <p14:sldId id="359"/>
            <p14:sldId id="358"/>
            <p14:sldId id="363"/>
            <p14:sldId id="362"/>
            <p14:sldId id="361"/>
            <p14:sldId id="365"/>
            <p14:sldId id="364"/>
            <p14:sldId id="368"/>
            <p14:sldId id="367"/>
            <p14:sldId id="366"/>
            <p14:sldId id="371"/>
            <p14:sldId id="370"/>
            <p14:sldId id="369"/>
            <p14:sldId id="374"/>
            <p14:sldId id="373"/>
            <p14:sldId id="372"/>
            <p14:sldId id="376"/>
            <p14:sldId id="377"/>
            <p14:sldId id="375"/>
            <p14:sldId id="379"/>
            <p14:sldId id="378"/>
            <p14:sldId id="382"/>
            <p14:sldId id="381"/>
            <p14:sldId id="380"/>
            <p14:sldId id="385"/>
            <p14:sldId id="384"/>
            <p14:sldId id="383"/>
            <p14:sldId id="388"/>
            <p14:sldId id="387"/>
            <p14:sldId id="386"/>
            <p14:sldId id="726"/>
            <p14:sldId id="390"/>
            <p14:sldId id="389"/>
            <p14:sldId id="393"/>
            <p14:sldId id="392"/>
            <p14:sldId id="396"/>
            <p14:sldId id="395"/>
            <p14:sldId id="394"/>
            <p14:sldId id="399"/>
            <p14:sldId id="727"/>
            <p14:sldId id="398"/>
            <p14:sldId id="728"/>
            <p14:sldId id="729"/>
            <p14:sldId id="730"/>
            <p14:sldId id="731"/>
            <p14:sldId id="732"/>
            <p14:sldId id="397"/>
            <p14:sldId id="402"/>
            <p14:sldId id="401"/>
            <p14:sldId id="400"/>
            <p14:sldId id="404"/>
            <p14:sldId id="403"/>
            <p14:sldId id="407"/>
            <p14:sldId id="406"/>
            <p14:sldId id="410"/>
            <p14:sldId id="409"/>
            <p14:sldId id="408"/>
            <p14:sldId id="413"/>
            <p14:sldId id="412"/>
            <p14:sldId id="673"/>
            <p14:sldId id="411"/>
            <p14:sldId id="415"/>
            <p14:sldId id="414"/>
            <p14:sldId id="418"/>
            <p14:sldId id="417"/>
            <p14:sldId id="416"/>
            <p14:sldId id="421"/>
            <p14:sldId id="420"/>
            <p14:sldId id="419"/>
            <p14:sldId id="424"/>
            <p14:sldId id="423"/>
            <p14:sldId id="422"/>
            <p14:sldId id="427"/>
            <p14:sldId id="426"/>
            <p14:sldId id="425"/>
            <p14:sldId id="429"/>
            <p14:sldId id="428"/>
            <p14:sldId id="432"/>
            <p14:sldId id="431"/>
            <p14:sldId id="430"/>
            <p14:sldId id="435"/>
            <p14:sldId id="434"/>
            <p14:sldId id="433"/>
            <p14:sldId id="438"/>
            <p14:sldId id="437"/>
            <p14:sldId id="436"/>
            <p14:sldId id="440"/>
            <p14:sldId id="439"/>
            <p14:sldId id="733"/>
            <p14:sldId id="734"/>
            <p14:sldId id="442"/>
            <p14:sldId id="441"/>
            <p14:sldId id="446"/>
            <p14:sldId id="445"/>
            <p14:sldId id="444"/>
            <p14:sldId id="449"/>
            <p14:sldId id="448"/>
            <p14:sldId id="447"/>
            <p14:sldId id="451"/>
            <p14:sldId id="450"/>
            <p14:sldId id="454"/>
            <p14:sldId id="453"/>
            <p14:sldId id="452"/>
            <p14:sldId id="457"/>
            <p14:sldId id="456"/>
            <p14:sldId id="455"/>
            <p14:sldId id="460"/>
            <p14:sldId id="735"/>
            <p14:sldId id="736"/>
            <p14:sldId id="737"/>
            <p14:sldId id="738"/>
            <p14:sldId id="739"/>
            <p14:sldId id="740"/>
            <p14:sldId id="741"/>
            <p14:sldId id="742"/>
            <p14:sldId id="743"/>
            <p14:sldId id="744"/>
            <p14:sldId id="745"/>
            <p14:sldId id="746"/>
            <p14:sldId id="747"/>
            <p14:sldId id="748"/>
            <p14:sldId id="749"/>
            <p14:sldId id="750"/>
            <p14:sldId id="463"/>
            <p14:sldId id="461"/>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568"/>
            <p14:sldId id="569"/>
            <p14:sldId id="570"/>
            <p14:sldId id="777"/>
            <p14:sldId id="778"/>
            <p14:sldId id="571"/>
            <p14:sldId id="779"/>
            <p14:sldId id="780"/>
            <p14:sldId id="572"/>
            <p14:sldId id="781"/>
            <p14:sldId id="782"/>
            <p14:sldId id="573"/>
            <p14:sldId id="574"/>
            <p14:sldId id="575"/>
            <p14:sldId id="576"/>
            <p14:sldId id="577"/>
            <p14:sldId id="578"/>
            <p14:sldId id="579"/>
            <p14:sldId id="783"/>
            <p14:sldId id="784"/>
            <p14:sldId id="580"/>
            <p14:sldId id="581"/>
            <p14:sldId id="582"/>
            <p14:sldId id="583"/>
            <p14:sldId id="584"/>
            <p14:sldId id="585"/>
            <p14:sldId id="586"/>
            <p14:sldId id="587"/>
            <p14:sldId id="785"/>
            <p14:sldId id="786"/>
            <p14:sldId id="787"/>
            <p14:sldId id="588"/>
            <p14:sldId id="589"/>
            <p14:sldId id="591"/>
            <p14:sldId id="592"/>
            <p14:sldId id="593"/>
            <p14:sldId id="594"/>
            <p14:sldId id="595"/>
            <p14:sldId id="596"/>
            <p14:sldId id="597"/>
            <p14:sldId id="598"/>
            <p14:sldId id="599"/>
            <p14:sldId id="600"/>
            <p14:sldId id="601"/>
            <p14:sldId id="602"/>
            <p14:sldId id="603"/>
            <p14:sldId id="604"/>
            <p14:sldId id="605"/>
            <p14:sldId id="606"/>
            <p14:sldId id="788"/>
            <p14:sldId id="789"/>
            <p14:sldId id="790"/>
            <p14:sldId id="791"/>
            <p14:sldId id="792"/>
            <p14:sldId id="793"/>
            <p14:sldId id="794"/>
            <p14:sldId id="795"/>
            <p14:sldId id="796"/>
            <p14:sldId id="797"/>
            <p14:sldId id="798"/>
            <p14:sldId id="499"/>
            <p14:sldId id="500"/>
            <p14:sldId id="501"/>
            <p14:sldId id="502"/>
            <p14:sldId id="503"/>
            <p14:sldId id="504"/>
            <p14:sldId id="505"/>
            <p14:sldId id="506"/>
            <p14:sldId id="507"/>
            <p14:sldId id="508"/>
            <p14:sldId id="509"/>
            <p14:sldId id="510"/>
            <p14:sldId id="799"/>
            <p14:sldId id="511"/>
            <p14:sldId id="512"/>
            <p14:sldId id="513"/>
            <p14:sldId id="514"/>
            <p14:sldId id="515"/>
            <p14:sldId id="516"/>
            <p14:sldId id="517"/>
            <p14:sldId id="518"/>
            <p14:sldId id="519"/>
            <p14:sldId id="520"/>
            <p14:sldId id="521"/>
            <p14:sldId id="522"/>
            <p14:sldId id="523"/>
            <p14:sldId id="524"/>
            <p14:sldId id="674"/>
            <p14:sldId id="525"/>
            <p14:sldId id="526"/>
            <p14:sldId id="527"/>
            <p14:sldId id="528"/>
            <p14:sldId id="529"/>
            <p14:sldId id="530"/>
            <p14:sldId id="531"/>
            <p14:sldId id="532"/>
            <p14:sldId id="533"/>
            <p14:sldId id="535"/>
            <p14:sldId id="536"/>
            <p14:sldId id="537"/>
            <p14:sldId id="538"/>
            <p14:sldId id="539"/>
            <p14:sldId id="540"/>
          </p14:sldIdLst>
        </p14:section>
        <p14:section name="04 章" id="{19166507-8A12-476C-8F8B-96C976A59771}">
          <p14:sldIdLst>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590"/>
            <p14:sldId id="562"/>
            <p14:sldId id="893"/>
            <p14:sldId id="894"/>
            <p14:sldId id="895"/>
            <p14:sldId id="896"/>
            <p14:sldId id="897"/>
            <p14:sldId id="898"/>
            <p14:sldId id="899"/>
            <p14:sldId id="900"/>
            <p14:sldId id="901"/>
            <p14:sldId id="902"/>
            <p14:sldId id="903"/>
            <p14:sldId id="904"/>
            <p14:sldId id="905"/>
            <p14:sldId id="906"/>
            <p14:sldId id="907"/>
            <p14:sldId id="564"/>
            <p14:sldId id="908"/>
            <p14:sldId id="563"/>
            <p14:sldId id="565"/>
            <p14:sldId id="566"/>
            <p14:sldId id="567"/>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391"/>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405"/>
            <p14:sldId id="607"/>
            <p14:sldId id="956"/>
            <p14:sldId id="957"/>
            <p14:sldId id="608"/>
            <p14:sldId id="958"/>
            <p14:sldId id="959"/>
            <p14:sldId id="609"/>
            <p14:sldId id="960"/>
            <p14:sldId id="961"/>
            <p14:sldId id="962"/>
            <p14:sldId id="610"/>
            <p14:sldId id="963"/>
            <p14:sldId id="964"/>
            <p14:sldId id="965"/>
            <p14:sldId id="966"/>
            <p14:sldId id="611"/>
            <p14:sldId id="967"/>
            <p14:sldId id="968"/>
            <p14:sldId id="969"/>
            <p14:sldId id="970"/>
            <p14:sldId id="971"/>
            <p14:sldId id="972"/>
            <p14:sldId id="973"/>
            <p14:sldId id="612"/>
            <p14:sldId id="974"/>
            <p14:sldId id="975"/>
            <p14:sldId id="613"/>
            <p14:sldId id="976"/>
            <p14:sldId id="977"/>
            <p14:sldId id="978"/>
            <p14:sldId id="979"/>
            <p14:sldId id="980"/>
            <p14:sldId id="981"/>
            <p14:sldId id="982"/>
            <p14:sldId id="983"/>
            <p14:sldId id="984"/>
            <p14:sldId id="985"/>
            <p14:sldId id="986"/>
            <p14:sldId id="987"/>
            <p14:sldId id="988"/>
            <p14:sldId id="989"/>
            <p14:sldId id="990"/>
            <p14:sldId id="991"/>
            <p14:sldId id="443"/>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Lst>
        </p14:section>
        <p14:section name="05 章" id="{E9B76497-7B3B-4324-B8CB-63737C810AF9}">
          <p14:sldIdLst>
            <p14:sldId id="1014"/>
            <p14:sldId id="1015"/>
            <p14:sldId id="1016"/>
            <p14:sldId id="1017"/>
            <p14:sldId id="1018"/>
            <p14:sldId id="1019"/>
            <p14:sldId id="1020"/>
            <p14:sldId id="1021"/>
            <p14:sldId id="1022"/>
            <p14:sldId id="1023"/>
            <p14:sldId id="1024"/>
            <p14:sldId id="1025"/>
            <p14:sldId id="1026"/>
            <p14:sldId id="1027"/>
            <p14:sldId id="1028"/>
            <p14:sldId id="1029"/>
            <p14:sldId id="1030"/>
            <p14:sldId id="1031"/>
            <p14:sldId id="1032"/>
            <p14:sldId id="1033"/>
            <p14:sldId id="1034"/>
            <p14:sldId id="1035"/>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1054"/>
            <p14:sldId id="1055"/>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1134"/>
            <p14:sldId id="1135"/>
            <p14:sldId id="1136"/>
            <p14:sldId id="1137"/>
            <p14:sldId id="1138"/>
            <p14:sldId id="1139"/>
            <p14:sldId id="1140"/>
            <p14:sldId id="1141"/>
            <p14:sldId id="1142"/>
            <p14:sldId id="1143"/>
            <p14:sldId id="1144"/>
            <p14:sldId id="1145"/>
            <p14:sldId id="1146"/>
            <p14:sldId id="1147"/>
            <p14:sldId id="1148"/>
            <p14:sldId id="1149"/>
            <p14:sldId id="1150"/>
            <p14:sldId id="1151"/>
            <p14:sldId id="1152"/>
            <p14:sldId id="1153"/>
            <p14:sldId id="1154"/>
            <p14:sldId id="458"/>
            <p14:sldId id="1155"/>
            <p14:sldId id="1156"/>
            <p14:sldId id="1157"/>
            <p14:sldId id="1158"/>
            <p14:sldId id="1159"/>
            <p14:sldId id="1160"/>
            <p14:sldId id="1161"/>
            <p14:sldId id="1162"/>
            <p14:sldId id="1163"/>
            <p14:sldId id="1164"/>
            <p14:sldId id="1165"/>
            <p14:sldId id="1166"/>
            <p14:sldId id="1167"/>
            <p14:sldId id="1168"/>
            <p14:sldId id="1169"/>
            <p14:sldId id="1170"/>
            <p14:sldId id="1171"/>
            <p14:sldId id="459"/>
            <p14:sldId id="1172"/>
            <p14:sldId id="1173"/>
            <p14:sldId id="1174"/>
            <p14:sldId id="1175"/>
            <p14:sldId id="1176"/>
            <p14:sldId id="1177"/>
            <p14:sldId id="1178"/>
            <p14:sldId id="1179"/>
            <p14:sldId id="1180"/>
            <p14:sldId id="1181"/>
            <p14:sldId id="1182"/>
            <p14:sldId id="1183"/>
            <p14:sldId id="1184"/>
            <p14:sldId id="1185"/>
            <p14:sldId id="1186"/>
          </p14:sldIdLst>
        </p14:section>
        <p14:section name="06 章" id="{845C3BCB-7128-454A-9913-537E89DFE379}">
          <p14:sldIdLst>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Lst>
        </p14:section>
        <p14:section name="07 章" id="{062705DD-C583-4096-9984-A630ADA2DA73}">
          <p14:sldIdLst>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07"/>
            <p14:sldId id="1308"/>
            <p14:sldId id="1309"/>
            <p14:sldId id="1310"/>
            <p14:sldId id="1311"/>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Lst>
        </p14:section>
        <p14:section name="08 章" id="{E6BDD002-F20B-4052-96DE-C29406AB2DCE}">
          <p14:sldIdLst>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7" autoAdjust="0"/>
    <p:restoredTop sz="94719" autoAdjust="0"/>
  </p:normalViewPr>
  <p:slideViewPr>
    <p:cSldViewPr showGuides="1">
      <p:cViewPr varScale="1">
        <p:scale>
          <a:sx n="79" d="100"/>
          <a:sy n="79" d="100"/>
        </p:scale>
        <p:origin x="1363" y="77"/>
      </p:cViewPr>
      <p:guideLst>
        <p:guide orient="horz" pos="2160"/>
        <p:guide pos="288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100" d="100"/>
        <a:sy n="100" d="100"/>
      </p:scale>
      <p:origin x="0" y="7435"/>
    </p:cViewPr>
  </p:sorterViewPr>
  <p:gridSpacing cx="72008" cy="72008"/>
</p:viewPr>
</file>

<file path=ppt/_rels/presentation.xml.rels><?xml version="1.0" encoding="UTF-8" standalone="yes"?>
<Relationships xmlns="http://schemas.openxmlformats.org/package/2006/relationships"><Relationship Id="rId21" Type="http://schemas.openxmlformats.org/officeDocument/2006/relationships/slide" Target="slides/slide17.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682" Type="http://schemas.openxmlformats.org/officeDocument/2006/relationships/slide" Target="slides/slide67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987" Type="http://schemas.openxmlformats.org/officeDocument/2006/relationships/slide" Target="slides/slide983.xml"/><Relationship Id="rId402" Type="http://schemas.openxmlformats.org/officeDocument/2006/relationships/slide" Target="slides/slide398.xml"/><Relationship Id="rId847" Type="http://schemas.openxmlformats.org/officeDocument/2006/relationships/slide" Target="slides/slide843.xml"/><Relationship Id="rId1032" Type="http://schemas.openxmlformats.org/officeDocument/2006/relationships/slide" Target="slides/slide1028.xml"/><Relationship Id="rId707" Type="http://schemas.openxmlformats.org/officeDocument/2006/relationships/slide" Target="slides/slide703.xml"/><Relationship Id="rId914" Type="http://schemas.openxmlformats.org/officeDocument/2006/relationships/slide" Target="slides/slide910.xml"/><Relationship Id="rId43" Type="http://schemas.openxmlformats.org/officeDocument/2006/relationships/slide" Target="slides/slide39.xml"/><Relationship Id="rId192" Type="http://schemas.openxmlformats.org/officeDocument/2006/relationships/slide" Target="slides/slide188.xml"/><Relationship Id="rId497" Type="http://schemas.openxmlformats.org/officeDocument/2006/relationships/slide" Target="slides/slide493.xml"/><Relationship Id="rId357" Type="http://schemas.openxmlformats.org/officeDocument/2006/relationships/slide" Target="slides/slide353.xml"/><Relationship Id="rId217" Type="http://schemas.openxmlformats.org/officeDocument/2006/relationships/slide" Target="slides/slide213.xml"/><Relationship Id="rId564" Type="http://schemas.openxmlformats.org/officeDocument/2006/relationships/slide" Target="slides/slide560.xml"/><Relationship Id="rId771" Type="http://schemas.openxmlformats.org/officeDocument/2006/relationships/slide" Target="slides/slide767.xml"/><Relationship Id="rId869" Type="http://schemas.openxmlformats.org/officeDocument/2006/relationships/slide" Target="slides/slide865.xml"/><Relationship Id="rId424" Type="http://schemas.openxmlformats.org/officeDocument/2006/relationships/slide" Target="slides/slide420.xml"/><Relationship Id="rId631" Type="http://schemas.openxmlformats.org/officeDocument/2006/relationships/slide" Target="slides/slide627.xml"/><Relationship Id="rId729" Type="http://schemas.openxmlformats.org/officeDocument/2006/relationships/slide" Target="slides/slide725.xml"/><Relationship Id="rId1054" Type="http://schemas.openxmlformats.org/officeDocument/2006/relationships/slide" Target="slides/slide1050.xml"/><Relationship Id="rId936" Type="http://schemas.openxmlformats.org/officeDocument/2006/relationships/slide" Target="slides/slide932.xml"/><Relationship Id="rId65" Type="http://schemas.openxmlformats.org/officeDocument/2006/relationships/slide" Target="slides/slide61.xml"/><Relationship Id="rId281" Type="http://schemas.openxmlformats.org/officeDocument/2006/relationships/slide" Target="slides/slide277.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86" Type="http://schemas.openxmlformats.org/officeDocument/2006/relationships/slide" Target="slides/slide582.xml"/><Relationship Id="rId793" Type="http://schemas.openxmlformats.org/officeDocument/2006/relationships/slide" Target="slides/slide789.xml"/><Relationship Id="rId807" Type="http://schemas.openxmlformats.org/officeDocument/2006/relationships/slide" Target="slides/slide803.xml"/><Relationship Id="rId7" Type="http://schemas.openxmlformats.org/officeDocument/2006/relationships/slide" Target="slides/slide3.xml"/><Relationship Id="rId239" Type="http://schemas.openxmlformats.org/officeDocument/2006/relationships/slide" Target="slides/slide235.xml"/><Relationship Id="rId446" Type="http://schemas.openxmlformats.org/officeDocument/2006/relationships/slide" Target="slides/slide442.xml"/><Relationship Id="rId653" Type="http://schemas.openxmlformats.org/officeDocument/2006/relationships/slide" Target="slides/slide649.xml"/><Relationship Id="rId1076" Type="http://schemas.openxmlformats.org/officeDocument/2006/relationships/slide" Target="slides/slide1072.xml"/><Relationship Id="rId292" Type="http://schemas.openxmlformats.org/officeDocument/2006/relationships/slide" Target="slides/slide288.xml"/><Relationship Id="rId306" Type="http://schemas.openxmlformats.org/officeDocument/2006/relationships/slide" Target="slides/slide302.xml"/><Relationship Id="rId860" Type="http://schemas.openxmlformats.org/officeDocument/2006/relationships/slide" Target="slides/slide856.xml"/><Relationship Id="rId958" Type="http://schemas.openxmlformats.org/officeDocument/2006/relationships/slide" Target="slides/slide954.xml"/><Relationship Id="rId87" Type="http://schemas.openxmlformats.org/officeDocument/2006/relationships/slide" Target="slides/slide83.xml"/><Relationship Id="rId513" Type="http://schemas.openxmlformats.org/officeDocument/2006/relationships/slide" Target="slides/slide509.xml"/><Relationship Id="rId597" Type="http://schemas.openxmlformats.org/officeDocument/2006/relationships/slide" Target="slides/slide593.xml"/><Relationship Id="rId720" Type="http://schemas.openxmlformats.org/officeDocument/2006/relationships/slide" Target="slides/slide716.xml"/><Relationship Id="rId818" Type="http://schemas.openxmlformats.org/officeDocument/2006/relationships/slide" Target="slides/slide814.xml"/><Relationship Id="rId152" Type="http://schemas.openxmlformats.org/officeDocument/2006/relationships/slide" Target="slides/slide148.xml"/><Relationship Id="rId457" Type="http://schemas.openxmlformats.org/officeDocument/2006/relationships/slide" Target="slides/slide453.xml"/><Relationship Id="rId1003" Type="http://schemas.openxmlformats.org/officeDocument/2006/relationships/slide" Target="slides/slide999.xml"/><Relationship Id="rId1087" Type="http://schemas.openxmlformats.org/officeDocument/2006/relationships/presProps" Target="presProps.xml"/><Relationship Id="rId664" Type="http://schemas.openxmlformats.org/officeDocument/2006/relationships/slide" Target="slides/slide660.xml"/><Relationship Id="rId871" Type="http://schemas.openxmlformats.org/officeDocument/2006/relationships/slide" Target="slides/slide867.xml"/><Relationship Id="rId969" Type="http://schemas.openxmlformats.org/officeDocument/2006/relationships/slide" Target="slides/slide965.xml"/><Relationship Id="rId14" Type="http://schemas.openxmlformats.org/officeDocument/2006/relationships/slide" Target="slides/slide10.xml"/><Relationship Id="rId317" Type="http://schemas.openxmlformats.org/officeDocument/2006/relationships/slide" Target="slides/slide313.xml"/><Relationship Id="rId524" Type="http://schemas.openxmlformats.org/officeDocument/2006/relationships/slide" Target="slides/slide520.xml"/><Relationship Id="rId731" Type="http://schemas.openxmlformats.org/officeDocument/2006/relationships/slide" Target="slides/slide727.xml"/><Relationship Id="rId98" Type="http://schemas.openxmlformats.org/officeDocument/2006/relationships/slide" Target="slides/slide94.xml"/><Relationship Id="rId163" Type="http://schemas.openxmlformats.org/officeDocument/2006/relationships/slide" Target="slides/slide159.xml"/><Relationship Id="rId370" Type="http://schemas.openxmlformats.org/officeDocument/2006/relationships/slide" Target="slides/slide366.xml"/><Relationship Id="rId829" Type="http://schemas.openxmlformats.org/officeDocument/2006/relationships/slide" Target="slides/slide825.xml"/><Relationship Id="rId1014" Type="http://schemas.openxmlformats.org/officeDocument/2006/relationships/slide" Target="slides/slide1010.xml"/><Relationship Id="rId230" Type="http://schemas.openxmlformats.org/officeDocument/2006/relationships/slide" Target="slides/slide226.xml"/><Relationship Id="rId468" Type="http://schemas.openxmlformats.org/officeDocument/2006/relationships/slide" Target="slides/slide464.xml"/><Relationship Id="rId675" Type="http://schemas.openxmlformats.org/officeDocument/2006/relationships/slide" Target="slides/slide671.xml"/><Relationship Id="rId882" Type="http://schemas.openxmlformats.org/officeDocument/2006/relationships/slide" Target="slides/slide878.xml"/><Relationship Id="rId25" Type="http://schemas.openxmlformats.org/officeDocument/2006/relationships/slide" Target="slides/slide21.xml"/><Relationship Id="rId328" Type="http://schemas.openxmlformats.org/officeDocument/2006/relationships/slide" Target="slides/slide324.xml"/><Relationship Id="rId535" Type="http://schemas.openxmlformats.org/officeDocument/2006/relationships/slide" Target="slides/slide531.xml"/><Relationship Id="rId742" Type="http://schemas.openxmlformats.org/officeDocument/2006/relationships/slide" Target="slides/slide738.xml"/><Relationship Id="rId174" Type="http://schemas.openxmlformats.org/officeDocument/2006/relationships/slide" Target="slides/slide170.xml"/><Relationship Id="rId381" Type="http://schemas.openxmlformats.org/officeDocument/2006/relationships/slide" Target="slides/slide377.xml"/><Relationship Id="rId602" Type="http://schemas.openxmlformats.org/officeDocument/2006/relationships/slide" Target="slides/slide598.xml"/><Relationship Id="rId1025" Type="http://schemas.openxmlformats.org/officeDocument/2006/relationships/slide" Target="slides/slide1021.xml"/><Relationship Id="rId241" Type="http://schemas.openxmlformats.org/officeDocument/2006/relationships/slide" Target="slides/slide237.xml"/><Relationship Id="rId479" Type="http://schemas.openxmlformats.org/officeDocument/2006/relationships/slide" Target="slides/slide475.xml"/><Relationship Id="rId686" Type="http://schemas.openxmlformats.org/officeDocument/2006/relationships/slide" Target="slides/slide682.xml"/><Relationship Id="rId893" Type="http://schemas.openxmlformats.org/officeDocument/2006/relationships/slide" Target="slides/slide889.xml"/><Relationship Id="rId907" Type="http://schemas.openxmlformats.org/officeDocument/2006/relationships/slide" Target="slides/slide903.xml"/><Relationship Id="rId36" Type="http://schemas.openxmlformats.org/officeDocument/2006/relationships/slide" Target="slides/slide32.xml"/><Relationship Id="rId339" Type="http://schemas.openxmlformats.org/officeDocument/2006/relationships/slide" Target="slides/slide335.xml"/><Relationship Id="rId546" Type="http://schemas.openxmlformats.org/officeDocument/2006/relationships/slide" Target="slides/slide542.xml"/><Relationship Id="rId753" Type="http://schemas.openxmlformats.org/officeDocument/2006/relationships/slide" Target="slides/slide749.xml"/><Relationship Id="rId101" Type="http://schemas.openxmlformats.org/officeDocument/2006/relationships/slide" Target="slides/slide97.xml"/><Relationship Id="rId185" Type="http://schemas.openxmlformats.org/officeDocument/2006/relationships/slide" Target="slides/slide181.xml"/><Relationship Id="rId406" Type="http://schemas.openxmlformats.org/officeDocument/2006/relationships/slide" Target="slides/slide402.xml"/><Relationship Id="rId960" Type="http://schemas.openxmlformats.org/officeDocument/2006/relationships/slide" Target="slides/slide956.xml"/><Relationship Id="rId1036" Type="http://schemas.openxmlformats.org/officeDocument/2006/relationships/slide" Target="slides/slide1032.xml"/><Relationship Id="rId392" Type="http://schemas.openxmlformats.org/officeDocument/2006/relationships/slide" Target="slides/slide388.xml"/><Relationship Id="rId613" Type="http://schemas.openxmlformats.org/officeDocument/2006/relationships/slide" Target="slides/slide609.xml"/><Relationship Id="rId697" Type="http://schemas.openxmlformats.org/officeDocument/2006/relationships/slide" Target="slides/slide693.xml"/><Relationship Id="rId820" Type="http://schemas.openxmlformats.org/officeDocument/2006/relationships/slide" Target="slides/slide816.xml"/><Relationship Id="rId918" Type="http://schemas.openxmlformats.org/officeDocument/2006/relationships/slide" Target="slides/slide914.xml"/><Relationship Id="rId252" Type="http://schemas.openxmlformats.org/officeDocument/2006/relationships/slide" Target="slides/slide248.xml"/><Relationship Id="rId47" Type="http://schemas.openxmlformats.org/officeDocument/2006/relationships/slide" Target="slides/slide43.xml"/><Relationship Id="rId112" Type="http://schemas.openxmlformats.org/officeDocument/2006/relationships/slide" Target="slides/slide108.xml"/><Relationship Id="rId557" Type="http://schemas.openxmlformats.org/officeDocument/2006/relationships/slide" Target="slides/slide553.xml"/><Relationship Id="rId764" Type="http://schemas.openxmlformats.org/officeDocument/2006/relationships/slide" Target="slides/slide760.xml"/><Relationship Id="rId971" Type="http://schemas.openxmlformats.org/officeDocument/2006/relationships/slide" Target="slides/slide967.xml"/><Relationship Id="rId196" Type="http://schemas.openxmlformats.org/officeDocument/2006/relationships/slide" Target="slides/slide192.xml"/><Relationship Id="rId417" Type="http://schemas.openxmlformats.org/officeDocument/2006/relationships/slide" Target="slides/slide413.xml"/><Relationship Id="rId624" Type="http://schemas.openxmlformats.org/officeDocument/2006/relationships/slide" Target="slides/slide620.xml"/><Relationship Id="rId831" Type="http://schemas.openxmlformats.org/officeDocument/2006/relationships/slide" Target="slides/slide827.xml"/><Relationship Id="rId1047" Type="http://schemas.openxmlformats.org/officeDocument/2006/relationships/slide" Target="slides/slide1043.xml"/><Relationship Id="rId263" Type="http://schemas.openxmlformats.org/officeDocument/2006/relationships/slide" Target="slides/slide259.xml"/><Relationship Id="rId470" Type="http://schemas.openxmlformats.org/officeDocument/2006/relationships/slide" Target="slides/slide466.xml"/><Relationship Id="rId929" Type="http://schemas.openxmlformats.org/officeDocument/2006/relationships/slide" Target="slides/slide92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775" Type="http://schemas.openxmlformats.org/officeDocument/2006/relationships/slide" Target="slides/slide771.xml"/><Relationship Id="rId982" Type="http://schemas.openxmlformats.org/officeDocument/2006/relationships/slide" Target="slides/slide978.xml"/><Relationship Id="rId428" Type="http://schemas.openxmlformats.org/officeDocument/2006/relationships/slide" Target="slides/slide424.xml"/><Relationship Id="rId635" Type="http://schemas.openxmlformats.org/officeDocument/2006/relationships/slide" Target="slides/slide631.xml"/><Relationship Id="rId842" Type="http://schemas.openxmlformats.org/officeDocument/2006/relationships/slide" Target="slides/slide838.xml"/><Relationship Id="rId1058" Type="http://schemas.openxmlformats.org/officeDocument/2006/relationships/slide" Target="slides/slide1054.xml"/><Relationship Id="rId274" Type="http://schemas.openxmlformats.org/officeDocument/2006/relationships/slide" Target="slides/slide270.xml"/><Relationship Id="rId481" Type="http://schemas.openxmlformats.org/officeDocument/2006/relationships/slide" Target="slides/slide477.xml"/><Relationship Id="rId702" Type="http://schemas.openxmlformats.org/officeDocument/2006/relationships/slide" Target="slides/slide698.xml"/><Relationship Id="rId69" Type="http://schemas.openxmlformats.org/officeDocument/2006/relationships/slide" Target="slides/slide65.xml"/><Relationship Id="rId134" Type="http://schemas.openxmlformats.org/officeDocument/2006/relationships/slide" Target="slides/slide130.xml"/><Relationship Id="rId579" Type="http://schemas.openxmlformats.org/officeDocument/2006/relationships/slide" Target="slides/slide575.xml"/><Relationship Id="rId786" Type="http://schemas.openxmlformats.org/officeDocument/2006/relationships/slide" Target="slides/slide782.xml"/><Relationship Id="rId993" Type="http://schemas.openxmlformats.org/officeDocument/2006/relationships/slide" Target="slides/slide989.xml"/><Relationship Id="rId341" Type="http://schemas.openxmlformats.org/officeDocument/2006/relationships/slide" Target="slides/slide337.xml"/><Relationship Id="rId439" Type="http://schemas.openxmlformats.org/officeDocument/2006/relationships/slide" Target="slides/slide435.xml"/><Relationship Id="rId646" Type="http://schemas.openxmlformats.org/officeDocument/2006/relationships/slide" Target="slides/slide642.xml"/><Relationship Id="rId1069" Type="http://schemas.openxmlformats.org/officeDocument/2006/relationships/slide" Target="slides/slide1065.xml"/><Relationship Id="rId201" Type="http://schemas.openxmlformats.org/officeDocument/2006/relationships/slide" Target="slides/slide197.xml"/><Relationship Id="rId285" Type="http://schemas.openxmlformats.org/officeDocument/2006/relationships/slide" Target="slides/slide281.xml"/><Relationship Id="rId506" Type="http://schemas.openxmlformats.org/officeDocument/2006/relationships/slide" Target="slides/slide502.xml"/><Relationship Id="rId853" Type="http://schemas.openxmlformats.org/officeDocument/2006/relationships/slide" Target="slides/slide849.xml"/><Relationship Id="rId492" Type="http://schemas.openxmlformats.org/officeDocument/2006/relationships/slide" Target="slides/slide488.xml"/><Relationship Id="rId713" Type="http://schemas.openxmlformats.org/officeDocument/2006/relationships/slide" Target="slides/slide709.xml"/><Relationship Id="rId797" Type="http://schemas.openxmlformats.org/officeDocument/2006/relationships/slide" Target="slides/slide793.xml"/><Relationship Id="rId920" Type="http://schemas.openxmlformats.org/officeDocument/2006/relationships/slide" Target="slides/slide916.xml"/><Relationship Id="rId145" Type="http://schemas.openxmlformats.org/officeDocument/2006/relationships/slide" Target="slides/slide141.xml"/><Relationship Id="rId352" Type="http://schemas.openxmlformats.org/officeDocument/2006/relationships/slide" Target="slides/slide348.xml"/><Relationship Id="rId212" Type="http://schemas.openxmlformats.org/officeDocument/2006/relationships/slide" Target="slides/slide208.xml"/><Relationship Id="rId657" Type="http://schemas.openxmlformats.org/officeDocument/2006/relationships/slide" Target="slides/slide653.xml"/><Relationship Id="rId864" Type="http://schemas.openxmlformats.org/officeDocument/2006/relationships/slide" Target="slides/slide860.xml"/><Relationship Id="rId296" Type="http://schemas.openxmlformats.org/officeDocument/2006/relationships/slide" Target="slides/slide292.xml"/><Relationship Id="rId517" Type="http://schemas.openxmlformats.org/officeDocument/2006/relationships/slide" Target="slides/slide513.xml"/><Relationship Id="rId724" Type="http://schemas.openxmlformats.org/officeDocument/2006/relationships/slide" Target="slides/slide720.xml"/><Relationship Id="rId931" Type="http://schemas.openxmlformats.org/officeDocument/2006/relationships/slide" Target="slides/slide927.xml"/><Relationship Id="rId60" Type="http://schemas.openxmlformats.org/officeDocument/2006/relationships/slide" Target="slides/slide56.xml"/><Relationship Id="rId156" Type="http://schemas.openxmlformats.org/officeDocument/2006/relationships/slide" Target="slides/slide152.xml"/><Relationship Id="rId363" Type="http://schemas.openxmlformats.org/officeDocument/2006/relationships/slide" Target="slides/slide359.xml"/><Relationship Id="rId570" Type="http://schemas.openxmlformats.org/officeDocument/2006/relationships/slide" Target="slides/slide566.xml"/><Relationship Id="rId1007" Type="http://schemas.openxmlformats.org/officeDocument/2006/relationships/slide" Target="slides/slide1003.xml"/><Relationship Id="rId223" Type="http://schemas.openxmlformats.org/officeDocument/2006/relationships/slide" Target="slides/slide219.xml"/><Relationship Id="rId430" Type="http://schemas.openxmlformats.org/officeDocument/2006/relationships/slide" Target="slides/slide426.xml"/><Relationship Id="rId668" Type="http://schemas.openxmlformats.org/officeDocument/2006/relationships/slide" Target="slides/slide664.xml"/><Relationship Id="rId875" Type="http://schemas.openxmlformats.org/officeDocument/2006/relationships/slide" Target="slides/slide871.xml"/><Relationship Id="rId1060" Type="http://schemas.openxmlformats.org/officeDocument/2006/relationships/slide" Target="slides/slide1056.xml"/><Relationship Id="rId18" Type="http://schemas.openxmlformats.org/officeDocument/2006/relationships/slide" Target="slides/slide14.xml"/><Relationship Id="rId528" Type="http://schemas.openxmlformats.org/officeDocument/2006/relationships/slide" Target="slides/slide524.xml"/><Relationship Id="rId735" Type="http://schemas.openxmlformats.org/officeDocument/2006/relationships/slide" Target="slides/slide731.xml"/><Relationship Id="rId942" Type="http://schemas.openxmlformats.org/officeDocument/2006/relationships/slide" Target="slides/slide938.xml"/><Relationship Id="rId167" Type="http://schemas.openxmlformats.org/officeDocument/2006/relationships/slide" Target="slides/slide163.xml"/><Relationship Id="rId374" Type="http://schemas.openxmlformats.org/officeDocument/2006/relationships/slide" Target="slides/slide370.xml"/><Relationship Id="rId581" Type="http://schemas.openxmlformats.org/officeDocument/2006/relationships/slide" Target="slides/slide577.xml"/><Relationship Id="rId1018" Type="http://schemas.openxmlformats.org/officeDocument/2006/relationships/slide" Target="slides/slide1014.xml"/><Relationship Id="rId71" Type="http://schemas.openxmlformats.org/officeDocument/2006/relationships/slide" Target="slides/slide67.xml"/><Relationship Id="rId234" Type="http://schemas.openxmlformats.org/officeDocument/2006/relationships/slide" Target="slides/slide230.xml"/><Relationship Id="rId679" Type="http://schemas.openxmlformats.org/officeDocument/2006/relationships/slide" Target="slides/slide675.xml"/><Relationship Id="rId802" Type="http://schemas.openxmlformats.org/officeDocument/2006/relationships/slide" Target="slides/slide798.xml"/><Relationship Id="rId886" Type="http://schemas.openxmlformats.org/officeDocument/2006/relationships/slide" Target="slides/slide882.xml"/><Relationship Id="rId2" Type="http://schemas.openxmlformats.org/officeDocument/2006/relationships/slideMaster" Target="slideMasters/slideMaster2.xml"/><Relationship Id="rId29" Type="http://schemas.openxmlformats.org/officeDocument/2006/relationships/slide" Target="slides/slide25.xml"/><Relationship Id="rId441" Type="http://schemas.openxmlformats.org/officeDocument/2006/relationships/slide" Target="slides/slide437.xml"/><Relationship Id="rId539" Type="http://schemas.openxmlformats.org/officeDocument/2006/relationships/slide" Target="slides/slide535.xml"/><Relationship Id="rId746" Type="http://schemas.openxmlformats.org/officeDocument/2006/relationships/slide" Target="slides/slide742.xml"/><Relationship Id="rId1071" Type="http://schemas.openxmlformats.org/officeDocument/2006/relationships/slide" Target="slides/slide1067.xml"/><Relationship Id="rId178" Type="http://schemas.openxmlformats.org/officeDocument/2006/relationships/slide" Target="slides/slide174.xml"/><Relationship Id="rId301" Type="http://schemas.openxmlformats.org/officeDocument/2006/relationships/slide" Target="slides/slide297.xml"/><Relationship Id="rId953" Type="http://schemas.openxmlformats.org/officeDocument/2006/relationships/slide" Target="slides/slide949.xml"/><Relationship Id="rId1029" Type="http://schemas.openxmlformats.org/officeDocument/2006/relationships/slide" Target="slides/slide1025.xml"/><Relationship Id="rId82" Type="http://schemas.openxmlformats.org/officeDocument/2006/relationships/slide" Target="slides/slide78.xml"/><Relationship Id="rId385" Type="http://schemas.openxmlformats.org/officeDocument/2006/relationships/slide" Target="slides/slide381.xml"/><Relationship Id="rId592" Type="http://schemas.openxmlformats.org/officeDocument/2006/relationships/slide" Target="slides/slide588.xml"/><Relationship Id="rId606" Type="http://schemas.openxmlformats.org/officeDocument/2006/relationships/slide" Target="slides/slide602.xml"/><Relationship Id="rId813" Type="http://schemas.openxmlformats.org/officeDocument/2006/relationships/slide" Target="slides/slide809.xml"/><Relationship Id="rId245" Type="http://schemas.openxmlformats.org/officeDocument/2006/relationships/slide" Target="slides/slide241.xml"/><Relationship Id="rId452" Type="http://schemas.openxmlformats.org/officeDocument/2006/relationships/slide" Target="slides/slide448.xml"/><Relationship Id="rId897" Type="http://schemas.openxmlformats.org/officeDocument/2006/relationships/slide" Target="slides/slide893.xml"/><Relationship Id="rId1082" Type="http://schemas.openxmlformats.org/officeDocument/2006/relationships/slide" Target="slides/slide1078.xml"/><Relationship Id="rId105" Type="http://schemas.openxmlformats.org/officeDocument/2006/relationships/slide" Target="slides/slide101.xml"/><Relationship Id="rId312" Type="http://schemas.openxmlformats.org/officeDocument/2006/relationships/slide" Target="slides/slide308.xml"/><Relationship Id="rId757" Type="http://schemas.openxmlformats.org/officeDocument/2006/relationships/slide" Target="slides/slide753.xml"/><Relationship Id="rId964" Type="http://schemas.openxmlformats.org/officeDocument/2006/relationships/slide" Target="slides/slide960.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617" Type="http://schemas.openxmlformats.org/officeDocument/2006/relationships/slide" Target="slides/slide613.xml"/><Relationship Id="rId824" Type="http://schemas.openxmlformats.org/officeDocument/2006/relationships/slide" Target="slides/slide820.xml"/><Relationship Id="rId256" Type="http://schemas.openxmlformats.org/officeDocument/2006/relationships/slide" Target="slides/slide252.xml"/><Relationship Id="rId463" Type="http://schemas.openxmlformats.org/officeDocument/2006/relationships/slide" Target="slides/slide459.xml"/><Relationship Id="rId670" Type="http://schemas.openxmlformats.org/officeDocument/2006/relationships/slide" Target="slides/slide666.xml"/><Relationship Id="rId116" Type="http://schemas.openxmlformats.org/officeDocument/2006/relationships/slide" Target="slides/slide112.xml"/><Relationship Id="rId323" Type="http://schemas.openxmlformats.org/officeDocument/2006/relationships/slide" Target="slides/slide319.xml"/><Relationship Id="rId530" Type="http://schemas.openxmlformats.org/officeDocument/2006/relationships/slide" Target="slides/slide526.xml"/><Relationship Id="rId768" Type="http://schemas.openxmlformats.org/officeDocument/2006/relationships/slide" Target="slides/slide764.xml"/><Relationship Id="rId975" Type="http://schemas.openxmlformats.org/officeDocument/2006/relationships/slide" Target="slides/slide971.xml"/><Relationship Id="rId20" Type="http://schemas.openxmlformats.org/officeDocument/2006/relationships/slide" Target="slides/slide16.xml"/><Relationship Id="rId628" Type="http://schemas.openxmlformats.org/officeDocument/2006/relationships/slide" Target="slides/slide624.xml"/><Relationship Id="rId835" Type="http://schemas.openxmlformats.org/officeDocument/2006/relationships/slide" Target="slides/slide831.xml"/><Relationship Id="rId267" Type="http://schemas.openxmlformats.org/officeDocument/2006/relationships/slide" Target="slides/slide263.xml"/><Relationship Id="rId474" Type="http://schemas.openxmlformats.org/officeDocument/2006/relationships/slide" Target="slides/slide470.xml"/><Relationship Id="rId1020" Type="http://schemas.openxmlformats.org/officeDocument/2006/relationships/slide" Target="slides/slide1016.xml"/><Relationship Id="rId127" Type="http://schemas.openxmlformats.org/officeDocument/2006/relationships/slide" Target="slides/slide123.xml"/><Relationship Id="rId681" Type="http://schemas.openxmlformats.org/officeDocument/2006/relationships/slide" Target="slides/slide677.xml"/><Relationship Id="rId779" Type="http://schemas.openxmlformats.org/officeDocument/2006/relationships/slide" Target="slides/slide775.xml"/><Relationship Id="rId902" Type="http://schemas.openxmlformats.org/officeDocument/2006/relationships/slide" Target="slides/slide898.xml"/><Relationship Id="rId986" Type="http://schemas.openxmlformats.org/officeDocument/2006/relationships/slide" Target="slides/slide982.xml"/><Relationship Id="rId31" Type="http://schemas.openxmlformats.org/officeDocument/2006/relationships/slide" Target="slides/slide27.xml"/><Relationship Id="rId334" Type="http://schemas.openxmlformats.org/officeDocument/2006/relationships/slide" Target="slides/slide330.xml"/><Relationship Id="rId541" Type="http://schemas.openxmlformats.org/officeDocument/2006/relationships/slide" Target="slides/slide537.xml"/><Relationship Id="rId639" Type="http://schemas.openxmlformats.org/officeDocument/2006/relationships/slide" Target="slides/slide635.xml"/><Relationship Id="rId180" Type="http://schemas.openxmlformats.org/officeDocument/2006/relationships/slide" Target="slides/slide176.xml"/><Relationship Id="rId278" Type="http://schemas.openxmlformats.org/officeDocument/2006/relationships/slide" Target="slides/slide274.xml"/><Relationship Id="rId401" Type="http://schemas.openxmlformats.org/officeDocument/2006/relationships/slide" Target="slides/slide397.xml"/><Relationship Id="rId846" Type="http://schemas.openxmlformats.org/officeDocument/2006/relationships/slide" Target="slides/slide842.xml"/><Relationship Id="rId1031" Type="http://schemas.openxmlformats.org/officeDocument/2006/relationships/slide" Target="slides/slide1027.xml"/><Relationship Id="rId485" Type="http://schemas.openxmlformats.org/officeDocument/2006/relationships/slide" Target="slides/slide481.xml"/><Relationship Id="rId692" Type="http://schemas.openxmlformats.org/officeDocument/2006/relationships/slide" Target="slides/slide688.xml"/><Relationship Id="rId706" Type="http://schemas.openxmlformats.org/officeDocument/2006/relationships/slide" Target="slides/slide702.xml"/><Relationship Id="rId913" Type="http://schemas.openxmlformats.org/officeDocument/2006/relationships/slide" Target="slides/slide909.xml"/><Relationship Id="rId42" Type="http://schemas.openxmlformats.org/officeDocument/2006/relationships/slide" Target="slides/slide38.xml"/><Relationship Id="rId138" Type="http://schemas.openxmlformats.org/officeDocument/2006/relationships/slide" Target="slides/slide134.xml"/><Relationship Id="rId345" Type="http://schemas.openxmlformats.org/officeDocument/2006/relationships/slide" Target="slides/slide341.xml"/><Relationship Id="rId552" Type="http://schemas.openxmlformats.org/officeDocument/2006/relationships/slide" Target="slides/slide548.xml"/><Relationship Id="rId997" Type="http://schemas.openxmlformats.org/officeDocument/2006/relationships/slide" Target="slides/slide993.xml"/><Relationship Id="rId191" Type="http://schemas.openxmlformats.org/officeDocument/2006/relationships/slide" Target="slides/slide187.xml"/><Relationship Id="rId205" Type="http://schemas.openxmlformats.org/officeDocument/2006/relationships/slide" Target="slides/slide201.xml"/><Relationship Id="rId412" Type="http://schemas.openxmlformats.org/officeDocument/2006/relationships/slide" Target="slides/slide408.xml"/><Relationship Id="rId857" Type="http://schemas.openxmlformats.org/officeDocument/2006/relationships/slide" Target="slides/slide853.xml"/><Relationship Id="rId1042" Type="http://schemas.openxmlformats.org/officeDocument/2006/relationships/slide" Target="slides/slide1038.xml"/><Relationship Id="rId289" Type="http://schemas.openxmlformats.org/officeDocument/2006/relationships/slide" Target="slides/slide285.xml"/><Relationship Id="rId496" Type="http://schemas.openxmlformats.org/officeDocument/2006/relationships/slide" Target="slides/slide492.xml"/><Relationship Id="rId717" Type="http://schemas.openxmlformats.org/officeDocument/2006/relationships/slide" Target="slides/slide713.xml"/><Relationship Id="rId924" Type="http://schemas.openxmlformats.org/officeDocument/2006/relationships/slide" Target="slides/slide920.xml"/><Relationship Id="rId53" Type="http://schemas.openxmlformats.org/officeDocument/2006/relationships/slide" Target="slides/slide49.xml"/><Relationship Id="rId149" Type="http://schemas.openxmlformats.org/officeDocument/2006/relationships/slide" Target="slides/slide145.xml"/><Relationship Id="rId356" Type="http://schemas.openxmlformats.org/officeDocument/2006/relationships/slide" Target="slides/slide352.xml"/><Relationship Id="rId563" Type="http://schemas.openxmlformats.org/officeDocument/2006/relationships/slide" Target="slides/slide559.xml"/><Relationship Id="rId770" Type="http://schemas.openxmlformats.org/officeDocument/2006/relationships/slide" Target="slides/slide766.xml"/><Relationship Id="rId216" Type="http://schemas.openxmlformats.org/officeDocument/2006/relationships/slide" Target="slides/slide212.xml"/><Relationship Id="rId423" Type="http://schemas.openxmlformats.org/officeDocument/2006/relationships/slide" Target="slides/slide419.xml"/><Relationship Id="rId868" Type="http://schemas.openxmlformats.org/officeDocument/2006/relationships/slide" Target="slides/slide864.xml"/><Relationship Id="rId1053" Type="http://schemas.openxmlformats.org/officeDocument/2006/relationships/slide" Target="slides/slide1049.xml"/><Relationship Id="rId630" Type="http://schemas.openxmlformats.org/officeDocument/2006/relationships/slide" Target="slides/slide626.xml"/><Relationship Id="rId728" Type="http://schemas.openxmlformats.org/officeDocument/2006/relationships/slide" Target="slides/slide724.xml"/><Relationship Id="rId935" Type="http://schemas.openxmlformats.org/officeDocument/2006/relationships/slide" Target="slides/slide931.xml"/><Relationship Id="rId64" Type="http://schemas.openxmlformats.org/officeDocument/2006/relationships/slide" Target="slides/slide60.xml"/><Relationship Id="rId367" Type="http://schemas.openxmlformats.org/officeDocument/2006/relationships/slide" Target="slides/slide363.xml"/><Relationship Id="rId574" Type="http://schemas.openxmlformats.org/officeDocument/2006/relationships/slide" Target="slides/slide570.xml"/><Relationship Id="rId227" Type="http://schemas.openxmlformats.org/officeDocument/2006/relationships/slide" Target="slides/slide223.xml"/><Relationship Id="rId781" Type="http://schemas.openxmlformats.org/officeDocument/2006/relationships/slide" Target="slides/slide777.xml"/><Relationship Id="rId879" Type="http://schemas.openxmlformats.org/officeDocument/2006/relationships/slide" Target="slides/slide875.xml"/><Relationship Id="rId434" Type="http://schemas.openxmlformats.org/officeDocument/2006/relationships/slide" Target="slides/slide430.xml"/><Relationship Id="rId641" Type="http://schemas.openxmlformats.org/officeDocument/2006/relationships/slide" Target="slides/slide637.xml"/><Relationship Id="rId739" Type="http://schemas.openxmlformats.org/officeDocument/2006/relationships/slide" Target="slides/slide735.xml"/><Relationship Id="rId1064" Type="http://schemas.openxmlformats.org/officeDocument/2006/relationships/slide" Target="slides/slide1060.xml"/><Relationship Id="rId280" Type="http://schemas.openxmlformats.org/officeDocument/2006/relationships/slide" Target="slides/slide276.xml"/><Relationship Id="rId501" Type="http://schemas.openxmlformats.org/officeDocument/2006/relationships/slide" Target="slides/slide497.xml"/><Relationship Id="rId946" Type="http://schemas.openxmlformats.org/officeDocument/2006/relationships/slide" Target="slides/slide942.xml"/><Relationship Id="rId75" Type="http://schemas.openxmlformats.org/officeDocument/2006/relationships/slide" Target="slides/slide71.xml"/><Relationship Id="rId140" Type="http://schemas.openxmlformats.org/officeDocument/2006/relationships/slide" Target="slides/slide136.xml"/><Relationship Id="rId378" Type="http://schemas.openxmlformats.org/officeDocument/2006/relationships/slide" Target="slides/slide374.xml"/><Relationship Id="rId585" Type="http://schemas.openxmlformats.org/officeDocument/2006/relationships/slide" Target="slides/slide581.xml"/><Relationship Id="rId792" Type="http://schemas.openxmlformats.org/officeDocument/2006/relationships/slide" Target="slides/slide788.xml"/><Relationship Id="rId806" Type="http://schemas.openxmlformats.org/officeDocument/2006/relationships/slide" Target="slides/slide802.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652" Type="http://schemas.openxmlformats.org/officeDocument/2006/relationships/slide" Target="slides/slide648.xml"/><Relationship Id="rId1075" Type="http://schemas.openxmlformats.org/officeDocument/2006/relationships/slide" Target="slides/slide1071.xml"/><Relationship Id="rId291" Type="http://schemas.openxmlformats.org/officeDocument/2006/relationships/slide" Target="slides/slide287.xml"/><Relationship Id="rId305" Type="http://schemas.openxmlformats.org/officeDocument/2006/relationships/slide" Target="slides/slide301.xml"/><Relationship Id="rId512" Type="http://schemas.openxmlformats.org/officeDocument/2006/relationships/slide" Target="slides/slide508.xml"/><Relationship Id="rId957" Type="http://schemas.openxmlformats.org/officeDocument/2006/relationships/slide" Target="slides/slide953.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596" Type="http://schemas.openxmlformats.org/officeDocument/2006/relationships/slide" Target="slides/slide592.xml"/><Relationship Id="rId817" Type="http://schemas.openxmlformats.org/officeDocument/2006/relationships/slide" Target="slides/slide813.xml"/><Relationship Id="rId1002" Type="http://schemas.openxmlformats.org/officeDocument/2006/relationships/slide" Target="slides/slide998.xml"/><Relationship Id="rId249" Type="http://schemas.openxmlformats.org/officeDocument/2006/relationships/slide" Target="slides/slide245.xml"/><Relationship Id="rId456" Type="http://schemas.openxmlformats.org/officeDocument/2006/relationships/slide" Target="slides/slide452.xml"/><Relationship Id="rId663" Type="http://schemas.openxmlformats.org/officeDocument/2006/relationships/slide" Target="slides/slide659.xml"/><Relationship Id="rId870" Type="http://schemas.openxmlformats.org/officeDocument/2006/relationships/slide" Target="slides/slide866.xml"/><Relationship Id="rId1086" Type="http://schemas.openxmlformats.org/officeDocument/2006/relationships/slide" Target="slides/slide1082.xml"/><Relationship Id="rId13" Type="http://schemas.openxmlformats.org/officeDocument/2006/relationships/slide" Target="slides/slide9.xml"/><Relationship Id="rId109" Type="http://schemas.openxmlformats.org/officeDocument/2006/relationships/slide" Target="slides/slide105.xml"/><Relationship Id="rId316" Type="http://schemas.openxmlformats.org/officeDocument/2006/relationships/slide" Target="slides/slide312.xml"/><Relationship Id="rId523" Type="http://schemas.openxmlformats.org/officeDocument/2006/relationships/slide" Target="slides/slide519.xml"/><Relationship Id="rId968" Type="http://schemas.openxmlformats.org/officeDocument/2006/relationships/slide" Target="slides/slide964.xml"/><Relationship Id="rId97" Type="http://schemas.openxmlformats.org/officeDocument/2006/relationships/slide" Target="slides/slide93.xml"/><Relationship Id="rId730" Type="http://schemas.openxmlformats.org/officeDocument/2006/relationships/slide" Target="slides/slide726.xml"/><Relationship Id="rId828" Type="http://schemas.openxmlformats.org/officeDocument/2006/relationships/slide" Target="slides/slide824.xml"/><Relationship Id="rId1013" Type="http://schemas.openxmlformats.org/officeDocument/2006/relationships/slide" Target="slides/slide1009.xml"/><Relationship Id="rId162" Type="http://schemas.openxmlformats.org/officeDocument/2006/relationships/slide" Target="slides/slide158.xml"/><Relationship Id="rId467" Type="http://schemas.openxmlformats.org/officeDocument/2006/relationships/slide" Target="slides/slide463.xml"/><Relationship Id="rId674" Type="http://schemas.openxmlformats.org/officeDocument/2006/relationships/slide" Target="slides/slide670.xml"/><Relationship Id="rId881" Type="http://schemas.openxmlformats.org/officeDocument/2006/relationships/slide" Target="slides/slide877.xml"/><Relationship Id="rId979" Type="http://schemas.openxmlformats.org/officeDocument/2006/relationships/slide" Target="slides/slide975.xml"/><Relationship Id="rId24" Type="http://schemas.openxmlformats.org/officeDocument/2006/relationships/slide" Target="slides/slide20.xml"/><Relationship Id="rId327" Type="http://schemas.openxmlformats.org/officeDocument/2006/relationships/slide" Target="slides/slide323.xml"/><Relationship Id="rId534" Type="http://schemas.openxmlformats.org/officeDocument/2006/relationships/slide" Target="slides/slide530.xml"/><Relationship Id="rId741" Type="http://schemas.openxmlformats.org/officeDocument/2006/relationships/slide" Target="slides/slide737.xml"/><Relationship Id="rId839" Type="http://schemas.openxmlformats.org/officeDocument/2006/relationships/slide" Target="slides/slide835.xml"/><Relationship Id="rId173" Type="http://schemas.openxmlformats.org/officeDocument/2006/relationships/slide" Target="slides/slide169.xml"/><Relationship Id="rId380" Type="http://schemas.openxmlformats.org/officeDocument/2006/relationships/slide" Target="slides/slide376.xml"/><Relationship Id="rId601" Type="http://schemas.openxmlformats.org/officeDocument/2006/relationships/slide" Target="slides/slide597.xml"/><Relationship Id="rId1024" Type="http://schemas.openxmlformats.org/officeDocument/2006/relationships/slide" Target="slides/slide1020.xml"/><Relationship Id="rId240" Type="http://schemas.openxmlformats.org/officeDocument/2006/relationships/slide" Target="slides/slide236.xml"/><Relationship Id="rId478" Type="http://schemas.openxmlformats.org/officeDocument/2006/relationships/slide" Target="slides/slide474.xml"/><Relationship Id="rId685" Type="http://schemas.openxmlformats.org/officeDocument/2006/relationships/slide" Target="slides/slide681.xml"/><Relationship Id="rId892" Type="http://schemas.openxmlformats.org/officeDocument/2006/relationships/slide" Target="slides/slide888.xml"/><Relationship Id="rId906" Type="http://schemas.openxmlformats.org/officeDocument/2006/relationships/slide" Target="slides/slide902.xml"/><Relationship Id="rId35" Type="http://schemas.openxmlformats.org/officeDocument/2006/relationships/slide" Target="slides/slide31.xml"/><Relationship Id="rId100" Type="http://schemas.openxmlformats.org/officeDocument/2006/relationships/slide" Target="slides/slide96.xml"/><Relationship Id="rId338" Type="http://schemas.openxmlformats.org/officeDocument/2006/relationships/slide" Target="slides/slide334.xml"/><Relationship Id="rId545" Type="http://schemas.openxmlformats.org/officeDocument/2006/relationships/slide" Target="slides/slide541.xml"/><Relationship Id="rId752" Type="http://schemas.openxmlformats.org/officeDocument/2006/relationships/slide" Target="slides/slide74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612" Type="http://schemas.openxmlformats.org/officeDocument/2006/relationships/slide" Target="slides/slide608.xml"/><Relationship Id="rId1035" Type="http://schemas.openxmlformats.org/officeDocument/2006/relationships/slide" Target="slides/slide1031.xml"/><Relationship Id="rId251" Type="http://schemas.openxmlformats.org/officeDocument/2006/relationships/slide" Target="slides/slide247.xml"/><Relationship Id="rId489" Type="http://schemas.openxmlformats.org/officeDocument/2006/relationships/slide" Target="slides/slide485.xml"/><Relationship Id="rId696" Type="http://schemas.openxmlformats.org/officeDocument/2006/relationships/slide" Target="slides/slide692.xml"/><Relationship Id="rId917" Type="http://schemas.openxmlformats.org/officeDocument/2006/relationships/slide" Target="slides/slide913.xml"/><Relationship Id="rId46" Type="http://schemas.openxmlformats.org/officeDocument/2006/relationships/slide" Target="slides/slide42.xml"/><Relationship Id="rId349" Type="http://schemas.openxmlformats.org/officeDocument/2006/relationships/slide" Target="slides/slide345.xml"/><Relationship Id="rId556" Type="http://schemas.openxmlformats.org/officeDocument/2006/relationships/slide" Target="slides/slide552.xml"/><Relationship Id="rId763" Type="http://schemas.openxmlformats.org/officeDocument/2006/relationships/slide" Target="slides/slide759.xml"/><Relationship Id="rId111" Type="http://schemas.openxmlformats.org/officeDocument/2006/relationships/slide" Target="slides/slide107.xml"/><Relationship Id="rId195" Type="http://schemas.openxmlformats.org/officeDocument/2006/relationships/slide" Target="slides/slide191.xml"/><Relationship Id="rId209" Type="http://schemas.openxmlformats.org/officeDocument/2006/relationships/slide" Target="slides/slide205.xml"/><Relationship Id="rId416" Type="http://schemas.openxmlformats.org/officeDocument/2006/relationships/slide" Target="slides/slide412.xml"/><Relationship Id="rId970" Type="http://schemas.openxmlformats.org/officeDocument/2006/relationships/slide" Target="slides/slide966.xml"/><Relationship Id="rId1046" Type="http://schemas.openxmlformats.org/officeDocument/2006/relationships/slide" Target="slides/slide1042.xml"/><Relationship Id="rId623" Type="http://schemas.openxmlformats.org/officeDocument/2006/relationships/slide" Target="slides/slide619.xml"/><Relationship Id="rId830" Type="http://schemas.openxmlformats.org/officeDocument/2006/relationships/slide" Target="slides/slide826.xml"/><Relationship Id="rId928" Type="http://schemas.openxmlformats.org/officeDocument/2006/relationships/slide" Target="slides/slide924.xml"/><Relationship Id="rId57" Type="http://schemas.openxmlformats.org/officeDocument/2006/relationships/slide" Target="slides/slide53.xml"/><Relationship Id="rId262" Type="http://schemas.openxmlformats.org/officeDocument/2006/relationships/slide" Target="slides/slide258.xml"/><Relationship Id="rId567" Type="http://schemas.openxmlformats.org/officeDocument/2006/relationships/slide" Target="slides/slide563.xml"/><Relationship Id="rId122" Type="http://schemas.openxmlformats.org/officeDocument/2006/relationships/slide" Target="slides/slide118.xml"/><Relationship Id="rId774" Type="http://schemas.openxmlformats.org/officeDocument/2006/relationships/slide" Target="slides/slide770.xml"/><Relationship Id="rId981" Type="http://schemas.openxmlformats.org/officeDocument/2006/relationships/slide" Target="slides/slide977.xml"/><Relationship Id="rId1057" Type="http://schemas.openxmlformats.org/officeDocument/2006/relationships/slide" Target="slides/slide1053.xml"/><Relationship Id="rId427" Type="http://schemas.openxmlformats.org/officeDocument/2006/relationships/slide" Target="slides/slide423.xml"/><Relationship Id="rId634" Type="http://schemas.openxmlformats.org/officeDocument/2006/relationships/slide" Target="slides/slide630.xml"/><Relationship Id="rId841" Type="http://schemas.openxmlformats.org/officeDocument/2006/relationships/slide" Target="slides/slide837.xml"/><Relationship Id="rId273" Type="http://schemas.openxmlformats.org/officeDocument/2006/relationships/slide" Target="slides/slide269.xml"/><Relationship Id="rId480" Type="http://schemas.openxmlformats.org/officeDocument/2006/relationships/slide" Target="slides/slide476.xml"/><Relationship Id="rId701" Type="http://schemas.openxmlformats.org/officeDocument/2006/relationships/slide" Target="slides/slide697.xml"/><Relationship Id="rId939" Type="http://schemas.openxmlformats.org/officeDocument/2006/relationships/slide" Target="slides/slide935.xml"/><Relationship Id="rId68" Type="http://schemas.openxmlformats.org/officeDocument/2006/relationships/slide" Target="slides/slide64.xml"/><Relationship Id="rId133" Type="http://schemas.openxmlformats.org/officeDocument/2006/relationships/slide" Target="slides/slide129.xml"/><Relationship Id="rId340" Type="http://schemas.openxmlformats.org/officeDocument/2006/relationships/slide" Target="slides/slide336.xml"/><Relationship Id="rId578" Type="http://schemas.openxmlformats.org/officeDocument/2006/relationships/slide" Target="slides/slide574.xml"/><Relationship Id="rId785" Type="http://schemas.openxmlformats.org/officeDocument/2006/relationships/slide" Target="slides/slide781.xml"/><Relationship Id="rId992" Type="http://schemas.openxmlformats.org/officeDocument/2006/relationships/slide" Target="slides/slide988.xml"/><Relationship Id="rId200" Type="http://schemas.openxmlformats.org/officeDocument/2006/relationships/slide" Target="slides/slide196.xml"/><Relationship Id="rId438" Type="http://schemas.openxmlformats.org/officeDocument/2006/relationships/slide" Target="slides/slide434.xml"/><Relationship Id="rId645" Type="http://schemas.openxmlformats.org/officeDocument/2006/relationships/slide" Target="slides/slide641.xml"/><Relationship Id="rId852" Type="http://schemas.openxmlformats.org/officeDocument/2006/relationships/slide" Target="slides/slide848.xml"/><Relationship Id="rId1068" Type="http://schemas.openxmlformats.org/officeDocument/2006/relationships/slide" Target="slides/slide1064.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712" Type="http://schemas.openxmlformats.org/officeDocument/2006/relationships/slide" Target="slides/slide708.xml"/><Relationship Id="rId79" Type="http://schemas.openxmlformats.org/officeDocument/2006/relationships/slide" Target="slides/slide75.xml"/><Relationship Id="rId144" Type="http://schemas.openxmlformats.org/officeDocument/2006/relationships/slide" Target="slides/slide140.xml"/><Relationship Id="rId589" Type="http://schemas.openxmlformats.org/officeDocument/2006/relationships/slide" Target="slides/slide585.xml"/><Relationship Id="rId796" Type="http://schemas.openxmlformats.org/officeDocument/2006/relationships/slide" Target="slides/slide792.xml"/><Relationship Id="rId351" Type="http://schemas.openxmlformats.org/officeDocument/2006/relationships/slide" Target="slides/slide347.xml"/><Relationship Id="rId449" Type="http://schemas.openxmlformats.org/officeDocument/2006/relationships/slide" Target="slides/slide445.xml"/><Relationship Id="rId656" Type="http://schemas.openxmlformats.org/officeDocument/2006/relationships/slide" Target="slides/slide652.xml"/><Relationship Id="rId863" Type="http://schemas.openxmlformats.org/officeDocument/2006/relationships/slide" Target="slides/slide859.xml"/><Relationship Id="rId1079" Type="http://schemas.openxmlformats.org/officeDocument/2006/relationships/slide" Target="slides/slide1075.xml"/><Relationship Id="rId211" Type="http://schemas.openxmlformats.org/officeDocument/2006/relationships/slide" Target="slides/slide207.xml"/><Relationship Id="rId295" Type="http://schemas.openxmlformats.org/officeDocument/2006/relationships/slide" Target="slides/slide291.xml"/><Relationship Id="rId309" Type="http://schemas.openxmlformats.org/officeDocument/2006/relationships/slide" Target="slides/slide305.xml"/><Relationship Id="rId516" Type="http://schemas.openxmlformats.org/officeDocument/2006/relationships/slide" Target="slides/slide512.xml"/><Relationship Id="rId723" Type="http://schemas.openxmlformats.org/officeDocument/2006/relationships/slide" Target="slides/slide719.xml"/><Relationship Id="rId930" Type="http://schemas.openxmlformats.org/officeDocument/2006/relationships/slide" Target="slides/slide926.xml"/><Relationship Id="rId1006" Type="http://schemas.openxmlformats.org/officeDocument/2006/relationships/slide" Target="slides/slide1002.xml"/><Relationship Id="rId155" Type="http://schemas.openxmlformats.org/officeDocument/2006/relationships/slide" Target="slides/slide151.xml"/><Relationship Id="rId362" Type="http://schemas.openxmlformats.org/officeDocument/2006/relationships/slide" Target="slides/slide358.xml"/><Relationship Id="rId222" Type="http://schemas.openxmlformats.org/officeDocument/2006/relationships/slide" Target="slides/slide218.xml"/><Relationship Id="rId667" Type="http://schemas.openxmlformats.org/officeDocument/2006/relationships/slide" Target="slides/slide663.xml"/><Relationship Id="rId874" Type="http://schemas.openxmlformats.org/officeDocument/2006/relationships/slide" Target="slides/slide870.xml"/><Relationship Id="rId17" Type="http://schemas.openxmlformats.org/officeDocument/2006/relationships/slide" Target="slides/slide13.xml"/><Relationship Id="rId527" Type="http://schemas.openxmlformats.org/officeDocument/2006/relationships/slide" Target="slides/slide523.xml"/><Relationship Id="rId734" Type="http://schemas.openxmlformats.org/officeDocument/2006/relationships/slide" Target="slides/slide730.xml"/><Relationship Id="rId941" Type="http://schemas.openxmlformats.org/officeDocument/2006/relationships/slide" Target="slides/slide937.xml"/><Relationship Id="rId70" Type="http://schemas.openxmlformats.org/officeDocument/2006/relationships/slide" Target="slides/slide66.xml"/><Relationship Id="rId166" Type="http://schemas.openxmlformats.org/officeDocument/2006/relationships/slide" Target="slides/slide162.xml"/><Relationship Id="rId373" Type="http://schemas.openxmlformats.org/officeDocument/2006/relationships/slide" Target="slides/slide369.xml"/><Relationship Id="rId580" Type="http://schemas.openxmlformats.org/officeDocument/2006/relationships/slide" Target="slides/slide576.xml"/><Relationship Id="rId801" Type="http://schemas.openxmlformats.org/officeDocument/2006/relationships/slide" Target="slides/slide797.xml"/><Relationship Id="rId1017" Type="http://schemas.openxmlformats.org/officeDocument/2006/relationships/slide" Target="slides/slide1013.xml"/><Relationship Id="rId1" Type="http://schemas.openxmlformats.org/officeDocument/2006/relationships/slideMaster" Target="slideMasters/slideMaster1.xml"/><Relationship Id="rId233" Type="http://schemas.openxmlformats.org/officeDocument/2006/relationships/slide" Target="slides/slide229.xml"/><Relationship Id="rId440" Type="http://schemas.openxmlformats.org/officeDocument/2006/relationships/slide" Target="slides/slide436.xml"/><Relationship Id="rId678" Type="http://schemas.openxmlformats.org/officeDocument/2006/relationships/slide" Target="slides/slide674.xml"/><Relationship Id="rId885" Type="http://schemas.openxmlformats.org/officeDocument/2006/relationships/slide" Target="slides/slide881.xml"/><Relationship Id="rId1070" Type="http://schemas.openxmlformats.org/officeDocument/2006/relationships/slide" Target="slides/slide1066.xml"/><Relationship Id="rId28" Type="http://schemas.openxmlformats.org/officeDocument/2006/relationships/slide" Target="slides/slide24.xml"/><Relationship Id="rId300" Type="http://schemas.openxmlformats.org/officeDocument/2006/relationships/slide" Target="slides/slide296.xml"/><Relationship Id="rId538" Type="http://schemas.openxmlformats.org/officeDocument/2006/relationships/slide" Target="slides/slide534.xml"/><Relationship Id="rId745" Type="http://schemas.openxmlformats.org/officeDocument/2006/relationships/slide" Target="slides/slide741.xml"/><Relationship Id="rId952" Type="http://schemas.openxmlformats.org/officeDocument/2006/relationships/slide" Target="slides/slide948.xml"/><Relationship Id="rId81" Type="http://schemas.openxmlformats.org/officeDocument/2006/relationships/slide" Target="slides/slide77.xml"/><Relationship Id="rId177" Type="http://schemas.openxmlformats.org/officeDocument/2006/relationships/slide" Target="slides/slide173.xml"/><Relationship Id="rId384" Type="http://schemas.openxmlformats.org/officeDocument/2006/relationships/slide" Target="slides/slide380.xml"/><Relationship Id="rId591" Type="http://schemas.openxmlformats.org/officeDocument/2006/relationships/slide" Target="slides/slide587.xml"/><Relationship Id="rId605" Type="http://schemas.openxmlformats.org/officeDocument/2006/relationships/slide" Target="slides/slide601.xml"/><Relationship Id="rId812" Type="http://schemas.openxmlformats.org/officeDocument/2006/relationships/slide" Target="slides/slide808.xml"/><Relationship Id="rId1028" Type="http://schemas.openxmlformats.org/officeDocument/2006/relationships/slide" Target="slides/slide1024.xml"/><Relationship Id="rId244" Type="http://schemas.openxmlformats.org/officeDocument/2006/relationships/slide" Target="slides/slide240.xml"/><Relationship Id="rId689" Type="http://schemas.openxmlformats.org/officeDocument/2006/relationships/slide" Target="slides/slide685.xml"/><Relationship Id="rId896" Type="http://schemas.openxmlformats.org/officeDocument/2006/relationships/slide" Target="slides/slide892.xml"/><Relationship Id="rId1081" Type="http://schemas.openxmlformats.org/officeDocument/2006/relationships/slide" Target="slides/slide1077.xml"/><Relationship Id="rId39" Type="http://schemas.openxmlformats.org/officeDocument/2006/relationships/slide" Target="slides/slide35.xml"/><Relationship Id="rId451" Type="http://schemas.openxmlformats.org/officeDocument/2006/relationships/slide" Target="slides/slide447.xml"/><Relationship Id="rId549" Type="http://schemas.openxmlformats.org/officeDocument/2006/relationships/slide" Target="slides/slide545.xml"/><Relationship Id="rId756" Type="http://schemas.openxmlformats.org/officeDocument/2006/relationships/slide" Target="slides/slide752.xml"/><Relationship Id="rId104" Type="http://schemas.openxmlformats.org/officeDocument/2006/relationships/slide" Target="slides/slide100.xml"/><Relationship Id="rId188" Type="http://schemas.openxmlformats.org/officeDocument/2006/relationships/slide" Target="slides/slide184.xml"/><Relationship Id="rId311" Type="http://schemas.openxmlformats.org/officeDocument/2006/relationships/slide" Target="slides/slide307.xml"/><Relationship Id="rId395" Type="http://schemas.openxmlformats.org/officeDocument/2006/relationships/slide" Target="slides/slide391.xml"/><Relationship Id="rId409" Type="http://schemas.openxmlformats.org/officeDocument/2006/relationships/slide" Target="slides/slide405.xml"/><Relationship Id="rId963" Type="http://schemas.openxmlformats.org/officeDocument/2006/relationships/slide" Target="slides/slide959.xml"/><Relationship Id="rId1039" Type="http://schemas.openxmlformats.org/officeDocument/2006/relationships/slide" Target="slides/slide1035.xml"/><Relationship Id="rId92" Type="http://schemas.openxmlformats.org/officeDocument/2006/relationships/slide" Target="slides/slide88.xml"/><Relationship Id="rId616" Type="http://schemas.openxmlformats.org/officeDocument/2006/relationships/slide" Target="slides/slide612.xml"/><Relationship Id="rId823" Type="http://schemas.openxmlformats.org/officeDocument/2006/relationships/slide" Target="slides/slide819.xml"/><Relationship Id="rId255" Type="http://schemas.openxmlformats.org/officeDocument/2006/relationships/slide" Target="slides/slide251.xml"/><Relationship Id="rId462" Type="http://schemas.openxmlformats.org/officeDocument/2006/relationships/slide" Target="slides/slide458.xml"/><Relationship Id="rId115" Type="http://schemas.openxmlformats.org/officeDocument/2006/relationships/slide" Target="slides/slide111.xml"/><Relationship Id="rId322" Type="http://schemas.openxmlformats.org/officeDocument/2006/relationships/slide" Target="slides/slide318.xml"/><Relationship Id="rId767" Type="http://schemas.openxmlformats.org/officeDocument/2006/relationships/slide" Target="slides/slide763.xml"/><Relationship Id="rId974" Type="http://schemas.openxmlformats.org/officeDocument/2006/relationships/slide" Target="slides/slide970.xml"/><Relationship Id="rId199" Type="http://schemas.openxmlformats.org/officeDocument/2006/relationships/slide" Target="slides/slide195.xml"/><Relationship Id="rId627" Type="http://schemas.openxmlformats.org/officeDocument/2006/relationships/slide" Target="slides/slide623.xml"/><Relationship Id="rId834" Type="http://schemas.openxmlformats.org/officeDocument/2006/relationships/slide" Target="slides/slide830.xml"/><Relationship Id="rId266" Type="http://schemas.openxmlformats.org/officeDocument/2006/relationships/slide" Target="slides/slide262.xml"/><Relationship Id="rId473" Type="http://schemas.openxmlformats.org/officeDocument/2006/relationships/slide" Target="slides/slide469.xml"/><Relationship Id="rId680" Type="http://schemas.openxmlformats.org/officeDocument/2006/relationships/slide" Target="slides/slide676.xml"/><Relationship Id="rId901" Type="http://schemas.openxmlformats.org/officeDocument/2006/relationships/slide" Target="slides/slide897.xml"/><Relationship Id="rId30" Type="http://schemas.openxmlformats.org/officeDocument/2006/relationships/slide" Target="slides/slide26.xml"/><Relationship Id="rId126" Type="http://schemas.openxmlformats.org/officeDocument/2006/relationships/slide" Target="slides/slide122.xml"/><Relationship Id="rId333" Type="http://schemas.openxmlformats.org/officeDocument/2006/relationships/slide" Target="slides/slide329.xml"/><Relationship Id="rId540" Type="http://schemas.openxmlformats.org/officeDocument/2006/relationships/slide" Target="slides/slide536.xml"/><Relationship Id="rId778" Type="http://schemas.openxmlformats.org/officeDocument/2006/relationships/slide" Target="slides/slide774.xml"/><Relationship Id="rId985" Type="http://schemas.openxmlformats.org/officeDocument/2006/relationships/slide" Target="slides/slide981.xml"/><Relationship Id="rId638" Type="http://schemas.openxmlformats.org/officeDocument/2006/relationships/slide" Target="slides/slide634.xml"/><Relationship Id="rId845" Type="http://schemas.openxmlformats.org/officeDocument/2006/relationships/slide" Target="slides/slide841.xml"/><Relationship Id="rId1030" Type="http://schemas.openxmlformats.org/officeDocument/2006/relationships/slide" Target="slides/slide1026.xml"/><Relationship Id="rId277" Type="http://schemas.openxmlformats.org/officeDocument/2006/relationships/slide" Target="slides/slide273.xml"/><Relationship Id="rId400" Type="http://schemas.openxmlformats.org/officeDocument/2006/relationships/slide" Target="slides/slide396.xml"/><Relationship Id="rId484" Type="http://schemas.openxmlformats.org/officeDocument/2006/relationships/slide" Target="slides/slide480.xml"/><Relationship Id="rId705" Type="http://schemas.openxmlformats.org/officeDocument/2006/relationships/slide" Target="slides/slide701.xml"/><Relationship Id="rId137" Type="http://schemas.openxmlformats.org/officeDocument/2006/relationships/slide" Target="slides/slide133.xml"/><Relationship Id="rId344" Type="http://schemas.openxmlformats.org/officeDocument/2006/relationships/slide" Target="slides/slide340.xml"/><Relationship Id="rId691" Type="http://schemas.openxmlformats.org/officeDocument/2006/relationships/slide" Target="slides/slide687.xml"/><Relationship Id="rId789" Type="http://schemas.openxmlformats.org/officeDocument/2006/relationships/slide" Target="slides/slide785.xml"/><Relationship Id="rId912" Type="http://schemas.openxmlformats.org/officeDocument/2006/relationships/slide" Target="slides/slide908.xml"/><Relationship Id="rId996" Type="http://schemas.openxmlformats.org/officeDocument/2006/relationships/slide" Target="slides/slide992.xml"/><Relationship Id="rId41" Type="http://schemas.openxmlformats.org/officeDocument/2006/relationships/slide" Target="slides/slide37.xml"/><Relationship Id="rId551" Type="http://schemas.openxmlformats.org/officeDocument/2006/relationships/slide" Target="slides/slide547.xml"/><Relationship Id="rId649" Type="http://schemas.openxmlformats.org/officeDocument/2006/relationships/slide" Target="slides/slide645.xml"/><Relationship Id="rId856" Type="http://schemas.openxmlformats.org/officeDocument/2006/relationships/slide" Target="slides/slide852.xml"/><Relationship Id="rId190" Type="http://schemas.openxmlformats.org/officeDocument/2006/relationships/slide" Target="slides/slide186.xml"/><Relationship Id="rId204" Type="http://schemas.openxmlformats.org/officeDocument/2006/relationships/slide" Target="slides/slide200.xml"/><Relationship Id="rId288" Type="http://schemas.openxmlformats.org/officeDocument/2006/relationships/slide" Target="slides/slide284.xml"/><Relationship Id="rId411" Type="http://schemas.openxmlformats.org/officeDocument/2006/relationships/slide" Target="slides/slide407.xml"/><Relationship Id="rId509" Type="http://schemas.openxmlformats.org/officeDocument/2006/relationships/slide" Target="slides/slide505.xml"/><Relationship Id="rId1041" Type="http://schemas.openxmlformats.org/officeDocument/2006/relationships/slide" Target="slides/slide1037.xml"/><Relationship Id="rId495" Type="http://schemas.openxmlformats.org/officeDocument/2006/relationships/slide" Target="slides/slide491.xml"/><Relationship Id="rId716" Type="http://schemas.openxmlformats.org/officeDocument/2006/relationships/slide" Target="slides/slide712.xml"/><Relationship Id="rId923" Type="http://schemas.openxmlformats.org/officeDocument/2006/relationships/slide" Target="slides/slide919.xml"/><Relationship Id="rId52" Type="http://schemas.openxmlformats.org/officeDocument/2006/relationships/slide" Target="slides/slide48.xml"/><Relationship Id="rId148" Type="http://schemas.openxmlformats.org/officeDocument/2006/relationships/slide" Target="slides/slide144.xml"/><Relationship Id="rId355" Type="http://schemas.openxmlformats.org/officeDocument/2006/relationships/slide" Target="slides/slide351.xml"/><Relationship Id="rId562" Type="http://schemas.openxmlformats.org/officeDocument/2006/relationships/slide" Target="slides/slide558.xml"/><Relationship Id="rId215" Type="http://schemas.openxmlformats.org/officeDocument/2006/relationships/slide" Target="slides/slide211.xml"/><Relationship Id="rId422" Type="http://schemas.openxmlformats.org/officeDocument/2006/relationships/slide" Target="slides/slide418.xml"/><Relationship Id="rId867" Type="http://schemas.openxmlformats.org/officeDocument/2006/relationships/slide" Target="slides/slide863.xml"/><Relationship Id="rId1052" Type="http://schemas.openxmlformats.org/officeDocument/2006/relationships/slide" Target="slides/slide1048.xml"/><Relationship Id="rId299" Type="http://schemas.openxmlformats.org/officeDocument/2006/relationships/slide" Target="slides/slide295.xml"/><Relationship Id="rId727" Type="http://schemas.openxmlformats.org/officeDocument/2006/relationships/slide" Target="slides/slide723.xml"/><Relationship Id="rId934" Type="http://schemas.openxmlformats.org/officeDocument/2006/relationships/slide" Target="slides/slide930.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780" Type="http://schemas.openxmlformats.org/officeDocument/2006/relationships/slide" Target="slides/slide776.xml"/><Relationship Id="rId226" Type="http://schemas.openxmlformats.org/officeDocument/2006/relationships/slide" Target="slides/slide222.xml"/><Relationship Id="rId433" Type="http://schemas.openxmlformats.org/officeDocument/2006/relationships/slide" Target="slides/slide429.xml"/><Relationship Id="rId878" Type="http://schemas.openxmlformats.org/officeDocument/2006/relationships/slide" Target="slides/slide874.xml"/><Relationship Id="rId1063" Type="http://schemas.openxmlformats.org/officeDocument/2006/relationships/slide" Target="slides/slide1059.xml"/><Relationship Id="rId640" Type="http://schemas.openxmlformats.org/officeDocument/2006/relationships/slide" Target="slides/slide636.xml"/><Relationship Id="rId738" Type="http://schemas.openxmlformats.org/officeDocument/2006/relationships/slide" Target="slides/slide734.xml"/><Relationship Id="rId945" Type="http://schemas.openxmlformats.org/officeDocument/2006/relationships/slide" Target="slides/slide941.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84" Type="http://schemas.openxmlformats.org/officeDocument/2006/relationships/slide" Target="slides/slide580.xml"/><Relationship Id="rId805" Type="http://schemas.openxmlformats.org/officeDocument/2006/relationships/slide" Target="slides/slide801.xml"/><Relationship Id="rId5" Type="http://schemas.openxmlformats.org/officeDocument/2006/relationships/slide" Target="slides/slide1.xml"/><Relationship Id="rId237" Type="http://schemas.openxmlformats.org/officeDocument/2006/relationships/slide" Target="slides/slide233.xml"/><Relationship Id="rId791" Type="http://schemas.openxmlformats.org/officeDocument/2006/relationships/slide" Target="slides/slide787.xml"/><Relationship Id="rId889" Type="http://schemas.openxmlformats.org/officeDocument/2006/relationships/slide" Target="slides/slide885.xml"/><Relationship Id="rId1074" Type="http://schemas.openxmlformats.org/officeDocument/2006/relationships/slide" Target="slides/slide1070.xml"/><Relationship Id="rId444" Type="http://schemas.openxmlformats.org/officeDocument/2006/relationships/slide" Target="slides/slide440.xml"/><Relationship Id="rId651" Type="http://schemas.openxmlformats.org/officeDocument/2006/relationships/slide" Target="slides/slide647.xml"/><Relationship Id="rId749" Type="http://schemas.openxmlformats.org/officeDocument/2006/relationships/slide" Target="slides/slide745.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609" Type="http://schemas.openxmlformats.org/officeDocument/2006/relationships/slide" Target="slides/slide605.xml"/><Relationship Id="rId956" Type="http://schemas.openxmlformats.org/officeDocument/2006/relationships/slide" Target="slides/slide952.xml"/><Relationship Id="rId85" Type="http://schemas.openxmlformats.org/officeDocument/2006/relationships/slide" Target="slides/slide81.xml"/><Relationship Id="rId150" Type="http://schemas.openxmlformats.org/officeDocument/2006/relationships/slide" Target="slides/slide146.xml"/><Relationship Id="rId595" Type="http://schemas.openxmlformats.org/officeDocument/2006/relationships/slide" Target="slides/slide591.xml"/><Relationship Id="rId816" Type="http://schemas.openxmlformats.org/officeDocument/2006/relationships/slide" Target="slides/slide812.xml"/><Relationship Id="rId1001" Type="http://schemas.openxmlformats.org/officeDocument/2006/relationships/slide" Target="slides/slide997.xml"/><Relationship Id="rId248" Type="http://schemas.openxmlformats.org/officeDocument/2006/relationships/slide" Target="slides/slide244.xml"/><Relationship Id="rId455" Type="http://schemas.openxmlformats.org/officeDocument/2006/relationships/slide" Target="slides/slide451.xml"/><Relationship Id="rId662" Type="http://schemas.openxmlformats.org/officeDocument/2006/relationships/slide" Target="slides/slide658.xml"/><Relationship Id="rId1085" Type="http://schemas.openxmlformats.org/officeDocument/2006/relationships/slide" Target="slides/slide1081.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7" Type="http://schemas.openxmlformats.org/officeDocument/2006/relationships/slide" Target="slides/slide963.xml"/><Relationship Id="rId96" Type="http://schemas.openxmlformats.org/officeDocument/2006/relationships/slide" Target="slides/slide92.xml"/><Relationship Id="rId161" Type="http://schemas.openxmlformats.org/officeDocument/2006/relationships/slide" Target="slides/slide157.xml"/><Relationship Id="rId399" Type="http://schemas.openxmlformats.org/officeDocument/2006/relationships/slide" Target="slides/slide395.xml"/><Relationship Id="rId827" Type="http://schemas.openxmlformats.org/officeDocument/2006/relationships/slide" Target="slides/slide823.xml"/><Relationship Id="rId1012" Type="http://schemas.openxmlformats.org/officeDocument/2006/relationships/slide" Target="slides/slide1008.xml"/><Relationship Id="rId259" Type="http://schemas.openxmlformats.org/officeDocument/2006/relationships/slide" Target="slides/slide255.xml"/><Relationship Id="rId466" Type="http://schemas.openxmlformats.org/officeDocument/2006/relationships/slide" Target="slides/slide462.xml"/><Relationship Id="rId673" Type="http://schemas.openxmlformats.org/officeDocument/2006/relationships/slide" Target="slides/slide669.xml"/><Relationship Id="rId880" Type="http://schemas.openxmlformats.org/officeDocument/2006/relationships/slide" Target="slides/slide876.xml"/><Relationship Id="rId23" Type="http://schemas.openxmlformats.org/officeDocument/2006/relationships/slide" Target="slides/slide19.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978" Type="http://schemas.openxmlformats.org/officeDocument/2006/relationships/slide" Target="slides/slide974.xml"/><Relationship Id="rId740" Type="http://schemas.openxmlformats.org/officeDocument/2006/relationships/slide" Target="slides/slide736.xml"/><Relationship Id="rId838" Type="http://schemas.openxmlformats.org/officeDocument/2006/relationships/slide" Target="slides/slide834.xml"/><Relationship Id="rId1023" Type="http://schemas.openxmlformats.org/officeDocument/2006/relationships/slide" Target="slides/slide1019.xml"/><Relationship Id="rId172" Type="http://schemas.openxmlformats.org/officeDocument/2006/relationships/slide" Target="slides/slide168.xml"/><Relationship Id="rId477" Type="http://schemas.openxmlformats.org/officeDocument/2006/relationships/slide" Target="slides/slide473.xml"/><Relationship Id="rId600" Type="http://schemas.openxmlformats.org/officeDocument/2006/relationships/slide" Target="slides/slide596.xml"/><Relationship Id="rId684" Type="http://schemas.openxmlformats.org/officeDocument/2006/relationships/slide" Target="slides/slide680.xml"/><Relationship Id="rId337" Type="http://schemas.openxmlformats.org/officeDocument/2006/relationships/slide" Target="slides/slide333.xml"/><Relationship Id="rId891" Type="http://schemas.openxmlformats.org/officeDocument/2006/relationships/slide" Target="slides/slide887.xml"/><Relationship Id="rId905" Type="http://schemas.openxmlformats.org/officeDocument/2006/relationships/slide" Target="slides/slide901.xml"/><Relationship Id="rId989" Type="http://schemas.openxmlformats.org/officeDocument/2006/relationships/slide" Target="slides/slide985.xml"/><Relationship Id="rId34" Type="http://schemas.openxmlformats.org/officeDocument/2006/relationships/slide" Target="slides/slide30.xml"/><Relationship Id="rId544" Type="http://schemas.openxmlformats.org/officeDocument/2006/relationships/slide" Target="slides/slide540.xml"/><Relationship Id="rId751" Type="http://schemas.openxmlformats.org/officeDocument/2006/relationships/slide" Target="slides/slide747.xml"/><Relationship Id="rId849" Type="http://schemas.openxmlformats.org/officeDocument/2006/relationships/slide" Target="slides/slide845.xml"/><Relationship Id="rId183" Type="http://schemas.openxmlformats.org/officeDocument/2006/relationships/slide" Target="slides/slide179.xml"/><Relationship Id="rId390" Type="http://schemas.openxmlformats.org/officeDocument/2006/relationships/slide" Target="slides/slide386.xml"/><Relationship Id="rId404" Type="http://schemas.openxmlformats.org/officeDocument/2006/relationships/slide" Target="slides/slide400.xml"/><Relationship Id="rId611" Type="http://schemas.openxmlformats.org/officeDocument/2006/relationships/slide" Target="slides/slide607.xml"/><Relationship Id="rId1034" Type="http://schemas.openxmlformats.org/officeDocument/2006/relationships/slide" Target="slides/slide1030.xml"/><Relationship Id="rId250" Type="http://schemas.openxmlformats.org/officeDocument/2006/relationships/slide" Target="slides/slide246.xml"/><Relationship Id="rId488" Type="http://schemas.openxmlformats.org/officeDocument/2006/relationships/slide" Target="slides/slide484.xml"/><Relationship Id="rId695" Type="http://schemas.openxmlformats.org/officeDocument/2006/relationships/slide" Target="slides/slide691.xml"/><Relationship Id="rId709" Type="http://schemas.openxmlformats.org/officeDocument/2006/relationships/slide" Target="slides/slide705.xml"/><Relationship Id="rId916" Type="http://schemas.openxmlformats.org/officeDocument/2006/relationships/slide" Target="slides/slide912.xml"/><Relationship Id="rId45" Type="http://schemas.openxmlformats.org/officeDocument/2006/relationships/slide" Target="slides/slide41.xml"/><Relationship Id="rId110" Type="http://schemas.openxmlformats.org/officeDocument/2006/relationships/slide" Target="slides/slide106.xml"/><Relationship Id="rId348" Type="http://schemas.openxmlformats.org/officeDocument/2006/relationships/slide" Target="slides/slide344.xml"/><Relationship Id="rId555" Type="http://schemas.openxmlformats.org/officeDocument/2006/relationships/slide" Target="slides/slide551.xml"/><Relationship Id="rId762" Type="http://schemas.openxmlformats.org/officeDocument/2006/relationships/slide" Target="slides/slide75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622" Type="http://schemas.openxmlformats.org/officeDocument/2006/relationships/slide" Target="slides/slide618.xml"/><Relationship Id="rId1045" Type="http://schemas.openxmlformats.org/officeDocument/2006/relationships/slide" Target="slides/slide1041.xml"/><Relationship Id="rId261" Type="http://schemas.openxmlformats.org/officeDocument/2006/relationships/slide" Target="slides/slide257.xml"/><Relationship Id="rId499" Type="http://schemas.openxmlformats.org/officeDocument/2006/relationships/slide" Target="slides/slide495.xml"/><Relationship Id="rId927" Type="http://schemas.openxmlformats.org/officeDocument/2006/relationships/slide" Target="slides/slide923.xml"/><Relationship Id="rId56" Type="http://schemas.openxmlformats.org/officeDocument/2006/relationships/slide" Target="slides/slide52.xml"/><Relationship Id="rId359" Type="http://schemas.openxmlformats.org/officeDocument/2006/relationships/slide" Target="slides/slide355.xml"/><Relationship Id="rId566" Type="http://schemas.openxmlformats.org/officeDocument/2006/relationships/slide" Target="slides/slide562.xml"/><Relationship Id="rId773" Type="http://schemas.openxmlformats.org/officeDocument/2006/relationships/slide" Target="slides/slide769.xml"/><Relationship Id="rId121" Type="http://schemas.openxmlformats.org/officeDocument/2006/relationships/slide" Target="slides/slide117.xml"/><Relationship Id="rId219" Type="http://schemas.openxmlformats.org/officeDocument/2006/relationships/slide" Target="slides/slide215.xml"/><Relationship Id="rId426" Type="http://schemas.openxmlformats.org/officeDocument/2006/relationships/slide" Target="slides/slide422.xml"/><Relationship Id="rId633" Type="http://schemas.openxmlformats.org/officeDocument/2006/relationships/slide" Target="slides/slide629.xml"/><Relationship Id="rId980" Type="http://schemas.openxmlformats.org/officeDocument/2006/relationships/slide" Target="slides/slide976.xml"/><Relationship Id="rId1056" Type="http://schemas.openxmlformats.org/officeDocument/2006/relationships/slide" Target="slides/slide1052.xml"/><Relationship Id="rId840" Type="http://schemas.openxmlformats.org/officeDocument/2006/relationships/slide" Target="slides/slide836.xml"/><Relationship Id="rId938" Type="http://schemas.openxmlformats.org/officeDocument/2006/relationships/slide" Target="slides/slide934.xml"/><Relationship Id="rId67" Type="http://schemas.openxmlformats.org/officeDocument/2006/relationships/slide" Target="slides/slide63.xml"/><Relationship Id="rId272" Type="http://schemas.openxmlformats.org/officeDocument/2006/relationships/slide" Target="slides/slide268.xml"/><Relationship Id="rId577" Type="http://schemas.openxmlformats.org/officeDocument/2006/relationships/slide" Target="slides/slide573.xml"/><Relationship Id="rId700" Type="http://schemas.openxmlformats.org/officeDocument/2006/relationships/slide" Target="slides/slide696.xml"/><Relationship Id="rId132" Type="http://schemas.openxmlformats.org/officeDocument/2006/relationships/slide" Target="slides/slide128.xml"/><Relationship Id="rId784" Type="http://schemas.openxmlformats.org/officeDocument/2006/relationships/slide" Target="slides/slide780.xml"/><Relationship Id="rId991" Type="http://schemas.openxmlformats.org/officeDocument/2006/relationships/slide" Target="slides/slide987.xml"/><Relationship Id="rId1067" Type="http://schemas.openxmlformats.org/officeDocument/2006/relationships/slide" Target="slides/slide1063.xml"/><Relationship Id="rId437" Type="http://schemas.openxmlformats.org/officeDocument/2006/relationships/slide" Target="slides/slide433.xml"/><Relationship Id="rId644" Type="http://schemas.openxmlformats.org/officeDocument/2006/relationships/slide" Target="slides/slide640.xml"/><Relationship Id="rId851" Type="http://schemas.openxmlformats.org/officeDocument/2006/relationships/slide" Target="slides/slide847.xml"/><Relationship Id="rId283" Type="http://schemas.openxmlformats.org/officeDocument/2006/relationships/slide" Target="slides/slide279.xml"/><Relationship Id="rId490" Type="http://schemas.openxmlformats.org/officeDocument/2006/relationships/slide" Target="slides/slide486.xml"/><Relationship Id="rId504" Type="http://schemas.openxmlformats.org/officeDocument/2006/relationships/slide" Target="slides/slide500.xml"/><Relationship Id="rId711" Type="http://schemas.openxmlformats.org/officeDocument/2006/relationships/slide" Target="slides/slide707.xml"/><Relationship Id="rId949" Type="http://schemas.openxmlformats.org/officeDocument/2006/relationships/slide" Target="slides/slide945.xml"/><Relationship Id="rId78" Type="http://schemas.openxmlformats.org/officeDocument/2006/relationships/slide" Target="slides/slide74.xml"/><Relationship Id="rId143" Type="http://schemas.openxmlformats.org/officeDocument/2006/relationships/slide" Target="slides/slide139.xml"/><Relationship Id="rId350" Type="http://schemas.openxmlformats.org/officeDocument/2006/relationships/slide" Target="slides/slide346.xml"/><Relationship Id="rId588" Type="http://schemas.openxmlformats.org/officeDocument/2006/relationships/slide" Target="slides/slide584.xml"/><Relationship Id="rId795" Type="http://schemas.openxmlformats.org/officeDocument/2006/relationships/slide" Target="slides/slide791.xml"/><Relationship Id="rId809" Type="http://schemas.openxmlformats.org/officeDocument/2006/relationships/slide" Target="slides/slide805.xml"/><Relationship Id="rId9" Type="http://schemas.openxmlformats.org/officeDocument/2006/relationships/slide" Target="slides/slide5.xml"/><Relationship Id="rId210" Type="http://schemas.openxmlformats.org/officeDocument/2006/relationships/slide" Target="slides/slide206.xml"/><Relationship Id="rId448" Type="http://schemas.openxmlformats.org/officeDocument/2006/relationships/slide" Target="slides/slide444.xml"/><Relationship Id="rId655" Type="http://schemas.openxmlformats.org/officeDocument/2006/relationships/slide" Target="slides/slide651.xml"/><Relationship Id="rId862" Type="http://schemas.openxmlformats.org/officeDocument/2006/relationships/slide" Target="slides/slide858.xml"/><Relationship Id="rId1078" Type="http://schemas.openxmlformats.org/officeDocument/2006/relationships/slide" Target="slides/slide1074.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722" Type="http://schemas.openxmlformats.org/officeDocument/2006/relationships/slide" Target="slides/slide718.xml"/><Relationship Id="rId89" Type="http://schemas.openxmlformats.org/officeDocument/2006/relationships/slide" Target="slides/slide85.xml"/><Relationship Id="rId154" Type="http://schemas.openxmlformats.org/officeDocument/2006/relationships/slide" Target="slides/slide150.xml"/><Relationship Id="rId361" Type="http://schemas.openxmlformats.org/officeDocument/2006/relationships/slide" Target="slides/slide357.xml"/><Relationship Id="rId599" Type="http://schemas.openxmlformats.org/officeDocument/2006/relationships/slide" Target="slides/slide595.xml"/><Relationship Id="rId1005" Type="http://schemas.openxmlformats.org/officeDocument/2006/relationships/slide" Target="slides/slide1001.xml"/><Relationship Id="rId459" Type="http://schemas.openxmlformats.org/officeDocument/2006/relationships/slide" Target="slides/slide455.xml"/><Relationship Id="rId666" Type="http://schemas.openxmlformats.org/officeDocument/2006/relationships/slide" Target="slides/slide662.xml"/><Relationship Id="rId873" Type="http://schemas.openxmlformats.org/officeDocument/2006/relationships/slide" Target="slides/slide869.xml"/><Relationship Id="rId1089" Type="http://schemas.openxmlformats.org/officeDocument/2006/relationships/theme" Target="theme/theme1.xml"/><Relationship Id="rId16" Type="http://schemas.openxmlformats.org/officeDocument/2006/relationships/slide" Target="slides/slide12.xml"/><Relationship Id="rId221" Type="http://schemas.openxmlformats.org/officeDocument/2006/relationships/slide" Target="slides/slide217.xml"/><Relationship Id="rId319" Type="http://schemas.openxmlformats.org/officeDocument/2006/relationships/slide" Target="slides/slide315.xml"/><Relationship Id="rId526" Type="http://schemas.openxmlformats.org/officeDocument/2006/relationships/slide" Target="slides/slide522.xml"/><Relationship Id="rId733" Type="http://schemas.openxmlformats.org/officeDocument/2006/relationships/slide" Target="slides/slide729.xml"/><Relationship Id="rId940" Type="http://schemas.openxmlformats.org/officeDocument/2006/relationships/slide" Target="slides/slide936.xml"/><Relationship Id="rId1016" Type="http://schemas.openxmlformats.org/officeDocument/2006/relationships/slide" Target="slides/slide1012.xml"/><Relationship Id="rId165" Type="http://schemas.openxmlformats.org/officeDocument/2006/relationships/slide" Target="slides/slide161.xml"/><Relationship Id="rId372" Type="http://schemas.openxmlformats.org/officeDocument/2006/relationships/slide" Target="slides/slide368.xml"/><Relationship Id="rId677" Type="http://schemas.openxmlformats.org/officeDocument/2006/relationships/slide" Target="slides/slide673.xml"/><Relationship Id="rId800" Type="http://schemas.openxmlformats.org/officeDocument/2006/relationships/slide" Target="slides/slide796.xml"/><Relationship Id="rId232" Type="http://schemas.openxmlformats.org/officeDocument/2006/relationships/slide" Target="slides/slide228.xml"/><Relationship Id="rId884" Type="http://schemas.openxmlformats.org/officeDocument/2006/relationships/slide" Target="slides/slide880.xml"/><Relationship Id="rId27" Type="http://schemas.openxmlformats.org/officeDocument/2006/relationships/slide" Target="slides/slide23.xml"/><Relationship Id="rId537" Type="http://schemas.openxmlformats.org/officeDocument/2006/relationships/slide" Target="slides/slide533.xml"/><Relationship Id="rId744" Type="http://schemas.openxmlformats.org/officeDocument/2006/relationships/slide" Target="slides/slide740.xml"/><Relationship Id="rId951" Type="http://schemas.openxmlformats.org/officeDocument/2006/relationships/slide" Target="slides/slide947.xml"/><Relationship Id="rId80" Type="http://schemas.openxmlformats.org/officeDocument/2006/relationships/slide" Target="slides/slide76.xml"/><Relationship Id="rId176" Type="http://schemas.openxmlformats.org/officeDocument/2006/relationships/slide" Target="slides/slide172.xml"/><Relationship Id="rId383" Type="http://schemas.openxmlformats.org/officeDocument/2006/relationships/slide" Target="slides/slide379.xml"/><Relationship Id="rId590" Type="http://schemas.openxmlformats.org/officeDocument/2006/relationships/slide" Target="slides/slide586.xml"/><Relationship Id="rId604" Type="http://schemas.openxmlformats.org/officeDocument/2006/relationships/slide" Target="slides/slide600.xml"/><Relationship Id="rId811" Type="http://schemas.openxmlformats.org/officeDocument/2006/relationships/slide" Target="slides/slide807.xml"/><Relationship Id="rId1027" Type="http://schemas.openxmlformats.org/officeDocument/2006/relationships/slide" Target="slides/slide1023.xml"/><Relationship Id="rId243" Type="http://schemas.openxmlformats.org/officeDocument/2006/relationships/slide" Target="slides/slide239.xml"/><Relationship Id="rId450" Type="http://schemas.openxmlformats.org/officeDocument/2006/relationships/slide" Target="slides/slide446.xml"/><Relationship Id="rId688" Type="http://schemas.openxmlformats.org/officeDocument/2006/relationships/slide" Target="slides/slide684.xml"/><Relationship Id="rId895" Type="http://schemas.openxmlformats.org/officeDocument/2006/relationships/slide" Target="slides/slide891.xml"/><Relationship Id="rId909" Type="http://schemas.openxmlformats.org/officeDocument/2006/relationships/slide" Target="slides/slide905.xml"/><Relationship Id="rId1080" Type="http://schemas.openxmlformats.org/officeDocument/2006/relationships/slide" Target="slides/slide1076.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548" Type="http://schemas.openxmlformats.org/officeDocument/2006/relationships/slide" Target="slides/slide544.xml"/><Relationship Id="rId755" Type="http://schemas.openxmlformats.org/officeDocument/2006/relationships/slide" Target="slides/slide751.xml"/><Relationship Id="rId962" Type="http://schemas.openxmlformats.org/officeDocument/2006/relationships/slide" Target="slides/slide958.xml"/><Relationship Id="rId91" Type="http://schemas.openxmlformats.org/officeDocument/2006/relationships/slide" Target="slides/slide87.xml"/><Relationship Id="rId187" Type="http://schemas.openxmlformats.org/officeDocument/2006/relationships/slide" Target="slides/slide183.xml"/><Relationship Id="rId394" Type="http://schemas.openxmlformats.org/officeDocument/2006/relationships/slide" Target="slides/slide390.xml"/><Relationship Id="rId408" Type="http://schemas.openxmlformats.org/officeDocument/2006/relationships/slide" Target="slides/slide404.xml"/><Relationship Id="rId615" Type="http://schemas.openxmlformats.org/officeDocument/2006/relationships/slide" Target="slides/slide611.xml"/><Relationship Id="rId822" Type="http://schemas.openxmlformats.org/officeDocument/2006/relationships/slide" Target="slides/slide818.xml"/><Relationship Id="rId1038" Type="http://schemas.openxmlformats.org/officeDocument/2006/relationships/slide" Target="slides/slide1034.xml"/><Relationship Id="rId254" Type="http://schemas.openxmlformats.org/officeDocument/2006/relationships/slide" Target="slides/slide250.xml"/><Relationship Id="rId699" Type="http://schemas.openxmlformats.org/officeDocument/2006/relationships/slide" Target="slides/slide695.xml"/><Relationship Id="rId49" Type="http://schemas.openxmlformats.org/officeDocument/2006/relationships/slide" Target="slides/slide45.xml"/><Relationship Id="rId114" Type="http://schemas.openxmlformats.org/officeDocument/2006/relationships/slide" Target="slides/slide110.xml"/><Relationship Id="rId461" Type="http://schemas.openxmlformats.org/officeDocument/2006/relationships/slide" Target="slides/slide457.xml"/><Relationship Id="rId559" Type="http://schemas.openxmlformats.org/officeDocument/2006/relationships/slide" Target="slides/slide555.xml"/><Relationship Id="rId766" Type="http://schemas.openxmlformats.org/officeDocument/2006/relationships/slide" Target="slides/slide762.xml"/><Relationship Id="rId198" Type="http://schemas.openxmlformats.org/officeDocument/2006/relationships/slide" Target="slides/slide194.xml"/><Relationship Id="rId321" Type="http://schemas.openxmlformats.org/officeDocument/2006/relationships/slide" Target="slides/slide317.xml"/><Relationship Id="rId419" Type="http://schemas.openxmlformats.org/officeDocument/2006/relationships/slide" Target="slides/slide415.xml"/><Relationship Id="rId626" Type="http://schemas.openxmlformats.org/officeDocument/2006/relationships/slide" Target="slides/slide622.xml"/><Relationship Id="rId973" Type="http://schemas.openxmlformats.org/officeDocument/2006/relationships/slide" Target="slides/slide969.xml"/><Relationship Id="rId1049" Type="http://schemas.openxmlformats.org/officeDocument/2006/relationships/slide" Target="slides/slide1045.xml"/><Relationship Id="rId833" Type="http://schemas.openxmlformats.org/officeDocument/2006/relationships/slide" Target="slides/slide829.xml"/><Relationship Id="rId265" Type="http://schemas.openxmlformats.org/officeDocument/2006/relationships/slide" Target="slides/slide261.xml"/><Relationship Id="rId472" Type="http://schemas.openxmlformats.org/officeDocument/2006/relationships/slide" Target="slides/slide468.xml"/><Relationship Id="rId900" Type="http://schemas.openxmlformats.org/officeDocument/2006/relationships/slide" Target="slides/slide896.xml"/><Relationship Id="rId125" Type="http://schemas.openxmlformats.org/officeDocument/2006/relationships/slide" Target="slides/slide121.xml"/><Relationship Id="rId332" Type="http://schemas.openxmlformats.org/officeDocument/2006/relationships/slide" Target="slides/slide328.xml"/><Relationship Id="rId777" Type="http://schemas.openxmlformats.org/officeDocument/2006/relationships/slide" Target="slides/slide773.xml"/><Relationship Id="rId984" Type="http://schemas.openxmlformats.org/officeDocument/2006/relationships/slide" Target="slides/slide980.xml"/><Relationship Id="rId637" Type="http://schemas.openxmlformats.org/officeDocument/2006/relationships/slide" Target="slides/slide633.xml"/><Relationship Id="rId844" Type="http://schemas.openxmlformats.org/officeDocument/2006/relationships/slide" Target="slides/slide840.xml"/><Relationship Id="rId276" Type="http://schemas.openxmlformats.org/officeDocument/2006/relationships/slide" Target="slides/slide272.xml"/><Relationship Id="rId483" Type="http://schemas.openxmlformats.org/officeDocument/2006/relationships/slide" Target="slides/slide479.xml"/><Relationship Id="rId690" Type="http://schemas.openxmlformats.org/officeDocument/2006/relationships/slide" Target="slides/slide686.xml"/><Relationship Id="rId704" Type="http://schemas.openxmlformats.org/officeDocument/2006/relationships/slide" Target="slides/slide700.xml"/><Relationship Id="rId911" Type="http://schemas.openxmlformats.org/officeDocument/2006/relationships/slide" Target="slides/slide907.xml"/><Relationship Id="rId40" Type="http://schemas.openxmlformats.org/officeDocument/2006/relationships/slide" Target="slides/slide36.xml"/><Relationship Id="rId136" Type="http://schemas.openxmlformats.org/officeDocument/2006/relationships/slide" Target="slides/slide132.xml"/><Relationship Id="rId343" Type="http://schemas.openxmlformats.org/officeDocument/2006/relationships/slide" Target="slides/slide339.xml"/><Relationship Id="rId550" Type="http://schemas.openxmlformats.org/officeDocument/2006/relationships/slide" Target="slides/slide546.xml"/><Relationship Id="rId788" Type="http://schemas.openxmlformats.org/officeDocument/2006/relationships/slide" Target="slides/slide784.xml"/><Relationship Id="rId995" Type="http://schemas.openxmlformats.org/officeDocument/2006/relationships/slide" Target="slides/slide991.xml"/><Relationship Id="rId203" Type="http://schemas.openxmlformats.org/officeDocument/2006/relationships/slide" Target="slides/slide199.xml"/><Relationship Id="rId648" Type="http://schemas.openxmlformats.org/officeDocument/2006/relationships/slide" Target="slides/slide644.xml"/><Relationship Id="rId855" Type="http://schemas.openxmlformats.org/officeDocument/2006/relationships/slide" Target="slides/slide851.xml"/><Relationship Id="rId1040" Type="http://schemas.openxmlformats.org/officeDocument/2006/relationships/slide" Target="slides/slide1036.xml"/><Relationship Id="rId287" Type="http://schemas.openxmlformats.org/officeDocument/2006/relationships/slide" Target="slides/slide283.xml"/><Relationship Id="rId410" Type="http://schemas.openxmlformats.org/officeDocument/2006/relationships/slide" Target="slides/slide406.xml"/><Relationship Id="rId494" Type="http://schemas.openxmlformats.org/officeDocument/2006/relationships/slide" Target="slides/slide490.xml"/><Relationship Id="rId508" Type="http://schemas.openxmlformats.org/officeDocument/2006/relationships/slide" Target="slides/slide504.xml"/><Relationship Id="rId715" Type="http://schemas.openxmlformats.org/officeDocument/2006/relationships/slide" Target="slides/slide711.xml"/><Relationship Id="rId922" Type="http://schemas.openxmlformats.org/officeDocument/2006/relationships/slide" Target="slides/slide918.xml"/><Relationship Id="rId147" Type="http://schemas.openxmlformats.org/officeDocument/2006/relationships/slide" Target="slides/slide143.xml"/><Relationship Id="rId354" Type="http://schemas.openxmlformats.org/officeDocument/2006/relationships/slide" Target="slides/slide350.xml"/><Relationship Id="rId799" Type="http://schemas.openxmlformats.org/officeDocument/2006/relationships/slide" Target="slides/slide795.xml"/><Relationship Id="rId51" Type="http://schemas.openxmlformats.org/officeDocument/2006/relationships/slide" Target="slides/slide47.xml"/><Relationship Id="rId561" Type="http://schemas.openxmlformats.org/officeDocument/2006/relationships/slide" Target="slides/slide557.xml"/><Relationship Id="rId659" Type="http://schemas.openxmlformats.org/officeDocument/2006/relationships/slide" Target="slides/slide655.xml"/><Relationship Id="rId866" Type="http://schemas.openxmlformats.org/officeDocument/2006/relationships/slide" Target="slides/slide862.xml"/><Relationship Id="rId214" Type="http://schemas.openxmlformats.org/officeDocument/2006/relationships/slide" Target="slides/slide210.xml"/><Relationship Id="rId298" Type="http://schemas.openxmlformats.org/officeDocument/2006/relationships/slide" Target="slides/slide294.xml"/><Relationship Id="rId421" Type="http://schemas.openxmlformats.org/officeDocument/2006/relationships/slide" Target="slides/slide417.xml"/><Relationship Id="rId519" Type="http://schemas.openxmlformats.org/officeDocument/2006/relationships/slide" Target="slides/slide515.xml"/><Relationship Id="rId1051" Type="http://schemas.openxmlformats.org/officeDocument/2006/relationships/slide" Target="slides/slide1047.xml"/><Relationship Id="rId158" Type="http://schemas.openxmlformats.org/officeDocument/2006/relationships/slide" Target="slides/slide154.xml"/><Relationship Id="rId726" Type="http://schemas.openxmlformats.org/officeDocument/2006/relationships/slide" Target="slides/slide722.xml"/><Relationship Id="rId933" Type="http://schemas.openxmlformats.org/officeDocument/2006/relationships/slide" Target="slides/slide929.xml"/><Relationship Id="rId1009" Type="http://schemas.openxmlformats.org/officeDocument/2006/relationships/slide" Target="slides/slide1005.xml"/><Relationship Id="rId62" Type="http://schemas.openxmlformats.org/officeDocument/2006/relationships/slide" Target="slides/slide58.xml"/><Relationship Id="rId365" Type="http://schemas.openxmlformats.org/officeDocument/2006/relationships/slide" Target="slides/slide361.xml"/><Relationship Id="rId572" Type="http://schemas.openxmlformats.org/officeDocument/2006/relationships/slide" Target="slides/slide568.xml"/><Relationship Id="rId225" Type="http://schemas.openxmlformats.org/officeDocument/2006/relationships/slide" Target="slides/slide221.xml"/><Relationship Id="rId432" Type="http://schemas.openxmlformats.org/officeDocument/2006/relationships/slide" Target="slides/slide428.xml"/><Relationship Id="rId877" Type="http://schemas.openxmlformats.org/officeDocument/2006/relationships/slide" Target="slides/slide873.xml"/><Relationship Id="rId1062" Type="http://schemas.openxmlformats.org/officeDocument/2006/relationships/slide" Target="slides/slide1058.xml"/><Relationship Id="rId737" Type="http://schemas.openxmlformats.org/officeDocument/2006/relationships/slide" Target="slides/slide733.xml"/><Relationship Id="rId944" Type="http://schemas.openxmlformats.org/officeDocument/2006/relationships/slide" Target="slides/slide940.xml"/><Relationship Id="rId73" Type="http://schemas.openxmlformats.org/officeDocument/2006/relationships/slide" Target="slides/slide69.xml"/><Relationship Id="rId169" Type="http://schemas.openxmlformats.org/officeDocument/2006/relationships/slide" Target="slides/slide165.xml"/><Relationship Id="rId376" Type="http://schemas.openxmlformats.org/officeDocument/2006/relationships/slide" Target="slides/slide372.xml"/><Relationship Id="rId583" Type="http://schemas.openxmlformats.org/officeDocument/2006/relationships/slide" Target="slides/slide579.xml"/><Relationship Id="rId790" Type="http://schemas.openxmlformats.org/officeDocument/2006/relationships/slide" Target="slides/slide786.xml"/><Relationship Id="rId804" Type="http://schemas.openxmlformats.org/officeDocument/2006/relationships/slide" Target="slides/slide800.xml"/><Relationship Id="rId4" Type="http://schemas.openxmlformats.org/officeDocument/2006/relationships/slideMaster" Target="slideMasters/slideMaster4.xml"/><Relationship Id="rId236" Type="http://schemas.openxmlformats.org/officeDocument/2006/relationships/slide" Target="slides/slide232.xml"/><Relationship Id="rId443" Type="http://schemas.openxmlformats.org/officeDocument/2006/relationships/slide" Target="slides/slide439.xml"/><Relationship Id="rId650" Type="http://schemas.openxmlformats.org/officeDocument/2006/relationships/slide" Target="slides/slide646.xml"/><Relationship Id="rId888" Type="http://schemas.openxmlformats.org/officeDocument/2006/relationships/slide" Target="slides/slide884.xml"/><Relationship Id="rId1073" Type="http://schemas.openxmlformats.org/officeDocument/2006/relationships/slide" Target="slides/slide1069.xml"/><Relationship Id="rId303" Type="http://schemas.openxmlformats.org/officeDocument/2006/relationships/slide" Target="slides/slide299.xml"/><Relationship Id="rId748" Type="http://schemas.openxmlformats.org/officeDocument/2006/relationships/slide" Target="slides/slide744.xml"/><Relationship Id="rId955" Type="http://schemas.openxmlformats.org/officeDocument/2006/relationships/slide" Target="slides/slide951.xml"/><Relationship Id="rId84" Type="http://schemas.openxmlformats.org/officeDocument/2006/relationships/slide" Target="slides/slide80.xml"/><Relationship Id="rId387" Type="http://schemas.openxmlformats.org/officeDocument/2006/relationships/slide" Target="slides/slide383.xml"/><Relationship Id="rId510" Type="http://schemas.openxmlformats.org/officeDocument/2006/relationships/slide" Target="slides/slide506.xml"/><Relationship Id="rId594" Type="http://schemas.openxmlformats.org/officeDocument/2006/relationships/slide" Target="slides/slide590.xml"/><Relationship Id="rId608" Type="http://schemas.openxmlformats.org/officeDocument/2006/relationships/slide" Target="slides/slide604.xml"/><Relationship Id="rId815" Type="http://schemas.openxmlformats.org/officeDocument/2006/relationships/slide" Target="slides/slide811.xml"/><Relationship Id="rId247" Type="http://schemas.openxmlformats.org/officeDocument/2006/relationships/slide" Target="slides/slide243.xml"/><Relationship Id="rId899" Type="http://schemas.openxmlformats.org/officeDocument/2006/relationships/slide" Target="slides/slide895.xml"/><Relationship Id="rId1000" Type="http://schemas.openxmlformats.org/officeDocument/2006/relationships/slide" Target="slides/slide996.xml"/><Relationship Id="rId1084" Type="http://schemas.openxmlformats.org/officeDocument/2006/relationships/slide" Target="slides/slide1080.xml"/><Relationship Id="rId107" Type="http://schemas.openxmlformats.org/officeDocument/2006/relationships/slide" Target="slides/slide103.xml"/><Relationship Id="rId454" Type="http://schemas.openxmlformats.org/officeDocument/2006/relationships/slide" Target="slides/slide450.xml"/><Relationship Id="rId661" Type="http://schemas.openxmlformats.org/officeDocument/2006/relationships/slide" Target="slides/slide657.xml"/><Relationship Id="rId759" Type="http://schemas.openxmlformats.org/officeDocument/2006/relationships/slide" Target="slides/slide755.xml"/><Relationship Id="rId966" Type="http://schemas.openxmlformats.org/officeDocument/2006/relationships/slide" Target="slides/slide962.xml"/><Relationship Id="rId11" Type="http://schemas.openxmlformats.org/officeDocument/2006/relationships/slide" Target="slides/slide7.xml"/><Relationship Id="rId314" Type="http://schemas.openxmlformats.org/officeDocument/2006/relationships/slide" Target="slides/slide310.xml"/><Relationship Id="rId398" Type="http://schemas.openxmlformats.org/officeDocument/2006/relationships/slide" Target="slides/slide394.xml"/><Relationship Id="rId521" Type="http://schemas.openxmlformats.org/officeDocument/2006/relationships/slide" Target="slides/slide517.xml"/><Relationship Id="rId619" Type="http://schemas.openxmlformats.org/officeDocument/2006/relationships/slide" Target="slides/slide615.xml"/><Relationship Id="rId95" Type="http://schemas.openxmlformats.org/officeDocument/2006/relationships/slide" Target="slides/slide91.xml"/><Relationship Id="rId160" Type="http://schemas.openxmlformats.org/officeDocument/2006/relationships/slide" Target="slides/slide156.xml"/><Relationship Id="rId826" Type="http://schemas.openxmlformats.org/officeDocument/2006/relationships/slide" Target="slides/slide822.xml"/><Relationship Id="rId1011" Type="http://schemas.openxmlformats.org/officeDocument/2006/relationships/slide" Target="slides/slide1007.xml"/><Relationship Id="rId258" Type="http://schemas.openxmlformats.org/officeDocument/2006/relationships/slide" Target="slides/slide254.xml"/><Relationship Id="rId465" Type="http://schemas.openxmlformats.org/officeDocument/2006/relationships/slide" Target="slides/slide461.xml"/><Relationship Id="rId672" Type="http://schemas.openxmlformats.org/officeDocument/2006/relationships/slide" Target="slides/slide668.xml"/><Relationship Id="rId22" Type="http://schemas.openxmlformats.org/officeDocument/2006/relationships/slide" Target="slides/slide18.xml"/><Relationship Id="rId118" Type="http://schemas.openxmlformats.org/officeDocument/2006/relationships/slide" Target="slides/slide114.xml"/><Relationship Id="rId325" Type="http://schemas.openxmlformats.org/officeDocument/2006/relationships/slide" Target="slides/slide321.xml"/><Relationship Id="rId532" Type="http://schemas.openxmlformats.org/officeDocument/2006/relationships/slide" Target="slides/slide528.xml"/><Relationship Id="rId977" Type="http://schemas.openxmlformats.org/officeDocument/2006/relationships/slide" Target="slides/slide973.xml"/><Relationship Id="rId171" Type="http://schemas.openxmlformats.org/officeDocument/2006/relationships/slide" Target="slides/slide167.xml"/><Relationship Id="rId837" Type="http://schemas.openxmlformats.org/officeDocument/2006/relationships/slide" Target="slides/slide833.xml"/><Relationship Id="rId1022" Type="http://schemas.openxmlformats.org/officeDocument/2006/relationships/slide" Target="slides/slide1018.xml"/><Relationship Id="rId269" Type="http://schemas.openxmlformats.org/officeDocument/2006/relationships/slide" Target="slides/slide265.xml"/><Relationship Id="rId476" Type="http://schemas.openxmlformats.org/officeDocument/2006/relationships/slide" Target="slides/slide472.xml"/><Relationship Id="rId683" Type="http://schemas.openxmlformats.org/officeDocument/2006/relationships/slide" Target="slides/slide679.xml"/><Relationship Id="rId890" Type="http://schemas.openxmlformats.org/officeDocument/2006/relationships/slide" Target="slides/slide886.xml"/><Relationship Id="rId904" Type="http://schemas.openxmlformats.org/officeDocument/2006/relationships/slide" Target="slides/slide900.xml"/><Relationship Id="rId33" Type="http://schemas.openxmlformats.org/officeDocument/2006/relationships/slide" Target="slides/slide29.xml"/><Relationship Id="rId129" Type="http://schemas.openxmlformats.org/officeDocument/2006/relationships/slide" Target="slides/slide125.xml"/><Relationship Id="rId336" Type="http://schemas.openxmlformats.org/officeDocument/2006/relationships/slide" Target="slides/slide332.xml"/><Relationship Id="rId543" Type="http://schemas.openxmlformats.org/officeDocument/2006/relationships/slide" Target="slides/slide539.xml"/><Relationship Id="rId988" Type="http://schemas.openxmlformats.org/officeDocument/2006/relationships/slide" Target="slides/slide984.xml"/><Relationship Id="rId182" Type="http://schemas.openxmlformats.org/officeDocument/2006/relationships/slide" Target="slides/slide178.xml"/><Relationship Id="rId403" Type="http://schemas.openxmlformats.org/officeDocument/2006/relationships/slide" Target="slides/slide399.xml"/><Relationship Id="rId750" Type="http://schemas.openxmlformats.org/officeDocument/2006/relationships/slide" Target="slides/slide746.xml"/><Relationship Id="rId848" Type="http://schemas.openxmlformats.org/officeDocument/2006/relationships/slide" Target="slides/slide844.xml"/><Relationship Id="rId1033" Type="http://schemas.openxmlformats.org/officeDocument/2006/relationships/slide" Target="slides/slide1029.xml"/><Relationship Id="rId487" Type="http://schemas.openxmlformats.org/officeDocument/2006/relationships/slide" Target="slides/slide483.xml"/><Relationship Id="rId610" Type="http://schemas.openxmlformats.org/officeDocument/2006/relationships/slide" Target="slides/slide606.xml"/><Relationship Id="rId694" Type="http://schemas.openxmlformats.org/officeDocument/2006/relationships/slide" Target="slides/slide690.xml"/><Relationship Id="rId708" Type="http://schemas.openxmlformats.org/officeDocument/2006/relationships/slide" Target="slides/slide704.xml"/><Relationship Id="rId915" Type="http://schemas.openxmlformats.org/officeDocument/2006/relationships/slide" Target="slides/slide911.xml"/><Relationship Id="rId347" Type="http://schemas.openxmlformats.org/officeDocument/2006/relationships/slide" Target="slides/slide343.xml"/><Relationship Id="rId999" Type="http://schemas.openxmlformats.org/officeDocument/2006/relationships/slide" Target="slides/slide995.xml"/><Relationship Id="rId44" Type="http://schemas.openxmlformats.org/officeDocument/2006/relationships/slide" Target="slides/slide40.xml"/><Relationship Id="rId554" Type="http://schemas.openxmlformats.org/officeDocument/2006/relationships/slide" Target="slides/slide550.xml"/><Relationship Id="rId761" Type="http://schemas.openxmlformats.org/officeDocument/2006/relationships/slide" Target="slides/slide757.xml"/><Relationship Id="rId859" Type="http://schemas.openxmlformats.org/officeDocument/2006/relationships/slide" Target="slides/slide855.xml"/><Relationship Id="rId193" Type="http://schemas.openxmlformats.org/officeDocument/2006/relationships/slide" Target="slides/slide189.xml"/><Relationship Id="rId207" Type="http://schemas.openxmlformats.org/officeDocument/2006/relationships/slide" Target="slides/slide203.xml"/><Relationship Id="rId414" Type="http://schemas.openxmlformats.org/officeDocument/2006/relationships/slide" Target="slides/slide410.xml"/><Relationship Id="rId498" Type="http://schemas.openxmlformats.org/officeDocument/2006/relationships/slide" Target="slides/slide494.xml"/><Relationship Id="rId621" Type="http://schemas.openxmlformats.org/officeDocument/2006/relationships/slide" Target="slides/slide617.xml"/><Relationship Id="rId1044" Type="http://schemas.openxmlformats.org/officeDocument/2006/relationships/slide" Target="slides/slide1040.xml"/><Relationship Id="rId260" Type="http://schemas.openxmlformats.org/officeDocument/2006/relationships/slide" Target="slides/slide256.xml"/><Relationship Id="rId719" Type="http://schemas.openxmlformats.org/officeDocument/2006/relationships/slide" Target="slides/slide715.xml"/><Relationship Id="rId926" Type="http://schemas.openxmlformats.org/officeDocument/2006/relationships/slide" Target="slides/slide922.xml"/><Relationship Id="rId55" Type="http://schemas.openxmlformats.org/officeDocument/2006/relationships/slide" Target="slides/slide51.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772" Type="http://schemas.openxmlformats.org/officeDocument/2006/relationships/slide" Target="slides/slide768.xml"/><Relationship Id="rId218" Type="http://schemas.openxmlformats.org/officeDocument/2006/relationships/slide" Target="slides/slide214.xml"/><Relationship Id="rId425" Type="http://schemas.openxmlformats.org/officeDocument/2006/relationships/slide" Target="slides/slide421.xml"/><Relationship Id="rId632" Type="http://schemas.openxmlformats.org/officeDocument/2006/relationships/slide" Target="slides/slide628.xml"/><Relationship Id="rId1055" Type="http://schemas.openxmlformats.org/officeDocument/2006/relationships/slide" Target="slides/slide1051.xml"/><Relationship Id="rId271" Type="http://schemas.openxmlformats.org/officeDocument/2006/relationships/slide" Target="slides/slide267.xml"/><Relationship Id="rId937" Type="http://schemas.openxmlformats.org/officeDocument/2006/relationships/slide" Target="slides/slide933.xml"/><Relationship Id="rId66" Type="http://schemas.openxmlformats.org/officeDocument/2006/relationships/slide" Target="slides/slide62.xml"/><Relationship Id="rId131" Type="http://schemas.openxmlformats.org/officeDocument/2006/relationships/slide" Target="slides/slide127.xml"/><Relationship Id="rId369" Type="http://schemas.openxmlformats.org/officeDocument/2006/relationships/slide" Target="slides/slide365.xml"/><Relationship Id="rId576" Type="http://schemas.openxmlformats.org/officeDocument/2006/relationships/slide" Target="slides/slide572.xml"/><Relationship Id="rId783" Type="http://schemas.openxmlformats.org/officeDocument/2006/relationships/slide" Target="slides/slide779.xml"/><Relationship Id="rId990" Type="http://schemas.openxmlformats.org/officeDocument/2006/relationships/slide" Target="slides/slide986.xml"/><Relationship Id="rId229" Type="http://schemas.openxmlformats.org/officeDocument/2006/relationships/slide" Target="slides/slide225.xml"/><Relationship Id="rId436" Type="http://schemas.openxmlformats.org/officeDocument/2006/relationships/slide" Target="slides/slide432.xml"/><Relationship Id="rId643" Type="http://schemas.openxmlformats.org/officeDocument/2006/relationships/slide" Target="slides/slide639.xml"/><Relationship Id="rId1066" Type="http://schemas.openxmlformats.org/officeDocument/2006/relationships/slide" Target="slides/slide1062.xml"/><Relationship Id="rId850" Type="http://schemas.openxmlformats.org/officeDocument/2006/relationships/slide" Target="slides/slide846.xml"/><Relationship Id="rId948" Type="http://schemas.openxmlformats.org/officeDocument/2006/relationships/slide" Target="slides/slide944.xml"/><Relationship Id="rId77" Type="http://schemas.openxmlformats.org/officeDocument/2006/relationships/slide" Target="slides/slide73.xml"/><Relationship Id="rId282" Type="http://schemas.openxmlformats.org/officeDocument/2006/relationships/slide" Target="slides/slide278.xml"/><Relationship Id="rId503" Type="http://schemas.openxmlformats.org/officeDocument/2006/relationships/slide" Target="slides/slide499.xml"/><Relationship Id="rId587" Type="http://schemas.openxmlformats.org/officeDocument/2006/relationships/slide" Target="slides/slide583.xml"/><Relationship Id="rId710" Type="http://schemas.openxmlformats.org/officeDocument/2006/relationships/slide" Target="slides/slide706.xml"/><Relationship Id="rId808" Type="http://schemas.openxmlformats.org/officeDocument/2006/relationships/slide" Target="slides/slide804.xml"/><Relationship Id="rId8" Type="http://schemas.openxmlformats.org/officeDocument/2006/relationships/slide" Target="slides/slide4.xml"/><Relationship Id="rId142" Type="http://schemas.openxmlformats.org/officeDocument/2006/relationships/slide" Target="slides/slide138.xml"/><Relationship Id="rId447" Type="http://schemas.openxmlformats.org/officeDocument/2006/relationships/slide" Target="slides/slide443.xml"/><Relationship Id="rId794" Type="http://schemas.openxmlformats.org/officeDocument/2006/relationships/slide" Target="slides/slide790.xml"/><Relationship Id="rId1077" Type="http://schemas.openxmlformats.org/officeDocument/2006/relationships/slide" Target="slides/slide1073.xml"/><Relationship Id="rId654" Type="http://schemas.openxmlformats.org/officeDocument/2006/relationships/slide" Target="slides/slide650.xml"/><Relationship Id="rId861" Type="http://schemas.openxmlformats.org/officeDocument/2006/relationships/slide" Target="slides/slide857.xml"/><Relationship Id="rId959" Type="http://schemas.openxmlformats.org/officeDocument/2006/relationships/slide" Target="slides/slide955.xml"/><Relationship Id="rId293" Type="http://schemas.openxmlformats.org/officeDocument/2006/relationships/slide" Target="slides/slide289.xml"/><Relationship Id="rId307" Type="http://schemas.openxmlformats.org/officeDocument/2006/relationships/slide" Target="slides/slide303.xml"/><Relationship Id="rId514" Type="http://schemas.openxmlformats.org/officeDocument/2006/relationships/slide" Target="slides/slide510.xml"/><Relationship Id="rId721" Type="http://schemas.openxmlformats.org/officeDocument/2006/relationships/slide" Target="slides/slide717.xml"/><Relationship Id="rId88" Type="http://schemas.openxmlformats.org/officeDocument/2006/relationships/slide" Target="slides/slide84.xml"/><Relationship Id="rId153" Type="http://schemas.openxmlformats.org/officeDocument/2006/relationships/slide" Target="slides/slide149.xml"/><Relationship Id="rId360" Type="http://schemas.openxmlformats.org/officeDocument/2006/relationships/slide" Target="slides/slide356.xml"/><Relationship Id="rId598" Type="http://schemas.openxmlformats.org/officeDocument/2006/relationships/slide" Target="slides/slide594.xml"/><Relationship Id="rId819" Type="http://schemas.openxmlformats.org/officeDocument/2006/relationships/slide" Target="slides/slide815.xml"/><Relationship Id="rId1004" Type="http://schemas.openxmlformats.org/officeDocument/2006/relationships/slide" Target="slides/slide1000.xml"/><Relationship Id="rId220" Type="http://schemas.openxmlformats.org/officeDocument/2006/relationships/slide" Target="slides/slide216.xml"/><Relationship Id="rId458" Type="http://schemas.openxmlformats.org/officeDocument/2006/relationships/slide" Target="slides/slide454.xml"/><Relationship Id="rId665" Type="http://schemas.openxmlformats.org/officeDocument/2006/relationships/slide" Target="slides/slide661.xml"/><Relationship Id="rId872" Type="http://schemas.openxmlformats.org/officeDocument/2006/relationships/slide" Target="slides/slide868.xml"/><Relationship Id="rId1088" Type="http://schemas.openxmlformats.org/officeDocument/2006/relationships/viewProps" Target="viewProps.xml"/><Relationship Id="rId15" Type="http://schemas.openxmlformats.org/officeDocument/2006/relationships/slide" Target="slides/slide11.xml"/><Relationship Id="rId318" Type="http://schemas.openxmlformats.org/officeDocument/2006/relationships/slide" Target="slides/slide314.xml"/><Relationship Id="rId525" Type="http://schemas.openxmlformats.org/officeDocument/2006/relationships/slide" Target="slides/slide521.xml"/><Relationship Id="rId732" Type="http://schemas.openxmlformats.org/officeDocument/2006/relationships/slide" Target="slides/slide728.xml"/><Relationship Id="rId99" Type="http://schemas.openxmlformats.org/officeDocument/2006/relationships/slide" Target="slides/slide95.xml"/><Relationship Id="rId164" Type="http://schemas.openxmlformats.org/officeDocument/2006/relationships/slide" Target="slides/slide160.xml"/><Relationship Id="rId371" Type="http://schemas.openxmlformats.org/officeDocument/2006/relationships/slide" Target="slides/slide367.xml"/><Relationship Id="rId1015" Type="http://schemas.openxmlformats.org/officeDocument/2006/relationships/slide" Target="slides/slide1011.xml"/><Relationship Id="rId469" Type="http://schemas.openxmlformats.org/officeDocument/2006/relationships/slide" Target="slides/slide465.xml"/><Relationship Id="rId676" Type="http://schemas.openxmlformats.org/officeDocument/2006/relationships/slide" Target="slides/slide672.xml"/><Relationship Id="rId883" Type="http://schemas.openxmlformats.org/officeDocument/2006/relationships/slide" Target="slides/slide879.xml"/><Relationship Id="rId26" Type="http://schemas.openxmlformats.org/officeDocument/2006/relationships/slide" Target="slides/slide22.xml"/><Relationship Id="rId231" Type="http://schemas.openxmlformats.org/officeDocument/2006/relationships/slide" Target="slides/slide227.xml"/><Relationship Id="rId329" Type="http://schemas.openxmlformats.org/officeDocument/2006/relationships/slide" Target="slides/slide325.xml"/><Relationship Id="rId536" Type="http://schemas.openxmlformats.org/officeDocument/2006/relationships/slide" Target="slides/slide532.xml"/><Relationship Id="rId175" Type="http://schemas.openxmlformats.org/officeDocument/2006/relationships/slide" Target="slides/slide171.xml"/><Relationship Id="rId743" Type="http://schemas.openxmlformats.org/officeDocument/2006/relationships/slide" Target="slides/slide739.xml"/><Relationship Id="rId950" Type="http://schemas.openxmlformats.org/officeDocument/2006/relationships/slide" Target="slides/slide946.xml"/><Relationship Id="rId1026" Type="http://schemas.openxmlformats.org/officeDocument/2006/relationships/slide" Target="slides/slide1022.xml"/><Relationship Id="rId382" Type="http://schemas.openxmlformats.org/officeDocument/2006/relationships/slide" Target="slides/slide378.xml"/><Relationship Id="rId603" Type="http://schemas.openxmlformats.org/officeDocument/2006/relationships/slide" Target="slides/slide599.xml"/><Relationship Id="rId687" Type="http://schemas.openxmlformats.org/officeDocument/2006/relationships/slide" Target="slides/slide683.xml"/><Relationship Id="rId810" Type="http://schemas.openxmlformats.org/officeDocument/2006/relationships/slide" Target="slides/slide806.xml"/><Relationship Id="rId908" Type="http://schemas.openxmlformats.org/officeDocument/2006/relationships/slide" Target="slides/slide904.xml"/><Relationship Id="rId242" Type="http://schemas.openxmlformats.org/officeDocument/2006/relationships/slide" Target="slides/slide238.xml"/><Relationship Id="rId894" Type="http://schemas.openxmlformats.org/officeDocument/2006/relationships/slide" Target="slides/slide890.xml"/><Relationship Id="rId37" Type="http://schemas.openxmlformats.org/officeDocument/2006/relationships/slide" Target="slides/slide33.xml"/><Relationship Id="rId102" Type="http://schemas.openxmlformats.org/officeDocument/2006/relationships/slide" Target="slides/slide98.xml"/><Relationship Id="rId547" Type="http://schemas.openxmlformats.org/officeDocument/2006/relationships/slide" Target="slides/slide543.xml"/><Relationship Id="rId754" Type="http://schemas.openxmlformats.org/officeDocument/2006/relationships/slide" Target="slides/slide750.xml"/><Relationship Id="rId961" Type="http://schemas.openxmlformats.org/officeDocument/2006/relationships/slide" Target="slides/slide957.xml"/><Relationship Id="rId90" Type="http://schemas.openxmlformats.org/officeDocument/2006/relationships/slide" Target="slides/slide86.xml"/><Relationship Id="rId186" Type="http://schemas.openxmlformats.org/officeDocument/2006/relationships/slide" Target="slides/slide182.xml"/><Relationship Id="rId393" Type="http://schemas.openxmlformats.org/officeDocument/2006/relationships/slide" Target="slides/slide389.xml"/><Relationship Id="rId407" Type="http://schemas.openxmlformats.org/officeDocument/2006/relationships/slide" Target="slides/slide403.xml"/><Relationship Id="rId614" Type="http://schemas.openxmlformats.org/officeDocument/2006/relationships/slide" Target="slides/slide610.xml"/><Relationship Id="rId821" Type="http://schemas.openxmlformats.org/officeDocument/2006/relationships/slide" Target="slides/slide817.xml"/><Relationship Id="rId1037" Type="http://schemas.openxmlformats.org/officeDocument/2006/relationships/slide" Target="slides/slide1033.xml"/><Relationship Id="rId253" Type="http://schemas.openxmlformats.org/officeDocument/2006/relationships/slide" Target="slides/slide249.xml"/><Relationship Id="rId460" Type="http://schemas.openxmlformats.org/officeDocument/2006/relationships/slide" Target="slides/slide456.xml"/><Relationship Id="rId698" Type="http://schemas.openxmlformats.org/officeDocument/2006/relationships/slide" Target="slides/slide694.xml"/><Relationship Id="rId919" Type="http://schemas.openxmlformats.org/officeDocument/2006/relationships/slide" Target="slides/slide915.xml"/><Relationship Id="rId1090" Type="http://schemas.openxmlformats.org/officeDocument/2006/relationships/tableStyles" Target="tableStyles.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765" Type="http://schemas.openxmlformats.org/officeDocument/2006/relationships/slide" Target="slides/slide761.xml"/><Relationship Id="rId972" Type="http://schemas.openxmlformats.org/officeDocument/2006/relationships/slide" Target="slides/slide968.xml"/><Relationship Id="rId197" Type="http://schemas.openxmlformats.org/officeDocument/2006/relationships/slide" Target="slides/slide193.xml"/><Relationship Id="rId418" Type="http://schemas.openxmlformats.org/officeDocument/2006/relationships/slide" Target="slides/slide414.xml"/><Relationship Id="rId625" Type="http://schemas.openxmlformats.org/officeDocument/2006/relationships/slide" Target="slides/slide621.xml"/><Relationship Id="rId832" Type="http://schemas.openxmlformats.org/officeDocument/2006/relationships/slide" Target="slides/slide828.xml"/><Relationship Id="rId1048" Type="http://schemas.openxmlformats.org/officeDocument/2006/relationships/slide" Target="slides/slide1044.xml"/><Relationship Id="rId264" Type="http://schemas.openxmlformats.org/officeDocument/2006/relationships/slide" Target="slides/slide260.xml"/><Relationship Id="rId471" Type="http://schemas.openxmlformats.org/officeDocument/2006/relationships/slide" Target="slides/slide467.xml"/><Relationship Id="rId59" Type="http://schemas.openxmlformats.org/officeDocument/2006/relationships/slide" Target="slides/slide55.xml"/><Relationship Id="rId124" Type="http://schemas.openxmlformats.org/officeDocument/2006/relationships/slide" Target="slides/slide120.xml"/><Relationship Id="rId569" Type="http://schemas.openxmlformats.org/officeDocument/2006/relationships/slide" Target="slides/slide565.xml"/><Relationship Id="rId776" Type="http://schemas.openxmlformats.org/officeDocument/2006/relationships/slide" Target="slides/slide772.xml"/><Relationship Id="rId983" Type="http://schemas.openxmlformats.org/officeDocument/2006/relationships/slide" Target="slides/slide979.xml"/><Relationship Id="rId331" Type="http://schemas.openxmlformats.org/officeDocument/2006/relationships/slide" Target="slides/slide327.xml"/><Relationship Id="rId429" Type="http://schemas.openxmlformats.org/officeDocument/2006/relationships/slide" Target="slides/slide425.xml"/><Relationship Id="rId636" Type="http://schemas.openxmlformats.org/officeDocument/2006/relationships/slide" Target="slides/slide632.xml"/><Relationship Id="rId1059" Type="http://schemas.openxmlformats.org/officeDocument/2006/relationships/slide" Target="slides/slide1055.xml"/><Relationship Id="rId843" Type="http://schemas.openxmlformats.org/officeDocument/2006/relationships/slide" Target="slides/slide839.xml"/><Relationship Id="rId275" Type="http://schemas.openxmlformats.org/officeDocument/2006/relationships/slide" Target="slides/slide271.xml"/><Relationship Id="rId482" Type="http://schemas.openxmlformats.org/officeDocument/2006/relationships/slide" Target="slides/slide478.xml"/><Relationship Id="rId703" Type="http://schemas.openxmlformats.org/officeDocument/2006/relationships/slide" Target="slides/slide699.xml"/><Relationship Id="rId910" Type="http://schemas.openxmlformats.org/officeDocument/2006/relationships/slide" Target="slides/slide906.xml"/><Relationship Id="rId135" Type="http://schemas.openxmlformats.org/officeDocument/2006/relationships/slide" Target="slides/slide131.xml"/><Relationship Id="rId342" Type="http://schemas.openxmlformats.org/officeDocument/2006/relationships/slide" Target="slides/slide338.xml"/><Relationship Id="rId787" Type="http://schemas.openxmlformats.org/officeDocument/2006/relationships/slide" Target="slides/slide783.xml"/><Relationship Id="rId994" Type="http://schemas.openxmlformats.org/officeDocument/2006/relationships/slide" Target="slides/slide990.xml"/><Relationship Id="rId202" Type="http://schemas.openxmlformats.org/officeDocument/2006/relationships/slide" Target="slides/slide198.xml"/><Relationship Id="rId647" Type="http://schemas.openxmlformats.org/officeDocument/2006/relationships/slide" Target="slides/slide643.xml"/><Relationship Id="rId854" Type="http://schemas.openxmlformats.org/officeDocument/2006/relationships/slide" Target="slides/slide850.xml"/><Relationship Id="rId286" Type="http://schemas.openxmlformats.org/officeDocument/2006/relationships/slide" Target="slides/slide282.xml"/><Relationship Id="rId493" Type="http://schemas.openxmlformats.org/officeDocument/2006/relationships/slide" Target="slides/slide489.xml"/><Relationship Id="rId507" Type="http://schemas.openxmlformats.org/officeDocument/2006/relationships/slide" Target="slides/slide503.xml"/><Relationship Id="rId714" Type="http://schemas.openxmlformats.org/officeDocument/2006/relationships/slide" Target="slides/slide710.xml"/><Relationship Id="rId921" Type="http://schemas.openxmlformats.org/officeDocument/2006/relationships/slide" Target="slides/slide917.xml"/><Relationship Id="rId50" Type="http://schemas.openxmlformats.org/officeDocument/2006/relationships/slide" Target="slides/slide46.xml"/><Relationship Id="rId146" Type="http://schemas.openxmlformats.org/officeDocument/2006/relationships/slide" Target="slides/slide142.xml"/><Relationship Id="rId353" Type="http://schemas.openxmlformats.org/officeDocument/2006/relationships/slide" Target="slides/slide349.xml"/><Relationship Id="rId560" Type="http://schemas.openxmlformats.org/officeDocument/2006/relationships/slide" Target="slides/slide556.xml"/><Relationship Id="rId798" Type="http://schemas.openxmlformats.org/officeDocument/2006/relationships/slide" Target="slides/slide794.xml"/><Relationship Id="rId213" Type="http://schemas.openxmlformats.org/officeDocument/2006/relationships/slide" Target="slides/slide209.xml"/><Relationship Id="rId420" Type="http://schemas.openxmlformats.org/officeDocument/2006/relationships/slide" Target="slides/slide416.xml"/><Relationship Id="rId658" Type="http://schemas.openxmlformats.org/officeDocument/2006/relationships/slide" Target="slides/slide654.xml"/><Relationship Id="rId865" Type="http://schemas.openxmlformats.org/officeDocument/2006/relationships/slide" Target="slides/slide861.xml"/><Relationship Id="rId1050" Type="http://schemas.openxmlformats.org/officeDocument/2006/relationships/slide" Target="slides/slide1046.xml"/><Relationship Id="rId297" Type="http://schemas.openxmlformats.org/officeDocument/2006/relationships/slide" Target="slides/slide293.xml"/><Relationship Id="rId518" Type="http://schemas.openxmlformats.org/officeDocument/2006/relationships/slide" Target="slides/slide514.xml"/><Relationship Id="rId725" Type="http://schemas.openxmlformats.org/officeDocument/2006/relationships/slide" Target="slides/slide721.xml"/><Relationship Id="rId932" Type="http://schemas.openxmlformats.org/officeDocument/2006/relationships/slide" Target="slides/slide928.xml"/><Relationship Id="rId157" Type="http://schemas.openxmlformats.org/officeDocument/2006/relationships/slide" Target="slides/slide153.xml"/><Relationship Id="rId364" Type="http://schemas.openxmlformats.org/officeDocument/2006/relationships/slide" Target="slides/slide360.xml"/><Relationship Id="rId1008" Type="http://schemas.openxmlformats.org/officeDocument/2006/relationships/slide" Target="slides/slide1004.xml"/><Relationship Id="rId61" Type="http://schemas.openxmlformats.org/officeDocument/2006/relationships/slide" Target="slides/slide57.xml"/><Relationship Id="rId571" Type="http://schemas.openxmlformats.org/officeDocument/2006/relationships/slide" Target="slides/slide567.xml"/><Relationship Id="rId669" Type="http://schemas.openxmlformats.org/officeDocument/2006/relationships/slide" Target="slides/slide665.xml"/><Relationship Id="rId876" Type="http://schemas.openxmlformats.org/officeDocument/2006/relationships/slide" Target="slides/slide872.xml"/><Relationship Id="rId19" Type="http://schemas.openxmlformats.org/officeDocument/2006/relationships/slide" Target="slides/slide15.xml"/><Relationship Id="rId224" Type="http://schemas.openxmlformats.org/officeDocument/2006/relationships/slide" Target="slides/slide220.xml"/><Relationship Id="rId431" Type="http://schemas.openxmlformats.org/officeDocument/2006/relationships/slide" Target="slides/slide427.xml"/><Relationship Id="rId529" Type="http://schemas.openxmlformats.org/officeDocument/2006/relationships/slide" Target="slides/slide525.xml"/><Relationship Id="rId736" Type="http://schemas.openxmlformats.org/officeDocument/2006/relationships/slide" Target="slides/slide732.xml"/><Relationship Id="rId1061" Type="http://schemas.openxmlformats.org/officeDocument/2006/relationships/slide" Target="slides/slide1057.xml"/><Relationship Id="rId168" Type="http://schemas.openxmlformats.org/officeDocument/2006/relationships/slide" Target="slides/slide164.xml"/><Relationship Id="rId943" Type="http://schemas.openxmlformats.org/officeDocument/2006/relationships/slide" Target="slides/slide939.xml"/><Relationship Id="rId1019" Type="http://schemas.openxmlformats.org/officeDocument/2006/relationships/slide" Target="slides/slide1015.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803" Type="http://schemas.openxmlformats.org/officeDocument/2006/relationships/slide" Target="slides/slide799.xml"/><Relationship Id="rId3" Type="http://schemas.openxmlformats.org/officeDocument/2006/relationships/slideMaster" Target="slideMasters/slideMaster3.xml"/><Relationship Id="rId235" Type="http://schemas.openxmlformats.org/officeDocument/2006/relationships/slide" Target="slides/slide231.xml"/><Relationship Id="rId442" Type="http://schemas.openxmlformats.org/officeDocument/2006/relationships/slide" Target="slides/slide438.xml"/><Relationship Id="rId887" Type="http://schemas.openxmlformats.org/officeDocument/2006/relationships/slide" Target="slides/slide883.xml"/><Relationship Id="rId1072" Type="http://schemas.openxmlformats.org/officeDocument/2006/relationships/slide" Target="slides/slide1068.xml"/><Relationship Id="rId302" Type="http://schemas.openxmlformats.org/officeDocument/2006/relationships/slide" Target="slides/slide298.xml"/><Relationship Id="rId747" Type="http://schemas.openxmlformats.org/officeDocument/2006/relationships/slide" Target="slides/slide743.xml"/><Relationship Id="rId954" Type="http://schemas.openxmlformats.org/officeDocument/2006/relationships/slide" Target="slides/slide950.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93" Type="http://schemas.openxmlformats.org/officeDocument/2006/relationships/slide" Target="slides/slide589.xml"/><Relationship Id="rId607" Type="http://schemas.openxmlformats.org/officeDocument/2006/relationships/slide" Target="slides/slide603.xml"/><Relationship Id="rId814" Type="http://schemas.openxmlformats.org/officeDocument/2006/relationships/slide" Target="slides/slide810.xml"/><Relationship Id="rId246" Type="http://schemas.openxmlformats.org/officeDocument/2006/relationships/slide" Target="slides/slide242.xml"/><Relationship Id="rId453" Type="http://schemas.openxmlformats.org/officeDocument/2006/relationships/slide" Target="slides/slide449.xml"/><Relationship Id="rId660" Type="http://schemas.openxmlformats.org/officeDocument/2006/relationships/slide" Target="slides/slide656.xml"/><Relationship Id="rId898" Type="http://schemas.openxmlformats.org/officeDocument/2006/relationships/slide" Target="slides/slide894.xml"/><Relationship Id="rId1083" Type="http://schemas.openxmlformats.org/officeDocument/2006/relationships/slide" Target="slides/slide1079.xml"/><Relationship Id="rId106" Type="http://schemas.openxmlformats.org/officeDocument/2006/relationships/slide" Target="slides/slide102.xml"/><Relationship Id="rId313" Type="http://schemas.openxmlformats.org/officeDocument/2006/relationships/slide" Target="slides/slide309.xml"/><Relationship Id="rId758" Type="http://schemas.openxmlformats.org/officeDocument/2006/relationships/slide" Target="slides/slide754.xml"/><Relationship Id="rId965" Type="http://schemas.openxmlformats.org/officeDocument/2006/relationships/slide" Target="slides/slide961.xml"/><Relationship Id="rId10" Type="http://schemas.openxmlformats.org/officeDocument/2006/relationships/slide" Target="slides/slide6.xml"/><Relationship Id="rId94" Type="http://schemas.openxmlformats.org/officeDocument/2006/relationships/slide" Target="slides/slide90.xml"/><Relationship Id="rId397" Type="http://schemas.openxmlformats.org/officeDocument/2006/relationships/slide" Target="slides/slide393.xml"/><Relationship Id="rId520" Type="http://schemas.openxmlformats.org/officeDocument/2006/relationships/slide" Target="slides/slide516.xml"/><Relationship Id="rId618" Type="http://schemas.openxmlformats.org/officeDocument/2006/relationships/slide" Target="slides/slide614.xml"/><Relationship Id="rId825" Type="http://schemas.openxmlformats.org/officeDocument/2006/relationships/slide" Target="slides/slide821.xml"/><Relationship Id="rId257" Type="http://schemas.openxmlformats.org/officeDocument/2006/relationships/slide" Target="slides/slide253.xml"/><Relationship Id="rId464" Type="http://schemas.openxmlformats.org/officeDocument/2006/relationships/slide" Target="slides/slide460.xml"/><Relationship Id="rId1010" Type="http://schemas.openxmlformats.org/officeDocument/2006/relationships/slide" Target="slides/slide1006.xml"/><Relationship Id="rId117" Type="http://schemas.openxmlformats.org/officeDocument/2006/relationships/slide" Target="slides/slide113.xml"/><Relationship Id="rId671" Type="http://schemas.openxmlformats.org/officeDocument/2006/relationships/slide" Target="slides/slide667.xml"/><Relationship Id="rId769" Type="http://schemas.openxmlformats.org/officeDocument/2006/relationships/slide" Target="slides/slide765.xml"/><Relationship Id="rId976" Type="http://schemas.openxmlformats.org/officeDocument/2006/relationships/slide" Target="slides/slide972.xml"/><Relationship Id="rId324" Type="http://schemas.openxmlformats.org/officeDocument/2006/relationships/slide" Target="slides/slide320.xml"/><Relationship Id="rId531" Type="http://schemas.openxmlformats.org/officeDocument/2006/relationships/slide" Target="slides/slide527.xml"/><Relationship Id="rId629" Type="http://schemas.openxmlformats.org/officeDocument/2006/relationships/slide" Target="slides/slide625.xml"/><Relationship Id="rId836" Type="http://schemas.openxmlformats.org/officeDocument/2006/relationships/slide" Target="slides/slide832.xml"/><Relationship Id="rId1021" Type="http://schemas.openxmlformats.org/officeDocument/2006/relationships/slide" Target="slides/slide1017.xml"/><Relationship Id="rId903" Type="http://schemas.openxmlformats.org/officeDocument/2006/relationships/slide" Target="slides/slide899.xml"/><Relationship Id="rId32" Type="http://schemas.openxmlformats.org/officeDocument/2006/relationships/slide" Target="slides/slide28.xml"/><Relationship Id="rId181" Type="http://schemas.openxmlformats.org/officeDocument/2006/relationships/slide" Target="slides/slide177.xml"/><Relationship Id="rId279" Type="http://schemas.openxmlformats.org/officeDocument/2006/relationships/slide" Target="slides/slide275.xml"/><Relationship Id="rId486" Type="http://schemas.openxmlformats.org/officeDocument/2006/relationships/slide" Target="slides/slide482.xml"/><Relationship Id="rId693" Type="http://schemas.openxmlformats.org/officeDocument/2006/relationships/slide" Target="slides/slide68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760" Type="http://schemas.openxmlformats.org/officeDocument/2006/relationships/slide" Target="slides/slide756.xml"/><Relationship Id="rId998" Type="http://schemas.openxmlformats.org/officeDocument/2006/relationships/slide" Target="slides/slide994.xml"/><Relationship Id="rId206" Type="http://schemas.openxmlformats.org/officeDocument/2006/relationships/slide" Target="slides/slide202.xml"/><Relationship Id="rId413" Type="http://schemas.openxmlformats.org/officeDocument/2006/relationships/slide" Target="slides/slide409.xml"/><Relationship Id="rId858" Type="http://schemas.openxmlformats.org/officeDocument/2006/relationships/slide" Target="slides/slide854.xml"/><Relationship Id="rId1043" Type="http://schemas.openxmlformats.org/officeDocument/2006/relationships/slide" Target="slides/slide1039.xml"/><Relationship Id="rId620" Type="http://schemas.openxmlformats.org/officeDocument/2006/relationships/slide" Target="slides/slide616.xml"/><Relationship Id="rId718" Type="http://schemas.openxmlformats.org/officeDocument/2006/relationships/slide" Target="slides/slide714.xml"/><Relationship Id="rId925" Type="http://schemas.openxmlformats.org/officeDocument/2006/relationships/slide" Target="slides/slide921.xml"/><Relationship Id="rId54" Type="http://schemas.openxmlformats.org/officeDocument/2006/relationships/slide" Target="slides/slide50.xml"/><Relationship Id="rId270" Type="http://schemas.openxmlformats.org/officeDocument/2006/relationships/slide" Target="slides/slide266.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782" Type="http://schemas.openxmlformats.org/officeDocument/2006/relationships/slide" Target="slides/slide778.xml"/><Relationship Id="rId228" Type="http://schemas.openxmlformats.org/officeDocument/2006/relationships/slide" Target="slides/slide224.xml"/><Relationship Id="rId435" Type="http://schemas.openxmlformats.org/officeDocument/2006/relationships/slide" Target="slides/slide431.xml"/><Relationship Id="rId642" Type="http://schemas.openxmlformats.org/officeDocument/2006/relationships/slide" Target="slides/slide638.xml"/><Relationship Id="rId1065" Type="http://schemas.openxmlformats.org/officeDocument/2006/relationships/slide" Target="slides/slide1061.xml"/><Relationship Id="rId502" Type="http://schemas.openxmlformats.org/officeDocument/2006/relationships/slide" Target="slides/slide498.xml"/><Relationship Id="rId947" Type="http://schemas.openxmlformats.org/officeDocument/2006/relationships/slide" Target="slides/slide94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3.jpeg"/><Relationship Id="rId4" Type="http://schemas.openxmlformats.org/officeDocument/2006/relationships/image" Target="../media/image2.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3.jpeg"/><Relationship Id="rId4" Type="http://schemas.openxmlformats.org/officeDocument/2006/relationships/image" Target="../media/image2.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044733767"/>
      </p:ext>
    </p:extLst>
  </p:cSld>
  <p:clrMapOvr>
    <a:masterClrMapping/>
  </p:clrMapOvr>
  <p:transition>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9141950"/>
      </p:ext>
    </p:extLst>
  </p:cSld>
  <p:clrMapOvr>
    <a:masterClrMapping/>
  </p:clrMapOvr>
  <p:transition>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50948345"/>
      </p:ext>
    </p:extLst>
  </p:cSld>
  <p:clrMapOvr>
    <a:masterClrMapping/>
  </p:clrMapOvr>
  <p:transition>
    <p:zoom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未知">
            <a:extLst>
              <a:ext uri="{FF2B5EF4-FFF2-40B4-BE49-F238E27FC236}">
                <a16:creationId xmlns:a16="http://schemas.microsoft.com/office/drawing/2014/main" id="{66865212-344A-0688-0F1A-1162B298F622}"/>
              </a:ext>
            </a:extLst>
          </p:cNvPr>
          <p:cNvSpPr>
            <a:spLocks/>
          </p:cNvSpPr>
          <p:nvPr/>
        </p:nvSpPr>
        <p:spPr bwMode="auto">
          <a:xfrm>
            <a:off x="0" y="0"/>
            <a:ext cx="9145588" cy="695325"/>
          </a:xfrm>
          <a:custGeom>
            <a:avLst/>
            <a:gdLst/>
            <a:ahLst/>
            <a:cxnLst>
              <a:cxn ang="0">
                <a:pos x="5790" y="438"/>
              </a:cxn>
              <a:cxn ang="0">
                <a:pos x="0" y="436"/>
              </a:cxn>
              <a:cxn ang="0">
                <a:pos x="0" y="80"/>
              </a:cxn>
              <a:cxn ang="0">
                <a:pos x="3174" y="80"/>
              </a:cxn>
              <a:cxn ang="0">
                <a:pos x="3228" y="0"/>
              </a:cxn>
              <a:cxn ang="0">
                <a:pos x="5238" y="0"/>
              </a:cxn>
              <a:cxn ang="0">
                <a:pos x="5346" y="101"/>
              </a:cxn>
              <a:cxn ang="0">
                <a:pos x="5796" y="101"/>
              </a:cxn>
              <a:cxn ang="0">
                <a:pos x="5790" y="438"/>
              </a:cxn>
            </a:cxnLst>
            <a:rect l="0" t="0" r="r" b="b"/>
            <a:pathLst>
              <a:path w="5796" h="438">
                <a:moveTo>
                  <a:pt x="5790" y="438"/>
                </a:moveTo>
                <a:lnTo>
                  <a:pt x="0" y="436"/>
                </a:lnTo>
                <a:lnTo>
                  <a:pt x="0" y="80"/>
                </a:lnTo>
                <a:lnTo>
                  <a:pt x="3174" y="80"/>
                </a:lnTo>
                <a:lnTo>
                  <a:pt x="3228" y="0"/>
                </a:lnTo>
                <a:lnTo>
                  <a:pt x="5238" y="0"/>
                </a:lnTo>
                <a:lnTo>
                  <a:pt x="5346" y="101"/>
                </a:lnTo>
                <a:lnTo>
                  <a:pt x="5796" y="101"/>
                </a:lnTo>
                <a:lnTo>
                  <a:pt x="5790" y="438"/>
                </a:lnTo>
                <a:close/>
              </a:path>
            </a:pathLst>
          </a:custGeom>
          <a:solidFill>
            <a:schemeClr val="hlink"/>
          </a:solidFill>
          <a:ln w="12700" cmpd="sng">
            <a:solidFill>
              <a:schemeClr val="folHlink"/>
            </a:solidFill>
            <a:round/>
            <a:headEnd/>
            <a:tailEnd/>
          </a:ln>
          <a:effectLst/>
        </p:spPr>
        <p:txBody>
          <a:bodyPr/>
          <a:lstStyle/>
          <a:p>
            <a:pPr>
              <a:defRPr/>
            </a:pPr>
            <a:endParaRPr lang="zh-CN" altLang="en-US"/>
          </a:p>
        </p:txBody>
      </p:sp>
      <p:sp>
        <p:nvSpPr>
          <p:cNvPr id="3" name="未知">
            <a:extLst>
              <a:ext uri="{FF2B5EF4-FFF2-40B4-BE49-F238E27FC236}">
                <a16:creationId xmlns:a16="http://schemas.microsoft.com/office/drawing/2014/main" id="{87DEC829-F142-D1DE-C4E6-D29EC50A0B97}"/>
              </a:ext>
            </a:extLst>
          </p:cNvPr>
          <p:cNvSpPr>
            <a:spLocks/>
          </p:cNvSpPr>
          <p:nvPr/>
        </p:nvSpPr>
        <p:spPr bwMode="auto">
          <a:xfrm>
            <a:off x="0" y="6121400"/>
            <a:ext cx="9144000" cy="692150"/>
          </a:xfrm>
          <a:custGeom>
            <a:avLst/>
            <a:gdLst/>
            <a:ahLst/>
            <a:cxnLst>
              <a:cxn ang="0">
                <a:pos x="0" y="0"/>
              </a:cxn>
              <a:cxn ang="0">
                <a:pos x="5766" y="0"/>
              </a:cxn>
              <a:cxn ang="0">
                <a:pos x="5766" y="318"/>
              </a:cxn>
              <a:cxn ang="0">
                <a:pos x="2592" y="318"/>
              </a:cxn>
              <a:cxn ang="0">
                <a:pos x="2538" y="390"/>
              </a:cxn>
              <a:cxn ang="0">
                <a:pos x="528" y="390"/>
              </a:cxn>
              <a:cxn ang="0">
                <a:pos x="420" y="300"/>
              </a:cxn>
              <a:cxn ang="0">
                <a:pos x="0" y="300"/>
              </a:cxn>
              <a:cxn ang="0">
                <a:pos x="0" y="0"/>
              </a:cxn>
            </a:cxnLst>
            <a:rect l="0" t="0" r="r" b="b"/>
            <a:pathLst>
              <a:path w="5766" h="390">
                <a:moveTo>
                  <a:pt x="0" y="0"/>
                </a:moveTo>
                <a:lnTo>
                  <a:pt x="5766" y="0"/>
                </a:lnTo>
                <a:lnTo>
                  <a:pt x="5766" y="318"/>
                </a:lnTo>
                <a:lnTo>
                  <a:pt x="2592" y="318"/>
                </a:lnTo>
                <a:lnTo>
                  <a:pt x="2538" y="390"/>
                </a:lnTo>
                <a:lnTo>
                  <a:pt x="528" y="390"/>
                </a:lnTo>
                <a:lnTo>
                  <a:pt x="420" y="300"/>
                </a:lnTo>
                <a:lnTo>
                  <a:pt x="0" y="300"/>
                </a:lnTo>
                <a:lnTo>
                  <a:pt x="0" y="0"/>
                </a:lnTo>
                <a:close/>
              </a:path>
            </a:pathLst>
          </a:custGeom>
          <a:gradFill rotWithShape="1">
            <a:gsLst>
              <a:gs pos="0">
                <a:schemeClr val="hlink"/>
              </a:gs>
              <a:gs pos="100000">
                <a:schemeClr val="hlink">
                  <a:gamma/>
                  <a:shade val="0"/>
                  <a:invGamma/>
                </a:schemeClr>
              </a:gs>
            </a:gsLst>
            <a:lin ang="5400000" scaled="1"/>
          </a:gradFill>
          <a:ln w="1270" cmpd="sng">
            <a:noFill/>
            <a:round/>
            <a:headEnd/>
            <a:tailEnd/>
          </a:ln>
          <a:effectLst/>
        </p:spPr>
        <p:txBody>
          <a:bodyPr/>
          <a:lstStyle/>
          <a:p>
            <a:pPr>
              <a:defRPr/>
            </a:pPr>
            <a:endParaRPr lang="zh-CN" altLang="en-US"/>
          </a:p>
        </p:txBody>
      </p:sp>
      <p:sp>
        <p:nvSpPr>
          <p:cNvPr id="4" name="Rectangle 4">
            <a:extLst>
              <a:ext uri="{FF2B5EF4-FFF2-40B4-BE49-F238E27FC236}">
                <a16:creationId xmlns:a16="http://schemas.microsoft.com/office/drawing/2014/main" id="{D54C0F2B-1970-B28A-344B-F670D6765F64}"/>
              </a:ext>
            </a:extLst>
          </p:cNvPr>
          <p:cNvSpPr>
            <a:spLocks noChangeArrowheads="1"/>
          </p:cNvSpPr>
          <p:nvPr/>
        </p:nvSpPr>
        <p:spPr bwMode="auto">
          <a:xfrm>
            <a:off x="0" y="620713"/>
            <a:ext cx="9140825" cy="5543550"/>
          </a:xfrm>
          <a:prstGeom prst="rect">
            <a:avLst/>
          </a:prstGeom>
          <a:gradFill rotWithShape="1">
            <a:gsLst>
              <a:gs pos="0">
                <a:schemeClr val="hlink"/>
              </a:gs>
              <a:gs pos="100000">
                <a:schemeClr val="hlink">
                  <a:gamma/>
                  <a:shade val="46275"/>
                  <a:invGamma/>
                </a:schemeClr>
              </a:gs>
            </a:gsLst>
            <a:lin ang="5400000" scaled="1"/>
          </a:gradFill>
          <a:ln w="9525">
            <a:noFill/>
            <a:miter lim="800000"/>
            <a:headEnd/>
            <a:tailEnd/>
          </a:ln>
          <a:effectLst/>
        </p:spPr>
        <p:txBody>
          <a:bodyPr wrap="none" anchor="ctr"/>
          <a:lstStyle/>
          <a:p>
            <a:pPr>
              <a:defRPr/>
            </a:pPr>
            <a:endParaRPr lang="zh-CN" altLang="en-US"/>
          </a:p>
        </p:txBody>
      </p:sp>
      <p:sp>
        <p:nvSpPr>
          <p:cNvPr id="5" name="Rectangle 5">
            <a:extLst>
              <a:ext uri="{FF2B5EF4-FFF2-40B4-BE49-F238E27FC236}">
                <a16:creationId xmlns:a16="http://schemas.microsoft.com/office/drawing/2014/main" id="{707C3603-AADD-1F35-7AE4-3A0CA235CBFA}"/>
              </a:ext>
            </a:extLst>
          </p:cNvPr>
          <p:cNvSpPr>
            <a:spLocks noChangeArrowheads="1"/>
          </p:cNvSpPr>
          <p:nvPr/>
        </p:nvSpPr>
        <p:spPr bwMode="auto">
          <a:xfrm>
            <a:off x="0" y="4040188"/>
            <a:ext cx="9144000" cy="2628900"/>
          </a:xfrm>
          <a:prstGeom prst="rect">
            <a:avLst/>
          </a:prstGeom>
          <a:gradFill rotWithShape="1">
            <a:gsLst>
              <a:gs pos="0">
                <a:schemeClr val="hlink">
                  <a:gamma/>
                  <a:shade val="0"/>
                  <a:invGamma/>
                </a:schemeClr>
              </a:gs>
              <a:gs pos="100000">
                <a:schemeClr val="hlink"/>
              </a:gs>
            </a:gsLst>
            <a:lin ang="5400000" scaled="1"/>
          </a:gradFill>
          <a:ln w="9525">
            <a:noFill/>
            <a:miter lim="800000"/>
            <a:headEnd/>
            <a:tailEnd/>
          </a:ln>
          <a:effectLst/>
        </p:spPr>
        <p:txBody>
          <a:bodyPr wrap="none" anchor="ctr"/>
          <a:lstStyle/>
          <a:p>
            <a:pPr>
              <a:defRPr/>
            </a:pPr>
            <a:endParaRPr lang="zh-CN" altLang="en-US"/>
          </a:p>
        </p:txBody>
      </p:sp>
      <p:sp>
        <p:nvSpPr>
          <p:cNvPr id="6" name="Rectangle 6">
            <a:extLst>
              <a:ext uri="{FF2B5EF4-FFF2-40B4-BE49-F238E27FC236}">
                <a16:creationId xmlns:a16="http://schemas.microsoft.com/office/drawing/2014/main" id="{C17C536B-5178-7C85-6512-56026C59F391}"/>
              </a:ext>
            </a:extLst>
          </p:cNvPr>
          <p:cNvSpPr>
            <a:spLocks noChangeArrowheads="1"/>
          </p:cNvSpPr>
          <p:nvPr/>
        </p:nvSpPr>
        <p:spPr bwMode="auto">
          <a:xfrm>
            <a:off x="-39688" y="2887663"/>
            <a:ext cx="9259888" cy="1174750"/>
          </a:xfrm>
          <a:prstGeom prst="rect">
            <a:avLst/>
          </a:prstGeom>
          <a:solidFill>
            <a:srgbClr val="FF6600"/>
          </a:solidFill>
          <a:ln w="25400">
            <a:solidFill>
              <a:schemeClr val="bg1"/>
            </a:solidFill>
            <a:miter lim="800000"/>
            <a:headEnd/>
            <a:tailEnd/>
          </a:ln>
          <a:effectLst/>
        </p:spPr>
        <p:txBody>
          <a:bodyPr wrap="none" anchor="ctr"/>
          <a:lstStyle/>
          <a:p>
            <a:pPr algn="ctr" eaLnBrk="0" hangingPunct="0">
              <a:defRPr/>
            </a:pPr>
            <a:r>
              <a:rPr kumimoji="0" lang="en-US" altLang="zh-CN" sz="4400">
                <a:solidFill>
                  <a:schemeClr val="bg1"/>
                </a:solidFill>
                <a:latin typeface="Verdana" pitchFamily="34" charset="0"/>
                <a:ea typeface="Gulim" pitchFamily="34" charset="-127"/>
              </a:rPr>
              <a:t>    </a:t>
            </a:r>
            <a:endParaRPr kumimoji="0" lang="en-US" altLang="zh-CN" sz="2000">
              <a:latin typeface="Verdana" pitchFamily="34" charset="0"/>
              <a:ea typeface="Gulim" pitchFamily="34" charset="-127"/>
            </a:endParaRPr>
          </a:p>
        </p:txBody>
      </p:sp>
      <p:pic>
        <p:nvPicPr>
          <p:cNvPr id="7" name="Picture 8" descr="Untitled-1">
            <a:extLst>
              <a:ext uri="{FF2B5EF4-FFF2-40B4-BE49-F238E27FC236}">
                <a16:creationId xmlns:a16="http://schemas.microsoft.com/office/drawing/2014/main" id="{08518274-EF31-B9F7-E607-2C9EBDDB3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2420938"/>
            <a:ext cx="21685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A2EC6ED2-F02E-4CDB-85F5-3C577C40C67A}"/>
              </a:ext>
            </a:extLst>
          </p:cNvPr>
          <p:cNvSpPr txBox="1">
            <a:spLocks noChangeArrowheads="1"/>
          </p:cNvSpPr>
          <p:nvPr userDrawn="1"/>
        </p:nvSpPr>
        <p:spPr bwMode="auto">
          <a:xfrm>
            <a:off x="1217613" y="0"/>
            <a:ext cx="2058987" cy="519113"/>
          </a:xfrm>
          <a:prstGeom prst="rect">
            <a:avLst/>
          </a:prstGeom>
          <a:noFill/>
          <a:ln w="9525">
            <a:noFill/>
            <a:miter lim="800000"/>
            <a:headEnd/>
            <a:tailEnd/>
          </a:ln>
          <a:effectLst/>
        </p:spPr>
        <p:txBody>
          <a:bodyPr wrap="none">
            <a:spAutoFit/>
          </a:bodyPr>
          <a:lstStyle/>
          <a:p>
            <a:pPr>
              <a:defRPr/>
            </a:pPr>
            <a:r>
              <a:rPr lang="zh-CN" altLang="en-US" sz="2800">
                <a:latin typeface="华文行楷" pitchFamily="2" charset="-122"/>
                <a:ea typeface="华文行楷" pitchFamily="2" charset="-122"/>
              </a:rPr>
              <a:t>第</a:t>
            </a:r>
            <a:r>
              <a:rPr lang="en-US" altLang="zh-CN" sz="2800">
                <a:latin typeface="华文行楷" pitchFamily="2" charset="-122"/>
                <a:ea typeface="华文行楷" pitchFamily="2" charset="-122"/>
              </a:rPr>
              <a:t>1</a:t>
            </a:r>
            <a:r>
              <a:rPr lang="zh-CN" altLang="en-US" sz="2800">
                <a:latin typeface="华文行楷" pitchFamily="2" charset="-122"/>
                <a:ea typeface="华文行楷" pitchFamily="2" charset="-122"/>
              </a:rPr>
              <a:t>章　绪论</a:t>
            </a:r>
          </a:p>
        </p:txBody>
      </p:sp>
      <p:pic>
        <p:nvPicPr>
          <p:cNvPr id="9" name="Picture 10" descr="BJ2031">
            <a:extLst>
              <a:ext uri="{FF2B5EF4-FFF2-40B4-BE49-F238E27FC236}">
                <a16:creationId xmlns:a16="http://schemas.microsoft.com/office/drawing/2014/main" id="{F1DC6D40-8557-9619-7656-20968D32704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08625" y="6092825"/>
            <a:ext cx="28432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A-2-012">
            <a:extLst>
              <a:ext uri="{FF2B5EF4-FFF2-40B4-BE49-F238E27FC236}">
                <a16:creationId xmlns:a16="http://schemas.microsoft.com/office/drawing/2014/main" id="{AB80B70D-8AA7-63BA-50AE-DFE41DC860F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476250"/>
            <a:ext cx="564832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BJ2001">
            <a:extLst>
              <a:ext uri="{FF2B5EF4-FFF2-40B4-BE49-F238E27FC236}">
                <a16:creationId xmlns:a16="http://schemas.microsoft.com/office/drawing/2014/main" id="{B3E645F0-EA3F-89B1-9326-5A0B56B8910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199188"/>
            <a:ext cx="280828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711" name="Rectangle 7"/>
          <p:cNvSpPr>
            <a:spLocks noGrp="1" noChangeArrowheads="1"/>
          </p:cNvSpPr>
          <p:nvPr>
            <p:ph type="ctrTitle" sz="quarter"/>
          </p:nvPr>
        </p:nvSpPr>
        <p:spPr>
          <a:xfrm>
            <a:off x="2627313" y="2960688"/>
            <a:ext cx="6516687" cy="1042987"/>
          </a:xfrm>
        </p:spPr>
        <p:txBody>
          <a:bodyPr/>
          <a:lstStyle>
            <a:lvl1pPr algn="ctr">
              <a:defRPr sz="3600"/>
            </a:lvl1pPr>
          </a:lstStyle>
          <a:p>
            <a:endParaRPr lang="zh-CN" altLang="zh-CN"/>
          </a:p>
        </p:txBody>
      </p:sp>
    </p:spTree>
    <p:extLst>
      <p:ext uri="{BB962C8B-B14F-4D97-AF65-F5344CB8AC3E}">
        <p14:creationId xmlns:p14="http://schemas.microsoft.com/office/powerpoint/2010/main" val="2701062317"/>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01230860"/>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369136611"/>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47700" y="1989138"/>
            <a:ext cx="3848100" cy="4335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9138"/>
            <a:ext cx="3848100" cy="4335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42082923"/>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7794636"/>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00246291"/>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61791"/>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2845648"/>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72880718"/>
      </p:ext>
    </p:extLst>
  </p:cSld>
  <p:clrMapOvr>
    <a:masterClrMapping/>
  </p:clrMapOvr>
  <p:transition>
    <p:zoom dir="in"/>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78907421"/>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81474604"/>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8263" y="368300"/>
            <a:ext cx="2078037" cy="59563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368300"/>
            <a:ext cx="6086475" cy="59563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23243042"/>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未知">
            <a:extLst>
              <a:ext uri="{FF2B5EF4-FFF2-40B4-BE49-F238E27FC236}">
                <a16:creationId xmlns:a16="http://schemas.microsoft.com/office/drawing/2014/main" id="{9161B769-CA0C-6313-3080-280151B1417A}"/>
              </a:ext>
            </a:extLst>
          </p:cNvPr>
          <p:cNvSpPr>
            <a:spLocks/>
          </p:cNvSpPr>
          <p:nvPr/>
        </p:nvSpPr>
        <p:spPr bwMode="auto">
          <a:xfrm>
            <a:off x="0" y="0"/>
            <a:ext cx="9145588" cy="695325"/>
          </a:xfrm>
          <a:custGeom>
            <a:avLst/>
            <a:gdLst/>
            <a:ahLst/>
            <a:cxnLst>
              <a:cxn ang="0">
                <a:pos x="5790" y="438"/>
              </a:cxn>
              <a:cxn ang="0">
                <a:pos x="0" y="436"/>
              </a:cxn>
              <a:cxn ang="0">
                <a:pos x="0" y="80"/>
              </a:cxn>
              <a:cxn ang="0">
                <a:pos x="3174" y="80"/>
              </a:cxn>
              <a:cxn ang="0">
                <a:pos x="3228" y="0"/>
              </a:cxn>
              <a:cxn ang="0">
                <a:pos x="5238" y="0"/>
              </a:cxn>
              <a:cxn ang="0">
                <a:pos x="5346" y="101"/>
              </a:cxn>
              <a:cxn ang="0">
                <a:pos x="5796" y="101"/>
              </a:cxn>
              <a:cxn ang="0">
                <a:pos x="5790" y="438"/>
              </a:cxn>
            </a:cxnLst>
            <a:rect l="0" t="0" r="r" b="b"/>
            <a:pathLst>
              <a:path w="5796" h="438">
                <a:moveTo>
                  <a:pt x="5790" y="438"/>
                </a:moveTo>
                <a:lnTo>
                  <a:pt x="0" y="436"/>
                </a:lnTo>
                <a:lnTo>
                  <a:pt x="0" y="80"/>
                </a:lnTo>
                <a:lnTo>
                  <a:pt x="3174" y="80"/>
                </a:lnTo>
                <a:lnTo>
                  <a:pt x="3228" y="0"/>
                </a:lnTo>
                <a:lnTo>
                  <a:pt x="5238" y="0"/>
                </a:lnTo>
                <a:lnTo>
                  <a:pt x="5346" y="101"/>
                </a:lnTo>
                <a:lnTo>
                  <a:pt x="5796" y="101"/>
                </a:lnTo>
                <a:lnTo>
                  <a:pt x="5790" y="438"/>
                </a:lnTo>
                <a:close/>
              </a:path>
            </a:pathLst>
          </a:custGeom>
          <a:solidFill>
            <a:schemeClr val="hlink"/>
          </a:solidFill>
          <a:ln w="12700" cmpd="sng">
            <a:solidFill>
              <a:schemeClr val="folHlink"/>
            </a:solidFill>
            <a:round/>
            <a:headEnd/>
            <a:tailEnd/>
          </a:ln>
          <a:effectLst/>
        </p:spPr>
        <p:txBody>
          <a:bodyPr/>
          <a:lstStyle/>
          <a:p>
            <a:pPr>
              <a:defRPr/>
            </a:pPr>
            <a:endParaRPr lang="zh-CN" altLang="en-US"/>
          </a:p>
        </p:txBody>
      </p:sp>
      <p:sp>
        <p:nvSpPr>
          <p:cNvPr id="3" name="未知">
            <a:extLst>
              <a:ext uri="{FF2B5EF4-FFF2-40B4-BE49-F238E27FC236}">
                <a16:creationId xmlns:a16="http://schemas.microsoft.com/office/drawing/2014/main" id="{696FB4E3-4035-2BF1-7582-5EC9778CD4D1}"/>
              </a:ext>
            </a:extLst>
          </p:cNvPr>
          <p:cNvSpPr>
            <a:spLocks/>
          </p:cNvSpPr>
          <p:nvPr/>
        </p:nvSpPr>
        <p:spPr bwMode="auto">
          <a:xfrm>
            <a:off x="0" y="6121400"/>
            <a:ext cx="9144000" cy="692150"/>
          </a:xfrm>
          <a:custGeom>
            <a:avLst/>
            <a:gdLst/>
            <a:ahLst/>
            <a:cxnLst>
              <a:cxn ang="0">
                <a:pos x="0" y="0"/>
              </a:cxn>
              <a:cxn ang="0">
                <a:pos x="5766" y="0"/>
              </a:cxn>
              <a:cxn ang="0">
                <a:pos x="5766" y="318"/>
              </a:cxn>
              <a:cxn ang="0">
                <a:pos x="2592" y="318"/>
              </a:cxn>
              <a:cxn ang="0">
                <a:pos x="2538" y="390"/>
              </a:cxn>
              <a:cxn ang="0">
                <a:pos x="528" y="390"/>
              </a:cxn>
              <a:cxn ang="0">
                <a:pos x="420" y="300"/>
              </a:cxn>
              <a:cxn ang="0">
                <a:pos x="0" y="300"/>
              </a:cxn>
              <a:cxn ang="0">
                <a:pos x="0" y="0"/>
              </a:cxn>
            </a:cxnLst>
            <a:rect l="0" t="0" r="r" b="b"/>
            <a:pathLst>
              <a:path w="5766" h="390">
                <a:moveTo>
                  <a:pt x="0" y="0"/>
                </a:moveTo>
                <a:lnTo>
                  <a:pt x="5766" y="0"/>
                </a:lnTo>
                <a:lnTo>
                  <a:pt x="5766" y="318"/>
                </a:lnTo>
                <a:lnTo>
                  <a:pt x="2592" y="318"/>
                </a:lnTo>
                <a:lnTo>
                  <a:pt x="2538" y="390"/>
                </a:lnTo>
                <a:lnTo>
                  <a:pt x="528" y="390"/>
                </a:lnTo>
                <a:lnTo>
                  <a:pt x="420" y="300"/>
                </a:lnTo>
                <a:lnTo>
                  <a:pt x="0" y="300"/>
                </a:lnTo>
                <a:lnTo>
                  <a:pt x="0" y="0"/>
                </a:lnTo>
                <a:close/>
              </a:path>
            </a:pathLst>
          </a:custGeom>
          <a:gradFill rotWithShape="1">
            <a:gsLst>
              <a:gs pos="0">
                <a:schemeClr val="hlink"/>
              </a:gs>
              <a:gs pos="100000">
                <a:schemeClr val="hlink">
                  <a:gamma/>
                  <a:shade val="0"/>
                  <a:invGamma/>
                </a:schemeClr>
              </a:gs>
            </a:gsLst>
            <a:lin ang="5400000" scaled="1"/>
          </a:gradFill>
          <a:ln w="1270" cmpd="sng">
            <a:noFill/>
            <a:round/>
            <a:headEnd/>
            <a:tailEnd/>
          </a:ln>
          <a:effectLst/>
        </p:spPr>
        <p:txBody>
          <a:bodyPr/>
          <a:lstStyle/>
          <a:p>
            <a:pPr>
              <a:defRPr/>
            </a:pPr>
            <a:endParaRPr lang="zh-CN" altLang="en-US"/>
          </a:p>
        </p:txBody>
      </p:sp>
      <p:sp>
        <p:nvSpPr>
          <p:cNvPr id="4" name="Rectangle 4">
            <a:extLst>
              <a:ext uri="{FF2B5EF4-FFF2-40B4-BE49-F238E27FC236}">
                <a16:creationId xmlns:a16="http://schemas.microsoft.com/office/drawing/2014/main" id="{A7CE5B46-2426-232F-699C-F4432B590909}"/>
              </a:ext>
            </a:extLst>
          </p:cNvPr>
          <p:cNvSpPr>
            <a:spLocks noChangeArrowheads="1"/>
          </p:cNvSpPr>
          <p:nvPr/>
        </p:nvSpPr>
        <p:spPr bwMode="auto">
          <a:xfrm>
            <a:off x="0" y="620713"/>
            <a:ext cx="9140825" cy="5543550"/>
          </a:xfrm>
          <a:prstGeom prst="rect">
            <a:avLst/>
          </a:prstGeom>
          <a:gradFill rotWithShape="1">
            <a:gsLst>
              <a:gs pos="0">
                <a:schemeClr val="hlink"/>
              </a:gs>
              <a:gs pos="100000">
                <a:schemeClr val="hlink">
                  <a:gamma/>
                  <a:shade val="46275"/>
                  <a:invGamma/>
                </a:schemeClr>
              </a:gs>
            </a:gsLst>
            <a:lin ang="5400000" scaled="1"/>
          </a:gradFill>
          <a:ln w="9525">
            <a:noFill/>
            <a:miter lim="800000"/>
            <a:headEnd/>
            <a:tailEnd/>
          </a:ln>
          <a:effectLst/>
        </p:spPr>
        <p:txBody>
          <a:bodyPr wrap="none" anchor="ctr"/>
          <a:lstStyle/>
          <a:p>
            <a:pPr>
              <a:defRPr/>
            </a:pPr>
            <a:endParaRPr lang="zh-CN" altLang="en-US"/>
          </a:p>
        </p:txBody>
      </p:sp>
      <p:sp>
        <p:nvSpPr>
          <p:cNvPr id="5" name="Rectangle 5">
            <a:extLst>
              <a:ext uri="{FF2B5EF4-FFF2-40B4-BE49-F238E27FC236}">
                <a16:creationId xmlns:a16="http://schemas.microsoft.com/office/drawing/2014/main" id="{D1248E16-5A33-DF94-B015-A364742C6840}"/>
              </a:ext>
            </a:extLst>
          </p:cNvPr>
          <p:cNvSpPr>
            <a:spLocks noChangeArrowheads="1"/>
          </p:cNvSpPr>
          <p:nvPr/>
        </p:nvSpPr>
        <p:spPr bwMode="auto">
          <a:xfrm>
            <a:off x="0" y="4040188"/>
            <a:ext cx="9144000" cy="2628900"/>
          </a:xfrm>
          <a:prstGeom prst="rect">
            <a:avLst/>
          </a:prstGeom>
          <a:gradFill rotWithShape="1">
            <a:gsLst>
              <a:gs pos="0">
                <a:schemeClr val="hlink">
                  <a:gamma/>
                  <a:shade val="0"/>
                  <a:invGamma/>
                </a:schemeClr>
              </a:gs>
              <a:gs pos="100000">
                <a:schemeClr val="hlink"/>
              </a:gs>
            </a:gsLst>
            <a:lin ang="5400000" scaled="1"/>
          </a:gradFill>
          <a:ln w="9525">
            <a:noFill/>
            <a:miter lim="800000"/>
            <a:headEnd/>
            <a:tailEnd/>
          </a:ln>
          <a:effectLst/>
        </p:spPr>
        <p:txBody>
          <a:bodyPr wrap="none" anchor="ctr"/>
          <a:lstStyle/>
          <a:p>
            <a:pPr>
              <a:defRPr/>
            </a:pPr>
            <a:endParaRPr lang="zh-CN" altLang="en-US"/>
          </a:p>
        </p:txBody>
      </p:sp>
      <p:sp>
        <p:nvSpPr>
          <p:cNvPr id="6" name="Rectangle 6">
            <a:extLst>
              <a:ext uri="{FF2B5EF4-FFF2-40B4-BE49-F238E27FC236}">
                <a16:creationId xmlns:a16="http://schemas.microsoft.com/office/drawing/2014/main" id="{FE55ED92-4EE7-383F-0FCF-E8771602D0B6}"/>
              </a:ext>
            </a:extLst>
          </p:cNvPr>
          <p:cNvSpPr>
            <a:spLocks noChangeArrowheads="1"/>
          </p:cNvSpPr>
          <p:nvPr/>
        </p:nvSpPr>
        <p:spPr bwMode="auto">
          <a:xfrm>
            <a:off x="-39688" y="2887663"/>
            <a:ext cx="9259888" cy="1174750"/>
          </a:xfrm>
          <a:prstGeom prst="rect">
            <a:avLst/>
          </a:prstGeom>
          <a:solidFill>
            <a:srgbClr val="FF6600"/>
          </a:solidFill>
          <a:ln w="25400">
            <a:solidFill>
              <a:schemeClr val="bg1"/>
            </a:solidFill>
            <a:miter lim="800000"/>
            <a:headEnd/>
            <a:tailEnd/>
          </a:ln>
          <a:effectLst/>
        </p:spPr>
        <p:txBody>
          <a:bodyPr wrap="none" anchor="ctr"/>
          <a:lstStyle/>
          <a:p>
            <a:pPr algn="ctr" eaLnBrk="0" hangingPunct="0">
              <a:defRPr/>
            </a:pPr>
            <a:r>
              <a:rPr kumimoji="0" lang="en-US" altLang="zh-CN" sz="4400">
                <a:solidFill>
                  <a:schemeClr val="bg1"/>
                </a:solidFill>
                <a:latin typeface="Verdana" pitchFamily="34" charset="0"/>
                <a:ea typeface="Gulim" pitchFamily="34" charset="-127"/>
              </a:rPr>
              <a:t>    </a:t>
            </a:r>
            <a:endParaRPr kumimoji="0" lang="en-US" altLang="zh-CN" sz="2000">
              <a:latin typeface="Verdana" pitchFamily="34" charset="0"/>
              <a:ea typeface="Gulim" pitchFamily="34" charset="-127"/>
            </a:endParaRPr>
          </a:p>
        </p:txBody>
      </p:sp>
      <p:pic>
        <p:nvPicPr>
          <p:cNvPr id="7" name="Picture 8" descr="Untitled-1">
            <a:extLst>
              <a:ext uri="{FF2B5EF4-FFF2-40B4-BE49-F238E27FC236}">
                <a16:creationId xmlns:a16="http://schemas.microsoft.com/office/drawing/2014/main" id="{01F211F6-A894-35B2-518F-F13857BFE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2420938"/>
            <a:ext cx="21685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FDAAF1EC-AF4D-F252-C201-F5417C3579F0}"/>
              </a:ext>
            </a:extLst>
          </p:cNvPr>
          <p:cNvSpPr txBox="1">
            <a:spLocks noChangeArrowheads="1"/>
          </p:cNvSpPr>
          <p:nvPr userDrawn="1"/>
        </p:nvSpPr>
        <p:spPr bwMode="auto">
          <a:xfrm>
            <a:off x="1217613" y="0"/>
            <a:ext cx="2058987" cy="519113"/>
          </a:xfrm>
          <a:prstGeom prst="rect">
            <a:avLst/>
          </a:prstGeom>
          <a:noFill/>
          <a:ln w="9525">
            <a:noFill/>
            <a:miter lim="800000"/>
            <a:headEnd/>
            <a:tailEnd/>
          </a:ln>
          <a:effectLst/>
        </p:spPr>
        <p:txBody>
          <a:bodyPr wrap="none">
            <a:spAutoFit/>
          </a:bodyPr>
          <a:lstStyle/>
          <a:p>
            <a:pPr>
              <a:defRPr/>
            </a:pPr>
            <a:r>
              <a:rPr lang="zh-CN" altLang="en-US" sz="2800">
                <a:latin typeface="华文行楷" pitchFamily="2" charset="-122"/>
                <a:ea typeface="华文行楷" pitchFamily="2" charset="-122"/>
              </a:rPr>
              <a:t>第</a:t>
            </a:r>
            <a:r>
              <a:rPr lang="en-US" altLang="zh-CN" sz="2800">
                <a:latin typeface="华文行楷" pitchFamily="2" charset="-122"/>
                <a:ea typeface="华文行楷" pitchFamily="2" charset="-122"/>
              </a:rPr>
              <a:t>1</a:t>
            </a:r>
            <a:r>
              <a:rPr lang="zh-CN" altLang="en-US" sz="2800">
                <a:latin typeface="华文行楷" pitchFamily="2" charset="-122"/>
                <a:ea typeface="华文行楷" pitchFamily="2" charset="-122"/>
              </a:rPr>
              <a:t>章　绪论</a:t>
            </a:r>
          </a:p>
        </p:txBody>
      </p:sp>
      <p:pic>
        <p:nvPicPr>
          <p:cNvPr id="9" name="Picture 10" descr="BJ2031">
            <a:extLst>
              <a:ext uri="{FF2B5EF4-FFF2-40B4-BE49-F238E27FC236}">
                <a16:creationId xmlns:a16="http://schemas.microsoft.com/office/drawing/2014/main" id="{3FA7E9D5-E496-8465-40CD-3CC6A59B81A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08625" y="6092825"/>
            <a:ext cx="28432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A-2-012">
            <a:extLst>
              <a:ext uri="{FF2B5EF4-FFF2-40B4-BE49-F238E27FC236}">
                <a16:creationId xmlns:a16="http://schemas.microsoft.com/office/drawing/2014/main" id="{B4FDA3B3-A7FD-170D-7F75-3F501166DEA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476250"/>
            <a:ext cx="564832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BJ2001">
            <a:extLst>
              <a:ext uri="{FF2B5EF4-FFF2-40B4-BE49-F238E27FC236}">
                <a16:creationId xmlns:a16="http://schemas.microsoft.com/office/drawing/2014/main" id="{C83D3741-57A0-93E9-6614-2514AA45D53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199188"/>
            <a:ext cx="280828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9783" name="Rectangle 7"/>
          <p:cNvSpPr>
            <a:spLocks noGrp="1" noChangeArrowheads="1"/>
          </p:cNvSpPr>
          <p:nvPr>
            <p:ph type="ctrTitle" sz="quarter"/>
          </p:nvPr>
        </p:nvSpPr>
        <p:spPr>
          <a:xfrm>
            <a:off x="2627313" y="2960688"/>
            <a:ext cx="6516687" cy="1042987"/>
          </a:xfrm>
        </p:spPr>
        <p:txBody>
          <a:bodyPr/>
          <a:lstStyle>
            <a:lvl1pPr algn="ctr">
              <a:defRPr sz="3600"/>
            </a:lvl1pPr>
          </a:lstStyle>
          <a:p>
            <a:endParaRPr lang="zh-CN" altLang="zh-CN"/>
          </a:p>
        </p:txBody>
      </p:sp>
    </p:spTree>
    <p:extLst>
      <p:ext uri="{BB962C8B-B14F-4D97-AF65-F5344CB8AC3E}">
        <p14:creationId xmlns:p14="http://schemas.microsoft.com/office/powerpoint/2010/main" val="1135004627"/>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84044078"/>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940158612"/>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47700" y="1989138"/>
            <a:ext cx="3848100" cy="4335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9138"/>
            <a:ext cx="3848100" cy="4335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42054930"/>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16024356"/>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12497362"/>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87382"/>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358370376"/>
      </p:ext>
    </p:extLst>
  </p:cSld>
  <p:clrMapOvr>
    <a:masterClrMapping/>
  </p:clrMapOvr>
  <p:transition>
    <p:zoom dir="in"/>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01290369"/>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45613146"/>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67944312"/>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8263" y="368300"/>
            <a:ext cx="2078037" cy="59563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368300"/>
            <a:ext cx="6086475" cy="59563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16329942"/>
      </p:ext>
    </p:extLst>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未知">
            <a:extLst>
              <a:ext uri="{FF2B5EF4-FFF2-40B4-BE49-F238E27FC236}">
                <a16:creationId xmlns:a16="http://schemas.microsoft.com/office/drawing/2014/main" id="{6D91969D-EF3B-0625-0B0D-EDF772FEFDE5}"/>
              </a:ext>
            </a:extLst>
          </p:cNvPr>
          <p:cNvSpPr>
            <a:spLocks/>
          </p:cNvSpPr>
          <p:nvPr/>
        </p:nvSpPr>
        <p:spPr bwMode="auto">
          <a:xfrm>
            <a:off x="0" y="0"/>
            <a:ext cx="9145588" cy="695325"/>
          </a:xfrm>
          <a:custGeom>
            <a:avLst/>
            <a:gdLst/>
            <a:ahLst/>
            <a:cxnLst>
              <a:cxn ang="0">
                <a:pos x="5790" y="438"/>
              </a:cxn>
              <a:cxn ang="0">
                <a:pos x="0" y="436"/>
              </a:cxn>
              <a:cxn ang="0">
                <a:pos x="0" y="80"/>
              </a:cxn>
              <a:cxn ang="0">
                <a:pos x="3174" y="80"/>
              </a:cxn>
              <a:cxn ang="0">
                <a:pos x="3228" y="0"/>
              </a:cxn>
              <a:cxn ang="0">
                <a:pos x="5238" y="0"/>
              </a:cxn>
              <a:cxn ang="0">
                <a:pos x="5346" y="101"/>
              </a:cxn>
              <a:cxn ang="0">
                <a:pos x="5796" y="101"/>
              </a:cxn>
              <a:cxn ang="0">
                <a:pos x="5790" y="438"/>
              </a:cxn>
            </a:cxnLst>
            <a:rect l="0" t="0" r="r" b="b"/>
            <a:pathLst>
              <a:path w="5796" h="438">
                <a:moveTo>
                  <a:pt x="5790" y="438"/>
                </a:moveTo>
                <a:lnTo>
                  <a:pt x="0" y="436"/>
                </a:lnTo>
                <a:lnTo>
                  <a:pt x="0" y="80"/>
                </a:lnTo>
                <a:lnTo>
                  <a:pt x="3174" y="80"/>
                </a:lnTo>
                <a:lnTo>
                  <a:pt x="3228" y="0"/>
                </a:lnTo>
                <a:lnTo>
                  <a:pt x="5238" y="0"/>
                </a:lnTo>
                <a:lnTo>
                  <a:pt x="5346" y="101"/>
                </a:lnTo>
                <a:lnTo>
                  <a:pt x="5796" y="101"/>
                </a:lnTo>
                <a:lnTo>
                  <a:pt x="5790" y="438"/>
                </a:lnTo>
                <a:close/>
              </a:path>
            </a:pathLst>
          </a:custGeom>
          <a:solidFill>
            <a:schemeClr val="hlink"/>
          </a:solidFill>
          <a:ln w="12700" cmpd="sng">
            <a:solidFill>
              <a:schemeClr val="folHlink"/>
            </a:solidFill>
            <a:round/>
            <a:headEnd/>
            <a:tailEnd/>
          </a:ln>
          <a:effectLst/>
        </p:spPr>
        <p:txBody>
          <a:bodyPr/>
          <a:lstStyle/>
          <a:p>
            <a:pPr>
              <a:defRPr/>
            </a:pPr>
            <a:endParaRPr lang="zh-CN" altLang="en-US"/>
          </a:p>
        </p:txBody>
      </p:sp>
      <p:sp>
        <p:nvSpPr>
          <p:cNvPr id="3" name="未知">
            <a:extLst>
              <a:ext uri="{FF2B5EF4-FFF2-40B4-BE49-F238E27FC236}">
                <a16:creationId xmlns:a16="http://schemas.microsoft.com/office/drawing/2014/main" id="{34BBD906-6230-1C98-D3C6-D2F5DD7A9DF8}"/>
              </a:ext>
            </a:extLst>
          </p:cNvPr>
          <p:cNvSpPr>
            <a:spLocks/>
          </p:cNvSpPr>
          <p:nvPr/>
        </p:nvSpPr>
        <p:spPr bwMode="auto">
          <a:xfrm>
            <a:off x="0" y="6121400"/>
            <a:ext cx="9144000" cy="692150"/>
          </a:xfrm>
          <a:custGeom>
            <a:avLst/>
            <a:gdLst/>
            <a:ahLst/>
            <a:cxnLst>
              <a:cxn ang="0">
                <a:pos x="0" y="0"/>
              </a:cxn>
              <a:cxn ang="0">
                <a:pos x="5766" y="0"/>
              </a:cxn>
              <a:cxn ang="0">
                <a:pos x="5766" y="318"/>
              </a:cxn>
              <a:cxn ang="0">
                <a:pos x="2592" y="318"/>
              </a:cxn>
              <a:cxn ang="0">
                <a:pos x="2538" y="390"/>
              </a:cxn>
              <a:cxn ang="0">
                <a:pos x="528" y="390"/>
              </a:cxn>
              <a:cxn ang="0">
                <a:pos x="420" y="300"/>
              </a:cxn>
              <a:cxn ang="0">
                <a:pos x="0" y="300"/>
              </a:cxn>
              <a:cxn ang="0">
                <a:pos x="0" y="0"/>
              </a:cxn>
            </a:cxnLst>
            <a:rect l="0" t="0" r="r" b="b"/>
            <a:pathLst>
              <a:path w="5766" h="390">
                <a:moveTo>
                  <a:pt x="0" y="0"/>
                </a:moveTo>
                <a:lnTo>
                  <a:pt x="5766" y="0"/>
                </a:lnTo>
                <a:lnTo>
                  <a:pt x="5766" y="318"/>
                </a:lnTo>
                <a:lnTo>
                  <a:pt x="2592" y="318"/>
                </a:lnTo>
                <a:lnTo>
                  <a:pt x="2538" y="390"/>
                </a:lnTo>
                <a:lnTo>
                  <a:pt x="528" y="390"/>
                </a:lnTo>
                <a:lnTo>
                  <a:pt x="420" y="300"/>
                </a:lnTo>
                <a:lnTo>
                  <a:pt x="0" y="300"/>
                </a:lnTo>
                <a:lnTo>
                  <a:pt x="0" y="0"/>
                </a:lnTo>
                <a:close/>
              </a:path>
            </a:pathLst>
          </a:custGeom>
          <a:gradFill rotWithShape="1">
            <a:gsLst>
              <a:gs pos="0">
                <a:schemeClr val="hlink"/>
              </a:gs>
              <a:gs pos="100000">
                <a:schemeClr val="hlink">
                  <a:gamma/>
                  <a:shade val="0"/>
                  <a:invGamma/>
                </a:schemeClr>
              </a:gs>
            </a:gsLst>
            <a:lin ang="5400000" scaled="1"/>
          </a:gradFill>
          <a:ln w="1270" cmpd="sng">
            <a:noFill/>
            <a:round/>
            <a:headEnd/>
            <a:tailEnd/>
          </a:ln>
          <a:effectLst/>
        </p:spPr>
        <p:txBody>
          <a:bodyPr/>
          <a:lstStyle/>
          <a:p>
            <a:pPr>
              <a:defRPr/>
            </a:pPr>
            <a:endParaRPr lang="zh-CN" altLang="en-US"/>
          </a:p>
        </p:txBody>
      </p:sp>
      <p:sp>
        <p:nvSpPr>
          <p:cNvPr id="4" name="Rectangle 4">
            <a:extLst>
              <a:ext uri="{FF2B5EF4-FFF2-40B4-BE49-F238E27FC236}">
                <a16:creationId xmlns:a16="http://schemas.microsoft.com/office/drawing/2014/main" id="{4AD1E5B4-E08C-7460-784C-9C848856E7DA}"/>
              </a:ext>
            </a:extLst>
          </p:cNvPr>
          <p:cNvSpPr>
            <a:spLocks noChangeArrowheads="1"/>
          </p:cNvSpPr>
          <p:nvPr/>
        </p:nvSpPr>
        <p:spPr bwMode="auto">
          <a:xfrm>
            <a:off x="0" y="620713"/>
            <a:ext cx="9140825" cy="5543550"/>
          </a:xfrm>
          <a:prstGeom prst="rect">
            <a:avLst/>
          </a:prstGeom>
          <a:gradFill rotWithShape="1">
            <a:gsLst>
              <a:gs pos="0">
                <a:schemeClr val="hlink"/>
              </a:gs>
              <a:gs pos="100000">
                <a:schemeClr val="hlink">
                  <a:gamma/>
                  <a:shade val="46275"/>
                  <a:invGamma/>
                </a:schemeClr>
              </a:gs>
            </a:gsLst>
            <a:lin ang="5400000" scaled="1"/>
          </a:gradFill>
          <a:ln w="9525">
            <a:noFill/>
            <a:miter lim="800000"/>
            <a:headEnd/>
            <a:tailEnd/>
          </a:ln>
          <a:effectLst/>
        </p:spPr>
        <p:txBody>
          <a:bodyPr wrap="none" anchor="ctr"/>
          <a:lstStyle/>
          <a:p>
            <a:pPr>
              <a:defRPr/>
            </a:pPr>
            <a:endParaRPr lang="zh-CN" altLang="en-US"/>
          </a:p>
        </p:txBody>
      </p:sp>
      <p:sp>
        <p:nvSpPr>
          <p:cNvPr id="5" name="Rectangle 5">
            <a:extLst>
              <a:ext uri="{FF2B5EF4-FFF2-40B4-BE49-F238E27FC236}">
                <a16:creationId xmlns:a16="http://schemas.microsoft.com/office/drawing/2014/main" id="{2B06EA29-1454-883C-FD36-EA3B153341D2}"/>
              </a:ext>
            </a:extLst>
          </p:cNvPr>
          <p:cNvSpPr>
            <a:spLocks noChangeArrowheads="1"/>
          </p:cNvSpPr>
          <p:nvPr/>
        </p:nvSpPr>
        <p:spPr bwMode="auto">
          <a:xfrm>
            <a:off x="0" y="4040188"/>
            <a:ext cx="9144000" cy="2628900"/>
          </a:xfrm>
          <a:prstGeom prst="rect">
            <a:avLst/>
          </a:prstGeom>
          <a:gradFill rotWithShape="1">
            <a:gsLst>
              <a:gs pos="0">
                <a:schemeClr val="hlink">
                  <a:gamma/>
                  <a:shade val="0"/>
                  <a:invGamma/>
                </a:schemeClr>
              </a:gs>
              <a:gs pos="100000">
                <a:schemeClr val="hlink"/>
              </a:gs>
            </a:gsLst>
            <a:lin ang="5400000" scaled="1"/>
          </a:gradFill>
          <a:ln w="9525">
            <a:noFill/>
            <a:miter lim="800000"/>
            <a:headEnd/>
            <a:tailEnd/>
          </a:ln>
          <a:effectLst/>
        </p:spPr>
        <p:txBody>
          <a:bodyPr wrap="none" anchor="ctr"/>
          <a:lstStyle/>
          <a:p>
            <a:pPr>
              <a:defRPr/>
            </a:pPr>
            <a:endParaRPr lang="zh-CN" altLang="en-US"/>
          </a:p>
        </p:txBody>
      </p:sp>
      <p:sp>
        <p:nvSpPr>
          <p:cNvPr id="6" name="Rectangle 6">
            <a:extLst>
              <a:ext uri="{FF2B5EF4-FFF2-40B4-BE49-F238E27FC236}">
                <a16:creationId xmlns:a16="http://schemas.microsoft.com/office/drawing/2014/main" id="{5E7DC0A5-A484-3858-59BE-3FC33CC5BA1D}"/>
              </a:ext>
            </a:extLst>
          </p:cNvPr>
          <p:cNvSpPr>
            <a:spLocks noChangeArrowheads="1"/>
          </p:cNvSpPr>
          <p:nvPr/>
        </p:nvSpPr>
        <p:spPr bwMode="auto">
          <a:xfrm>
            <a:off x="-39688" y="2887663"/>
            <a:ext cx="9259888" cy="1174750"/>
          </a:xfrm>
          <a:prstGeom prst="rect">
            <a:avLst/>
          </a:prstGeom>
          <a:solidFill>
            <a:srgbClr val="FF6600"/>
          </a:solidFill>
          <a:ln w="25400">
            <a:solidFill>
              <a:schemeClr val="bg1"/>
            </a:solidFill>
            <a:miter lim="800000"/>
            <a:headEnd/>
            <a:tailEnd/>
          </a:ln>
          <a:effectLst/>
        </p:spPr>
        <p:txBody>
          <a:bodyPr wrap="none" anchor="ctr"/>
          <a:lstStyle/>
          <a:p>
            <a:pPr algn="ctr" eaLnBrk="0" hangingPunct="0">
              <a:defRPr/>
            </a:pPr>
            <a:r>
              <a:rPr kumimoji="0" lang="en-US" altLang="zh-CN" sz="4400">
                <a:solidFill>
                  <a:schemeClr val="bg1"/>
                </a:solidFill>
                <a:latin typeface="Verdana" pitchFamily="34" charset="0"/>
                <a:ea typeface="Gulim" pitchFamily="34" charset="-127"/>
              </a:rPr>
              <a:t>    </a:t>
            </a:r>
            <a:endParaRPr kumimoji="0" lang="en-US" altLang="zh-CN" sz="2000">
              <a:latin typeface="Verdana" pitchFamily="34" charset="0"/>
              <a:ea typeface="Gulim" pitchFamily="34" charset="-127"/>
            </a:endParaRPr>
          </a:p>
        </p:txBody>
      </p:sp>
      <p:pic>
        <p:nvPicPr>
          <p:cNvPr id="7" name="Picture 8" descr="Untitled-1">
            <a:extLst>
              <a:ext uri="{FF2B5EF4-FFF2-40B4-BE49-F238E27FC236}">
                <a16:creationId xmlns:a16="http://schemas.microsoft.com/office/drawing/2014/main" id="{4F9B81BC-1542-8322-C350-91BB2A8D2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2420938"/>
            <a:ext cx="21685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D081DC9F-3003-29C6-E192-3EE2D3123863}"/>
              </a:ext>
            </a:extLst>
          </p:cNvPr>
          <p:cNvSpPr txBox="1">
            <a:spLocks noChangeArrowheads="1"/>
          </p:cNvSpPr>
          <p:nvPr userDrawn="1"/>
        </p:nvSpPr>
        <p:spPr bwMode="auto">
          <a:xfrm>
            <a:off x="1217613" y="0"/>
            <a:ext cx="2058987" cy="519113"/>
          </a:xfrm>
          <a:prstGeom prst="rect">
            <a:avLst/>
          </a:prstGeom>
          <a:noFill/>
          <a:ln w="9525">
            <a:noFill/>
            <a:miter lim="800000"/>
            <a:headEnd/>
            <a:tailEnd/>
          </a:ln>
          <a:effectLst/>
        </p:spPr>
        <p:txBody>
          <a:bodyPr wrap="none">
            <a:spAutoFit/>
          </a:bodyPr>
          <a:lstStyle/>
          <a:p>
            <a:pPr>
              <a:defRPr/>
            </a:pPr>
            <a:r>
              <a:rPr lang="zh-CN" altLang="en-US" sz="2800">
                <a:latin typeface="华文行楷" pitchFamily="2" charset="-122"/>
                <a:ea typeface="华文行楷" pitchFamily="2" charset="-122"/>
              </a:rPr>
              <a:t>第</a:t>
            </a:r>
            <a:r>
              <a:rPr lang="en-US" altLang="zh-CN" sz="2800">
                <a:latin typeface="华文行楷" pitchFamily="2" charset="-122"/>
                <a:ea typeface="华文行楷" pitchFamily="2" charset="-122"/>
              </a:rPr>
              <a:t>1</a:t>
            </a:r>
            <a:r>
              <a:rPr lang="zh-CN" altLang="en-US" sz="2800">
                <a:latin typeface="华文行楷" pitchFamily="2" charset="-122"/>
                <a:ea typeface="华文行楷" pitchFamily="2" charset="-122"/>
              </a:rPr>
              <a:t>章　绪论</a:t>
            </a:r>
          </a:p>
        </p:txBody>
      </p:sp>
      <p:pic>
        <p:nvPicPr>
          <p:cNvPr id="9" name="Picture 10" descr="BJ2031">
            <a:extLst>
              <a:ext uri="{FF2B5EF4-FFF2-40B4-BE49-F238E27FC236}">
                <a16:creationId xmlns:a16="http://schemas.microsoft.com/office/drawing/2014/main" id="{5EA640AB-7042-07C9-C621-C748397F73D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08625" y="6092825"/>
            <a:ext cx="28432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A-2-012">
            <a:extLst>
              <a:ext uri="{FF2B5EF4-FFF2-40B4-BE49-F238E27FC236}">
                <a16:creationId xmlns:a16="http://schemas.microsoft.com/office/drawing/2014/main" id="{F1F58B66-27AA-575E-F73E-29D7416D999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476250"/>
            <a:ext cx="564832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BJ2001">
            <a:extLst>
              <a:ext uri="{FF2B5EF4-FFF2-40B4-BE49-F238E27FC236}">
                <a16:creationId xmlns:a16="http://schemas.microsoft.com/office/drawing/2014/main" id="{6C91D7EB-4BD1-769C-9512-DA3A26C03CC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1550" y="6199188"/>
            <a:ext cx="280828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2855" name="Rectangle 7"/>
          <p:cNvSpPr>
            <a:spLocks noGrp="1" noChangeArrowheads="1"/>
          </p:cNvSpPr>
          <p:nvPr>
            <p:ph type="ctrTitle" sz="quarter"/>
          </p:nvPr>
        </p:nvSpPr>
        <p:spPr>
          <a:xfrm>
            <a:off x="2627313" y="2960688"/>
            <a:ext cx="6516687" cy="1042987"/>
          </a:xfrm>
        </p:spPr>
        <p:txBody>
          <a:bodyPr/>
          <a:lstStyle>
            <a:lvl1pPr algn="ctr">
              <a:defRPr sz="3600"/>
            </a:lvl1pPr>
          </a:lstStyle>
          <a:p>
            <a:endParaRPr lang="zh-CN" altLang="zh-CN"/>
          </a:p>
        </p:txBody>
      </p:sp>
    </p:spTree>
    <p:extLst>
      <p:ext uri="{BB962C8B-B14F-4D97-AF65-F5344CB8AC3E}">
        <p14:creationId xmlns:p14="http://schemas.microsoft.com/office/powerpoint/2010/main" val="3127815398"/>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19096746"/>
      </p:ext>
    </p:extLst>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36740019"/>
      </p:ext>
    </p:extLst>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47700" y="1989138"/>
            <a:ext cx="3848100" cy="4335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9138"/>
            <a:ext cx="3848100" cy="4335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63912517"/>
      </p:ext>
    </p:extLst>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25693854"/>
      </p:ext>
    </p:extLst>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27968605"/>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42921209"/>
      </p:ext>
    </p:extLst>
  </p:cSld>
  <p:clrMapOvr>
    <a:masterClrMapping/>
  </p:clrMapOvr>
  <p:transition>
    <p:zoom dir="in"/>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753759"/>
      </p:ext>
    </p:extLst>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77831584"/>
      </p:ext>
    </p:extLst>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196985785"/>
      </p:ext>
    </p:extLst>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48888051"/>
      </p:ext>
    </p:extLst>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8263" y="368300"/>
            <a:ext cx="2078037" cy="59563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368300"/>
            <a:ext cx="6086475" cy="59563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95932224"/>
      </p:ext>
    </p:extLst>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368300"/>
            <a:ext cx="6480175" cy="828675"/>
          </a:xfrm>
        </p:spPr>
        <p:txBody>
          <a:bodyPr/>
          <a:lstStyle/>
          <a:p>
            <a:r>
              <a:rPr lang="zh-CN" altLang="en-US"/>
              <a:t>单击此处编辑母版标题样式</a:t>
            </a:r>
          </a:p>
        </p:txBody>
      </p:sp>
      <p:sp>
        <p:nvSpPr>
          <p:cNvPr id="3" name="文本占位符 2"/>
          <p:cNvSpPr>
            <a:spLocks noGrp="1"/>
          </p:cNvSpPr>
          <p:nvPr>
            <p:ph type="body" sz="half" idx="1"/>
          </p:nvPr>
        </p:nvSpPr>
        <p:spPr>
          <a:xfrm>
            <a:off x="647700" y="1558925"/>
            <a:ext cx="3848100" cy="43354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58925"/>
            <a:ext cx="3848100" cy="43354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46131967"/>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78091176"/>
      </p:ext>
    </p:extLst>
  </p:cSld>
  <p:clrMapOvr>
    <a:masterClrMapping/>
  </p:clrMapOvr>
  <p:transition>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01578339"/>
      </p:ext>
    </p:extLst>
  </p:cSld>
  <p:clrMapOvr>
    <a:masterClrMapping/>
  </p:clrMapOvr>
  <p:transition>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91252"/>
      </p:ext>
    </p:extLst>
  </p:cSld>
  <p:clrMapOvr>
    <a:masterClrMapping/>
  </p:clrMapOvr>
  <p:transition>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4615298"/>
      </p:ext>
    </p:extLst>
  </p:cSld>
  <p:clrMapOvr>
    <a:masterClrMapping/>
  </p:clrMapOvr>
  <p:transition>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807649394"/>
      </p:ext>
    </p:extLst>
  </p:cSld>
  <p:clrMapOvr>
    <a:masterClrMapping/>
  </p:clrMapOvr>
  <p:transition>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jpe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3541" name="Text Box 5">
            <a:extLst>
              <a:ext uri="{FF2B5EF4-FFF2-40B4-BE49-F238E27FC236}">
                <a16:creationId xmlns:a16="http://schemas.microsoft.com/office/drawing/2014/main" id="{04BFDCCB-E8AE-F8C5-9CD5-4CAAA11E2FB4}"/>
              </a:ext>
            </a:extLst>
          </p:cNvPr>
          <p:cNvSpPr txBox="1">
            <a:spLocks noChangeArrowheads="1"/>
          </p:cNvSpPr>
          <p:nvPr userDrawn="1"/>
        </p:nvSpPr>
        <p:spPr bwMode="auto">
          <a:xfrm>
            <a:off x="1217613" y="0"/>
            <a:ext cx="2058987" cy="519113"/>
          </a:xfrm>
          <a:prstGeom prst="rect">
            <a:avLst/>
          </a:prstGeom>
          <a:noFill/>
          <a:ln w="9525">
            <a:noFill/>
            <a:miter lim="800000"/>
            <a:headEnd/>
            <a:tailEnd/>
          </a:ln>
          <a:effectLst/>
        </p:spPr>
        <p:txBody>
          <a:bodyPr wrap="none">
            <a:spAutoFit/>
          </a:bodyPr>
          <a:lstStyle/>
          <a:p>
            <a:pPr>
              <a:defRPr/>
            </a:pPr>
            <a:r>
              <a:rPr lang="zh-CN" altLang="en-US" sz="2800">
                <a:latin typeface="华文行楷" pitchFamily="2" charset="-122"/>
                <a:ea typeface="华文行楷" pitchFamily="2" charset="-122"/>
              </a:rPr>
              <a:t>第</a:t>
            </a:r>
            <a:r>
              <a:rPr lang="en-US" altLang="zh-CN" sz="2800">
                <a:latin typeface="华文行楷" pitchFamily="2" charset="-122"/>
                <a:ea typeface="华文行楷" pitchFamily="2" charset="-122"/>
              </a:rPr>
              <a:t>1</a:t>
            </a:r>
            <a:r>
              <a:rPr lang="zh-CN" altLang="en-US" sz="2800">
                <a:latin typeface="华文行楷" pitchFamily="2" charset="-122"/>
                <a:ea typeface="华文行楷" pitchFamily="2" charset="-122"/>
              </a:rPr>
              <a:t>章　绪论</a:t>
            </a:r>
          </a:p>
        </p:txBody>
      </p:sp>
      <p:pic>
        <p:nvPicPr>
          <p:cNvPr id="2051" name="Picture 16" descr="BJ2031">
            <a:extLst>
              <a:ext uri="{FF2B5EF4-FFF2-40B4-BE49-F238E27FC236}">
                <a16:creationId xmlns:a16="http://schemas.microsoft.com/office/drawing/2014/main" id="{6A059B40-00B5-FFDD-D54F-BF969E7D727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508625" y="6092825"/>
            <a:ext cx="28432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19" descr="A-2-012">
            <a:extLst>
              <a:ext uri="{FF2B5EF4-FFF2-40B4-BE49-F238E27FC236}">
                <a16:creationId xmlns:a16="http://schemas.microsoft.com/office/drawing/2014/main" id="{9B129AD8-0E83-1EE4-F95D-247F0F247998}"/>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476250"/>
            <a:ext cx="564832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20" descr="BJ2001">
            <a:extLst>
              <a:ext uri="{FF2B5EF4-FFF2-40B4-BE49-F238E27FC236}">
                <a16:creationId xmlns:a16="http://schemas.microsoft.com/office/drawing/2014/main" id="{A0B1BE20-99C7-9A85-C0A8-2054FF61C0F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71550" y="6199188"/>
            <a:ext cx="280828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p:zoom dir="in"/>
  </p:transition>
  <p:txStyles>
    <p:titleStyle>
      <a:lvl1pPr algn="just" rtl="0" eaLnBrk="0" fontAlgn="base" hangingPunct="0">
        <a:spcBef>
          <a:spcPct val="0"/>
        </a:spcBef>
        <a:spcAft>
          <a:spcPct val="0"/>
        </a:spcAft>
        <a:defRPr kumimoji="1" sz="2400">
          <a:solidFill>
            <a:srgbClr val="000000"/>
          </a:solidFill>
          <a:latin typeface="+mj-lt"/>
          <a:ea typeface="+mj-ea"/>
          <a:cs typeface="+mj-cs"/>
        </a:defRPr>
      </a:lvl1pPr>
      <a:lvl2pPr algn="just" rtl="0" eaLnBrk="0" fontAlgn="base" hangingPunct="0">
        <a:spcBef>
          <a:spcPct val="0"/>
        </a:spcBef>
        <a:spcAft>
          <a:spcPct val="0"/>
        </a:spcAft>
        <a:defRPr kumimoji="1" sz="2400">
          <a:solidFill>
            <a:srgbClr val="000000"/>
          </a:solidFill>
          <a:latin typeface="Times New Roman" pitchFamily="18" charset="0"/>
          <a:ea typeface="宋体" pitchFamily="2" charset="-122"/>
        </a:defRPr>
      </a:lvl2pPr>
      <a:lvl3pPr algn="just" rtl="0" eaLnBrk="0" fontAlgn="base" hangingPunct="0">
        <a:spcBef>
          <a:spcPct val="0"/>
        </a:spcBef>
        <a:spcAft>
          <a:spcPct val="0"/>
        </a:spcAft>
        <a:defRPr kumimoji="1" sz="2400">
          <a:solidFill>
            <a:srgbClr val="000000"/>
          </a:solidFill>
          <a:latin typeface="Times New Roman" pitchFamily="18" charset="0"/>
          <a:ea typeface="宋体" pitchFamily="2" charset="-122"/>
        </a:defRPr>
      </a:lvl3pPr>
      <a:lvl4pPr algn="just" rtl="0" eaLnBrk="0" fontAlgn="base" hangingPunct="0">
        <a:spcBef>
          <a:spcPct val="0"/>
        </a:spcBef>
        <a:spcAft>
          <a:spcPct val="0"/>
        </a:spcAft>
        <a:defRPr kumimoji="1" sz="2400">
          <a:solidFill>
            <a:srgbClr val="000000"/>
          </a:solidFill>
          <a:latin typeface="Times New Roman" pitchFamily="18" charset="0"/>
          <a:ea typeface="宋体" pitchFamily="2" charset="-122"/>
        </a:defRPr>
      </a:lvl4pPr>
      <a:lvl5pPr algn="just" rtl="0" eaLnBrk="0" fontAlgn="base" hangingPunct="0">
        <a:spcBef>
          <a:spcPct val="0"/>
        </a:spcBef>
        <a:spcAft>
          <a:spcPct val="0"/>
        </a:spcAft>
        <a:defRPr kumimoji="1" sz="2400">
          <a:solidFill>
            <a:srgbClr val="000000"/>
          </a:solidFill>
          <a:latin typeface="Times New Roman" pitchFamily="18" charset="0"/>
          <a:ea typeface="宋体" pitchFamily="2" charset="-122"/>
        </a:defRPr>
      </a:lvl5pPr>
      <a:lvl6pPr marL="457200" algn="just" rtl="0" fontAlgn="base">
        <a:spcBef>
          <a:spcPct val="0"/>
        </a:spcBef>
        <a:spcAft>
          <a:spcPct val="0"/>
        </a:spcAft>
        <a:defRPr kumimoji="1" sz="2400">
          <a:solidFill>
            <a:srgbClr val="000000"/>
          </a:solidFill>
          <a:latin typeface="Times New Roman" pitchFamily="18" charset="0"/>
          <a:ea typeface="宋体" pitchFamily="2" charset="-122"/>
        </a:defRPr>
      </a:lvl6pPr>
      <a:lvl7pPr marL="914400" algn="just" rtl="0" fontAlgn="base">
        <a:spcBef>
          <a:spcPct val="0"/>
        </a:spcBef>
        <a:spcAft>
          <a:spcPct val="0"/>
        </a:spcAft>
        <a:defRPr kumimoji="1" sz="2400">
          <a:solidFill>
            <a:srgbClr val="000000"/>
          </a:solidFill>
          <a:latin typeface="Times New Roman" pitchFamily="18" charset="0"/>
          <a:ea typeface="宋体" pitchFamily="2" charset="-122"/>
        </a:defRPr>
      </a:lvl7pPr>
      <a:lvl8pPr marL="1371600" algn="just" rtl="0" fontAlgn="base">
        <a:spcBef>
          <a:spcPct val="0"/>
        </a:spcBef>
        <a:spcAft>
          <a:spcPct val="0"/>
        </a:spcAft>
        <a:defRPr kumimoji="1" sz="2400">
          <a:solidFill>
            <a:srgbClr val="000000"/>
          </a:solidFill>
          <a:latin typeface="Times New Roman" pitchFamily="18" charset="0"/>
          <a:ea typeface="宋体" pitchFamily="2" charset="-122"/>
        </a:defRPr>
      </a:lvl8pPr>
      <a:lvl9pPr marL="1828800" algn="just" rtl="0" fontAlgn="base">
        <a:spcBef>
          <a:spcPct val="0"/>
        </a:spcBef>
        <a:spcAft>
          <a:spcPct val="0"/>
        </a:spcAft>
        <a:defRPr kumimoji="1" sz="2400">
          <a:solidFill>
            <a:srgbClr val="000000"/>
          </a:solidFill>
          <a:latin typeface="Times New Roman" pitchFamily="18" charset="0"/>
          <a:ea typeface="宋体" pitchFamily="2" charset="-122"/>
        </a:defRPr>
      </a:lvl9pPr>
    </p:titleStyle>
    <p:bodyStyle>
      <a:lvl1pPr marL="342900" indent="-342900" algn="l" rtl="0" eaLnBrk="0" fontAlgn="base" hangingPunct="0">
        <a:lnSpc>
          <a:spcPct val="130000"/>
        </a:lnSpc>
        <a:spcBef>
          <a:spcPct val="0"/>
        </a:spcBef>
        <a:spcAft>
          <a:spcPct val="0"/>
        </a:spcAft>
        <a:buChar char="•"/>
        <a:defRPr kumimoji="1"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095682" name="Rectangle 2">
            <a:extLst>
              <a:ext uri="{FF2B5EF4-FFF2-40B4-BE49-F238E27FC236}">
                <a16:creationId xmlns:a16="http://schemas.microsoft.com/office/drawing/2014/main" id="{78F9D590-9630-406D-4B3D-9045D9C3B76B}"/>
              </a:ext>
            </a:extLst>
          </p:cNvPr>
          <p:cNvSpPr>
            <a:spLocks noChangeArrowheads="1"/>
          </p:cNvSpPr>
          <p:nvPr/>
        </p:nvSpPr>
        <p:spPr bwMode="auto">
          <a:xfrm>
            <a:off x="0" y="1196975"/>
            <a:ext cx="9144000" cy="5661025"/>
          </a:xfrm>
          <a:prstGeom prst="rect">
            <a:avLst/>
          </a:prstGeom>
          <a:gradFill rotWithShape="1">
            <a:gsLst>
              <a:gs pos="0">
                <a:schemeClr val="hlink">
                  <a:gamma/>
                  <a:tint val="34902"/>
                  <a:invGamma/>
                </a:schemeClr>
              </a:gs>
              <a:gs pos="100000">
                <a:schemeClr val="hlink"/>
              </a:gs>
            </a:gsLst>
            <a:lin ang="5400000" scaled="1"/>
          </a:gradFill>
          <a:ln w="9525">
            <a:noFill/>
            <a:miter lim="800000"/>
            <a:headEnd/>
            <a:tailEnd/>
          </a:ln>
          <a:effectLst/>
        </p:spPr>
        <p:txBody>
          <a:bodyPr wrap="none" anchor="ctr"/>
          <a:lstStyle/>
          <a:p>
            <a:pPr>
              <a:defRPr/>
            </a:pPr>
            <a:endParaRPr lang="zh-CN" altLang="en-US"/>
          </a:p>
        </p:txBody>
      </p:sp>
      <p:sp>
        <p:nvSpPr>
          <p:cNvPr id="1095683" name="Rectangle 3">
            <a:extLst>
              <a:ext uri="{FF2B5EF4-FFF2-40B4-BE49-F238E27FC236}">
                <a16:creationId xmlns:a16="http://schemas.microsoft.com/office/drawing/2014/main" id="{3B4E67BD-EFDA-8456-3640-517572DA4261}"/>
              </a:ext>
            </a:extLst>
          </p:cNvPr>
          <p:cNvSpPr>
            <a:spLocks noChangeArrowheads="1"/>
          </p:cNvSpPr>
          <p:nvPr/>
        </p:nvSpPr>
        <p:spPr bwMode="auto">
          <a:xfrm>
            <a:off x="0" y="1233488"/>
            <a:ext cx="9144000" cy="322262"/>
          </a:xfrm>
          <a:prstGeom prst="rect">
            <a:avLst/>
          </a:prstGeom>
          <a:gradFill rotWithShape="1">
            <a:gsLst>
              <a:gs pos="0">
                <a:schemeClr val="hlink"/>
              </a:gs>
              <a:gs pos="100000">
                <a:schemeClr val="hlink">
                  <a:gamma/>
                  <a:tint val="41176"/>
                  <a:invGamma/>
                </a:schemeClr>
              </a:gs>
            </a:gsLst>
            <a:lin ang="5400000" scaled="1"/>
          </a:gradFill>
          <a:ln w="9525">
            <a:noFill/>
            <a:miter lim="800000"/>
            <a:headEnd/>
            <a:tailEnd/>
          </a:ln>
          <a:effectLst/>
        </p:spPr>
        <p:txBody>
          <a:bodyPr wrap="none" anchor="ctr"/>
          <a:lstStyle/>
          <a:p>
            <a:pPr algn="ctr" eaLnBrk="0" hangingPunct="0">
              <a:defRPr/>
            </a:pPr>
            <a:endParaRPr kumimoji="0" lang="ko-KR" altLang="en-US" sz="1800">
              <a:latin typeface="Verdana" pitchFamily="34" charset="0"/>
              <a:ea typeface="Gulim" pitchFamily="34" charset="-127"/>
            </a:endParaRPr>
          </a:p>
        </p:txBody>
      </p:sp>
      <p:sp>
        <p:nvSpPr>
          <p:cNvPr id="1095684" name="未知">
            <a:extLst>
              <a:ext uri="{FF2B5EF4-FFF2-40B4-BE49-F238E27FC236}">
                <a16:creationId xmlns:a16="http://schemas.microsoft.com/office/drawing/2014/main" id="{022FCB0F-C3DF-2F06-9477-08F6E99BE4D1}"/>
              </a:ext>
            </a:extLst>
          </p:cNvPr>
          <p:cNvSpPr>
            <a:spLocks/>
          </p:cNvSpPr>
          <p:nvPr/>
        </p:nvSpPr>
        <p:spPr bwMode="auto">
          <a:xfrm flipV="1">
            <a:off x="0" y="0"/>
            <a:ext cx="9144000" cy="692150"/>
          </a:xfrm>
          <a:custGeom>
            <a:avLst/>
            <a:gdLst/>
            <a:ahLst/>
            <a:cxnLst>
              <a:cxn ang="0">
                <a:pos x="0" y="0"/>
              </a:cxn>
              <a:cxn ang="0">
                <a:pos x="5766" y="0"/>
              </a:cxn>
              <a:cxn ang="0">
                <a:pos x="5766" y="318"/>
              </a:cxn>
              <a:cxn ang="0">
                <a:pos x="2592" y="318"/>
              </a:cxn>
              <a:cxn ang="0">
                <a:pos x="2538" y="390"/>
              </a:cxn>
              <a:cxn ang="0">
                <a:pos x="528" y="390"/>
              </a:cxn>
              <a:cxn ang="0">
                <a:pos x="420" y="300"/>
              </a:cxn>
              <a:cxn ang="0">
                <a:pos x="0" y="300"/>
              </a:cxn>
              <a:cxn ang="0">
                <a:pos x="0" y="0"/>
              </a:cxn>
            </a:cxnLst>
            <a:rect l="0" t="0" r="r" b="b"/>
            <a:pathLst>
              <a:path w="5766" h="390">
                <a:moveTo>
                  <a:pt x="0" y="0"/>
                </a:moveTo>
                <a:lnTo>
                  <a:pt x="5766" y="0"/>
                </a:lnTo>
                <a:lnTo>
                  <a:pt x="5766" y="318"/>
                </a:lnTo>
                <a:lnTo>
                  <a:pt x="2592" y="318"/>
                </a:lnTo>
                <a:lnTo>
                  <a:pt x="2538" y="390"/>
                </a:lnTo>
                <a:lnTo>
                  <a:pt x="528" y="390"/>
                </a:lnTo>
                <a:lnTo>
                  <a:pt x="420" y="300"/>
                </a:lnTo>
                <a:lnTo>
                  <a:pt x="0" y="300"/>
                </a:lnTo>
                <a:lnTo>
                  <a:pt x="0" y="0"/>
                </a:lnTo>
                <a:close/>
              </a:path>
            </a:pathLst>
          </a:custGeom>
          <a:gradFill rotWithShape="1">
            <a:gsLst>
              <a:gs pos="0">
                <a:schemeClr val="hlink"/>
              </a:gs>
              <a:gs pos="100000">
                <a:schemeClr val="hlink">
                  <a:gamma/>
                  <a:tint val="89020"/>
                  <a:invGamma/>
                </a:schemeClr>
              </a:gs>
            </a:gsLst>
            <a:lin ang="5400000" scaled="1"/>
          </a:gradFill>
          <a:ln w="1270" cmpd="sng">
            <a:solidFill>
              <a:schemeClr val="folHlink"/>
            </a:solidFill>
            <a:round/>
            <a:headEnd/>
            <a:tailEnd/>
          </a:ln>
          <a:effectLst/>
        </p:spPr>
        <p:txBody>
          <a:bodyPr/>
          <a:lstStyle/>
          <a:p>
            <a:pPr>
              <a:defRPr/>
            </a:pPr>
            <a:endParaRPr lang="zh-CN" altLang="en-US"/>
          </a:p>
        </p:txBody>
      </p:sp>
      <p:sp>
        <p:nvSpPr>
          <p:cNvPr id="1095685" name="Rectangle 5">
            <a:extLst>
              <a:ext uri="{FF2B5EF4-FFF2-40B4-BE49-F238E27FC236}">
                <a16:creationId xmlns:a16="http://schemas.microsoft.com/office/drawing/2014/main" id="{8C6805A1-B185-9CEC-FFD7-A5B2102A9180}"/>
              </a:ext>
            </a:extLst>
          </p:cNvPr>
          <p:cNvSpPr>
            <a:spLocks noChangeArrowheads="1"/>
          </p:cNvSpPr>
          <p:nvPr/>
        </p:nvSpPr>
        <p:spPr bwMode="auto">
          <a:xfrm>
            <a:off x="0" y="346075"/>
            <a:ext cx="9144000" cy="887413"/>
          </a:xfrm>
          <a:prstGeom prst="rect">
            <a:avLst/>
          </a:prstGeom>
          <a:solidFill>
            <a:srgbClr val="FF9900"/>
          </a:solidFill>
          <a:ln w="9525">
            <a:noFill/>
            <a:miter lim="800000"/>
            <a:headEnd/>
            <a:tailEnd/>
          </a:ln>
          <a:effectLst/>
        </p:spPr>
        <p:txBody>
          <a:bodyPr wrap="none" anchor="ctr"/>
          <a:lstStyle/>
          <a:p>
            <a:pPr algn="ctr" eaLnBrk="0" hangingPunct="0">
              <a:defRPr/>
            </a:pPr>
            <a:r>
              <a:rPr kumimoji="0" lang="en-US" altLang="zh-CN" sz="4400">
                <a:solidFill>
                  <a:schemeClr val="bg1"/>
                </a:solidFill>
                <a:latin typeface="Verdana" pitchFamily="34" charset="0"/>
                <a:ea typeface="Gulim" pitchFamily="34" charset="-127"/>
              </a:rPr>
              <a:t>    </a:t>
            </a:r>
            <a:endParaRPr kumimoji="0" lang="en-US" altLang="zh-CN" sz="2000">
              <a:latin typeface="Verdana" pitchFamily="34" charset="0"/>
              <a:ea typeface="Gulim" pitchFamily="34" charset="-127"/>
            </a:endParaRPr>
          </a:p>
        </p:txBody>
      </p:sp>
      <p:sp>
        <p:nvSpPr>
          <p:cNvPr id="3078" name="Rectangle 6">
            <a:extLst>
              <a:ext uri="{FF2B5EF4-FFF2-40B4-BE49-F238E27FC236}">
                <a16:creationId xmlns:a16="http://schemas.microsoft.com/office/drawing/2014/main" id="{04E4C50E-1FA6-E982-0573-D08F64746498}"/>
              </a:ext>
            </a:extLst>
          </p:cNvPr>
          <p:cNvSpPr>
            <a:spLocks noGrp="1" noChangeArrowheads="1"/>
          </p:cNvSpPr>
          <p:nvPr>
            <p:ph type="title"/>
          </p:nvPr>
        </p:nvSpPr>
        <p:spPr bwMode="auto">
          <a:xfrm>
            <a:off x="179388" y="368300"/>
            <a:ext cx="6480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95687" name="Rectangle 7">
            <a:extLst>
              <a:ext uri="{FF2B5EF4-FFF2-40B4-BE49-F238E27FC236}">
                <a16:creationId xmlns:a16="http://schemas.microsoft.com/office/drawing/2014/main" id="{8AEB9226-9665-68D8-0421-0E3BB83AE4D9}"/>
              </a:ext>
            </a:extLst>
          </p:cNvPr>
          <p:cNvSpPr>
            <a:spLocks noChangeArrowheads="1"/>
          </p:cNvSpPr>
          <p:nvPr/>
        </p:nvSpPr>
        <p:spPr bwMode="auto">
          <a:xfrm>
            <a:off x="0" y="1196975"/>
            <a:ext cx="9144000" cy="36513"/>
          </a:xfrm>
          <a:prstGeom prst="rect">
            <a:avLst/>
          </a:prstGeom>
          <a:solidFill>
            <a:schemeClr val="tx2"/>
          </a:solidFill>
          <a:ln w="9525">
            <a:noFill/>
            <a:miter lim="800000"/>
            <a:headEnd/>
            <a:tailEnd/>
          </a:ln>
          <a:effectLst/>
        </p:spPr>
        <p:txBody>
          <a:bodyPr wrap="none" anchor="ctr"/>
          <a:lstStyle/>
          <a:p>
            <a:pPr>
              <a:defRPr/>
            </a:pPr>
            <a:endParaRPr lang="zh-CN" altLang="en-US"/>
          </a:p>
        </p:txBody>
      </p:sp>
      <p:sp>
        <p:nvSpPr>
          <p:cNvPr id="1095688" name="Rectangle 8">
            <a:extLst>
              <a:ext uri="{FF2B5EF4-FFF2-40B4-BE49-F238E27FC236}">
                <a16:creationId xmlns:a16="http://schemas.microsoft.com/office/drawing/2014/main" id="{35BA2578-635B-47F5-9CA9-42489CF62847}"/>
              </a:ext>
            </a:extLst>
          </p:cNvPr>
          <p:cNvSpPr>
            <a:spLocks noChangeArrowheads="1"/>
          </p:cNvSpPr>
          <p:nvPr/>
        </p:nvSpPr>
        <p:spPr bwMode="auto">
          <a:xfrm>
            <a:off x="0" y="333375"/>
            <a:ext cx="9144000" cy="36513"/>
          </a:xfrm>
          <a:prstGeom prst="rect">
            <a:avLst/>
          </a:prstGeom>
          <a:solidFill>
            <a:schemeClr val="tx2"/>
          </a:solidFill>
          <a:ln w="9525">
            <a:noFill/>
            <a:miter lim="800000"/>
            <a:headEnd/>
            <a:tailEnd/>
          </a:ln>
          <a:effectLst/>
        </p:spPr>
        <p:txBody>
          <a:bodyPr wrap="none" anchor="ctr"/>
          <a:lstStyle/>
          <a:p>
            <a:pPr>
              <a:defRPr/>
            </a:pPr>
            <a:endParaRPr lang="zh-CN" altLang="en-US"/>
          </a:p>
        </p:txBody>
      </p:sp>
      <p:sp>
        <p:nvSpPr>
          <p:cNvPr id="1095689" name="Rectangle 9">
            <a:extLst>
              <a:ext uri="{FF2B5EF4-FFF2-40B4-BE49-F238E27FC236}">
                <a16:creationId xmlns:a16="http://schemas.microsoft.com/office/drawing/2014/main" id="{5CAEDB0D-FB49-9039-3896-BCB0311C9735}"/>
              </a:ext>
            </a:extLst>
          </p:cNvPr>
          <p:cNvSpPr>
            <a:spLocks noGrp="1" noChangeArrowheads="1"/>
          </p:cNvSpPr>
          <p:nvPr>
            <p:ph type="body" idx="1"/>
          </p:nvPr>
        </p:nvSpPr>
        <p:spPr bwMode="auto">
          <a:xfrm>
            <a:off x="647700" y="1989138"/>
            <a:ext cx="7848600" cy="4335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endParaRPr lang="zh-CN" altLang="zh-CN"/>
          </a:p>
        </p:txBody>
      </p:sp>
      <p:sp>
        <p:nvSpPr>
          <p:cNvPr id="1095690" name="Text Box 10">
            <a:extLst>
              <a:ext uri="{FF2B5EF4-FFF2-40B4-BE49-F238E27FC236}">
                <a16:creationId xmlns:a16="http://schemas.microsoft.com/office/drawing/2014/main" id="{E256B08C-A8A4-94F1-162D-6BD78952B931}"/>
              </a:ext>
            </a:extLst>
          </p:cNvPr>
          <p:cNvSpPr txBox="1">
            <a:spLocks noChangeArrowheads="1"/>
          </p:cNvSpPr>
          <p:nvPr userDrawn="1"/>
        </p:nvSpPr>
        <p:spPr bwMode="auto">
          <a:xfrm>
            <a:off x="1217613" y="0"/>
            <a:ext cx="2058987" cy="519113"/>
          </a:xfrm>
          <a:prstGeom prst="rect">
            <a:avLst/>
          </a:prstGeom>
          <a:noFill/>
          <a:ln w="9525">
            <a:noFill/>
            <a:miter lim="800000"/>
            <a:headEnd/>
            <a:tailEnd/>
          </a:ln>
          <a:effectLst/>
        </p:spPr>
        <p:txBody>
          <a:bodyPr wrap="none">
            <a:spAutoFit/>
          </a:bodyPr>
          <a:lstStyle/>
          <a:p>
            <a:pPr>
              <a:defRPr/>
            </a:pPr>
            <a:r>
              <a:rPr lang="zh-CN" altLang="en-US" sz="2800">
                <a:latin typeface="华文行楷" pitchFamily="2" charset="-122"/>
                <a:ea typeface="华文行楷" pitchFamily="2" charset="-122"/>
              </a:rPr>
              <a:t>第</a:t>
            </a:r>
            <a:r>
              <a:rPr lang="en-US" altLang="zh-CN" sz="2800">
                <a:latin typeface="华文行楷" pitchFamily="2" charset="-122"/>
                <a:ea typeface="华文行楷" pitchFamily="2" charset="-122"/>
              </a:rPr>
              <a:t>1</a:t>
            </a:r>
            <a:r>
              <a:rPr lang="zh-CN" altLang="en-US" sz="2800">
                <a:latin typeface="华文行楷" pitchFamily="2" charset="-122"/>
                <a:ea typeface="华文行楷" pitchFamily="2" charset="-122"/>
              </a:rPr>
              <a:t>章　绪论</a:t>
            </a:r>
          </a:p>
        </p:txBody>
      </p:sp>
      <p:pic>
        <p:nvPicPr>
          <p:cNvPr id="3083" name="Picture 11" descr="BJ2031">
            <a:extLst>
              <a:ext uri="{FF2B5EF4-FFF2-40B4-BE49-F238E27FC236}">
                <a16:creationId xmlns:a16="http://schemas.microsoft.com/office/drawing/2014/main" id="{9EDBBD21-3157-C92F-375C-BF42CA948F3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508625" y="6092825"/>
            <a:ext cx="28432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descr="A-2-012">
            <a:extLst>
              <a:ext uri="{FF2B5EF4-FFF2-40B4-BE49-F238E27FC236}">
                <a16:creationId xmlns:a16="http://schemas.microsoft.com/office/drawing/2014/main" id="{4C8B6208-C4F4-6B23-4805-433D221854D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476250"/>
            <a:ext cx="564832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descr="BJ2001">
            <a:extLst>
              <a:ext uri="{FF2B5EF4-FFF2-40B4-BE49-F238E27FC236}">
                <a16:creationId xmlns:a16="http://schemas.microsoft.com/office/drawing/2014/main" id="{89D3DB23-FD97-BF91-8C37-B36780A4A00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71550" y="6199188"/>
            <a:ext cx="280828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1"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ransition>
    <p:random/>
  </p:transition>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Verdana" pitchFamily="34" charset="0"/>
          <a:ea typeface="宋体" pitchFamily="2" charset="-122"/>
        </a:defRPr>
      </a:lvl2pPr>
      <a:lvl3pPr algn="l" rtl="0" eaLnBrk="0" fontAlgn="base" hangingPunct="0">
        <a:spcBef>
          <a:spcPct val="0"/>
        </a:spcBef>
        <a:spcAft>
          <a:spcPct val="0"/>
        </a:spcAft>
        <a:defRPr sz="3200" b="1">
          <a:solidFill>
            <a:schemeClr val="tx2"/>
          </a:solidFill>
          <a:latin typeface="Verdana" pitchFamily="34" charset="0"/>
          <a:ea typeface="宋体" pitchFamily="2" charset="-122"/>
        </a:defRPr>
      </a:lvl3pPr>
      <a:lvl4pPr algn="l" rtl="0" eaLnBrk="0" fontAlgn="base" hangingPunct="0">
        <a:spcBef>
          <a:spcPct val="0"/>
        </a:spcBef>
        <a:spcAft>
          <a:spcPct val="0"/>
        </a:spcAft>
        <a:defRPr sz="3200" b="1">
          <a:solidFill>
            <a:schemeClr val="tx2"/>
          </a:solidFill>
          <a:latin typeface="Verdana" pitchFamily="34" charset="0"/>
          <a:ea typeface="宋体" pitchFamily="2" charset="-122"/>
        </a:defRPr>
      </a:lvl4pPr>
      <a:lvl5pPr algn="l" rtl="0" eaLnBrk="0" fontAlgn="base" hangingPunct="0">
        <a:spcBef>
          <a:spcPct val="0"/>
        </a:spcBef>
        <a:spcAft>
          <a:spcPct val="0"/>
        </a:spcAft>
        <a:defRPr sz="3200" b="1">
          <a:solidFill>
            <a:schemeClr val="tx2"/>
          </a:solidFill>
          <a:latin typeface="Verdana" pitchFamily="34" charset="0"/>
          <a:ea typeface="宋体" pitchFamily="2" charset="-122"/>
        </a:defRPr>
      </a:lvl5pPr>
      <a:lvl6pPr marL="457200" algn="l" rtl="0" fontAlgn="base">
        <a:spcBef>
          <a:spcPct val="0"/>
        </a:spcBef>
        <a:spcAft>
          <a:spcPct val="0"/>
        </a:spcAft>
        <a:defRPr sz="3200" b="1">
          <a:solidFill>
            <a:schemeClr val="tx2"/>
          </a:solidFill>
          <a:latin typeface="Verdana" pitchFamily="34" charset="0"/>
          <a:ea typeface="宋体" pitchFamily="2" charset="-122"/>
        </a:defRPr>
      </a:lvl6pPr>
      <a:lvl7pPr marL="914400" algn="l" rtl="0" fontAlgn="base">
        <a:spcBef>
          <a:spcPct val="0"/>
        </a:spcBef>
        <a:spcAft>
          <a:spcPct val="0"/>
        </a:spcAft>
        <a:defRPr sz="3200" b="1">
          <a:solidFill>
            <a:schemeClr val="tx2"/>
          </a:solidFill>
          <a:latin typeface="Verdana" pitchFamily="34" charset="0"/>
          <a:ea typeface="宋体" pitchFamily="2" charset="-122"/>
        </a:defRPr>
      </a:lvl7pPr>
      <a:lvl8pPr marL="1371600" algn="l" rtl="0" fontAlgn="base">
        <a:spcBef>
          <a:spcPct val="0"/>
        </a:spcBef>
        <a:spcAft>
          <a:spcPct val="0"/>
        </a:spcAft>
        <a:defRPr sz="3200" b="1">
          <a:solidFill>
            <a:schemeClr val="tx2"/>
          </a:solidFill>
          <a:latin typeface="Verdana" pitchFamily="34" charset="0"/>
          <a:ea typeface="宋体" pitchFamily="2" charset="-122"/>
        </a:defRPr>
      </a:lvl8pPr>
      <a:lvl9pPr marL="1828800" algn="l" rtl="0" fontAlgn="base">
        <a:spcBef>
          <a:spcPct val="0"/>
        </a:spcBef>
        <a:spcAft>
          <a:spcPct val="0"/>
        </a:spcAft>
        <a:defRPr sz="32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400" b="1">
          <a:solidFill>
            <a:schemeClr val="tx2"/>
          </a:solidFill>
          <a:effectLst>
            <a:outerShdw blurRad="38100" dist="38100" dir="2700000" algn="tl">
              <a:srgbClr val="DDDDDD"/>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2pPr>
      <a:lvl3pPr marL="1143000" indent="-22860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3pPr>
      <a:lvl4pPr marL="1600200" indent="-22860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098754" name="Rectangle 2">
            <a:extLst>
              <a:ext uri="{FF2B5EF4-FFF2-40B4-BE49-F238E27FC236}">
                <a16:creationId xmlns:a16="http://schemas.microsoft.com/office/drawing/2014/main" id="{EC1163CF-4CBB-8D66-2310-7B78774FB12A}"/>
              </a:ext>
            </a:extLst>
          </p:cNvPr>
          <p:cNvSpPr>
            <a:spLocks noChangeArrowheads="1"/>
          </p:cNvSpPr>
          <p:nvPr/>
        </p:nvSpPr>
        <p:spPr bwMode="auto">
          <a:xfrm>
            <a:off x="0" y="1196975"/>
            <a:ext cx="9144000" cy="5661025"/>
          </a:xfrm>
          <a:prstGeom prst="rect">
            <a:avLst/>
          </a:prstGeom>
          <a:gradFill rotWithShape="1">
            <a:gsLst>
              <a:gs pos="0">
                <a:schemeClr val="hlink">
                  <a:gamma/>
                  <a:tint val="34902"/>
                  <a:invGamma/>
                </a:schemeClr>
              </a:gs>
              <a:gs pos="100000">
                <a:schemeClr val="hlink"/>
              </a:gs>
            </a:gsLst>
            <a:lin ang="5400000" scaled="1"/>
          </a:gradFill>
          <a:ln w="9525">
            <a:noFill/>
            <a:miter lim="800000"/>
            <a:headEnd/>
            <a:tailEnd/>
          </a:ln>
          <a:effectLst/>
        </p:spPr>
        <p:txBody>
          <a:bodyPr wrap="none" anchor="ctr"/>
          <a:lstStyle/>
          <a:p>
            <a:pPr>
              <a:defRPr/>
            </a:pPr>
            <a:endParaRPr lang="zh-CN" altLang="en-US"/>
          </a:p>
        </p:txBody>
      </p:sp>
      <p:sp>
        <p:nvSpPr>
          <p:cNvPr id="1098755" name="Rectangle 3">
            <a:extLst>
              <a:ext uri="{FF2B5EF4-FFF2-40B4-BE49-F238E27FC236}">
                <a16:creationId xmlns:a16="http://schemas.microsoft.com/office/drawing/2014/main" id="{5E3CE8BD-0FCE-8DF6-F52E-8345E78E78EB}"/>
              </a:ext>
            </a:extLst>
          </p:cNvPr>
          <p:cNvSpPr>
            <a:spLocks noChangeArrowheads="1"/>
          </p:cNvSpPr>
          <p:nvPr/>
        </p:nvSpPr>
        <p:spPr bwMode="auto">
          <a:xfrm>
            <a:off x="0" y="1233488"/>
            <a:ext cx="9144000" cy="322262"/>
          </a:xfrm>
          <a:prstGeom prst="rect">
            <a:avLst/>
          </a:prstGeom>
          <a:gradFill rotWithShape="1">
            <a:gsLst>
              <a:gs pos="0">
                <a:schemeClr val="hlink"/>
              </a:gs>
              <a:gs pos="100000">
                <a:schemeClr val="hlink">
                  <a:gamma/>
                  <a:tint val="41176"/>
                  <a:invGamma/>
                </a:schemeClr>
              </a:gs>
            </a:gsLst>
            <a:lin ang="5400000" scaled="1"/>
          </a:gradFill>
          <a:ln w="9525">
            <a:noFill/>
            <a:miter lim="800000"/>
            <a:headEnd/>
            <a:tailEnd/>
          </a:ln>
          <a:effectLst/>
        </p:spPr>
        <p:txBody>
          <a:bodyPr wrap="none" anchor="ctr"/>
          <a:lstStyle/>
          <a:p>
            <a:pPr algn="ctr" eaLnBrk="0" hangingPunct="0">
              <a:defRPr/>
            </a:pPr>
            <a:endParaRPr kumimoji="0" lang="ko-KR" altLang="en-US" sz="1800">
              <a:latin typeface="Verdana" pitchFamily="34" charset="0"/>
              <a:ea typeface="Gulim" pitchFamily="34" charset="-127"/>
            </a:endParaRPr>
          </a:p>
        </p:txBody>
      </p:sp>
      <p:sp>
        <p:nvSpPr>
          <p:cNvPr id="1098756" name="未知">
            <a:extLst>
              <a:ext uri="{FF2B5EF4-FFF2-40B4-BE49-F238E27FC236}">
                <a16:creationId xmlns:a16="http://schemas.microsoft.com/office/drawing/2014/main" id="{2547206A-E2FA-5167-A9BE-7B50DD225DF8}"/>
              </a:ext>
            </a:extLst>
          </p:cNvPr>
          <p:cNvSpPr>
            <a:spLocks/>
          </p:cNvSpPr>
          <p:nvPr/>
        </p:nvSpPr>
        <p:spPr bwMode="auto">
          <a:xfrm flipV="1">
            <a:off x="0" y="0"/>
            <a:ext cx="9144000" cy="692150"/>
          </a:xfrm>
          <a:custGeom>
            <a:avLst/>
            <a:gdLst/>
            <a:ahLst/>
            <a:cxnLst>
              <a:cxn ang="0">
                <a:pos x="0" y="0"/>
              </a:cxn>
              <a:cxn ang="0">
                <a:pos x="5766" y="0"/>
              </a:cxn>
              <a:cxn ang="0">
                <a:pos x="5766" y="318"/>
              </a:cxn>
              <a:cxn ang="0">
                <a:pos x="2592" y="318"/>
              </a:cxn>
              <a:cxn ang="0">
                <a:pos x="2538" y="390"/>
              </a:cxn>
              <a:cxn ang="0">
                <a:pos x="528" y="390"/>
              </a:cxn>
              <a:cxn ang="0">
                <a:pos x="420" y="300"/>
              </a:cxn>
              <a:cxn ang="0">
                <a:pos x="0" y="300"/>
              </a:cxn>
              <a:cxn ang="0">
                <a:pos x="0" y="0"/>
              </a:cxn>
            </a:cxnLst>
            <a:rect l="0" t="0" r="r" b="b"/>
            <a:pathLst>
              <a:path w="5766" h="390">
                <a:moveTo>
                  <a:pt x="0" y="0"/>
                </a:moveTo>
                <a:lnTo>
                  <a:pt x="5766" y="0"/>
                </a:lnTo>
                <a:lnTo>
                  <a:pt x="5766" y="318"/>
                </a:lnTo>
                <a:lnTo>
                  <a:pt x="2592" y="318"/>
                </a:lnTo>
                <a:lnTo>
                  <a:pt x="2538" y="390"/>
                </a:lnTo>
                <a:lnTo>
                  <a:pt x="528" y="390"/>
                </a:lnTo>
                <a:lnTo>
                  <a:pt x="420" y="300"/>
                </a:lnTo>
                <a:lnTo>
                  <a:pt x="0" y="300"/>
                </a:lnTo>
                <a:lnTo>
                  <a:pt x="0" y="0"/>
                </a:lnTo>
                <a:close/>
              </a:path>
            </a:pathLst>
          </a:custGeom>
          <a:gradFill rotWithShape="1">
            <a:gsLst>
              <a:gs pos="0">
                <a:schemeClr val="hlink"/>
              </a:gs>
              <a:gs pos="100000">
                <a:schemeClr val="hlink">
                  <a:gamma/>
                  <a:tint val="89020"/>
                  <a:invGamma/>
                </a:schemeClr>
              </a:gs>
            </a:gsLst>
            <a:lin ang="5400000" scaled="1"/>
          </a:gradFill>
          <a:ln w="1270" cmpd="sng">
            <a:solidFill>
              <a:schemeClr val="folHlink"/>
            </a:solidFill>
            <a:round/>
            <a:headEnd/>
            <a:tailEnd/>
          </a:ln>
          <a:effectLst/>
        </p:spPr>
        <p:txBody>
          <a:bodyPr/>
          <a:lstStyle/>
          <a:p>
            <a:pPr>
              <a:defRPr/>
            </a:pPr>
            <a:endParaRPr lang="zh-CN" altLang="en-US"/>
          </a:p>
        </p:txBody>
      </p:sp>
      <p:sp>
        <p:nvSpPr>
          <p:cNvPr id="1098757" name="Rectangle 5">
            <a:extLst>
              <a:ext uri="{FF2B5EF4-FFF2-40B4-BE49-F238E27FC236}">
                <a16:creationId xmlns:a16="http://schemas.microsoft.com/office/drawing/2014/main" id="{52CB9BE4-7BF0-D758-179B-8C33EEB293BB}"/>
              </a:ext>
            </a:extLst>
          </p:cNvPr>
          <p:cNvSpPr>
            <a:spLocks noChangeArrowheads="1"/>
          </p:cNvSpPr>
          <p:nvPr/>
        </p:nvSpPr>
        <p:spPr bwMode="auto">
          <a:xfrm>
            <a:off x="0" y="346075"/>
            <a:ext cx="9144000" cy="887413"/>
          </a:xfrm>
          <a:prstGeom prst="rect">
            <a:avLst/>
          </a:prstGeom>
          <a:solidFill>
            <a:srgbClr val="FF9900"/>
          </a:solidFill>
          <a:ln w="9525">
            <a:noFill/>
            <a:miter lim="800000"/>
            <a:headEnd/>
            <a:tailEnd/>
          </a:ln>
          <a:effectLst/>
        </p:spPr>
        <p:txBody>
          <a:bodyPr wrap="none" anchor="ctr"/>
          <a:lstStyle/>
          <a:p>
            <a:pPr algn="ctr" eaLnBrk="0" hangingPunct="0">
              <a:defRPr/>
            </a:pPr>
            <a:r>
              <a:rPr kumimoji="0" lang="en-US" altLang="zh-CN" sz="4400">
                <a:solidFill>
                  <a:schemeClr val="bg1"/>
                </a:solidFill>
                <a:latin typeface="Verdana" pitchFamily="34" charset="0"/>
                <a:ea typeface="Gulim" pitchFamily="34" charset="-127"/>
              </a:rPr>
              <a:t>    </a:t>
            </a:r>
            <a:endParaRPr kumimoji="0" lang="en-US" altLang="zh-CN" sz="2000">
              <a:latin typeface="Verdana" pitchFamily="34" charset="0"/>
              <a:ea typeface="Gulim" pitchFamily="34" charset="-127"/>
            </a:endParaRPr>
          </a:p>
        </p:txBody>
      </p:sp>
      <p:sp>
        <p:nvSpPr>
          <p:cNvPr id="4102" name="Rectangle 6">
            <a:extLst>
              <a:ext uri="{FF2B5EF4-FFF2-40B4-BE49-F238E27FC236}">
                <a16:creationId xmlns:a16="http://schemas.microsoft.com/office/drawing/2014/main" id="{F088DD75-9D34-78B0-99F8-FE329CC2E8BC}"/>
              </a:ext>
            </a:extLst>
          </p:cNvPr>
          <p:cNvSpPr>
            <a:spLocks noGrp="1" noChangeArrowheads="1"/>
          </p:cNvSpPr>
          <p:nvPr>
            <p:ph type="title"/>
          </p:nvPr>
        </p:nvSpPr>
        <p:spPr bwMode="auto">
          <a:xfrm>
            <a:off x="179388" y="368300"/>
            <a:ext cx="6480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098759" name="Rectangle 7">
            <a:extLst>
              <a:ext uri="{FF2B5EF4-FFF2-40B4-BE49-F238E27FC236}">
                <a16:creationId xmlns:a16="http://schemas.microsoft.com/office/drawing/2014/main" id="{C243680B-45A5-F2C1-7100-E28E1D6D53F8}"/>
              </a:ext>
            </a:extLst>
          </p:cNvPr>
          <p:cNvSpPr>
            <a:spLocks noChangeArrowheads="1"/>
          </p:cNvSpPr>
          <p:nvPr/>
        </p:nvSpPr>
        <p:spPr bwMode="auto">
          <a:xfrm>
            <a:off x="0" y="1196975"/>
            <a:ext cx="9144000" cy="36513"/>
          </a:xfrm>
          <a:prstGeom prst="rect">
            <a:avLst/>
          </a:prstGeom>
          <a:solidFill>
            <a:schemeClr val="tx2"/>
          </a:solidFill>
          <a:ln w="9525">
            <a:noFill/>
            <a:miter lim="800000"/>
            <a:headEnd/>
            <a:tailEnd/>
          </a:ln>
          <a:effectLst/>
        </p:spPr>
        <p:txBody>
          <a:bodyPr wrap="none" anchor="ctr"/>
          <a:lstStyle/>
          <a:p>
            <a:pPr>
              <a:defRPr/>
            </a:pPr>
            <a:endParaRPr lang="zh-CN" altLang="en-US"/>
          </a:p>
        </p:txBody>
      </p:sp>
      <p:sp>
        <p:nvSpPr>
          <p:cNvPr id="1098760" name="Rectangle 8">
            <a:extLst>
              <a:ext uri="{FF2B5EF4-FFF2-40B4-BE49-F238E27FC236}">
                <a16:creationId xmlns:a16="http://schemas.microsoft.com/office/drawing/2014/main" id="{9C6F1BEE-4FB6-E6C9-F890-58A247198739}"/>
              </a:ext>
            </a:extLst>
          </p:cNvPr>
          <p:cNvSpPr>
            <a:spLocks noChangeArrowheads="1"/>
          </p:cNvSpPr>
          <p:nvPr/>
        </p:nvSpPr>
        <p:spPr bwMode="auto">
          <a:xfrm>
            <a:off x="0" y="333375"/>
            <a:ext cx="9144000" cy="36513"/>
          </a:xfrm>
          <a:prstGeom prst="rect">
            <a:avLst/>
          </a:prstGeom>
          <a:solidFill>
            <a:schemeClr val="tx2"/>
          </a:solidFill>
          <a:ln w="9525">
            <a:noFill/>
            <a:miter lim="800000"/>
            <a:headEnd/>
            <a:tailEnd/>
          </a:ln>
          <a:effectLst/>
        </p:spPr>
        <p:txBody>
          <a:bodyPr wrap="none" anchor="ctr"/>
          <a:lstStyle/>
          <a:p>
            <a:pPr>
              <a:defRPr/>
            </a:pPr>
            <a:endParaRPr lang="zh-CN" altLang="en-US"/>
          </a:p>
        </p:txBody>
      </p:sp>
      <p:sp>
        <p:nvSpPr>
          <p:cNvPr id="1098761" name="Rectangle 9">
            <a:extLst>
              <a:ext uri="{FF2B5EF4-FFF2-40B4-BE49-F238E27FC236}">
                <a16:creationId xmlns:a16="http://schemas.microsoft.com/office/drawing/2014/main" id="{81137858-69D2-B1D6-7B49-E0A7E64F8DF9}"/>
              </a:ext>
            </a:extLst>
          </p:cNvPr>
          <p:cNvSpPr>
            <a:spLocks noGrp="1" noChangeArrowheads="1"/>
          </p:cNvSpPr>
          <p:nvPr>
            <p:ph type="body" idx="1"/>
          </p:nvPr>
        </p:nvSpPr>
        <p:spPr bwMode="auto">
          <a:xfrm>
            <a:off x="647700" y="1989138"/>
            <a:ext cx="7848600" cy="4335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endParaRPr lang="zh-CN" altLang="zh-CN"/>
          </a:p>
        </p:txBody>
      </p:sp>
      <p:sp>
        <p:nvSpPr>
          <p:cNvPr id="1098762" name="Text Box 10">
            <a:extLst>
              <a:ext uri="{FF2B5EF4-FFF2-40B4-BE49-F238E27FC236}">
                <a16:creationId xmlns:a16="http://schemas.microsoft.com/office/drawing/2014/main" id="{987BE2E9-EF46-D2DC-0F08-F8B931D25CFA}"/>
              </a:ext>
            </a:extLst>
          </p:cNvPr>
          <p:cNvSpPr txBox="1">
            <a:spLocks noChangeArrowheads="1"/>
          </p:cNvSpPr>
          <p:nvPr userDrawn="1"/>
        </p:nvSpPr>
        <p:spPr bwMode="auto">
          <a:xfrm>
            <a:off x="1217613" y="0"/>
            <a:ext cx="2058987" cy="519113"/>
          </a:xfrm>
          <a:prstGeom prst="rect">
            <a:avLst/>
          </a:prstGeom>
          <a:noFill/>
          <a:ln w="9525">
            <a:noFill/>
            <a:miter lim="800000"/>
            <a:headEnd/>
            <a:tailEnd/>
          </a:ln>
          <a:effectLst/>
        </p:spPr>
        <p:txBody>
          <a:bodyPr wrap="none">
            <a:spAutoFit/>
          </a:bodyPr>
          <a:lstStyle/>
          <a:p>
            <a:pPr>
              <a:defRPr/>
            </a:pPr>
            <a:r>
              <a:rPr lang="zh-CN" altLang="en-US" sz="2800">
                <a:latin typeface="华文行楷" pitchFamily="2" charset="-122"/>
                <a:ea typeface="华文行楷" pitchFamily="2" charset="-122"/>
              </a:rPr>
              <a:t>第</a:t>
            </a:r>
            <a:r>
              <a:rPr lang="en-US" altLang="zh-CN" sz="2800">
                <a:latin typeface="华文行楷" pitchFamily="2" charset="-122"/>
                <a:ea typeface="华文行楷" pitchFamily="2" charset="-122"/>
              </a:rPr>
              <a:t>1</a:t>
            </a:r>
            <a:r>
              <a:rPr lang="zh-CN" altLang="en-US" sz="2800">
                <a:latin typeface="华文行楷" pitchFamily="2" charset="-122"/>
                <a:ea typeface="华文行楷" pitchFamily="2" charset="-122"/>
              </a:rPr>
              <a:t>章　绪论</a:t>
            </a:r>
          </a:p>
        </p:txBody>
      </p:sp>
      <p:pic>
        <p:nvPicPr>
          <p:cNvPr id="4107" name="Picture 11" descr="BJ2031">
            <a:extLst>
              <a:ext uri="{FF2B5EF4-FFF2-40B4-BE49-F238E27FC236}">
                <a16:creationId xmlns:a16="http://schemas.microsoft.com/office/drawing/2014/main" id="{BF60111E-4D80-A4D9-11C5-0A545121BE0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508625" y="6092825"/>
            <a:ext cx="28432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2" descr="A-2-012">
            <a:extLst>
              <a:ext uri="{FF2B5EF4-FFF2-40B4-BE49-F238E27FC236}">
                <a16:creationId xmlns:a16="http://schemas.microsoft.com/office/drawing/2014/main" id="{4A1DCBA4-17C3-712E-3DCA-B850129A3FA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476250"/>
            <a:ext cx="564832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3" descr="BJ2001">
            <a:extLst>
              <a:ext uri="{FF2B5EF4-FFF2-40B4-BE49-F238E27FC236}">
                <a16:creationId xmlns:a16="http://schemas.microsoft.com/office/drawing/2014/main" id="{B2D5FE03-EEF4-1D34-6DE0-405C60713B0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71550" y="6199188"/>
            <a:ext cx="280828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2"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random/>
  </p:transition>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Verdana" pitchFamily="34" charset="0"/>
          <a:ea typeface="宋体" pitchFamily="2" charset="-122"/>
        </a:defRPr>
      </a:lvl2pPr>
      <a:lvl3pPr algn="l" rtl="0" eaLnBrk="0" fontAlgn="base" hangingPunct="0">
        <a:spcBef>
          <a:spcPct val="0"/>
        </a:spcBef>
        <a:spcAft>
          <a:spcPct val="0"/>
        </a:spcAft>
        <a:defRPr sz="3200" b="1">
          <a:solidFill>
            <a:schemeClr val="tx2"/>
          </a:solidFill>
          <a:latin typeface="Verdana" pitchFamily="34" charset="0"/>
          <a:ea typeface="宋体" pitchFamily="2" charset="-122"/>
        </a:defRPr>
      </a:lvl3pPr>
      <a:lvl4pPr algn="l" rtl="0" eaLnBrk="0" fontAlgn="base" hangingPunct="0">
        <a:spcBef>
          <a:spcPct val="0"/>
        </a:spcBef>
        <a:spcAft>
          <a:spcPct val="0"/>
        </a:spcAft>
        <a:defRPr sz="3200" b="1">
          <a:solidFill>
            <a:schemeClr val="tx2"/>
          </a:solidFill>
          <a:latin typeface="Verdana" pitchFamily="34" charset="0"/>
          <a:ea typeface="宋体" pitchFamily="2" charset="-122"/>
        </a:defRPr>
      </a:lvl4pPr>
      <a:lvl5pPr algn="l" rtl="0" eaLnBrk="0" fontAlgn="base" hangingPunct="0">
        <a:spcBef>
          <a:spcPct val="0"/>
        </a:spcBef>
        <a:spcAft>
          <a:spcPct val="0"/>
        </a:spcAft>
        <a:defRPr sz="3200" b="1">
          <a:solidFill>
            <a:schemeClr val="tx2"/>
          </a:solidFill>
          <a:latin typeface="Verdana" pitchFamily="34" charset="0"/>
          <a:ea typeface="宋体" pitchFamily="2" charset="-122"/>
        </a:defRPr>
      </a:lvl5pPr>
      <a:lvl6pPr marL="457200" algn="l" rtl="0" fontAlgn="base">
        <a:spcBef>
          <a:spcPct val="0"/>
        </a:spcBef>
        <a:spcAft>
          <a:spcPct val="0"/>
        </a:spcAft>
        <a:defRPr sz="3200" b="1">
          <a:solidFill>
            <a:schemeClr val="tx2"/>
          </a:solidFill>
          <a:latin typeface="Verdana" pitchFamily="34" charset="0"/>
          <a:ea typeface="宋体" pitchFamily="2" charset="-122"/>
        </a:defRPr>
      </a:lvl6pPr>
      <a:lvl7pPr marL="914400" algn="l" rtl="0" fontAlgn="base">
        <a:spcBef>
          <a:spcPct val="0"/>
        </a:spcBef>
        <a:spcAft>
          <a:spcPct val="0"/>
        </a:spcAft>
        <a:defRPr sz="3200" b="1">
          <a:solidFill>
            <a:schemeClr val="tx2"/>
          </a:solidFill>
          <a:latin typeface="Verdana" pitchFamily="34" charset="0"/>
          <a:ea typeface="宋体" pitchFamily="2" charset="-122"/>
        </a:defRPr>
      </a:lvl7pPr>
      <a:lvl8pPr marL="1371600" algn="l" rtl="0" fontAlgn="base">
        <a:spcBef>
          <a:spcPct val="0"/>
        </a:spcBef>
        <a:spcAft>
          <a:spcPct val="0"/>
        </a:spcAft>
        <a:defRPr sz="3200" b="1">
          <a:solidFill>
            <a:schemeClr val="tx2"/>
          </a:solidFill>
          <a:latin typeface="Verdana" pitchFamily="34" charset="0"/>
          <a:ea typeface="宋体" pitchFamily="2" charset="-122"/>
        </a:defRPr>
      </a:lvl8pPr>
      <a:lvl9pPr marL="1828800" algn="l" rtl="0" fontAlgn="base">
        <a:spcBef>
          <a:spcPct val="0"/>
        </a:spcBef>
        <a:spcAft>
          <a:spcPct val="0"/>
        </a:spcAft>
        <a:defRPr sz="32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400" b="1">
          <a:solidFill>
            <a:schemeClr val="tx2"/>
          </a:solidFill>
          <a:effectLst>
            <a:outerShdw blurRad="38100" dist="38100" dir="2700000" algn="tl">
              <a:srgbClr val="DDDDDD"/>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2pPr>
      <a:lvl3pPr marL="1143000" indent="-22860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3pPr>
      <a:lvl4pPr marL="1600200" indent="-22860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0EF2038F-DB4B-6445-F746-9F0C327FAAEB}"/>
              </a:ext>
            </a:extLst>
          </p:cNvPr>
          <p:cNvSpPr>
            <a:spLocks noChangeArrowheads="1"/>
          </p:cNvSpPr>
          <p:nvPr/>
        </p:nvSpPr>
        <p:spPr bwMode="auto">
          <a:xfrm>
            <a:off x="0" y="1196975"/>
            <a:ext cx="9144000" cy="5661025"/>
          </a:xfrm>
          <a:prstGeom prst="rect">
            <a:avLst/>
          </a:prstGeom>
          <a:gradFill rotWithShape="1">
            <a:gsLst>
              <a:gs pos="0">
                <a:schemeClr val="hlink">
                  <a:gamma/>
                  <a:tint val="34902"/>
                  <a:invGamma/>
                </a:schemeClr>
              </a:gs>
              <a:gs pos="100000">
                <a:schemeClr val="hlink"/>
              </a:gs>
            </a:gsLst>
            <a:lin ang="5400000" scaled="1"/>
          </a:gradFill>
          <a:ln w="9525">
            <a:noFill/>
            <a:miter lim="800000"/>
            <a:headEnd/>
            <a:tailEnd/>
          </a:ln>
          <a:effectLst/>
        </p:spPr>
        <p:txBody>
          <a:bodyPr wrap="none" anchor="ctr"/>
          <a:lstStyle/>
          <a:p>
            <a:pPr>
              <a:defRPr/>
            </a:pPr>
            <a:endParaRPr lang="zh-CN" altLang="en-US"/>
          </a:p>
        </p:txBody>
      </p:sp>
      <p:sp>
        <p:nvSpPr>
          <p:cNvPr id="1101827" name="Rectangle 3">
            <a:extLst>
              <a:ext uri="{FF2B5EF4-FFF2-40B4-BE49-F238E27FC236}">
                <a16:creationId xmlns:a16="http://schemas.microsoft.com/office/drawing/2014/main" id="{ED07AA6B-06E6-9371-12C6-9A7F0C2CFB66}"/>
              </a:ext>
            </a:extLst>
          </p:cNvPr>
          <p:cNvSpPr>
            <a:spLocks noChangeArrowheads="1"/>
          </p:cNvSpPr>
          <p:nvPr/>
        </p:nvSpPr>
        <p:spPr bwMode="auto">
          <a:xfrm>
            <a:off x="0" y="1233488"/>
            <a:ext cx="9144000" cy="322262"/>
          </a:xfrm>
          <a:prstGeom prst="rect">
            <a:avLst/>
          </a:prstGeom>
          <a:gradFill rotWithShape="1">
            <a:gsLst>
              <a:gs pos="0">
                <a:schemeClr val="hlink"/>
              </a:gs>
              <a:gs pos="100000">
                <a:schemeClr val="hlink">
                  <a:gamma/>
                  <a:tint val="41176"/>
                  <a:invGamma/>
                </a:schemeClr>
              </a:gs>
            </a:gsLst>
            <a:lin ang="5400000" scaled="1"/>
          </a:gradFill>
          <a:ln w="9525">
            <a:noFill/>
            <a:miter lim="800000"/>
            <a:headEnd/>
            <a:tailEnd/>
          </a:ln>
          <a:effectLst/>
        </p:spPr>
        <p:txBody>
          <a:bodyPr wrap="none" anchor="ctr"/>
          <a:lstStyle/>
          <a:p>
            <a:pPr algn="ctr" eaLnBrk="0" hangingPunct="0">
              <a:defRPr/>
            </a:pPr>
            <a:endParaRPr kumimoji="0" lang="ko-KR" altLang="en-US" sz="1800">
              <a:latin typeface="Verdana" pitchFamily="34" charset="0"/>
              <a:ea typeface="Gulim" pitchFamily="34" charset="-127"/>
            </a:endParaRPr>
          </a:p>
        </p:txBody>
      </p:sp>
      <p:sp>
        <p:nvSpPr>
          <p:cNvPr id="1101828" name="未知">
            <a:extLst>
              <a:ext uri="{FF2B5EF4-FFF2-40B4-BE49-F238E27FC236}">
                <a16:creationId xmlns:a16="http://schemas.microsoft.com/office/drawing/2014/main" id="{9E49476C-0C6A-2554-973C-74BE24370602}"/>
              </a:ext>
            </a:extLst>
          </p:cNvPr>
          <p:cNvSpPr>
            <a:spLocks/>
          </p:cNvSpPr>
          <p:nvPr/>
        </p:nvSpPr>
        <p:spPr bwMode="auto">
          <a:xfrm flipV="1">
            <a:off x="0" y="0"/>
            <a:ext cx="9144000" cy="692150"/>
          </a:xfrm>
          <a:custGeom>
            <a:avLst/>
            <a:gdLst/>
            <a:ahLst/>
            <a:cxnLst>
              <a:cxn ang="0">
                <a:pos x="0" y="0"/>
              </a:cxn>
              <a:cxn ang="0">
                <a:pos x="5766" y="0"/>
              </a:cxn>
              <a:cxn ang="0">
                <a:pos x="5766" y="318"/>
              </a:cxn>
              <a:cxn ang="0">
                <a:pos x="2592" y="318"/>
              </a:cxn>
              <a:cxn ang="0">
                <a:pos x="2538" y="390"/>
              </a:cxn>
              <a:cxn ang="0">
                <a:pos x="528" y="390"/>
              </a:cxn>
              <a:cxn ang="0">
                <a:pos x="420" y="300"/>
              </a:cxn>
              <a:cxn ang="0">
                <a:pos x="0" y="300"/>
              </a:cxn>
              <a:cxn ang="0">
                <a:pos x="0" y="0"/>
              </a:cxn>
            </a:cxnLst>
            <a:rect l="0" t="0" r="r" b="b"/>
            <a:pathLst>
              <a:path w="5766" h="390">
                <a:moveTo>
                  <a:pt x="0" y="0"/>
                </a:moveTo>
                <a:lnTo>
                  <a:pt x="5766" y="0"/>
                </a:lnTo>
                <a:lnTo>
                  <a:pt x="5766" y="318"/>
                </a:lnTo>
                <a:lnTo>
                  <a:pt x="2592" y="318"/>
                </a:lnTo>
                <a:lnTo>
                  <a:pt x="2538" y="390"/>
                </a:lnTo>
                <a:lnTo>
                  <a:pt x="528" y="390"/>
                </a:lnTo>
                <a:lnTo>
                  <a:pt x="420" y="300"/>
                </a:lnTo>
                <a:lnTo>
                  <a:pt x="0" y="300"/>
                </a:lnTo>
                <a:lnTo>
                  <a:pt x="0" y="0"/>
                </a:lnTo>
                <a:close/>
              </a:path>
            </a:pathLst>
          </a:custGeom>
          <a:gradFill rotWithShape="1">
            <a:gsLst>
              <a:gs pos="0">
                <a:schemeClr val="hlink"/>
              </a:gs>
              <a:gs pos="100000">
                <a:schemeClr val="hlink">
                  <a:gamma/>
                  <a:tint val="89020"/>
                  <a:invGamma/>
                </a:schemeClr>
              </a:gs>
            </a:gsLst>
            <a:lin ang="5400000" scaled="1"/>
          </a:gradFill>
          <a:ln w="1270" cmpd="sng">
            <a:solidFill>
              <a:schemeClr val="folHlink"/>
            </a:solidFill>
            <a:round/>
            <a:headEnd/>
            <a:tailEnd/>
          </a:ln>
          <a:effectLst/>
        </p:spPr>
        <p:txBody>
          <a:bodyPr/>
          <a:lstStyle/>
          <a:p>
            <a:pPr>
              <a:defRPr/>
            </a:pPr>
            <a:endParaRPr lang="zh-CN" altLang="en-US"/>
          </a:p>
        </p:txBody>
      </p:sp>
      <p:sp>
        <p:nvSpPr>
          <p:cNvPr id="1101829" name="Rectangle 5">
            <a:extLst>
              <a:ext uri="{FF2B5EF4-FFF2-40B4-BE49-F238E27FC236}">
                <a16:creationId xmlns:a16="http://schemas.microsoft.com/office/drawing/2014/main" id="{78AA91CA-C8DF-3D18-2A5E-0700B3DE5AE0}"/>
              </a:ext>
            </a:extLst>
          </p:cNvPr>
          <p:cNvSpPr>
            <a:spLocks noChangeArrowheads="1"/>
          </p:cNvSpPr>
          <p:nvPr/>
        </p:nvSpPr>
        <p:spPr bwMode="auto">
          <a:xfrm>
            <a:off x="0" y="346075"/>
            <a:ext cx="9144000" cy="887413"/>
          </a:xfrm>
          <a:prstGeom prst="rect">
            <a:avLst/>
          </a:prstGeom>
          <a:solidFill>
            <a:srgbClr val="FF9900"/>
          </a:solidFill>
          <a:ln w="9525">
            <a:noFill/>
            <a:miter lim="800000"/>
            <a:headEnd/>
            <a:tailEnd/>
          </a:ln>
          <a:effectLst/>
        </p:spPr>
        <p:txBody>
          <a:bodyPr wrap="none" anchor="ctr"/>
          <a:lstStyle/>
          <a:p>
            <a:pPr algn="ctr" eaLnBrk="0" hangingPunct="0">
              <a:defRPr/>
            </a:pPr>
            <a:r>
              <a:rPr kumimoji="0" lang="en-US" altLang="zh-CN" sz="4400">
                <a:solidFill>
                  <a:schemeClr val="bg1"/>
                </a:solidFill>
                <a:latin typeface="Verdana" pitchFamily="34" charset="0"/>
                <a:ea typeface="Gulim" pitchFamily="34" charset="-127"/>
              </a:rPr>
              <a:t>    </a:t>
            </a:r>
            <a:endParaRPr kumimoji="0" lang="en-US" altLang="zh-CN" sz="2000">
              <a:latin typeface="Verdana" pitchFamily="34" charset="0"/>
              <a:ea typeface="Gulim" pitchFamily="34" charset="-127"/>
            </a:endParaRPr>
          </a:p>
        </p:txBody>
      </p:sp>
      <p:sp>
        <p:nvSpPr>
          <p:cNvPr id="5126" name="Rectangle 6">
            <a:extLst>
              <a:ext uri="{FF2B5EF4-FFF2-40B4-BE49-F238E27FC236}">
                <a16:creationId xmlns:a16="http://schemas.microsoft.com/office/drawing/2014/main" id="{F5E6BC53-EB21-521C-EEEE-2B25464D5475}"/>
              </a:ext>
            </a:extLst>
          </p:cNvPr>
          <p:cNvSpPr>
            <a:spLocks noGrp="1" noChangeArrowheads="1"/>
          </p:cNvSpPr>
          <p:nvPr>
            <p:ph type="title"/>
          </p:nvPr>
        </p:nvSpPr>
        <p:spPr bwMode="auto">
          <a:xfrm>
            <a:off x="179388" y="368300"/>
            <a:ext cx="6480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zh-CN"/>
          </a:p>
        </p:txBody>
      </p:sp>
      <p:sp>
        <p:nvSpPr>
          <p:cNvPr id="1101831" name="Rectangle 7">
            <a:extLst>
              <a:ext uri="{FF2B5EF4-FFF2-40B4-BE49-F238E27FC236}">
                <a16:creationId xmlns:a16="http://schemas.microsoft.com/office/drawing/2014/main" id="{B18008B4-A43D-5E81-992E-6184F7B92201}"/>
              </a:ext>
            </a:extLst>
          </p:cNvPr>
          <p:cNvSpPr>
            <a:spLocks noChangeArrowheads="1"/>
          </p:cNvSpPr>
          <p:nvPr/>
        </p:nvSpPr>
        <p:spPr bwMode="auto">
          <a:xfrm>
            <a:off x="0" y="1196975"/>
            <a:ext cx="9144000" cy="36513"/>
          </a:xfrm>
          <a:prstGeom prst="rect">
            <a:avLst/>
          </a:prstGeom>
          <a:solidFill>
            <a:schemeClr val="tx2"/>
          </a:solidFill>
          <a:ln w="9525">
            <a:noFill/>
            <a:miter lim="800000"/>
            <a:headEnd/>
            <a:tailEnd/>
          </a:ln>
          <a:effectLst/>
        </p:spPr>
        <p:txBody>
          <a:bodyPr wrap="none" anchor="ctr"/>
          <a:lstStyle/>
          <a:p>
            <a:pPr>
              <a:defRPr/>
            </a:pPr>
            <a:endParaRPr lang="zh-CN" altLang="en-US"/>
          </a:p>
        </p:txBody>
      </p:sp>
      <p:sp>
        <p:nvSpPr>
          <p:cNvPr id="1101832" name="Rectangle 8">
            <a:extLst>
              <a:ext uri="{FF2B5EF4-FFF2-40B4-BE49-F238E27FC236}">
                <a16:creationId xmlns:a16="http://schemas.microsoft.com/office/drawing/2014/main" id="{D2BDE99D-A969-3E7E-C1D3-5309807C348C}"/>
              </a:ext>
            </a:extLst>
          </p:cNvPr>
          <p:cNvSpPr>
            <a:spLocks noChangeArrowheads="1"/>
          </p:cNvSpPr>
          <p:nvPr/>
        </p:nvSpPr>
        <p:spPr bwMode="auto">
          <a:xfrm>
            <a:off x="0" y="333375"/>
            <a:ext cx="9144000" cy="36513"/>
          </a:xfrm>
          <a:prstGeom prst="rect">
            <a:avLst/>
          </a:prstGeom>
          <a:solidFill>
            <a:schemeClr val="tx2"/>
          </a:solidFill>
          <a:ln w="9525">
            <a:noFill/>
            <a:miter lim="800000"/>
            <a:headEnd/>
            <a:tailEnd/>
          </a:ln>
          <a:effectLst/>
        </p:spPr>
        <p:txBody>
          <a:bodyPr wrap="none" anchor="ctr"/>
          <a:lstStyle/>
          <a:p>
            <a:pPr>
              <a:defRPr/>
            </a:pPr>
            <a:endParaRPr lang="zh-CN" altLang="en-US"/>
          </a:p>
        </p:txBody>
      </p:sp>
      <p:sp>
        <p:nvSpPr>
          <p:cNvPr id="1101833" name="Rectangle 9">
            <a:extLst>
              <a:ext uri="{FF2B5EF4-FFF2-40B4-BE49-F238E27FC236}">
                <a16:creationId xmlns:a16="http://schemas.microsoft.com/office/drawing/2014/main" id="{8E7C6EB4-F1DA-349E-0298-0949707C5003}"/>
              </a:ext>
            </a:extLst>
          </p:cNvPr>
          <p:cNvSpPr>
            <a:spLocks noGrp="1" noChangeArrowheads="1"/>
          </p:cNvSpPr>
          <p:nvPr>
            <p:ph type="body" idx="1"/>
          </p:nvPr>
        </p:nvSpPr>
        <p:spPr bwMode="auto">
          <a:xfrm>
            <a:off x="647700" y="1989138"/>
            <a:ext cx="7848600" cy="4335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endParaRPr lang="zh-CN" altLang="zh-CN"/>
          </a:p>
        </p:txBody>
      </p:sp>
      <p:pic>
        <p:nvPicPr>
          <p:cNvPr id="5130" name="Picture 12" descr="A-2-012">
            <a:extLst>
              <a:ext uri="{FF2B5EF4-FFF2-40B4-BE49-F238E27FC236}">
                <a16:creationId xmlns:a16="http://schemas.microsoft.com/office/drawing/2014/main" id="{822292A7-9489-BA2B-9C31-760CEB62447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476250"/>
            <a:ext cx="564832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3"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4" r:id="rId12"/>
  </p:sldLayoutIdLst>
  <p:transition>
    <p:random/>
  </p:transition>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Verdana" pitchFamily="34" charset="0"/>
          <a:ea typeface="宋体" pitchFamily="2" charset="-122"/>
        </a:defRPr>
      </a:lvl2pPr>
      <a:lvl3pPr algn="l" rtl="0" eaLnBrk="0" fontAlgn="base" hangingPunct="0">
        <a:spcBef>
          <a:spcPct val="0"/>
        </a:spcBef>
        <a:spcAft>
          <a:spcPct val="0"/>
        </a:spcAft>
        <a:defRPr sz="3200" b="1">
          <a:solidFill>
            <a:schemeClr val="tx2"/>
          </a:solidFill>
          <a:latin typeface="Verdana" pitchFamily="34" charset="0"/>
          <a:ea typeface="宋体" pitchFamily="2" charset="-122"/>
        </a:defRPr>
      </a:lvl3pPr>
      <a:lvl4pPr algn="l" rtl="0" eaLnBrk="0" fontAlgn="base" hangingPunct="0">
        <a:spcBef>
          <a:spcPct val="0"/>
        </a:spcBef>
        <a:spcAft>
          <a:spcPct val="0"/>
        </a:spcAft>
        <a:defRPr sz="3200" b="1">
          <a:solidFill>
            <a:schemeClr val="tx2"/>
          </a:solidFill>
          <a:latin typeface="Verdana" pitchFamily="34" charset="0"/>
          <a:ea typeface="宋体" pitchFamily="2" charset="-122"/>
        </a:defRPr>
      </a:lvl4pPr>
      <a:lvl5pPr algn="l" rtl="0" eaLnBrk="0" fontAlgn="base" hangingPunct="0">
        <a:spcBef>
          <a:spcPct val="0"/>
        </a:spcBef>
        <a:spcAft>
          <a:spcPct val="0"/>
        </a:spcAft>
        <a:defRPr sz="3200" b="1">
          <a:solidFill>
            <a:schemeClr val="tx2"/>
          </a:solidFill>
          <a:latin typeface="Verdana" pitchFamily="34" charset="0"/>
          <a:ea typeface="宋体" pitchFamily="2" charset="-122"/>
        </a:defRPr>
      </a:lvl5pPr>
      <a:lvl6pPr marL="457200" algn="l" rtl="0" fontAlgn="base">
        <a:spcBef>
          <a:spcPct val="0"/>
        </a:spcBef>
        <a:spcAft>
          <a:spcPct val="0"/>
        </a:spcAft>
        <a:defRPr sz="3200" b="1">
          <a:solidFill>
            <a:schemeClr val="tx2"/>
          </a:solidFill>
          <a:latin typeface="Verdana" pitchFamily="34" charset="0"/>
          <a:ea typeface="宋体" pitchFamily="2" charset="-122"/>
        </a:defRPr>
      </a:lvl6pPr>
      <a:lvl7pPr marL="914400" algn="l" rtl="0" fontAlgn="base">
        <a:spcBef>
          <a:spcPct val="0"/>
        </a:spcBef>
        <a:spcAft>
          <a:spcPct val="0"/>
        </a:spcAft>
        <a:defRPr sz="3200" b="1">
          <a:solidFill>
            <a:schemeClr val="tx2"/>
          </a:solidFill>
          <a:latin typeface="Verdana" pitchFamily="34" charset="0"/>
          <a:ea typeface="宋体" pitchFamily="2" charset="-122"/>
        </a:defRPr>
      </a:lvl7pPr>
      <a:lvl8pPr marL="1371600" algn="l" rtl="0" fontAlgn="base">
        <a:spcBef>
          <a:spcPct val="0"/>
        </a:spcBef>
        <a:spcAft>
          <a:spcPct val="0"/>
        </a:spcAft>
        <a:defRPr sz="3200" b="1">
          <a:solidFill>
            <a:schemeClr val="tx2"/>
          </a:solidFill>
          <a:latin typeface="Verdana" pitchFamily="34" charset="0"/>
          <a:ea typeface="宋体" pitchFamily="2" charset="-122"/>
        </a:defRPr>
      </a:lvl8pPr>
      <a:lvl9pPr marL="1828800" algn="l" rtl="0" fontAlgn="base">
        <a:spcBef>
          <a:spcPct val="0"/>
        </a:spcBef>
        <a:spcAft>
          <a:spcPct val="0"/>
        </a:spcAft>
        <a:defRPr sz="32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400" b="1">
          <a:solidFill>
            <a:schemeClr val="tx2"/>
          </a:solidFill>
          <a:effectLst>
            <a:outerShdw blurRad="38100" dist="38100" dir="2700000" algn="tl">
              <a:srgbClr val="DDDDDD"/>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2pPr>
      <a:lvl3pPr marL="1143000" indent="-22860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3pPr>
      <a:lvl4pPr marL="1600200" indent="-22860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n"/>
        <a:defRPr sz="2000">
          <a:solidFill>
            <a:schemeClr val="tx2"/>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3.x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oleObject" Target="../embeddings/oleObject116.bin"/><Relationship Id="rId1" Type="http://schemas.openxmlformats.org/officeDocument/2006/relationships/slideLayout" Target="../slideLayouts/slideLayout40.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40.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40.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6.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40.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4.x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oleObject" Target="../embeddings/oleObject117.bin"/><Relationship Id="rId1" Type="http://schemas.openxmlformats.org/officeDocument/2006/relationships/slideLayout" Target="../slideLayouts/slideLayout40.xml"/></Relationships>
</file>

<file path=ppt/slides/_rels/slide1025.x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oleObject" Target="../embeddings/oleObject118.bin"/><Relationship Id="rId1" Type="http://schemas.openxmlformats.org/officeDocument/2006/relationships/slideLayout" Target="../slideLayouts/slideLayout40.xml"/><Relationship Id="rId4" Type="http://schemas.openxmlformats.org/officeDocument/2006/relationships/oleObject" Target="../embeddings/oleObject119.bin"/></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40.xml"/></Relationships>
</file>

<file path=ppt/slides/_rels/slide1028.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40.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40.xml"/></Relationships>
</file>

<file path=ppt/slides/_rels/slide103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40.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40.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4.bin"/><Relationship Id="rId1" Type="http://schemas.openxmlformats.org/officeDocument/2006/relationships/slideLayout" Target="../slideLayouts/slideLayout40.xml"/></Relationships>
</file>

<file path=ppt/slides/_rels/slide1050.x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oleObject" Target="../embeddings/oleObject120.bin"/><Relationship Id="rId1" Type="http://schemas.openxmlformats.org/officeDocument/2006/relationships/slideLayout" Target="../slideLayouts/slideLayout40.xml"/><Relationship Id="rId4" Type="http://schemas.openxmlformats.org/officeDocument/2006/relationships/oleObject" Target="../embeddings/oleObject121.bin"/></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40.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0.xml.rels><?xml version="1.0" encoding="UTF-8" standalone="yes"?>
<Relationships xmlns="http://schemas.openxmlformats.org/package/2006/relationships"><Relationship Id="rId3" Type="http://schemas.openxmlformats.org/officeDocument/2006/relationships/image" Target="../media/image283.wmf"/><Relationship Id="rId2" Type="http://schemas.openxmlformats.org/officeDocument/2006/relationships/oleObject" Target="../embeddings/oleObject122.bin"/><Relationship Id="rId1" Type="http://schemas.openxmlformats.org/officeDocument/2006/relationships/slideLayout" Target="../slideLayouts/slideLayout40.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3.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oleObject" Target="../embeddings/oleObject123.bin"/><Relationship Id="rId1" Type="http://schemas.openxmlformats.org/officeDocument/2006/relationships/slideLayout" Target="../slideLayouts/slideLayout40.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7.xml.rels><?xml version="1.0" encoding="UTF-8" standalone="yes"?>
<Relationships xmlns="http://schemas.openxmlformats.org/package/2006/relationships"><Relationship Id="rId3" Type="http://schemas.openxmlformats.org/officeDocument/2006/relationships/image" Target="../media/image285.wmf"/><Relationship Id="rId2" Type="http://schemas.openxmlformats.org/officeDocument/2006/relationships/oleObject" Target="../embeddings/oleObject124.bin"/><Relationship Id="rId1" Type="http://schemas.openxmlformats.org/officeDocument/2006/relationships/slideLayout" Target="../slideLayouts/slideLayout40.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0.x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oleObject" Target="../embeddings/oleObject125.bin"/><Relationship Id="rId1" Type="http://schemas.openxmlformats.org/officeDocument/2006/relationships/slideLayout" Target="../slideLayouts/slideLayout40.xml"/></Relationships>
</file>

<file path=ppt/slides/_rels/slide1071.x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oleObject" Target="../embeddings/oleObject126.bin"/><Relationship Id="rId1" Type="http://schemas.openxmlformats.org/officeDocument/2006/relationships/slideLayout" Target="../slideLayouts/slideLayout40.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81.x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oleObject" Target="../embeddings/oleObject127.bin"/><Relationship Id="rId1" Type="http://schemas.openxmlformats.org/officeDocument/2006/relationships/slideLayout" Target="../slideLayouts/slideLayout40.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5.bin"/><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6.bin"/><Relationship Id="rId1" Type="http://schemas.openxmlformats.org/officeDocument/2006/relationships/slideLayout" Target="../slideLayouts/slideLayout4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5.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0.xml"/></Relationships>
</file>

<file path=ppt/slides/_rels/slide1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0.xml"/></Relationships>
</file>

<file path=ppt/slides/_rels/slide1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7.bin"/><Relationship Id="rId1" Type="http://schemas.openxmlformats.org/officeDocument/2006/relationships/slideLayout" Target="../slideLayouts/slideLayout40.xml"/></Relationships>
</file>

<file path=ppt/slides/_rels/slide123.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8.bin"/><Relationship Id="rId1" Type="http://schemas.openxmlformats.org/officeDocument/2006/relationships/slideLayout" Target="../slideLayouts/slideLayout40.xml"/></Relationships>
</file>

<file path=ppt/slides/_rels/slide12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9.bin"/><Relationship Id="rId1" Type="http://schemas.openxmlformats.org/officeDocument/2006/relationships/slideLayout" Target="../slideLayouts/slideLayout40.xml"/></Relationships>
</file>

<file path=ppt/slides/_rels/slide12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0.bin"/><Relationship Id="rId1" Type="http://schemas.openxmlformats.org/officeDocument/2006/relationships/slideLayout" Target="../slideLayouts/slideLayout40.xml"/></Relationships>
</file>

<file path=ppt/slides/_rels/slide126.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1.bin"/><Relationship Id="rId1" Type="http://schemas.openxmlformats.org/officeDocument/2006/relationships/slideLayout" Target="../slideLayouts/slideLayout4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2.bin"/><Relationship Id="rId1" Type="http://schemas.openxmlformats.org/officeDocument/2006/relationships/slideLayout" Target="../slideLayouts/slideLayout40.xml"/></Relationships>
</file>

<file path=ppt/slides/_rels/slide13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3.bin"/><Relationship Id="rId1" Type="http://schemas.openxmlformats.org/officeDocument/2006/relationships/slideLayout" Target="../slideLayouts/slideLayout40.xml"/></Relationships>
</file>

<file path=ppt/slides/_rels/slide138.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14.bin"/><Relationship Id="rId1" Type="http://schemas.openxmlformats.org/officeDocument/2006/relationships/slideLayout" Target="../slideLayouts/slideLayout4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15.bin"/><Relationship Id="rId1" Type="http://schemas.openxmlformats.org/officeDocument/2006/relationships/slideLayout" Target="../slideLayouts/slideLayout40.x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0.xml"/></Relationships>
</file>

<file path=ppt/slides/_rels/slide143.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19.bin"/><Relationship Id="rId1" Type="http://schemas.openxmlformats.org/officeDocument/2006/relationships/slideLayout" Target="../slideLayouts/slideLayout4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1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20.bin"/><Relationship Id="rId1" Type="http://schemas.openxmlformats.org/officeDocument/2006/relationships/slideLayout" Target="../slideLayouts/slideLayout4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21.bin"/><Relationship Id="rId1" Type="http://schemas.openxmlformats.org/officeDocument/2006/relationships/slideLayout" Target="../slideLayouts/slideLayout40.xml"/></Relationships>
</file>

<file path=ppt/slides/_rels/slide17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oleObject" Target="../embeddings/oleObject22.bin"/><Relationship Id="rId1" Type="http://schemas.openxmlformats.org/officeDocument/2006/relationships/slideLayout" Target="../slideLayouts/slideLayout40.xml"/></Relationships>
</file>

<file path=ppt/slides/_rels/slide17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oleObject" Target="../embeddings/oleObject23.bin"/><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0.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24.bin"/><Relationship Id="rId1" Type="http://schemas.openxmlformats.org/officeDocument/2006/relationships/slideLayout" Target="../slideLayouts/slideLayout4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25.bin"/><Relationship Id="rId1" Type="http://schemas.openxmlformats.org/officeDocument/2006/relationships/slideLayout" Target="../slideLayouts/slideLayout4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0.xml"/></Relationships>
</file>

<file path=ppt/slides/_rels/slide20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0.xml"/></Relationships>
</file>

<file path=ppt/slides/_rels/slide20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oleObject" Target="../embeddings/oleObject26.bin"/><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0.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27.bin"/><Relationship Id="rId1" Type="http://schemas.openxmlformats.org/officeDocument/2006/relationships/slideLayout" Target="../slideLayouts/slideLayout4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28.bin"/><Relationship Id="rId1" Type="http://schemas.openxmlformats.org/officeDocument/2006/relationships/slideLayout" Target="../slideLayouts/slideLayout40.xml"/></Relationships>
</file>

<file path=ppt/slides/_rels/slide21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29.bin"/><Relationship Id="rId1" Type="http://schemas.openxmlformats.org/officeDocument/2006/relationships/slideLayout" Target="../slideLayouts/slideLayout4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5.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oleObject" Target="../embeddings/oleObject30.bin"/><Relationship Id="rId1" Type="http://schemas.openxmlformats.org/officeDocument/2006/relationships/slideLayout" Target="../slideLayouts/slideLayout4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oleObject" Target="../embeddings/oleObject31.bin"/><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0.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32.bin"/><Relationship Id="rId1" Type="http://schemas.openxmlformats.org/officeDocument/2006/relationships/slideLayout" Target="../slideLayouts/slideLayout4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2.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oleObject" Target="../embeddings/oleObject33.bin"/><Relationship Id="rId1" Type="http://schemas.openxmlformats.org/officeDocument/2006/relationships/slideLayout" Target="../slideLayouts/slideLayout40.xml"/></Relationships>
</file>

<file path=ppt/slides/_rels/slide223.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34.bin"/><Relationship Id="rId1" Type="http://schemas.openxmlformats.org/officeDocument/2006/relationships/slideLayout" Target="../slideLayouts/slideLayout4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5.xml"/></Relationships>
</file>

<file path=ppt/slides/_rels/slide226.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35.bin"/><Relationship Id="rId1" Type="http://schemas.openxmlformats.org/officeDocument/2006/relationships/slideLayout" Target="../slideLayouts/slideLayout4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36.bin"/><Relationship Id="rId1" Type="http://schemas.openxmlformats.org/officeDocument/2006/relationships/slideLayout" Target="../slideLayouts/slideLayout4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40.xml"/><Relationship Id="rId4" Type="http://schemas.openxmlformats.org/officeDocument/2006/relationships/oleObject" Target="../embeddings/oleObject2.bin"/></Relationships>
</file>

<file path=ppt/slides/_rels/slide23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37.bin"/><Relationship Id="rId1" Type="http://schemas.openxmlformats.org/officeDocument/2006/relationships/slideLayout" Target="../slideLayouts/slideLayout35.xml"/><Relationship Id="rId4" Type="http://schemas.openxmlformats.org/officeDocument/2006/relationships/oleObject" Target="../embeddings/oleObject38.bin"/></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5.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39.bin"/><Relationship Id="rId1" Type="http://schemas.openxmlformats.org/officeDocument/2006/relationships/slideLayout" Target="../slideLayouts/slideLayout4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0.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0.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oleObject" Target="../embeddings/oleObject40.bin"/><Relationship Id="rId1" Type="http://schemas.openxmlformats.org/officeDocument/2006/relationships/slideLayout" Target="../slideLayouts/slideLayout40.xml"/></Relationships>
</file>

<file path=ppt/slides/_rels/slide24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oleObject" Target="../embeddings/oleObject41.bin"/><Relationship Id="rId1" Type="http://schemas.openxmlformats.org/officeDocument/2006/relationships/slideLayout" Target="../slideLayouts/slideLayout40.xml"/></Relationships>
</file>

<file path=ppt/slides/_rels/slide24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oleObject" Target="../embeddings/oleObject42.bin"/><Relationship Id="rId1" Type="http://schemas.openxmlformats.org/officeDocument/2006/relationships/slideLayout" Target="../slideLayouts/slideLayout40.xml"/></Relationships>
</file>

<file path=ppt/slides/_rels/slide24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oleObject" Target="../embeddings/oleObject43.bin"/><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0.xml"/></Relationships>
</file>

<file path=ppt/slides/_rels/slide25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oleObject" Target="../embeddings/oleObject44.bin"/><Relationship Id="rId1" Type="http://schemas.openxmlformats.org/officeDocument/2006/relationships/slideLayout" Target="../slideLayouts/slideLayout40.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oleObject" Target="../embeddings/oleObject45.bin"/><Relationship Id="rId1" Type="http://schemas.openxmlformats.org/officeDocument/2006/relationships/slideLayout" Target="../slideLayouts/slideLayout40.xml"/></Relationships>
</file>

<file path=ppt/slides/_rels/slide255.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46.bin"/><Relationship Id="rId1" Type="http://schemas.openxmlformats.org/officeDocument/2006/relationships/slideLayout" Target="../slideLayouts/slideLayout4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oleObject" Target="../embeddings/oleObject47.bin"/><Relationship Id="rId1" Type="http://schemas.openxmlformats.org/officeDocument/2006/relationships/slideLayout" Target="../slideLayouts/slideLayout40.xml"/></Relationships>
</file>

<file path=ppt/slides/_rels/slide25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oleObject" Target="../embeddings/oleObject48.bin"/><Relationship Id="rId1" Type="http://schemas.openxmlformats.org/officeDocument/2006/relationships/slideLayout" Target="../slideLayouts/slideLayout40.xml"/></Relationships>
</file>

<file path=ppt/slides/_rels/slide25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oleObject" Target="../embeddings/oleObject49.bin"/><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1.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50.bin"/><Relationship Id="rId1" Type="http://schemas.openxmlformats.org/officeDocument/2006/relationships/slideLayout" Target="../slideLayouts/slideLayout40.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oleObject" Target="../embeddings/oleObject51.bin"/><Relationship Id="rId1" Type="http://schemas.openxmlformats.org/officeDocument/2006/relationships/slideLayout" Target="../slideLayouts/slideLayout40.xml"/></Relationships>
</file>

<file path=ppt/slides/_rels/slide26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oleObject" Target="../embeddings/oleObject52.bin"/><Relationship Id="rId1" Type="http://schemas.openxmlformats.org/officeDocument/2006/relationships/slideLayout" Target="../slideLayouts/slideLayout40.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oleObject" Target="../embeddings/oleObject53.bin"/><Relationship Id="rId1" Type="http://schemas.openxmlformats.org/officeDocument/2006/relationships/slideLayout" Target="../slideLayouts/slideLayout40.xml"/></Relationships>
</file>

<file path=ppt/slides/_rels/slide27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3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0.xml"/></Relationships>
</file>

<file path=ppt/slides/_rels/slide2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0.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oleObject" Target="../embeddings/oleObject54.bin"/><Relationship Id="rId1" Type="http://schemas.openxmlformats.org/officeDocument/2006/relationships/slideLayout" Target="../slideLayouts/slideLayout40.xml"/><Relationship Id="rId6" Type="http://schemas.openxmlformats.org/officeDocument/2006/relationships/oleObject" Target="../embeddings/oleObject56.bin"/><Relationship Id="rId5" Type="http://schemas.openxmlformats.org/officeDocument/2006/relationships/image" Target="../media/image113.wmf"/><Relationship Id="rId4" Type="http://schemas.openxmlformats.org/officeDocument/2006/relationships/oleObject" Target="../embeddings/oleObject55.bin"/></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4.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oleObject" Target="../embeddings/oleObject57.bin"/><Relationship Id="rId1" Type="http://schemas.openxmlformats.org/officeDocument/2006/relationships/slideLayout" Target="../slideLayouts/slideLayout40.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6.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58.bin"/><Relationship Id="rId1" Type="http://schemas.openxmlformats.org/officeDocument/2006/relationships/slideLayout" Target="../slideLayouts/slideLayout40.xml"/></Relationships>
</file>

<file path=ppt/slides/_rels/slide287.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oleObject" Target="../embeddings/oleObject59.bin"/><Relationship Id="rId1" Type="http://schemas.openxmlformats.org/officeDocument/2006/relationships/slideLayout" Target="../slideLayouts/slideLayout40.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0.xml"/></Relationships>
</file>

<file path=ppt/slides/_rels/slide291.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oleObject" Target="../embeddings/oleObject60.bin"/><Relationship Id="rId1" Type="http://schemas.openxmlformats.org/officeDocument/2006/relationships/slideLayout" Target="../slideLayouts/slideLayout40.xml"/></Relationships>
</file>

<file path=ppt/slides/_rels/slide292.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oleObject" Target="../embeddings/oleObject61.bin"/><Relationship Id="rId1" Type="http://schemas.openxmlformats.org/officeDocument/2006/relationships/slideLayout" Target="../slideLayouts/slideLayout40.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5.xml"/></Relationships>
</file>

<file path=ppt/slides/_rels/slide29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35.xml"/></Relationships>
</file>

<file path=ppt/slides/_rels/slide29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3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2.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oleObject" Target="../embeddings/oleObject62.bin"/><Relationship Id="rId1" Type="http://schemas.openxmlformats.org/officeDocument/2006/relationships/slideLayout" Target="../slideLayouts/slideLayout4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4.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oleObject" Target="../embeddings/oleObject63.bin"/><Relationship Id="rId1" Type="http://schemas.openxmlformats.org/officeDocument/2006/relationships/slideLayout" Target="../slideLayouts/slideLayout40.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0.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3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3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1.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3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34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3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5.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oleObject" Target="../embeddings/oleObject64.bin"/><Relationship Id="rId1" Type="http://schemas.openxmlformats.org/officeDocument/2006/relationships/slideLayout" Target="../slideLayouts/slideLayout40.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0.xml"/></Relationships>
</file>

<file path=ppt/slides/_rels/slide353.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oleObject" Target="../embeddings/oleObject65.bin"/><Relationship Id="rId1" Type="http://schemas.openxmlformats.org/officeDocument/2006/relationships/slideLayout" Target="../slideLayouts/slideLayout40.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3.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oleObject" Target="../embeddings/oleObject66.bin"/><Relationship Id="rId1" Type="http://schemas.openxmlformats.org/officeDocument/2006/relationships/slideLayout" Target="../slideLayouts/slideLayout40.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0.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9.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oleObject" Target="../embeddings/oleObject67.bin"/><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0.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0.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7.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oleObject" Target="../embeddings/oleObject68.bin"/><Relationship Id="rId1" Type="http://schemas.openxmlformats.org/officeDocument/2006/relationships/slideLayout" Target="../slideLayouts/slideLayout40.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0.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410.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oleObject" Target="../embeddings/oleObject69.bin"/><Relationship Id="rId1" Type="http://schemas.openxmlformats.org/officeDocument/2006/relationships/slideLayout" Target="../slideLayouts/slideLayout4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0.xml"/></Relationships>
</file>

<file path=ppt/slides/_rels/slide414.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oleObject" Target="../embeddings/oleObject70.bin"/><Relationship Id="rId1" Type="http://schemas.openxmlformats.org/officeDocument/2006/relationships/slideLayout" Target="../slideLayouts/slideLayout40.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6.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oleObject" Target="../embeddings/oleObject71.bin"/><Relationship Id="rId1" Type="http://schemas.openxmlformats.org/officeDocument/2006/relationships/slideLayout" Target="../slideLayouts/slideLayout40.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0.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3.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oleObject" Target="../embeddings/oleObject72.bin"/><Relationship Id="rId1" Type="http://schemas.openxmlformats.org/officeDocument/2006/relationships/slideLayout" Target="../slideLayouts/slideLayout4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0.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0.xml.rels><?xml version="1.0" encoding="UTF-8" standalone="yes"?>
<Relationships xmlns="http://schemas.openxmlformats.org/package/2006/relationships"><Relationship Id="rId8" Type="http://schemas.openxmlformats.org/officeDocument/2006/relationships/slide" Target="slide636.xml"/><Relationship Id="rId3" Type="http://schemas.openxmlformats.org/officeDocument/2006/relationships/slide" Target="slide461.xml"/><Relationship Id="rId7" Type="http://schemas.openxmlformats.org/officeDocument/2006/relationships/slide" Target="slide625.xml"/><Relationship Id="rId2" Type="http://schemas.openxmlformats.org/officeDocument/2006/relationships/slide" Target="slide441.xml"/><Relationship Id="rId1" Type="http://schemas.openxmlformats.org/officeDocument/2006/relationships/slideLayout" Target="../slideLayouts/slideLayout40.xml"/><Relationship Id="rId6" Type="http://schemas.openxmlformats.org/officeDocument/2006/relationships/slide" Target="slide600.xml"/><Relationship Id="rId5" Type="http://schemas.openxmlformats.org/officeDocument/2006/relationships/slide" Target="slide529.xml"/><Relationship Id="rId4" Type="http://schemas.openxmlformats.org/officeDocument/2006/relationships/slide" Target="slide493.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0.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0.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oleObject" Target="../embeddings/oleObject73.bin"/><Relationship Id="rId1" Type="http://schemas.openxmlformats.org/officeDocument/2006/relationships/slideLayout" Target="../slideLayouts/slideLayout40.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0.xml"/></Relationships>
</file>

<file path=ppt/slides/_rels/slide4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0.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8.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oleObject" Target="../embeddings/oleObject74.bin"/><Relationship Id="rId1" Type="http://schemas.openxmlformats.org/officeDocument/2006/relationships/slideLayout" Target="../slideLayouts/slideLayout40.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0.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oleObject" Target="../embeddings/oleObject75.bin"/><Relationship Id="rId1" Type="http://schemas.openxmlformats.org/officeDocument/2006/relationships/slideLayout" Target="../slideLayouts/slideLayout40.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0.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0.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0.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0.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0.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0.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4.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oleObject" Target="../embeddings/oleObject76.bin"/><Relationship Id="rId1" Type="http://schemas.openxmlformats.org/officeDocument/2006/relationships/slideLayout" Target="../slideLayouts/slideLayout3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0.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0.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0.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0.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0.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0.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oleObject" Target="../embeddings/oleObject77.bin"/><Relationship Id="rId1" Type="http://schemas.openxmlformats.org/officeDocument/2006/relationships/slideLayout" Target="../slideLayouts/slideLayout40.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0.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0.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0.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1.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oleObject" Target="../embeddings/oleObject78.bin"/><Relationship Id="rId1" Type="http://schemas.openxmlformats.org/officeDocument/2006/relationships/slideLayout" Target="../slideLayouts/slideLayout40.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0.xml"/></Relationships>
</file>

<file path=ppt/slides/_rels/slide6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0.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1.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hyperlink" Target="&#23553;&#38754;&#21450;&#30446;&#24405;.ppt#-1,2,&#24187;&#28783;&#29255; 2" TargetMode="External"/><Relationship Id="rId1" Type="http://schemas.openxmlformats.org/officeDocument/2006/relationships/slideLayout" Target="../slideLayouts/slideLayout40.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3.x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oleObject" Target="../embeddings/oleObject79.bin"/><Relationship Id="rId1" Type="http://schemas.openxmlformats.org/officeDocument/2006/relationships/slideLayout" Target="../slideLayouts/slideLayout40.xml"/><Relationship Id="rId6" Type="http://schemas.openxmlformats.org/officeDocument/2006/relationships/oleObject" Target="../embeddings/oleObject81.bin"/><Relationship Id="rId5" Type="http://schemas.openxmlformats.org/officeDocument/2006/relationships/image" Target="../media/image176.wmf"/><Relationship Id="rId4" Type="http://schemas.openxmlformats.org/officeDocument/2006/relationships/oleObject" Target="../embeddings/oleObject80.bin"/></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0.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0.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0.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0.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0.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3.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oleObject" Target="../embeddings/oleObject82.bin"/><Relationship Id="rId1" Type="http://schemas.openxmlformats.org/officeDocument/2006/relationships/slideLayout" Target="../slideLayouts/slideLayout40.xml"/></Relationships>
</file>

<file path=ppt/slides/_rels/slide714.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oleObject" Target="../embeddings/oleObject83.bin"/><Relationship Id="rId1" Type="http://schemas.openxmlformats.org/officeDocument/2006/relationships/slideLayout" Target="../slideLayouts/slideLayout40.xml"/></Relationships>
</file>

<file path=ppt/slides/_rels/slide71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40.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0.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0.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3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0.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3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0.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3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0.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0.xml"/></Relationships>
</file>

<file path=ppt/slides/_rels/slide74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0.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0.xml"/></Relationships>
</file>

<file path=ppt/slides/_rels/slide74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0.xml"/></Relationships>
</file>

<file path=ppt/slides/_rels/slide74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0.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0.xml"/></Relationships>
</file>

<file path=ppt/slides/_rels/slide75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40.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8.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oleObject" Target="../embeddings/oleObject84.bin"/><Relationship Id="rId1" Type="http://schemas.openxmlformats.org/officeDocument/2006/relationships/slideLayout" Target="../slideLayouts/slideLayout40.xml"/></Relationships>
</file>

<file path=ppt/slides/_rels/slide759.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oleObject" Target="../embeddings/oleObject85.bin"/><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0.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6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40.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6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40.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70.x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oleObject" Target="../embeddings/oleObject86.bin"/><Relationship Id="rId1" Type="http://schemas.openxmlformats.org/officeDocument/2006/relationships/slideLayout" Target="../slideLayouts/slideLayout35.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35.xml"/></Relationships>
</file>

<file path=ppt/slides/_rels/slide775.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35.xml"/></Relationships>
</file>

<file path=ppt/slides/_rels/slide77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35.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0.xml"/></Relationships>
</file>

<file path=ppt/slides/_rels/slide78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35.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9.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0.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3.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35.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6.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35.xml"/></Relationships>
</file>

<file path=ppt/slides/_rels/slide807.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35.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0.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1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0.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1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3.bin"/><Relationship Id="rId1" Type="http://schemas.openxmlformats.org/officeDocument/2006/relationships/slideLayout" Target="../slideLayouts/slideLayout40.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0.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0.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40.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40.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9.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0.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40.xml"/></Relationships>
</file>

<file path=ppt/slides/_rels/slide846.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hyperlink" Target="&#23553;&#38754;&#21450;&#30446;&#24405;.ppt#-1,2,&#24187;&#28783;&#29255; 2" TargetMode="External"/><Relationship Id="rId1" Type="http://schemas.openxmlformats.org/officeDocument/2006/relationships/slideLayout" Target="../slideLayouts/slideLayout40.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0.xml"/></Relationships>
</file>

<file path=ppt/slides/_rels/slide852.x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oleObject" Target="../embeddings/oleObject87.bin"/><Relationship Id="rId1" Type="http://schemas.openxmlformats.org/officeDocument/2006/relationships/slideLayout" Target="../slideLayouts/slideLayout40.xml"/></Relationships>
</file>

<file path=ppt/slides/_rels/slide853.x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oleObject" Target="../embeddings/oleObject88.bin"/><Relationship Id="rId1" Type="http://schemas.openxmlformats.org/officeDocument/2006/relationships/slideLayout" Target="../slideLayouts/slideLayout40.xml"/><Relationship Id="rId4" Type="http://schemas.openxmlformats.org/officeDocument/2006/relationships/oleObject" Target="../embeddings/oleObject89.bin"/></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0.xml"/></Relationships>
</file>

<file path=ppt/slides/_rels/slide85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40.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3.x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oleObject" Target="../embeddings/oleObject90.bin"/><Relationship Id="rId1" Type="http://schemas.openxmlformats.org/officeDocument/2006/relationships/slideLayout" Target="../slideLayouts/slideLayout40.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40.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40.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0.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7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0.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74.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oleObject" Target="../embeddings/oleObject91.bin"/><Relationship Id="rId1" Type="http://schemas.openxmlformats.org/officeDocument/2006/relationships/slideLayout" Target="../slideLayouts/slideLayout40.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7.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35.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9.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40.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8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40.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8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0.xml"/></Relationships>
</file>

<file path=ppt/slides/_rels/slide889.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oleObject" Target="../embeddings/oleObject92.bin"/><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0.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0.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40.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40.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0.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40.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40.xml"/></Relationships>
</file>

<file path=ppt/slides/_rels/slide922.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40.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4.x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oleObject" Target="../embeddings/oleObject93.bin"/><Relationship Id="rId1" Type="http://schemas.openxmlformats.org/officeDocument/2006/relationships/slideLayout" Target="../slideLayouts/slideLayout40.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52.x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oleObject" Target="../embeddings/oleObject94.bin"/><Relationship Id="rId1" Type="http://schemas.openxmlformats.org/officeDocument/2006/relationships/slideLayout" Target="../slideLayouts/slideLayout40.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56.x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oleObject" Target="../embeddings/oleObject95.bin"/><Relationship Id="rId1" Type="http://schemas.openxmlformats.org/officeDocument/2006/relationships/slideLayout" Target="../slideLayouts/slideLayout40.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5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40.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7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40.xml"/></Relationships>
</file>

<file path=ppt/slides/_rels/slide97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40.xml"/></Relationships>
</file>

<file path=ppt/slides/_rels/slide974.x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oleObject" Target="../embeddings/oleObject96.bin"/><Relationship Id="rId1" Type="http://schemas.openxmlformats.org/officeDocument/2006/relationships/slideLayout" Target="../slideLayouts/slideLayout40.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76.x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oleObject" Target="../embeddings/oleObject97.bin"/><Relationship Id="rId1" Type="http://schemas.openxmlformats.org/officeDocument/2006/relationships/slideLayout" Target="../slideLayouts/slideLayout40.xml"/></Relationships>
</file>

<file path=ppt/slides/_rels/slide977.x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oleObject" Target="../embeddings/oleObject98.bin"/><Relationship Id="rId1" Type="http://schemas.openxmlformats.org/officeDocument/2006/relationships/slideLayout" Target="../slideLayouts/slideLayout40.xml"/></Relationships>
</file>

<file path=ppt/slides/_rels/slide978.x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oleObject" Target="../embeddings/oleObject99.bin"/><Relationship Id="rId1" Type="http://schemas.openxmlformats.org/officeDocument/2006/relationships/slideLayout" Target="../slideLayouts/slideLayout40.xml"/></Relationships>
</file>

<file path=ppt/slides/_rels/slide979.xml.rels><?xml version="1.0" encoding="UTF-8" standalone="yes"?>
<Relationships xmlns="http://schemas.openxmlformats.org/package/2006/relationships"><Relationship Id="rId3" Type="http://schemas.openxmlformats.org/officeDocument/2006/relationships/image" Target="../media/image254.emf"/><Relationship Id="rId2" Type="http://schemas.openxmlformats.org/officeDocument/2006/relationships/oleObject" Target="../embeddings/oleObject100.bin"/><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980.x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oleObject" Target="../embeddings/oleObject101.bin"/><Relationship Id="rId1" Type="http://schemas.openxmlformats.org/officeDocument/2006/relationships/slideLayout" Target="../slideLayouts/slideLayout40.xml"/></Relationships>
</file>

<file path=ppt/slides/_rels/slide981.x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oleObject" Target="../embeddings/oleObject102.bin"/><Relationship Id="rId1" Type="http://schemas.openxmlformats.org/officeDocument/2006/relationships/slideLayout" Target="../slideLayouts/slideLayout40.xml"/></Relationships>
</file>

<file path=ppt/slides/_rels/slide982.x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oleObject" Target="../embeddings/oleObject103.bin"/><Relationship Id="rId1" Type="http://schemas.openxmlformats.org/officeDocument/2006/relationships/slideLayout" Target="../slideLayouts/slideLayout40.xml"/></Relationships>
</file>

<file path=ppt/slides/_rels/slide983.x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oleObject" Target="../embeddings/oleObject104.bin"/><Relationship Id="rId1" Type="http://schemas.openxmlformats.org/officeDocument/2006/relationships/slideLayout" Target="../slideLayouts/slideLayout40.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85.x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oleObject" Target="../embeddings/oleObject105.bin"/><Relationship Id="rId1" Type="http://schemas.openxmlformats.org/officeDocument/2006/relationships/slideLayout" Target="../slideLayouts/slideLayout40.xml"/></Relationships>
</file>

<file path=ppt/slides/_rels/slide986.xml.rels><?xml version="1.0" encoding="UTF-8" standalone="yes"?>
<Relationships xmlns="http://schemas.openxmlformats.org/package/2006/relationships"><Relationship Id="rId3" Type="http://schemas.openxmlformats.org/officeDocument/2006/relationships/image" Target="../media/image260.wmf"/><Relationship Id="rId2" Type="http://schemas.openxmlformats.org/officeDocument/2006/relationships/oleObject" Target="../embeddings/oleObject106.bin"/><Relationship Id="rId1" Type="http://schemas.openxmlformats.org/officeDocument/2006/relationships/slideLayout" Target="../slideLayouts/slideLayout40.xml"/></Relationships>
</file>

<file path=ppt/slides/_rels/slide987.x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oleObject" Target="../embeddings/oleObject107.bin"/><Relationship Id="rId1" Type="http://schemas.openxmlformats.org/officeDocument/2006/relationships/slideLayout" Target="../slideLayouts/slideLayout40.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90.x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oleObject" Target="../embeddings/oleObject108.bin"/><Relationship Id="rId1" Type="http://schemas.openxmlformats.org/officeDocument/2006/relationships/slideLayout" Target="../slideLayouts/slideLayout40.xml"/></Relationships>
</file>

<file path=ppt/slides/_rels/slide991.x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oleObject" Target="../embeddings/oleObject109.bin"/><Relationship Id="rId1" Type="http://schemas.openxmlformats.org/officeDocument/2006/relationships/slideLayout" Target="../slideLayouts/slideLayout40.xml"/></Relationships>
</file>

<file path=ppt/slides/_rels/slide992.x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oleObject" Target="../embeddings/oleObject110.bin"/><Relationship Id="rId1" Type="http://schemas.openxmlformats.org/officeDocument/2006/relationships/slideLayout" Target="../slideLayouts/slideLayout40.xml"/></Relationships>
</file>

<file path=ppt/slides/_rels/slide993.x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oleObject" Target="../embeddings/oleObject111.bin"/><Relationship Id="rId1" Type="http://schemas.openxmlformats.org/officeDocument/2006/relationships/slideLayout" Target="../slideLayouts/slideLayout40.xml"/></Relationships>
</file>

<file path=ppt/slides/_rels/slide994.x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oleObject" Target="../embeddings/oleObject112.bin"/><Relationship Id="rId1" Type="http://schemas.openxmlformats.org/officeDocument/2006/relationships/slideLayout" Target="../slideLayouts/slideLayout40.xml"/></Relationships>
</file>

<file path=ppt/slides/_rels/slide995.x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oleObject" Target="../embeddings/oleObject113.bin"/><Relationship Id="rId1" Type="http://schemas.openxmlformats.org/officeDocument/2006/relationships/slideLayout" Target="../slideLayouts/slideLayout40.xml"/></Relationships>
</file>

<file path=ppt/slides/_rels/slide996.x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oleObject" Target="../embeddings/oleObject114.bin"/><Relationship Id="rId1" Type="http://schemas.openxmlformats.org/officeDocument/2006/relationships/slideLayout" Target="../slideLayouts/slideLayout40.xml"/></Relationships>
</file>

<file path=ppt/slides/_rels/slide997.xml.rels><?xml version="1.0" encoding="UTF-8" standalone="yes"?>
<Relationships xmlns="http://schemas.openxmlformats.org/package/2006/relationships"><Relationship Id="rId3" Type="http://schemas.openxmlformats.org/officeDocument/2006/relationships/image" Target="../media/image269.wmf"/><Relationship Id="rId2" Type="http://schemas.openxmlformats.org/officeDocument/2006/relationships/oleObject" Target="../embeddings/oleObject115.bin"/><Relationship Id="rId1" Type="http://schemas.openxmlformats.org/officeDocument/2006/relationships/slideLayout" Target="../slideLayouts/slideLayout40.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9">
            <a:extLst>
              <a:ext uri="{FF2B5EF4-FFF2-40B4-BE49-F238E27FC236}">
                <a16:creationId xmlns:a16="http://schemas.microsoft.com/office/drawing/2014/main" id="{00A5959E-26DB-0733-08BB-28DF57635628}"/>
              </a:ext>
            </a:extLst>
          </p:cNvPr>
          <p:cNvSpPr txBox="1">
            <a:spLocks noChangeArrowheads="1"/>
          </p:cNvSpPr>
          <p:nvPr/>
        </p:nvSpPr>
        <p:spPr bwMode="auto">
          <a:xfrm>
            <a:off x="827088" y="2108200"/>
            <a:ext cx="7561262"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b="1"/>
              <a:t>1.1  </a:t>
            </a:r>
            <a:r>
              <a:rPr lang="zh-CN" altLang="en-US" b="1"/>
              <a:t>程序设计语言和编译程序</a:t>
            </a:r>
          </a:p>
          <a:p>
            <a:pPr eaLnBrk="1" hangingPunct="1">
              <a:lnSpc>
                <a:spcPct val="180000"/>
              </a:lnSpc>
            </a:pPr>
            <a:r>
              <a:rPr lang="en-US" altLang="zh-CN" b="1"/>
              <a:t>1.2  </a:t>
            </a:r>
            <a:r>
              <a:rPr lang="zh-CN" altLang="en-US" b="1"/>
              <a:t>编译程序的历史及发展</a:t>
            </a:r>
          </a:p>
          <a:p>
            <a:pPr eaLnBrk="1" hangingPunct="1">
              <a:lnSpc>
                <a:spcPct val="180000"/>
              </a:lnSpc>
            </a:pPr>
            <a:r>
              <a:rPr lang="en-US" altLang="zh-CN" b="1"/>
              <a:t>1.3  </a:t>
            </a:r>
            <a:r>
              <a:rPr lang="zh-CN" altLang="en-US" b="1"/>
              <a:t>编译程序的工作过程与结构 </a:t>
            </a:r>
          </a:p>
          <a:p>
            <a:pPr eaLnBrk="1" hangingPunct="1">
              <a:lnSpc>
                <a:spcPct val="180000"/>
              </a:lnSpc>
            </a:pPr>
            <a:r>
              <a:rPr lang="en-US" altLang="zh-CN" b="1"/>
              <a:t>1.4  </a:t>
            </a:r>
            <a:r>
              <a:rPr lang="zh-CN" altLang="en-US" b="1"/>
              <a:t>编译程序的开发 </a:t>
            </a:r>
          </a:p>
          <a:p>
            <a:pPr eaLnBrk="1" hangingPunct="1">
              <a:lnSpc>
                <a:spcPct val="180000"/>
              </a:lnSpc>
            </a:pPr>
            <a:r>
              <a:rPr lang="en-US" altLang="zh-CN" b="1"/>
              <a:t>1.5  </a:t>
            </a:r>
            <a:r>
              <a:rPr lang="zh-CN" altLang="en-US" b="1"/>
              <a:t>构造编译程序所应掌握的内容</a:t>
            </a:r>
          </a:p>
          <a:p>
            <a:pPr eaLnBrk="1" hangingPunct="1">
              <a:lnSpc>
                <a:spcPct val="180000"/>
              </a:lnSpc>
            </a:pPr>
            <a:r>
              <a:rPr lang="zh-CN" altLang="en-US" b="1"/>
              <a:t>习题一</a:t>
            </a:r>
          </a:p>
        </p:txBody>
      </p:sp>
      <p:sp>
        <p:nvSpPr>
          <p:cNvPr id="9219" name="Text Box 11">
            <a:extLst>
              <a:ext uri="{FF2B5EF4-FFF2-40B4-BE49-F238E27FC236}">
                <a16:creationId xmlns:a16="http://schemas.microsoft.com/office/drawing/2014/main" id="{BAC6C0E5-6D4C-75A5-8F82-CDAF088CD53F}"/>
              </a:ext>
            </a:extLst>
          </p:cNvPr>
          <p:cNvSpPr txBox="1">
            <a:spLocks noChangeArrowheads="1"/>
          </p:cNvSpPr>
          <p:nvPr/>
        </p:nvSpPr>
        <p:spPr bwMode="auto">
          <a:xfrm>
            <a:off x="2763838" y="450850"/>
            <a:ext cx="35369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800">
                <a:ea typeface="黑体" panose="02010609060101010101" pitchFamily="49" charset="-122"/>
              </a:rPr>
              <a:t>第</a:t>
            </a:r>
            <a:r>
              <a:rPr lang="en-US" altLang="zh-CN" sz="4800">
                <a:ea typeface="黑体" panose="02010609060101010101" pitchFamily="49" charset="-122"/>
              </a:rPr>
              <a:t>1</a:t>
            </a:r>
            <a:r>
              <a:rPr lang="zh-CN" altLang="en-US" sz="4800">
                <a:ea typeface="黑体" panose="02010609060101010101" pitchFamily="49" charset="-122"/>
              </a:rPr>
              <a:t>章　绪论</a:t>
            </a: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a:extLst>
              <a:ext uri="{FF2B5EF4-FFF2-40B4-BE49-F238E27FC236}">
                <a16:creationId xmlns:a16="http://schemas.microsoft.com/office/drawing/2014/main" id="{9E21E3A7-E261-2DA7-2CFE-790B38162A8D}"/>
              </a:ext>
            </a:extLst>
          </p:cNvPr>
          <p:cNvSpPr txBox="1">
            <a:spLocks noChangeArrowheads="1"/>
          </p:cNvSpPr>
          <p:nvPr/>
        </p:nvSpPr>
        <p:spPr bwMode="auto">
          <a:xfrm>
            <a:off x="304800" y="59436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1–4  </a:t>
            </a:r>
            <a:r>
              <a:rPr lang="zh-CN" altLang="en-US">
                <a:latin typeface="宋体" panose="02010600030101010101" pitchFamily="2" charset="-122"/>
              </a:rPr>
              <a:t>解释程序解释执行过程示意</a:t>
            </a:r>
            <a:r>
              <a:rPr lang="zh-CN" altLang="en-US"/>
              <a:t> </a:t>
            </a:r>
          </a:p>
        </p:txBody>
      </p:sp>
      <p:pic>
        <p:nvPicPr>
          <p:cNvPr id="18435" name="Picture 5" descr="1-4">
            <a:extLst>
              <a:ext uri="{FF2B5EF4-FFF2-40B4-BE49-F238E27FC236}">
                <a16:creationId xmlns:a16="http://schemas.microsoft.com/office/drawing/2014/main" id="{341DB9B2-4F24-0EA1-FC50-528A93A4E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47863"/>
            <a:ext cx="8686800"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AutoShape 6">
            <a:hlinkClick r:id="" action="ppaction://hlinkshowjump?jump=firstslide" highlightClick="1"/>
            <a:extLst>
              <a:ext uri="{FF2B5EF4-FFF2-40B4-BE49-F238E27FC236}">
                <a16:creationId xmlns:a16="http://schemas.microsoft.com/office/drawing/2014/main" id="{63313E2C-9A75-6975-6D0F-CAB869926629}"/>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5">
            <a:extLst>
              <a:ext uri="{FF2B5EF4-FFF2-40B4-BE49-F238E27FC236}">
                <a16:creationId xmlns:a16="http://schemas.microsoft.com/office/drawing/2014/main" id="{B3F97352-1B79-2F70-F45B-2047122C0B7C}"/>
              </a:ext>
            </a:extLst>
          </p:cNvPr>
          <p:cNvSpPr txBox="1">
            <a:spLocks noChangeArrowheads="1"/>
          </p:cNvSpPr>
          <p:nvPr/>
        </p:nvSpPr>
        <p:spPr bwMode="auto">
          <a:xfrm>
            <a:off x="1122363" y="476250"/>
            <a:ext cx="66897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400" b="1">
                <a:ea typeface="黑体" panose="02010609060101010101" pitchFamily="49" charset="-122"/>
              </a:rPr>
              <a:t>第</a:t>
            </a:r>
            <a:r>
              <a:rPr lang="en-US" altLang="zh-CN" sz="4400" b="1">
                <a:ea typeface="黑体" panose="02010609060101010101" pitchFamily="49" charset="-122"/>
              </a:rPr>
              <a:t>3</a:t>
            </a:r>
            <a:r>
              <a:rPr lang="zh-CN" altLang="en-US" sz="4400" b="1">
                <a:ea typeface="黑体" panose="02010609060101010101" pitchFamily="49" charset="-122"/>
              </a:rPr>
              <a:t>章　语 法 分 析 </a:t>
            </a:r>
          </a:p>
        </p:txBody>
      </p:sp>
      <p:sp>
        <p:nvSpPr>
          <p:cNvPr id="68611" name="Text Box 9">
            <a:extLst>
              <a:ext uri="{FF2B5EF4-FFF2-40B4-BE49-F238E27FC236}">
                <a16:creationId xmlns:a16="http://schemas.microsoft.com/office/drawing/2014/main" id="{97C62CB9-5900-74DE-B33F-3617C054BADD}"/>
              </a:ext>
            </a:extLst>
          </p:cNvPr>
          <p:cNvSpPr txBox="1">
            <a:spLocks noChangeArrowheads="1"/>
          </p:cNvSpPr>
          <p:nvPr/>
        </p:nvSpPr>
        <p:spPr bwMode="auto">
          <a:xfrm>
            <a:off x="2339975" y="1752600"/>
            <a:ext cx="5545138"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b="1"/>
              <a:t>3.1  </a:t>
            </a:r>
            <a:r>
              <a:rPr lang="zh-CN" altLang="en-US" b="1">
                <a:latin typeface="宋体" panose="02010600030101010101" pitchFamily="2" charset="-122"/>
              </a:rPr>
              <a:t>文法和语言</a:t>
            </a:r>
            <a:r>
              <a:rPr lang="zh-CN" altLang="en-US" b="1"/>
              <a:t> </a:t>
            </a:r>
          </a:p>
          <a:p>
            <a:pPr eaLnBrk="1" hangingPunct="1">
              <a:lnSpc>
                <a:spcPct val="180000"/>
              </a:lnSpc>
            </a:pPr>
            <a:r>
              <a:rPr lang="en-US" altLang="zh-CN" b="1"/>
              <a:t>3.2  </a:t>
            </a:r>
            <a:r>
              <a:rPr lang="zh-CN" altLang="en-US" b="1">
                <a:latin typeface="宋体" panose="02010600030101010101" pitchFamily="2" charset="-122"/>
              </a:rPr>
              <a:t>推导与语法树</a:t>
            </a:r>
            <a:r>
              <a:rPr lang="zh-CN" altLang="en-US" b="1"/>
              <a:t> </a:t>
            </a:r>
          </a:p>
          <a:p>
            <a:pPr eaLnBrk="1" hangingPunct="1">
              <a:lnSpc>
                <a:spcPct val="180000"/>
              </a:lnSpc>
            </a:pPr>
            <a:r>
              <a:rPr lang="en-US" altLang="zh-CN" b="1"/>
              <a:t>3.3  </a:t>
            </a:r>
            <a:r>
              <a:rPr lang="zh-CN" altLang="en-US" b="1">
                <a:latin typeface="宋体" panose="02010600030101010101" pitchFamily="2" charset="-122"/>
              </a:rPr>
              <a:t>自顶向下的语法分析</a:t>
            </a:r>
            <a:r>
              <a:rPr lang="zh-CN" altLang="en-US" b="1"/>
              <a:t> </a:t>
            </a:r>
          </a:p>
          <a:p>
            <a:pPr eaLnBrk="1" hangingPunct="1">
              <a:lnSpc>
                <a:spcPct val="180000"/>
              </a:lnSpc>
            </a:pPr>
            <a:r>
              <a:rPr lang="en-US" altLang="zh-CN" b="1"/>
              <a:t>3.4  </a:t>
            </a:r>
            <a:r>
              <a:rPr lang="zh-CN" altLang="en-US" b="1">
                <a:latin typeface="宋体" panose="02010600030101010101" pitchFamily="2" charset="-122"/>
              </a:rPr>
              <a:t>自底向上的语法分析</a:t>
            </a:r>
            <a:r>
              <a:rPr lang="zh-CN" altLang="en-US" b="1"/>
              <a:t> </a:t>
            </a:r>
          </a:p>
          <a:p>
            <a:pPr eaLnBrk="1" hangingPunct="1">
              <a:lnSpc>
                <a:spcPct val="180000"/>
              </a:lnSpc>
            </a:pPr>
            <a:r>
              <a:rPr lang="en-US" altLang="zh-CN" b="1"/>
              <a:t>3.5  </a:t>
            </a:r>
            <a:r>
              <a:rPr lang="zh-CN" altLang="en-US" b="1"/>
              <a:t>规范规约的自底向上语法分析方法 </a:t>
            </a:r>
          </a:p>
          <a:p>
            <a:pPr eaLnBrk="1" hangingPunct="1">
              <a:lnSpc>
                <a:spcPct val="180000"/>
              </a:lnSpc>
            </a:pPr>
            <a:r>
              <a:rPr lang="zh-CN" altLang="en-US" b="1">
                <a:latin typeface="宋体" panose="02010600030101010101" pitchFamily="2" charset="-122"/>
              </a:rPr>
              <a:t>习题三</a:t>
            </a:r>
            <a:r>
              <a:rPr lang="zh-CN" altLang="en-US" b="1"/>
              <a:t> </a:t>
            </a:r>
          </a:p>
        </p:txBody>
      </p:sp>
    </p:spTree>
  </p:cSld>
  <p:clrMapOvr>
    <a:masterClrMapping/>
  </p:clrMapOvr>
  <p:transition>
    <p:random/>
  </p:transition>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a:extLst>
              <a:ext uri="{FF2B5EF4-FFF2-40B4-BE49-F238E27FC236}">
                <a16:creationId xmlns:a16="http://schemas.microsoft.com/office/drawing/2014/main" id="{2AA8E74B-118F-2521-FADE-35180B982E1A}"/>
              </a:ext>
            </a:extLst>
          </p:cNvPr>
          <p:cNvSpPr txBox="1">
            <a:spLocks noChangeArrowheads="1"/>
          </p:cNvSpPr>
          <p:nvPr/>
        </p:nvSpPr>
        <p:spPr bwMode="auto">
          <a:xfrm>
            <a:off x="207963" y="533400"/>
            <a:ext cx="8707437"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7.3  </a:t>
            </a:r>
            <a:r>
              <a:rPr lang="zh-CN" altLang="en-US"/>
              <a:t>假设可用的寄存器为</a:t>
            </a:r>
            <a:r>
              <a:rPr lang="en-US" altLang="zh-CN"/>
              <a:t>R</a:t>
            </a:r>
            <a:r>
              <a:rPr lang="en-US" altLang="zh-CN" baseline="-30000"/>
              <a:t>0</a:t>
            </a:r>
            <a:r>
              <a:rPr lang="zh-CN" altLang="en-US"/>
              <a:t>和</a:t>
            </a:r>
            <a:r>
              <a:rPr lang="en-US" altLang="zh-CN"/>
              <a:t>R</a:t>
            </a:r>
            <a:r>
              <a:rPr lang="en-US" altLang="zh-CN" baseline="-30000"/>
              <a:t>1</a:t>
            </a:r>
            <a:r>
              <a:rPr lang="zh-CN" altLang="en-US"/>
              <a:t>，且所有临时单元都是非活跃的，试将以下四元式基本块：</a:t>
            </a:r>
          </a:p>
          <a:p>
            <a:pPr lvl="4" algn="just" eaLnBrk="1" hangingPunct="1">
              <a:lnSpc>
                <a:spcPct val="130000"/>
              </a:lnSpc>
              <a:spcBef>
                <a:spcPct val="50000"/>
              </a:spcBef>
            </a:pPr>
            <a:r>
              <a:rPr lang="en-US" altLang="zh-CN"/>
              <a:t>T</a:t>
            </a:r>
            <a:r>
              <a:rPr lang="en-US" altLang="zh-CN" baseline="-30000"/>
              <a:t>1</a:t>
            </a:r>
            <a:r>
              <a:rPr lang="en-US" altLang="zh-CN"/>
              <a:t>=B−C</a:t>
            </a:r>
          </a:p>
          <a:p>
            <a:pPr lvl="4" algn="just" eaLnBrk="1" hangingPunct="1">
              <a:lnSpc>
                <a:spcPct val="130000"/>
              </a:lnSpc>
              <a:spcBef>
                <a:spcPct val="50000"/>
              </a:spcBef>
            </a:pPr>
            <a:r>
              <a:rPr lang="en-US" altLang="zh-CN"/>
              <a:t>T</a:t>
            </a:r>
            <a:r>
              <a:rPr lang="en-US" altLang="zh-CN" baseline="-30000"/>
              <a:t>2</a:t>
            </a:r>
            <a:r>
              <a:rPr lang="en-US" altLang="zh-CN"/>
              <a:t>=A*T</a:t>
            </a:r>
            <a:r>
              <a:rPr lang="en-US" altLang="zh-CN" baseline="-30000"/>
              <a:t>1</a:t>
            </a:r>
            <a:endParaRPr lang="en-US" altLang="zh-CN"/>
          </a:p>
          <a:p>
            <a:pPr lvl="4" algn="just" eaLnBrk="1" hangingPunct="1">
              <a:lnSpc>
                <a:spcPct val="130000"/>
              </a:lnSpc>
              <a:spcBef>
                <a:spcPct val="50000"/>
              </a:spcBef>
            </a:pPr>
            <a:r>
              <a:rPr lang="en-US" altLang="zh-CN"/>
              <a:t>T</a:t>
            </a:r>
            <a:r>
              <a:rPr lang="en-US" altLang="zh-CN" baseline="-30000"/>
              <a:t>3</a:t>
            </a:r>
            <a:r>
              <a:rPr lang="en-US" altLang="zh-CN"/>
              <a:t>=D+1</a:t>
            </a:r>
          </a:p>
          <a:p>
            <a:pPr lvl="4" algn="just" eaLnBrk="1" hangingPunct="1">
              <a:lnSpc>
                <a:spcPct val="130000"/>
              </a:lnSpc>
              <a:spcBef>
                <a:spcPct val="50000"/>
              </a:spcBef>
            </a:pPr>
            <a:r>
              <a:rPr lang="en-US" altLang="zh-CN"/>
              <a:t>T</a:t>
            </a:r>
            <a:r>
              <a:rPr lang="en-US" altLang="zh-CN" baseline="-30000"/>
              <a:t>4</a:t>
            </a:r>
            <a:r>
              <a:rPr lang="en-US" altLang="zh-CN"/>
              <a:t>=E−F</a:t>
            </a:r>
          </a:p>
          <a:p>
            <a:pPr lvl="4" algn="just" eaLnBrk="1" hangingPunct="1">
              <a:lnSpc>
                <a:spcPct val="130000"/>
              </a:lnSpc>
              <a:spcBef>
                <a:spcPct val="50000"/>
              </a:spcBef>
            </a:pPr>
            <a:r>
              <a:rPr lang="en-US" altLang="zh-CN"/>
              <a:t>T</a:t>
            </a:r>
            <a:r>
              <a:rPr lang="en-US" altLang="zh-CN" baseline="-30000"/>
              <a:t>5</a:t>
            </a:r>
            <a:r>
              <a:rPr lang="en-US" altLang="zh-CN"/>
              <a:t>=T</a:t>
            </a:r>
            <a:r>
              <a:rPr lang="en-US" altLang="zh-CN" baseline="-30000"/>
              <a:t>3</a:t>
            </a:r>
            <a:r>
              <a:rPr lang="en-US" altLang="zh-CN"/>
              <a:t>*T</a:t>
            </a:r>
            <a:r>
              <a:rPr lang="en-US" altLang="zh-CN" baseline="-30000"/>
              <a:t>4</a:t>
            </a:r>
            <a:endParaRPr lang="en-US" altLang="zh-CN"/>
          </a:p>
          <a:p>
            <a:pPr lvl="4" algn="just" eaLnBrk="1" hangingPunct="1">
              <a:lnSpc>
                <a:spcPct val="130000"/>
              </a:lnSpc>
              <a:spcBef>
                <a:spcPct val="50000"/>
              </a:spcBef>
            </a:pPr>
            <a:r>
              <a:rPr lang="en-US" altLang="zh-CN"/>
              <a:t>W=T</a:t>
            </a:r>
            <a:r>
              <a:rPr lang="en-US" altLang="zh-CN" baseline="-30000"/>
              <a:t>2</a:t>
            </a:r>
            <a:r>
              <a:rPr lang="en-US" altLang="zh-CN"/>
              <a:t>/T</a:t>
            </a:r>
            <a:r>
              <a:rPr lang="en-US" altLang="zh-CN" baseline="-30000"/>
              <a:t>5</a:t>
            </a:r>
            <a:endParaRPr lang="en-US" altLang="zh-CN"/>
          </a:p>
          <a:p>
            <a:pPr algn="just" eaLnBrk="1" hangingPunct="1">
              <a:lnSpc>
                <a:spcPct val="130000"/>
              </a:lnSpc>
              <a:spcBef>
                <a:spcPct val="50000"/>
              </a:spcBef>
            </a:pPr>
            <a:r>
              <a:rPr lang="zh-CN" altLang="en-US"/>
              <a:t>用简单代码生成算法生成其目标代码。</a:t>
            </a:r>
          </a:p>
        </p:txBody>
      </p:sp>
    </p:spTree>
  </p:cSld>
  <p:clrMapOvr>
    <a:masterClrMapping/>
  </p:clrMapOvr>
  <p:transition>
    <p:random/>
  </p:transition>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4">
            <a:extLst>
              <a:ext uri="{FF2B5EF4-FFF2-40B4-BE49-F238E27FC236}">
                <a16:creationId xmlns:a16="http://schemas.microsoft.com/office/drawing/2014/main" id="{016139D4-F27B-D9E8-5376-15EFA4930324}"/>
              </a:ext>
            </a:extLst>
          </p:cNvPr>
          <p:cNvSpPr txBox="1">
            <a:spLocks noChangeArrowheads="1"/>
          </p:cNvSpPr>
          <p:nvPr/>
        </p:nvSpPr>
        <p:spPr bwMode="auto">
          <a:xfrm>
            <a:off x="246063" y="404813"/>
            <a:ext cx="857885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a:t>
            </a:r>
            <a:r>
              <a:rPr lang="en-US" altLang="zh-CN"/>
              <a:t>7.4  </a:t>
            </a:r>
            <a:r>
              <a:rPr lang="zh-CN" altLang="en-US"/>
              <a:t>对基本块</a:t>
            </a:r>
            <a:r>
              <a:rPr lang="en-US" altLang="zh-CN"/>
              <a:t>P</a:t>
            </a:r>
            <a:r>
              <a:rPr lang="zh-CN" altLang="en-US"/>
              <a:t>：</a:t>
            </a:r>
          </a:p>
          <a:p>
            <a:pPr algn="just" eaLnBrk="1" hangingPunct="1">
              <a:lnSpc>
                <a:spcPct val="150000"/>
              </a:lnSpc>
            </a:pPr>
            <a:r>
              <a:rPr lang="zh-CN" altLang="en-US"/>
              <a:t>                             </a:t>
            </a:r>
            <a:r>
              <a:rPr lang="en-US" altLang="zh-CN"/>
              <a:t>S</a:t>
            </a:r>
            <a:r>
              <a:rPr lang="en-US" altLang="zh-CN" baseline="-30000"/>
              <a:t>0</a:t>
            </a:r>
            <a:r>
              <a:rPr lang="en-US" altLang="zh-CN"/>
              <a:t>=2</a:t>
            </a:r>
          </a:p>
          <a:p>
            <a:pPr algn="just" eaLnBrk="1" hangingPunct="1">
              <a:lnSpc>
                <a:spcPct val="150000"/>
              </a:lnSpc>
            </a:pPr>
            <a:r>
              <a:rPr lang="en-US" altLang="zh-CN"/>
              <a:t>                             S</a:t>
            </a:r>
            <a:r>
              <a:rPr lang="en-US" altLang="zh-CN" baseline="-30000"/>
              <a:t>1</a:t>
            </a:r>
            <a:r>
              <a:rPr lang="en-US" altLang="zh-CN"/>
              <a:t>=3/S</a:t>
            </a:r>
            <a:r>
              <a:rPr lang="en-US" altLang="zh-CN" baseline="-30000"/>
              <a:t>0</a:t>
            </a:r>
            <a:endParaRPr lang="en-US" altLang="zh-CN"/>
          </a:p>
          <a:p>
            <a:pPr algn="just" eaLnBrk="1" hangingPunct="1">
              <a:lnSpc>
                <a:spcPct val="150000"/>
              </a:lnSpc>
            </a:pPr>
            <a:r>
              <a:rPr lang="en-US" altLang="zh-CN"/>
              <a:t>                             S</a:t>
            </a:r>
            <a:r>
              <a:rPr lang="en-US" altLang="zh-CN" baseline="-30000"/>
              <a:t>2</a:t>
            </a:r>
            <a:r>
              <a:rPr lang="en-US" altLang="zh-CN"/>
              <a:t>=T−C</a:t>
            </a:r>
          </a:p>
          <a:p>
            <a:pPr algn="just" eaLnBrk="1" hangingPunct="1">
              <a:lnSpc>
                <a:spcPct val="150000"/>
              </a:lnSpc>
            </a:pPr>
            <a:r>
              <a:rPr lang="en-US" altLang="zh-CN"/>
              <a:t>                             S</a:t>
            </a:r>
            <a:r>
              <a:rPr lang="en-US" altLang="zh-CN" baseline="-30000"/>
              <a:t>3</a:t>
            </a:r>
            <a:r>
              <a:rPr lang="en-US" altLang="zh-CN"/>
              <a:t>=T+C</a:t>
            </a:r>
          </a:p>
          <a:p>
            <a:pPr algn="just" eaLnBrk="1" hangingPunct="1">
              <a:lnSpc>
                <a:spcPct val="150000"/>
              </a:lnSpc>
            </a:pPr>
            <a:r>
              <a:rPr lang="en-US" altLang="zh-CN"/>
              <a:t>                             R=S</a:t>
            </a:r>
            <a:r>
              <a:rPr lang="en-US" altLang="zh-CN" baseline="-30000"/>
              <a:t>0</a:t>
            </a:r>
            <a:r>
              <a:rPr lang="en-US" altLang="zh-CN"/>
              <a:t>/S</a:t>
            </a:r>
            <a:r>
              <a:rPr lang="en-US" altLang="zh-CN" baseline="-30000"/>
              <a:t>3</a:t>
            </a:r>
            <a:endParaRPr lang="en-US" altLang="zh-CN"/>
          </a:p>
          <a:p>
            <a:pPr algn="just" eaLnBrk="1" hangingPunct="1">
              <a:lnSpc>
                <a:spcPct val="150000"/>
              </a:lnSpc>
            </a:pPr>
            <a:r>
              <a:rPr lang="en-US" altLang="zh-CN"/>
              <a:t>                             H=R</a:t>
            </a:r>
          </a:p>
          <a:p>
            <a:pPr algn="just" eaLnBrk="1" hangingPunct="1">
              <a:lnSpc>
                <a:spcPct val="150000"/>
              </a:lnSpc>
            </a:pPr>
            <a:r>
              <a:rPr lang="en-US" altLang="zh-CN"/>
              <a:t>                       	</a:t>
            </a:r>
            <a:r>
              <a:rPr lang="zh-CN" altLang="en-US"/>
              <a:t>　</a:t>
            </a:r>
            <a:r>
              <a:rPr lang="en-US" altLang="zh-CN"/>
              <a:t>S</a:t>
            </a:r>
            <a:r>
              <a:rPr lang="en-US" altLang="zh-CN" baseline="-30000"/>
              <a:t>4</a:t>
            </a:r>
            <a:r>
              <a:rPr lang="en-US" altLang="zh-CN"/>
              <a:t>=3/S</a:t>
            </a:r>
            <a:r>
              <a:rPr lang="en-US" altLang="zh-CN" baseline="-30000"/>
              <a:t>1</a:t>
            </a:r>
            <a:endParaRPr lang="en-US" altLang="zh-CN"/>
          </a:p>
          <a:p>
            <a:pPr algn="just" eaLnBrk="1" hangingPunct="1">
              <a:lnSpc>
                <a:spcPct val="150000"/>
              </a:lnSpc>
            </a:pPr>
            <a:r>
              <a:rPr lang="en-US" altLang="zh-CN"/>
              <a:t>                             S</a:t>
            </a:r>
            <a:r>
              <a:rPr lang="en-US" altLang="zh-CN" baseline="-30000"/>
              <a:t>5</a:t>
            </a:r>
            <a:r>
              <a:rPr lang="en-US" altLang="zh-CN"/>
              <a:t>=T+C</a:t>
            </a:r>
          </a:p>
          <a:p>
            <a:pPr algn="just" eaLnBrk="1" hangingPunct="1">
              <a:lnSpc>
                <a:spcPct val="150000"/>
              </a:lnSpc>
            </a:pPr>
            <a:r>
              <a:rPr lang="en-US" altLang="zh-CN"/>
              <a:t>                             S</a:t>
            </a:r>
            <a:r>
              <a:rPr lang="en-US" altLang="zh-CN" baseline="-30000"/>
              <a:t>6</a:t>
            </a:r>
            <a:r>
              <a:rPr lang="en-US" altLang="zh-CN"/>
              <a:t>=S</a:t>
            </a:r>
            <a:r>
              <a:rPr lang="en-US" altLang="zh-CN" baseline="-30000"/>
              <a:t>4</a:t>
            </a:r>
            <a:r>
              <a:rPr lang="en-US" altLang="zh-CN"/>
              <a:t>/S</a:t>
            </a:r>
            <a:r>
              <a:rPr lang="en-US" altLang="zh-CN" baseline="-30000"/>
              <a:t>5</a:t>
            </a:r>
            <a:endParaRPr lang="en-US" altLang="zh-CN"/>
          </a:p>
          <a:p>
            <a:pPr algn="just" eaLnBrk="1" hangingPunct="1">
              <a:lnSpc>
                <a:spcPct val="150000"/>
              </a:lnSpc>
            </a:pPr>
            <a:r>
              <a:rPr lang="en-US" altLang="zh-CN"/>
              <a:t>                             H=S</a:t>
            </a:r>
            <a:r>
              <a:rPr lang="en-US" altLang="zh-CN" baseline="-30000"/>
              <a:t>6</a:t>
            </a:r>
            <a:r>
              <a:rPr lang="en-US" altLang="zh-CN"/>
              <a:t>*S</a:t>
            </a:r>
            <a:r>
              <a:rPr lang="en-US" altLang="zh-CN" baseline="-30000"/>
              <a:t>2</a:t>
            </a:r>
            <a:endParaRPr lang="en-US" altLang="zh-CN"/>
          </a:p>
        </p:txBody>
      </p:sp>
    </p:spTree>
  </p:cSld>
  <p:clrMapOvr>
    <a:masterClrMapping/>
  </p:clrMapOvr>
  <p:transition>
    <p:random/>
  </p:transition>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4">
            <a:extLst>
              <a:ext uri="{FF2B5EF4-FFF2-40B4-BE49-F238E27FC236}">
                <a16:creationId xmlns:a16="http://schemas.microsoft.com/office/drawing/2014/main" id="{C5FF9B5B-1804-E9B5-79CE-FA6340A906F7}"/>
              </a:ext>
            </a:extLst>
          </p:cNvPr>
          <p:cNvSpPr txBox="1">
            <a:spLocks noChangeArrowheads="1"/>
          </p:cNvSpPr>
          <p:nvPr/>
        </p:nvSpPr>
        <p:spPr bwMode="auto">
          <a:xfrm>
            <a:off x="217488" y="595313"/>
            <a:ext cx="8680450"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a:t>　　</a:t>
            </a:r>
            <a:r>
              <a:rPr lang="en-US" altLang="zh-CN"/>
              <a:t>(1) </a:t>
            </a:r>
            <a:r>
              <a:rPr lang="zh-CN" altLang="en-US"/>
              <a:t>试应用</a:t>
            </a:r>
            <a:r>
              <a:rPr lang="en-US" altLang="zh-CN"/>
              <a:t>DAG</a:t>
            </a:r>
            <a:r>
              <a:rPr lang="zh-CN" altLang="en-US"/>
              <a:t>进行优化；</a:t>
            </a:r>
          </a:p>
          <a:p>
            <a:pPr eaLnBrk="1" hangingPunct="1">
              <a:lnSpc>
                <a:spcPct val="150000"/>
              </a:lnSpc>
            </a:pPr>
            <a:r>
              <a:rPr lang="zh-CN" altLang="en-US"/>
              <a:t>　　</a:t>
            </a:r>
            <a:r>
              <a:rPr lang="en-US" altLang="zh-CN"/>
              <a:t>(2) </a:t>
            </a:r>
            <a:r>
              <a:rPr lang="zh-CN" altLang="en-US"/>
              <a:t>假定只有</a:t>
            </a:r>
            <a:r>
              <a:rPr lang="en-US" altLang="zh-CN"/>
              <a:t>R</a:t>
            </a:r>
            <a:r>
              <a:rPr lang="zh-CN" altLang="en-US"/>
              <a:t>、</a:t>
            </a:r>
            <a:r>
              <a:rPr lang="en-US" altLang="zh-CN"/>
              <a:t>H</a:t>
            </a:r>
            <a:r>
              <a:rPr lang="zh-CN" altLang="en-US"/>
              <a:t>在基本块出口是活跃的，写出优化后的四元式序列；</a:t>
            </a:r>
          </a:p>
          <a:p>
            <a:pPr eaLnBrk="1" hangingPunct="1">
              <a:lnSpc>
                <a:spcPct val="150000"/>
              </a:lnSpc>
            </a:pPr>
            <a:r>
              <a:rPr lang="zh-CN" altLang="en-US"/>
              <a:t>　　</a:t>
            </a:r>
            <a:r>
              <a:rPr lang="en-US" altLang="zh-CN"/>
              <a:t>(3) </a:t>
            </a:r>
            <a:r>
              <a:rPr lang="zh-CN" altLang="en-US"/>
              <a:t>假定只有两个寄存器</a:t>
            </a:r>
            <a:r>
              <a:rPr lang="en-US" altLang="zh-CN"/>
              <a:t>AX</a:t>
            </a:r>
            <a:r>
              <a:rPr lang="zh-CN" altLang="en-US"/>
              <a:t>、</a:t>
            </a:r>
            <a:r>
              <a:rPr lang="en-US" altLang="zh-CN"/>
              <a:t>BX</a:t>
            </a:r>
            <a:r>
              <a:rPr lang="zh-CN" altLang="en-US"/>
              <a:t>，试写出上述优化后的四元式序列的目标代码。</a:t>
            </a:r>
          </a:p>
        </p:txBody>
      </p:sp>
    </p:spTree>
  </p:cSld>
  <p:clrMapOvr>
    <a:masterClrMapping/>
  </p:clrMapOvr>
  <p:transition>
    <p:random/>
  </p:transition>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9" name="Group 7">
            <a:extLst>
              <a:ext uri="{FF2B5EF4-FFF2-40B4-BE49-F238E27FC236}">
                <a16:creationId xmlns:a16="http://schemas.microsoft.com/office/drawing/2014/main" id="{34F2AFB6-F933-80A6-001C-1FF0019C474A}"/>
              </a:ext>
            </a:extLst>
          </p:cNvPr>
          <p:cNvGrpSpPr>
            <a:grpSpLocks/>
          </p:cNvGrpSpPr>
          <p:nvPr/>
        </p:nvGrpSpPr>
        <p:grpSpPr bwMode="auto">
          <a:xfrm>
            <a:off x="174625" y="549275"/>
            <a:ext cx="8693150" cy="4732338"/>
            <a:chOff x="110" y="346"/>
            <a:chExt cx="5476" cy="2981"/>
          </a:xfrm>
        </p:grpSpPr>
        <p:sp>
          <p:nvSpPr>
            <p:cNvPr id="24581" name="Text Box 4">
              <a:extLst>
                <a:ext uri="{FF2B5EF4-FFF2-40B4-BE49-F238E27FC236}">
                  <a16:creationId xmlns:a16="http://schemas.microsoft.com/office/drawing/2014/main" id="{A77C1BA4-5E87-EAA5-6F50-9C65A713A8CE}"/>
                </a:ext>
              </a:extLst>
            </p:cNvPr>
            <p:cNvSpPr txBox="1">
              <a:spLocks noChangeArrowheads="1"/>
            </p:cNvSpPr>
            <p:nvPr/>
          </p:nvSpPr>
          <p:spPr bwMode="auto">
            <a:xfrm>
              <a:off x="110" y="346"/>
              <a:ext cx="5476" cy="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cs typeface="Times New Roman" panose="02020603050405020304" pitchFamily="18" charset="0"/>
                </a:rPr>
                <a:t>　　</a:t>
              </a:r>
              <a:r>
                <a:rPr lang="en-US" altLang="zh-CN">
                  <a:cs typeface="Times New Roman" panose="02020603050405020304" pitchFamily="18" charset="0"/>
                </a:rPr>
                <a:t>7.5  </a:t>
              </a:r>
              <a:r>
                <a:rPr lang="zh-CN" altLang="en-US"/>
                <a:t>参考附录</a:t>
              </a:r>
              <a:r>
                <a:rPr lang="en-US" altLang="zh-CN">
                  <a:cs typeface="Times New Roman" panose="02020603050405020304" pitchFamily="18" charset="0"/>
                </a:rPr>
                <a:t>1</a:t>
              </a:r>
              <a:r>
                <a:rPr lang="zh-CN" altLang="en-US"/>
                <a:t>和附录</a:t>
              </a:r>
              <a:r>
                <a:rPr lang="en-US" altLang="zh-CN">
                  <a:cs typeface="Times New Roman" panose="02020603050405020304" pitchFamily="18" charset="0"/>
                </a:rPr>
                <a:t>2</a:t>
              </a:r>
              <a:r>
                <a:rPr lang="zh-CN" altLang="en-US"/>
                <a:t>，将下列汇编程序片段翻译为对应的</a:t>
              </a:r>
              <a:r>
                <a:rPr lang="en-US" altLang="zh-CN">
                  <a:cs typeface="Times New Roman" panose="02020603050405020304" pitchFamily="18" charset="0"/>
                </a:rPr>
                <a:t>8086/8088</a:t>
              </a:r>
              <a:r>
                <a:rPr lang="zh-CN" altLang="en-US"/>
                <a:t>机器语言代码</a:t>
              </a:r>
              <a:r>
                <a:rPr lang="en-US" altLang="zh-CN">
                  <a:cs typeface="Times New Roman" panose="02020603050405020304" pitchFamily="18" charset="0"/>
                </a:rPr>
                <a:t>(</a:t>
              </a:r>
              <a:r>
                <a:rPr lang="zh-CN" altLang="en-US"/>
                <a:t>汇编地址由</a:t>
              </a:r>
              <a:r>
                <a:rPr lang="en-US" altLang="zh-CN">
                  <a:cs typeface="Times New Roman" panose="02020603050405020304" pitchFamily="18" charset="0"/>
                </a:rPr>
                <a:t>1000</a:t>
              </a:r>
              <a:r>
                <a:rPr lang="zh-CN" altLang="en-US"/>
                <a:t>开始</a:t>
              </a:r>
              <a:r>
                <a:rPr lang="en-US" altLang="zh-CN">
                  <a:cs typeface="Times New Roman" panose="02020603050405020304" pitchFamily="18" charset="0"/>
                </a:rPr>
                <a:t>)</a:t>
              </a:r>
              <a:r>
                <a:rPr lang="zh-CN" altLang="en-US"/>
                <a:t>：</a:t>
              </a:r>
              <a:endParaRPr lang="zh-CN" altLang="en-US">
                <a:latin typeface="宋体" panose="02010600030101010101" pitchFamily="2" charset="-122"/>
              </a:endParaRPr>
            </a:p>
            <a:p>
              <a:pPr algn="just" eaLnBrk="1" hangingPunct="1">
                <a:lnSpc>
                  <a:spcPct val="120000"/>
                </a:lnSpc>
                <a:spcBef>
                  <a:spcPct val="50000"/>
                </a:spcBef>
              </a:pPr>
              <a:r>
                <a:rPr lang="zh-CN" altLang="en-US">
                  <a:cs typeface="Times New Roman" panose="02020603050405020304" pitchFamily="18" charset="0"/>
                </a:rPr>
                <a:t>             	</a:t>
              </a:r>
              <a:r>
                <a:rPr lang="en-US" altLang="zh-CN">
                  <a:cs typeface="Times New Roman" panose="02020603050405020304" pitchFamily="18" charset="0"/>
                </a:rPr>
                <a:t>MOV  AX,01</a:t>
              </a:r>
              <a:endParaRPr lang="en-US" altLang="zh-CN">
                <a:latin typeface="宋体" panose="02010600030101010101" pitchFamily="2" charset="-122"/>
              </a:endParaRPr>
            </a:p>
            <a:p>
              <a:pPr algn="just" eaLnBrk="1" hangingPunct="1">
                <a:lnSpc>
                  <a:spcPct val="120000"/>
                </a:lnSpc>
                <a:spcBef>
                  <a:spcPct val="50000"/>
                </a:spcBef>
              </a:pPr>
              <a:r>
                <a:rPr lang="en-US" altLang="zh-CN">
                  <a:cs typeface="Times New Roman" panose="02020603050405020304" pitchFamily="18" charset="0"/>
                </a:rPr>
                <a:t>                	MOV  BX,10</a:t>
              </a:r>
              <a:endParaRPr lang="en-US" altLang="zh-CN">
                <a:latin typeface="宋体" panose="02010600030101010101" pitchFamily="2" charset="-122"/>
              </a:endParaRPr>
            </a:p>
            <a:p>
              <a:pPr algn="just" eaLnBrk="1" hangingPunct="1">
                <a:lnSpc>
                  <a:spcPct val="120000"/>
                </a:lnSpc>
                <a:spcBef>
                  <a:spcPct val="50000"/>
                </a:spcBef>
              </a:pPr>
              <a:r>
                <a:rPr lang="en-US" altLang="zh-CN">
                  <a:cs typeface="Times New Roman" panose="02020603050405020304" pitchFamily="18" charset="0"/>
                </a:rPr>
                <a:t>                	CMP  AX,BX</a:t>
              </a:r>
              <a:endParaRPr lang="en-US" altLang="zh-CN">
                <a:latin typeface="宋体" panose="02010600030101010101" pitchFamily="2" charset="-122"/>
              </a:endParaRPr>
            </a:p>
            <a:p>
              <a:pPr algn="just" eaLnBrk="1" hangingPunct="1">
                <a:lnSpc>
                  <a:spcPct val="120000"/>
                </a:lnSpc>
                <a:spcBef>
                  <a:spcPct val="50000"/>
                </a:spcBef>
              </a:pPr>
              <a:r>
                <a:rPr lang="en-US" altLang="zh-CN">
                  <a:cs typeface="Times New Roman" panose="02020603050405020304" pitchFamily="18" charset="0"/>
                </a:rPr>
                <a:t>                	JA  L1</a:t>
              </a:r>
              <a:endParaRPr lang="en-US" altLang="zh-CN">
                <a:latin typeface="宋体" panose="02010600030101010101" pitchFamily="2" charset="-122"/>
              </a:endParaRPr>
            </a:p>
            <a:p>
              <a:pPr algn="just" eaLnBrk="1" hangingPunct="1">
                <a:lnSpc>
                  <a:spcPct val="120000"/>
                </a:lnSpc>
                <a:spcBef>
                  <a:spcPct val="50000"/>
                </a:spcBef>
              </a:pPr>
              <a:r>
                <a:rPr lang="en-US" altLang="zh-CN">
                  <a:cs typeface="Times New Roman" panose="02020603050405020304" pitchFamily="18" charset="0"/>
                </a:rPr>
                <a:t>                	ADD  AX,BX</a:t>
              </a:r>
              <a:endParaRPr lang="en-US" altLang="zh-CN">
                <a:latin typeface="宋体" panose="02010600030101010101" pitchFamily="2" charset="-122"/>
              </a:endParaRPr>
            </a:p>
            <a:p>
              <a:pPr algn="just" eaLnBrk="1" hangingPunct="1">
                <a:lnSpc>
                  <a:spcPct val="120000"/>
                </a:lnSpc>
                <a:spcBef>
                  <a:spcPct val="50000"/>
                </a:spcBef>
              </a:pPr>
              <a:r>
                <a:rPr lang="en-US" altLang="zh-CN"/>
                <a:t>	L1:    	</a:t>
              </a:r>
            </a:p>
          </p:txBody>
        </p:sp>
        <p:graphicFrame>
          <p:nvGraphicFramePr>
            <p:cNvPr id="24578" name="Object 0">
              <a:extLst>
                <a:ext uri="{FF2B5EF4-FFF2-40B4-BE49-F238E27FC236}">
                  <a16:creationId xmlns:a16="http://schemas.microsoft.com/office/drawing/2014/main" id="{0FF14B40-1FE5-225E-69D3-6EACC8909A1D}"/>
                </a:ext>
              </a:extLst>
            </p:cNvPr>
            <p:cNvGraphicFramePr>
              <a:graphicFrameLocks noChangeAspect="1"/>
            </p:cNvGraphicFramePr>
            <p:nvPr/>
          </p:nvGraphicFramePr>
          <p:xfrm>
            <a:off x="1338" y="2931"/>
            <a:ext cx="158" cy="396"/>
          </p:xfrm>
          <a:graphic>
            <a:graphicData uri="http://schemas.openxmlformats.org/presentationml/2006/ole">
              <mc:AlternateContent xmlns:mc="http://schemas.openxmlformats.org/markup-compatibility/2006">
                <mc:Choice xmlns:v="urn:schemas-microsoft-com:vml" Requires="v">
                  <p:oleObj name="公式" r:id="rId2" imgW="75960" imgH="190440" progId="Equation.3">
                    <p:embed/>
                  </p:oleObj>
                </mc:Choice>
                <mc:Fallback>
                  <p:oleObj name="公式" r:id="rId2" imgW="75960" imgH="190440" progId="Equation.3">
                    <p:embed/>
                    <p:pic>
                      <p:nvPicPr>
                        <p:cNvPr id="24578" name="Object 0">
                          <a:extLst>
                            <a:ext uri="{FF2B5EF4-FFF2-40B4-BE49-F238E27FC236}">
                              <a16:creationId xmlns:a16="http://schemas.microsoft.com/office/drawing/2014/main" id="{0FF14B40-1FE5-225E-69D3-6EACC8909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2931"/>
                          <a:ext cx="158"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580" name="AutoShape 6">
            <a:hlinkClick r:id="" action="ppaction://hlinkshowjump?jump=firstslide" highlightClick="1"/>
            <a:extLst>
              <a:ext uri="{FF2B5EF4-FFF2-40B4-BE49-F238E27FC236}">
                <a16:creationId xmlns:a16="http://schemas.microsoft.com/office/drawing/2014/main" id="{0CB123B2-5D6A-AEC9-DFF7-C12A7D48C5EF}"/>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5">
            <a:extLst>
              <a:ext uri="{FF2B5EF4-FFF2-40B4-BE49-F238E27FC236}">
                <a16:creationId xmlns:a16="http://schemas.microsoft.com/office/drawing/2014/main" id="{EF6094C1-E499-8C23-F509-6AEAFEEB2A1D}"/>
              </a:ext>
            </a:extLst>
          </p:cNvPr>
          <p:cNvSpPr txBox="1">
            <a:spLocks noChangeArrowheads="1"/>
          </p:cNvSpPr>
          <p:nvPr/>
        </p:nvSpPr>
        <p:spPr bwMode="auto">
          <a:xfrm>
            <a:off x="1122363" y="914400"/>
            <a:ext cx="66897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400" b="1">
                <a:latin typeface="华文行楷" panose="02010800040101010101" pitchFamily="2" charset="-122"/>
                <a:ea typeface="华文行楷" panose="02010800040101010101" pitchFamily="2" charset="-122"/>
              </a:rPr>
              <a:t>第</a:t>
            </a:r>
            <a:r>
              <a:rPr lang="en-US" altLang="zh-CN" sz="4400" b="1">
                <a:latin typeface="华文行楷" panose="02010800040101010101" pitchFamily="2" charset="-122"/>
                <a:ea typeface="华文行楷" panose="02010800040101010101" pitchFamily="2" charset="-122"/>
              </a:rPr>
              <a:t>8</a:t>
            </a:r>
            <a:r>
              <a:rPr lang="zh-CN" altLang="en-US" sz="4400" b="1">
                <a:latin typeface="华文行楷" panose="02010800040101010101" pitchFamily="2" charset="-122"/>
                <a:ea typeface="华文行楷" panose="02010800040101010101" pitchFamily="2" charset="-122"/>
              </a:rPr>
              <a:t>章　符号表与错误处理 </a:t>
            </a:r>
          </a:p>
        </p:txBody>
      </p:sp>
      <p:sp>
        <p:nvSpPr>
          <p:cNvPr id="13315" name="Text Box 9">
            <a:extLst>
              <a:ext uri="{FF2B5EF4-FFF2-40B4-BE49-F238E27FC236}">
                <a16:creationId xmlns:a16="http://schemas.microsoft.com/office/drawing/2014/main" id="{A9037BAA-3BBC-BA03-E4B2-74C405A959CE}"/>
              </a:ext>
            </a:extLst>
          </p:cNvPr>
          <p:cNvSpPr txBox="1">
            <a:spLocks noChangeArrowheads="1"/>
          </p:cNvSpPr>
          <p:nvPr/>
        </p:nvSpPr>
        <p:spPr bwMode="auto">
          <a:xfrm>
            <a:off x="3406775" y="2057400"/>
            <a:ext cx="2328863"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90000"/>
              </a:lnSpc>
            </a:pPr>
            <a:r>
              <a:rPr lang="en-US" altLang="zh-CN" b="1"/>
              <a:t>8.1  </a:t>
            </a:r>
            <a:r>
              <a:rPr lang="zh-CN" altLang="en-US" b="1"/>
              <a:t>符号表 </a:t>
            </a:r>
          </a:p>
          <a:p>
            <a:pPr eaLnBrk="1" hangingPunct="1">
              <a:lnSpc>
                <a:spcPct val="190000"/>
              </a:lnSpc>
            </a:pPr>
            <a:r>
              <a:rPr lang="en-US" altLang="zh-CN" b="1"/>
              <a:t>8.2  </a:t>
            </a:r>
            <a:r>
              <a:rPr lang="zh-CN" altLang="en-US" b="1"/>
              <a:t>错误处理 </a:t>
            </a:r>
          </a:p>
          <a:p>
            <a:pPr eaLnBrk="1" hangingPunct="1">
              <a:lnSpc>
                <a:spcPct val="190000"/>
              </a:lnSpc>
            </a:pPr>
            <a:r>
              <a:rPr lang="zh-CN" altLang="en-US" b="1"/>
              <a:t>习题八 </a:t>
            </a:r>
          </a:p>
        </p:txBody>
      </p:sp>
    </p:spTree>
  </p:cSld>
  <p:clrMapOvr>
    <a:masterClrMapping/>
  </p:clrMapOvr>
  <p:transition>
    <p:random/>
  </p:transition>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a:extLst>
              <a:ext uri="{FF2B5EF4-FFF2-40B4-BE49-F238E27FC236}">
                <a16:creationId xmlns:a16="http://schemas.microsoft.com/office/drawing/2014/main" id="{BA4DC05B-43FF-3794-19DB-7C407BFE92B5}"/>
              </a:ext>
            </a:extLst>
          </p:cNvPr>
          <p:cNvSpPr txBox="1">
            <a:spLocks noChangeArrowheads="1"/>
          </p:cNvSpPr>
          <p:nvPr/>
        </p:nvSpPr>
        <p:spPr bwMode="auto">
          <a:xfrm>
            <a:off x="412750" y="550863"/>
            <a:ext cx="8316913" cy="584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pPr>
            <a:r>
              <a:rPr lang="en-US" altLang="zh-CN" sz="3200" b="1">
                <a:ea typeface="方正宋黑简体" pitchFamily="65" charset="-122"/>
              </a:rPr>
              <a:t>8.1  </a:t>
            </a:r>
            <a:r>
              <a:rPr lang="zh-CN" altLang="en-US" sz="3200" b="1">
                <a:ea typeface="方正宋黑简体" pitchFamily="65" charset="-122"/>
              </a:rPr>
              <a:t>符  号  表</a:t>
            </a:r>
          </a:p>
          <a:p>
            <a:pPr algn="just" eaLnBrk="1" hangingPunct="1">
              <a:lnSpc>
                <a:spcPct val="110000"/>
              </a:lnSpc>
            </a:pPr>
            <a:r>
              <a:rPr lang="en-US" altLang="zh-CN" b="1">
                <a:ea typeface="方正小标宋简体" charset="-122"/>
              </a:rPr>
              <a:t>8.1.1  </a:t>
            </a:r>
            <a:r>
              <a:rPr lang="zh-CN" altLang="en-US" b="1">
                <a:ea typeface="方正小标宋简体" charset="-122"/>
              </a:rPr>
              <a:t>符号表的作用</a:t>
            </a:r>
          </a:p>
          <a:p>
            <a:pPr algn="just" eaLnBrk="1" hangingPunct="1">
              <a:lnSpc>
                <a:spcPct val="110000"/>
              </a:lnSpc>
            </a:pPr>
            <a:r>
              <a:rPr lang="zh-CN" altLang="en-US"/>
              <a:t>　　在编译程序工作的过程中，需要不断收集、记录、查证和使用源程序中的一些语法符号</a:t>
            </a:r>
            <a:r>
              <a:rPr lang="en-US" altLang="zh-CN"/>
              <a:t>(</a:t>
            </a:r>
            <a:r>
              <a:rPr lang="zh-CN" altLang="en-US"/>
              <a:t>简称为符号</a:t>
            </a:r>
            <a:r>
              <a:rPr lang="en-US" altLang="zh-CN"/>
              <a:t>)</a:t>
            </a:r>
            <a:r>
              <a:rPr lang="zh-CN" altLang="en-US"/>
              <a:t>的类型和特征等相关信息。为方便起见，一般的做法是让编译程序在其工作过程中建立并保存一批表格，如常数表、变量名表、数组内情向量表、过程或子程序名表及标号表等，将它们统称为符号表或名字表。符号表中的每一项包括两个部分：一部分填入名字</a:t>
            </a:r>
            <a:r>
              <a:rPr lang="en-US" altLang="zh-CN"/>
              <a:t>(</a:t>
            </a:r>
            <a:r>
              <a:rPr lang="zh-CN" altLang="en-US"/>
              <a:t>标识符</a:t>
            </a:r>
            <a:r>
              <a:rPr lang="en-US" altLang="zh-CN"/>
              <a:t>)</a:t>
            </a:r>
            <a:r>
              <a:rPr lang="zh-CN" altLang="en-US"/>
              <a:t>；另一部分是与此名字有关的信息，这些信息将全面地反映各个语法符号的属性以及它们在编译过程中的特征，诸如名字的种属</a:t>
            </a:r>
            <a:r>
              <a:rPr lang="en-US" altLang="zh-CN"/>
              <a:t>(</a:t>
            </a:r>
            <a:r>
              <a:rPr lang="zh-CN" altLang="en-US"/>
              <a:t>常数、变量、数组、标号等</a:t>
            </a:r>
            <a:r>
              <a:rPr lang="en-US" altLang="zh-CN"/>
              <a:t>)</a:t>
            </a:r>
            <a:r>
              <a:rPr lang="zh-CN" altLang="en-US"/>
              <a:t>、名字的类型</a:t>
            </a:r>
            <a:r>
              <a:rPr lang="en-US" altLang="zh-CN"/>
              <a:t>(</a:t>
            </a:r>
            <a:r>
              <a:rPr lang="zh-CN" altLang="en-US"/>
              <a:t>整型、实型、逻辑型、字符型等</a:t>
            </a:r>
            <a:r>
              <a:rPr lang="en-US" altLang="zh-CN"/>
              <a:t>)</a:t>
            </a:r>
            <a:r>
              <a:rPr lang="zh-CN" altLang="en-US"/>
              <a:t>、特征</a:t>
            </a:r>
            <a:r>
              <a:rPr lang="en-US" altLang="zh-CN"/>
              <a:t>(</a:t>
            </a:r>
            <a:r>
              <a:rPr lang="zh-CN" altLang="en-US"/>
              <a:t>当前是定义性出现还是使用性出现等</a:t>
            </a:r>
            <a:r>
              <a:rPr lang="en-US" altLang="zh-CN"/>
              <a:t>)</a:t>
            </a:r>
            <a:r>
              <a:rPr lang="zh-CN" altLang="en-US"/>
              <a:t>、给此名字分配的存储单元地址及与此名语义有关的其他信息等。</a:t>
            </a:r>
          </a:p>
        </p:txBody>
      </p:sp>
    </p:spTree>
  </p:cSld>
  <p:clrMapOvr>
    <a:masterClrMapping/>
  </p:clrMapOvr>
  <p:transition>
    <p:random/>
  </p:transition>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6D049ED2-8AD4-DA05-86F6-10B0006F38CF}"/>
              </a:ext>
            </a:extLst>
          </p:cNvPr>
          <p:cNvSpPr txBox="1">
            <a:spLocks noChangeArrowheads="1"/>
          </p:cNvSpPr>
          <p:nvPr/>
        </p:nvSpPr>
        <p:spPr bwMode="auto">
          <a:xfrm>
            <a:off x="498475" y="685800"/>
            <a:ext cx="81454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t>　　根据编译程序工作阶段的不同划分，名字表中的各种信息将在编译程序工作过程中的适当时候填入。对于在词法分析阶段就建立符号表的编译程序，当扫描源程序识别出一个单词</a:t>
            </a:r>
            <a:r>
              <a:rPr lang="en-US" altLang="zh-CN"/>
              <a:t>(</a:t>
            </a:r>
            <a:r>
              <a:rPr lang="zh-CN" altLang="en-US"/>
              <a:t>名字</a:t>
            </a:r>
            <a:r>
              <a:rPr lang="en-US" altLang="zh-CN"/>
              <a:t>)</a:t>
            </a:r>
            <a:r>
              <a:rPr lang="zh-CN" altLang="en-US"/>
              <a:t>时，就以此名字查找符号表；若表中无此名的登记项，就将此名字填入符号表中；至于与此名相关的其它信息，可视工作方便分别在语法分析、语义分析及中间代码生成等阶段陆续填入。在语义分析时，符号表中的信息可以用于语义检查；在代码优化时，编译程序则利用符号表提供的信息选出恰当的代码进行优化；而目标代码生成时，编译程序将依据符号表中的符号名来分配目标地址。几乎在编译程序工作的全过程中，都需要对符号表进行频繁的访问</a:t>
            </a:r>
            <a:r>
              <a:rPr lang="en-US" altLang="zh-CN"/>
              <a:t>(</a:t>
            </a:r>
            <a:r>
              <a:rPr lang="zh-CN" altLang="en-US"/>
              <a:t>查表或填表</a:t>
            </a:r>
            <a:r>
              <a:rPr lang="en-US" altLang="zh-CN"/>
              <a:t>)</a:t>
            </a:r>
            <a:r>
              <a:rPr lang="zh-CN" altLang="en-US"/>
              <a:t>，其耗费的时间在整个编译过程中占有很大的比例。因此，合理地组织符号表并相应选择好的查、填表方法是提高编译程序工作效率的有效办法。</a:t>
            </a:r>
          </a:p>
        </p:txBody>
      </p:sp>
    </p:spTree>
  </p:cSld>
  <p:clrMapOvr>
    <a:masterClrMapping/>
  </p:clrMapOvr>
  <p:transition>
    <p:random/>
  </p:transition>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028">
            <a:extLst>
              <a:ext uri="{FF2B5EF4-FFF2-40B4-BE49-F238E27FC236}">
                <a16:creationId xmlns:a16="http://schemas.microsoft.com/office/drawing/2014/main" id="{EA4D3E10-0D9B-AECD-0C0F-1355710BC7EA}"/>
              </a:ext>
            </a:extLst>
          </p:cNvPr>
          <p:cNvSpPr txBox="1">
            <a:spLocks noChangeArrowheads="1"/>
          </p:cNvSpPr>
          <p:nvPr/>
        </p:nvSpPr>
        <p:spPr bwMode="auto">
          <a:xfrm>
            <a:off x="174625" y="581025"/>
            <a:ext cx="8780463"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对于编译程序所用的符号表来说，它所涉及的基本操作大致可以归纳为五类：</a:t>
            </a:r>
          </a:p>
          <a:p>
            <a:pPr algn="just" eaLnBrk="1" hangingPunct="1">
              <a:spcBef>
                <a:spcPct val="50000"/>
              </a:spcBef>
            </a:pPr>
            <a:r>
              <a:rPr lang="zh-CN" altLang="en-US"/>
              <a:t>　　</a:t>
            </a:r>
            <a:r>
              <a:rPr lang="en-US" altLang="zh-CN"/>
              <a:t>(1) </a:t>
            </a:r>
            <a:r>
              <a:rPr lang="zh-CN" altLang="en-US"/>
              <a:t>判断一个给定的名字是否在表中；</a:t>
            </a:r>
          </a:p>
          <a:p>
            <a:pPr algn="just" eaLnBrk="1" hangingPunct="1">
              <a:spcBef>
                <a:spcPct val="50000"/>
              </a:spcBef>
            </a:pPr>
            <a:r>
              <a:rPr lang="zh-CN" altLang="en-US"/>
              <a:t>　　</a:t>
            </a:r>
            <a:r>
              <a:rPr lang="en-US" altLang="zh-CN"/>
              <a:t>(2) </a:t>
            </a:r>
            <a:r>
              <a:rPr lang="zh-CN" altLang="en-US"/>
              <a:t>在表中填入新的名字；</a:t>
            </a:r>
          </a:p>
          <a:p>
            <a:pPr algn="just" eaLnBrk="1" hangingPunct="1">
              <a:spcBef>
                <a:spcPct val="50000"/>
              </a:spcBef>
            </a:pPr>
            <a:r>
              <a:rPr lang="zh-CN" altLang="en-US"/>
              <a:t>　　</a:t>
            </a:r>
            <a:r>
              <a:rPr lang="en-US" altLang="zh-CN"/>
              <a:t>(3) </a:t>
            </a:r>
            <a:r>
              <a:rPr lang="zh-CN" altLang="en-US"/>
              <a:t>对给定的名字访问它在表中的有关信息；</a:t>
            </a:r>
          </a:p>
          <a:p>
            <a:pPr algn="just" eaLnBrk="1" hangingPunct="1">
              <a:spcBef>
                <a:spcPct val="50000"/>
              </a:spcBef>
            </a:pPr>
            <a:r>
              <a:rPr lang="zh-CN" altLang="en-US"/>
              <a:t>　　</a:t>
            </a:r>
            <a:r>
              <a:rPr lang="en-US" altLang="zh-CN"/>
              <a:t>(4) </a:t>
            </a:r>
            <a:r>
              <a:rPr lang="zh-CN" altLang="en-US"/>
              <a:t>对给定的名字填入或更新它在表中的某些信息；</a:t>
            </a:r>
          </a:p>
          <a:p>
            <a:pPr algn="just" eaLnBrk="1" hangingPunct="1">
              <a:spcBef>
                <a:spcPct val="50000"/>
              </a:spcBef>
            </a:pPr>
            <a:r>
              <a:rPr lang="zh-CN" altLang="en-US"/>
              <a:t>　　</a:t>
            </a:r>
            <a:r>
              <a:rPr lang="en-US" altLang="zh-CN"/>
              <a:t>(5) </a:t>
            </a:r>
            <a:r>
              <a:rPr lang="zh-CN" altLang="en-US"/>
              <a:t>从表中删去一个或一组无用的项。</a:t>
            </a:r>
          </a:p>
        </p:txBody>
      </p:sp>
    </p:spTree>
  </p:cSld>
  <p:clrMapOvr>
    <a:masterClrMapping/>
  </p:clrMapOvr>
  <p:transition>
    <p:random/>
  </p:transition>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a:extLst>
              <a:ext uri="{FF2B5EF4-FFF2-40B4-BE49-F238E27FC236}">
                <a16:creationId xmlns:a16="http://schemas.microsoft.com/office/drawing/2014/main" id="{FC6504EA-F9CE-1A2E-1C51-FDA4E0FE6C6A}"/>
              </a:ext>
            </a:extLst>
          </p:cNvPr>
          <p:cNvSpPr txBox="1">
            <a:spLocks noChangeArrowheads="1"/>
          </p:cNvSpPr>
          <p:nvPr/>
        </p:nvSpPr>
        <p:spPr bwMode="auto">
          <a:xfrm>
            <a:off x="198438" y="566738"/>
            <a:ext cx="876617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b="1">
                <a:ea typeface="方正小标宋简体" charset="-122"/>
              </a:rPr>
              <a:t>8.1.2  </a:t>
            </a:r>
            <a:r>
              <a:rPr lang="zh-CN" altLang="en-US" b="1">
                <a:ea typeface="方正小标宋简体" charset="-122"/>
              </a:rPr>
              <a:t>符号表的组织</a:t>
            </a:r>
          </a:p>
          <a:p>
            <a:pPr eaLnBrk="1" hangingPunct="1">
              <a:lnSpc>
                <a:spcPct val="140000"/>
              </a:lnSpc>
              <a:spcBef>
                <a:spcPct val="50000"/>
              </a:spcBef>
            </a:pPr>
            <a:r>
              <a:rPr lang="zh-CN" altLang="en-US"/>
              <a:t>　　由于处理对象的作用和作用域可以有多种，因而符号表也有多种组织方式。按照处理对象的特点，符号表的组织方式一般可分为直接方式和间接方式。</a:t>
            </a:r>
          </a:p>
          <a:p>
            <a:pPr algn="just" eaLnBrk="1" hangingPunct="1">
              <a:lnSpc>
                <a:spcPct val="140000"/>
              </a:lnSpc>
              <a:spcBef>
                <a:spcPct val="50000"/>
              </a:spcBef>
            </a:pPr>
            <a:r>
              <a:rPr lang="zh-CN" altLang="en-US"/>
              <a:t>　　直接方式是指在符号表中直接填入源程序中定义的标识符及相关信息</a:t>
            </a:r>
            <a:r>
              <a:rPr lang="en-US" altLang="zh-CN"/>
              <a:t>(</a:t>
            </a:r>
            <a:r>
              <a:rPr lang="zh-CN" altLang="en-US"/>
              <a:t>如图</a:t>
            </a:r>
            <a:r>
              <a:rPr lang="en-US" altLang="zh-CN"/>
              <a:t>8–1</a:t>
            </a:r>
            <a:r>
              <a:rPr lang="zh-CN" altLang="en-US"/>
              <a:t>所示</a:t>
            </a:r>
            <a:r>
              <a:rPr lang="en-US" altLang="zh-CN"/>
              <a:t>)</a:t>
            </a:r>
            <a:r>
              <a:rPr lang="zh-CN" altLang="en-US"/>
              <a:t>。在图</a:t>
            </a:r>
            <a:r>
              <a:rPr lang="en-US" altLang="zh-CN"/>
              <a:t>8–1</a:t>
            </a:r>
            <a:r>
              <a:rPr lang="zh-CN" altLang="en-US"/>
              <a:t>所示的符号表中，</a:t>
            </a:r>
            <a:r>
              <a:rPr lang="en-US" altLang="zh-CN"/>
              <a:t>Name(</a:t>
            </a:r>
            <a:r>
              <a:rPr lang="zh-CN" altLang="en-US"/>
              <a:t>名字</a:t>
            </a:r>
            <a:r>
              <a:rPr lang="en-US" altLang="zh-CN"/>
              <a:t>)</a:t>
            </a:r>
            <a:r>
              <a:rPr lang="zh-CN" altLang="en-US"/>
              <a:t>栏的长度是固定的，这种栏目长度固定的表格易于组织、填写或查找，因而是最简单的一种符号表组织方式，它适合于规定标识符长度的程序语言。</a:t>
            </a:r>
          </a:p>
        </p:txBody>
      </p:sp>
    </p:spTree>
  </p:cSld>
  <p:clrMapOvr>
    <a:masterClrMapping/>
  </p:clrMapOvr>
  <p:transition>
    <p:random/>
  </p:transition>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B3CBAE77-56B6-B7BD-6635-9FAB8268DB0F}"/>
              </a:ext>
            </a:extLst>
          </p:cNvPr>
          <p:cNvSpPr>
            <a:spLocks noChangeArrowheads="1"/>
          </p:cNvSpPr>
          <p:nvPr/>
        </p:nvSpPr>
        <p:spPr bwMode="auto">
          <a:xfrm>
            <a:off x="2498725" y="5715000"/>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8–1  </a:t>
            </a:r>
            <a:r>
              <a:rPr lang="zh-CN" altLang="en-US"/>
              <a:t>直接组织方式的符号表</a:t>
            </a:r>
          </a:p>
        </p:txBody>
      </p:sp>
      <p:pic>
        <p:nvPicPr>
          <p:cNvPr id="18435" name="Picture 5" descr="8-1">
            <a:extLst>
              <a:ext uri="{FF2B5EF4-FFF2-40B4-BE49-F238E27FC236}">
                <a16:creationId xmlns:a16="http://schemas.microsoft.com/office/drawing/2014/main" id="{30A701CF-088B-AB0D-9272-5CDA9188C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063" y="1219200"/>
            <a:ext cx="611028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9" name="Rectangle 3">
            <a:extLst>
              <a:ext uri="{FF2B5EF4-FFF2-40B4-BE49-F238E27FC236}">
                <a16:creationId xmlns:a16="http://schemas.microsoft.com/office/drawing/2014/main" id="{1CBB0D20-6577-1BB3-8A73-2672700623DB}"/>
              </a:ext>
            </a:extLst>
          </p:cNvPr>
          <p:cNvSpPr>
            <a:spLocks noGrp="1" noChangeArrowheads="1"/>
          </p:cNvSpPr>
          <p:nvPr>
            <p:ph type="body" idx="1"/>
          </p:nvPr>
        </p:nvSpPr>
        <p:spPr>
          <a:xfrm>
            <a:off x="323850" y="1125538"/>
            <a:ext cx="8229600" cy="4525962"/>
          </a:xfrm>
        </p:spPr>
        <p:txBody>
          <a:bodyPr/>
          <a:lstStyle/>
          <a:p>
            <a:pPr eaLnBrk="1" hangingPunct="1">
              <a:lnSpc>
                <a:spcPct val="120000"/>
              </a:lnSpc>
              <a:buFont typeface="Wingdings" panose="05000000000000000000" pitchFamily="2" charset="2"/>
              <a:buNone/>
              <a:defRPr/>
            </a:pPr>
            <a:r>
              <a:rPr lang="en-US" altLang="zh-CN"/>
              <a:t>             </a:t>
            </a:r>
            <a:r>
              <a:rPr lang="zh-CN" altLang="en-US"/>
              <a:t>语法分析是编译过程的核心部分，其基本任务是根据语言的语法规则进行语法分析，若不存在语法错误则给出正确的语法结构并为语义分析和代码生成做准备。在描述程序语言的语法结构时，需借助于上下文无关文法，而文法是描述程序语言的依据。语法分析的方法通常分为两类，即自顶向下分析方法和自底向上分析方法。所谓自顶向下分析法，就是从文法的开始符号出发，根据文法的规则进行推导，最终推导出给定的句子来。自底向上的分析法则是从给定的输入串开始，根据文法规则逐步进行归约，直至归约到文法的开始符号为止。</a:t>
            </a:r>
          </a:p>
          <a:p>
            <a:pPr eaLnBrk="1" hangingPunct="1">
              <a:lnSpc>
                <a:spcPct val="120000"/>
              </a:lnSpc>
              <a:buFont typeface="Wingdings" panose="05000000000000000000" pitchFamily="2" charset="2"/>
              <a:buNone/>
              <a:defRPr/>
            </a:pPr>
            <a:endParaRPr lang="en-US" altLang="zh-CN"/>
          </a:p>
        </p:txBody>
      </p:sp>
    </p:spTree>
  </p:cSld>
  <p:clrMapOvr>
    <a:masterClrMapping/>
  </p:clrMapOvr>
  <p:transition>
    <p:random/>
  </p:transition>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a:extLst>
              <a:ext uri="{FF2B5EF4-FFF2-40B4-BE49-F238E27FC236}">
                <a16:creationId xmlns:a16="http://schemas.microsoft.com/office/drawing/2014/main" id="{6CD2539B-C06B-D91B-3024-EE771E78574B}"/>
              </a:ext>
            </a:extLst>
          </p:cNvPr>
          <p:cNvSpPr txBox="1">
            <a:spLocks noChangeArrowheads="1"/>
          </p:cNvSpPr>
          <p:nvPr/>
        </p:nvSpPr>
        <p:spPr bwMode="auto">
          <a:xfrm>
            <a:off x="203200" y="566738"/>
            <a:ext cx="8650288"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然而，并不是所有高级语言都规定标识符的长度。如果对标识符长度不加限制，则上述定长方式必须按最大长度来定长，这显然浪费存储空间。因此，对不定长标识符一般采用间接方式来组织符号表。</a:t>
            </a:r>
          </a:p>
          <a:p>
            <a:pPr algn="just" eaLnBrk="1" hangingPunct="1">
              <a:lnSpc>
                <a:spcPct val="140000"/>
              </a:lnSpc>
              <a:spcBef>
                <a:spcPct val="50000"/>
              </a:spcBef>
            </a:pPr>
            <a:r>
              <a:rPr lang="zh-CN" altLang="en-US"/>
              <a:t>　　间接方式是指单独设置一个字符串数组来存放所有的标识符，并在符号表的名字栏中设置两项内容：一是指针，用来指向标识符在数组中的起始位置；二是一整数值，用来表示该标识符的长度。图</a:t>
            </a:r>
            <a:r>
              <a:rPr lang="en-US" altLang="zh-CN"/>
              <a:t>8–2</a:t>
            </a:r>
            <a:r>
              <a:rPr lang="zh-CN" altLang="en-US"/>
              <a:t>给出了符号表的间接组织方式。</a:t>
            </a:r>
          </a:p>
        </p:txBody>
      </p:sp>
    </p:spTree>
  </p:cSld>
  <p:clrMapOvr>
    <a:masterClrMapping/>
  </p:clrMapOvr>
  <p:transition>
    <p:random/>
  </p:transition>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028">
            <a:extLst>
              <a:ext uri="{FF2B5EF4-FFF2-40B4-BE49-F238E27FC236}">
                <a16:creationId xmlns:a16="http://schemas.microsoft.com/office/drawing/2014/main" id="{33C67D7A-6AB6-C509-B2E3-F20C271EA95D}"/>
              </a:ext>
            </a:extLst>
          </p:cNvPr>
          <p:cNvSpPr txBox="1">
            <a:spLocks noChangeArrowheads="1"/>
          </p:cNvSpPr>
          <p:nvPr/>
        </p:nvSpPr>
        <p:spPr bwMode="auto">
          <a:xfrm>
            <a:off x="1905000" y="5851525"/>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8–2  </a:t>
            </a:r>
            <a:r>
              <a:rPr lang="zh-CN" altLang="en-US"/>
              <a:t>间接组织方式的符号表</a:t>
            </a:r>
          </a:p>
        </p:txBody>
      </p:sp>
      <p:pic>
        <p:nvPicPr>
          <p:cNvPr id="20483" name="Picture 1029" descr="8-2">
            <a:extLst>
              <a:ext uri="{FF2B5EF4-FFF2-40B4-BE49-F238E27FC236}">
                <a16:creationId xmlns:a16="http://schemas.microsoft.com/office/drawing/2014/main" id="{543AFA95-479B-2ECF-2E33-7D0C32C2D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08050"/>
            <a:ext cx="8569325" cy="437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028">
            <a:extLst>
              <a:ext uri="{FF2B5EF4-FFF2-40B4-BE49-F238E27FC236}">
                <a16:creationId xmlns:a16="http://schemas.microsoft.com/office/drawing/2014/main" id="{FF546553-62D2-D6D2-B83B-57B77C95D706}"/>
              </a:ext>
            </a:extLst>
          </p:cNvPr>
          <p:cNvSpPr txBox="1">
            <a:spLocks noChangeArrowheads="1"/>
          </p:cNvSpPr>
          <p:nvPr/>
        </p:nvSpPr>
        <p:spPr bwMode="auto">
          <a:xfrm>
            <a:off x="217488" y="404813"/>
            <a:ext cx="868045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另一种组织方式是按标识符的种属，如简单变量、数组、过程等分别建立不同的符号表，如简单变量名表、数组名表、过程名表等。例如，下面的函数：</a:t>
            </a:r>
          </a:p>
          <a:p>
            <a:pPr lvl="2" algn="just" eaLnBrk="1" hangingPunct="1">
              <a:lnSpc>
                <a:spcPct val="140000"/>
              </a:lnSpc>
            </a:pPr>
            <a:r>
              <a:rPr lang="en-US" altLang="zh-CN"/>
              <a:t>int f(int a,int b)</a:t>
            </a:r>
          </a:p>
          <a:p>
            <a:pPr lvl="2" algn="just" eaLnBrk="1" hangingPunct="1">
              <a:lnSpc>
                <a:spcPct val="140000"/>
              </a:lnSpc>
            </a:pPr>
            <a:r>
              <a:rPr lang="en-US" altLang="zh-CN"/>
              <a:t>{</a:t>
            </a:r>
          </a:p>
          <a:p>
            <a:pPr lvl="3" algn="just" eaLnBrk="1" hangingPunct="1">
              <a:lnSpc>
                <a:spcPct val="140000"/>
              </a:lnSpc>
            </a:pPr>
            <a:r>
              <a:rPr lang="en-US" altLang="zh-CN"/>
              <a:t>int c;</a:t>
            </a:r>
          </a:p>
          <a:p>
            <a:pPr lvl="3" algn="just" eaLnBrk="1" hangingPunct="1">
              <a:lnSpc>
                <a:spcPct val="140000"/>
              </a:lnSpc>
            </a:pPr>
            <a:r>
              <a:rPr lang="en-US" altLang="zh-CN"/>
              <a:t>if(a&gt;b) c=1;</a:t>
            </a:r>
          </a:p>
          <a:p>
            <a:pPr lvl="3" algn="just" eaLnBrk="1" hangingPunct="1">
              <a:lnSpc>
                <a:spcPct val="140000"/>
              </a:lnSpc>
            </a:pPr>
            <a:r>
              <a:rPr lang="en-US" altLang="zh-CN"/>
              <a:t>else c=0;</a:t>
            </a:r>
          </a:p>
          <a:p>
            <a:pPr lvl="3" algn="just" eaLnBrk="1" hangingPunct="1">
              <a:lnSpc>
                <a:spcPct val="140000"/>
              </a:lnSpc>
            </a:pPr>
            <a:r>
              <a:rPr lang="en-US" altLang="zh-CN"/>
              <a:t>return c;</a:t>
            </a:r>
          </a:p>
          <a:p>
            <a:pPr lvl="2" algn="just" eaLnBrk="1" hangingPunct="1">
              <a:lnSpc>
                <a:spcPct val="140000"/>
              </a:lnSpc>
            </a:pPr>
            <a:r>
              <a:rPr lang="en-US" altLang="zh-CN"/>
              <a:t>}</a:t>
            </a:r>
          </a:p>
          <a:p>
            <a:pPr algn="just" eaLnBrk="1" hangingPunct="1">
              <a:lnSpc>
                <a:spcPct val="140000"/>
              </a:lnSpc>
            </a:pPr>
            <a:r>
              <a:rPr lang="zh-CN" altLang="en-US"/>
              <a:t>经编译前期处理后产生的主要表项有简单变量名表、常数表、函数入口名表等</a:t>
            </a:r>
            <a:r>
              <a:rPr lang="en-US" altLang="zh-CN"/>
              <a:t>(</a:t>
            </a:r>
            <a:r>
              <a:rPr lang="zh-CN" altLang="en-US"/>
              <a:t>如图</a:t>
            </a:r>
            <a:r>
              <a:rPr lang="en-US" altLang="zh-CN"/>
              <a:t>8–3</a:t>
            </a:r>
            <a:r>
              <a:rPr lang="zh-CN" altLang="en-US"/>
              <a:t>所示</a:t>
            </a:r>
            <a:r>
              <a:rPr lang="en-US" altLang="zh-CN"/>
              <a:t>)</a:t>
            </a:r>
            <a:r>
              <a:rPr lang="zh-CN" altLang="en-US"/>
              <a:t>。</a:t>
            </a:r>
          </a:p>
        </p:txBody>
      </p:sp>
    </p:spTree>
  </p:cSld>
  <p:clrMapOvr>
    <a:masterClrMapping/>
  </p:clrMapOvr>
  <p:transition>
    <p:random/>
  </p:transition>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a:extLst>
              <a:ext uri="{FF2B5EF4-FFF2-40B4-BE49-F238E27FC236}">
                <a16:creationId xmlns:a16="http://schemas.microsoft.com/office/drawing/2014/main" id="{FE5B20BF-FB74-CBAF-4B9D-E58F5CD82D63}"/>
              </a:ext>
            </a:extLst>
          </p:cNvPr>
          <p:cNvSpPr txBox="1">
            <a:spLocks noChangeArrowheads="1"/>
          </p:cNvSpPr>
          <p:nvPr/>
        </p:nvSpPr>
        <p:spPr bwMode="auto">
          <a:xfrm>
            <a:off x="990600" y="5486400"/>
            <a:ext cx="7467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8–3  </a:t>
            </a:r>
            <a:r>
              <a:rPr lang="zh-CN" altLang="en-US"/>
              <a:t>按标识符种属组织的各种符号表</a:t>
            </a:r>
          </a:p>
          <a:p>
            <a:pPr algn="ctr" eaLnBrk="1" hangingPunct="1">
              <a:spcBef>
                <a:spcPct val="50000"/>
              </a:spcBef>
            </a:pPr>
            <a:r>
              <a:rPr lang="en-US" altLang="zh-CN"/>
              <a:t>(a) </a:t>
            </a:r>
            <a:r>
              <a:rPr lang="zh-CN" altLang="en-US"/>
              <a:t>简单变量名表；</a:t>
            </a:r>
            <a:r>
              <a:rPr lang="en-US" altLang="zh-CN"/>
              <a:t>(b) </a:t>
            </a:r>
            <a:r>
              <a:rPr lang="zh-CN" altLang="en-US"/>
              <a:t>常数表；</a:t>
            </a:r>
            <a:r>
              <a:rPr lang="en-US" altLang="zh-CN"/>
              <a:t>(c) </a:t>
            </a:r>
            <a:r>
              <a:rPr lang="zh-CN" altLang="en-US"/>
              <a:t>函数入口名表</a:t>
            </a:r>
          </a:p>
        </p:txBody>
      </p:sp>
      <p:pic>
        <p:nvPicPr>
          <p:cNvPr id="22531" name="Picture 5" descr="8-3">
            <a:extLst>
              <a:ext uri="{FF2B5EF4-FFF2-40B4-BE49-F238E27FC236}">
                <a16:creationId xmlns:a16="http://schemas.microsoft.com/office/drawing/2014/main" id="{FE45EA0D-E741-08DF-07A3-ABA34E513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205038"/>
            <a:ext cx="864076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028">
            <a:extLst>
              <a:ext uri="{FF2B5EF4-FFF2-40B4-BE49-F238E27FC236}">
                <a16:creationId xmlns:a16="http://schemas.microsoft.com/office/drawing/2014/main" id="{00562499-0C26-2695-766D-2656D24B650B}"/>
              </a:ext>
            </a:extLst>
          </p:cNvPr>
          <p:cNvSpPr txBox="1">
            <a:spLocks noChangeArrowheads="1"/>
          </p:cNvSpPr>
          <p:nvPr/>
        </p:nvSpPr>
        <p:spPr bwMode="auto">
          <a:xfrm>
            <a:off x="188913" y="581025"/>
            <a:ext cx="870902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根据符号表名字栏的组织特点，符号表信息栏的组织方式也分为两类：固定信息内容和仅记录信息存放地址。</a:t>
            </a:r>
          </a:p>
          <a:p>
            <a:pPr algn="just" eaLnBrk="1" hangingPunct="1">
              <a:lnSpc>
                <a:spcPct val="140000"/>
              </a:lnSpc>
              <a:spcBef>
                <a:spcPct val="50000"/>
              </a:spcBef>
            </a:pPr>
            <a:r>
              <a:rPr lang="zh-CN" altLang="en-US"/>
              <a:t>　　如果名字栏中的标识符按种属分类，则因同类标识符其基本特征一致，故可将这些信息一一记录在信息栏中。</a:t>
            </a:r>
          </a:p>
          <a:p>
            <a:pPr algn="just" eaLnBrk="1" hangingPunct="1">
              <a:lnSpc>
                <a:spcPct val="140000"/>
              </a:lnSpc>
              <a:spcBef>
                <a:spcPct val="50000"/>
              </a:spcBef>
            </a:pPr>
            <a:r>
              <a:rPr lang="zh-CN" altLang="en-US"/>
              <a:t>　　如果符号表的名字不分种属，则由于不同种属的标识符其特征不一致，也即它们所需存储的信息不一致，因而不容易确定一个固定长度的空间来统一安排。这时，可在符号表外另设一组存储空间，并在符号表信息栏中放一指针来指向这个存储空间起始地址。</a:t>
            </a:r>
          </a:p>
        </p:txBody>
      </p:sp>
    </p:spTree>
  </p:cSld>
  <p:clrMapOvr>
    <a:masterClrMapping/>
  </p:clrMapOvr>
  <p:transition>
    <p:random/>
  </p:transition>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028">
            <a:extLst>
              <a:ext uri="{FF2B5EF4-FFF2-40B4-BE49-F238E27FC236}">
                <a16:creationId xmlns:a16="http://schemas.microsoft.com/office/drawing/2014/main" id="{B77C7CBA-06BB-88B1-6094-489852DBBCEC}"/>
              </a:ext>
            </a:extLst>
          </p:cNvPr>
          <p:cNvSpPr txBox="1">
            <a:spLocks noChangeArrowheads="1"/>
          </p:cNvSpPr>
          <p:nvPr/>
        </p:nvSpPr>
        <p:spPr bwMode="auto">
          <a:xfrm>
            <a:off x="188913" y="536575"/>
            <a:ext cx="8751887"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例如，对数组标识符需要存储有关数组维数，每维上、下界值，数组类型及数组存放的起始地址等信息。如果将信息与名字一起全部放在符号表中，则因维数不同而使记录该信息的空间大小不易确定，因此，通常给它们另外安排一个内情向量表来记录数组的全部信息，同时在符号表的信息栏设置一指针指向内情向量的入口地址</a:t>
            </a:r>
            <a:r>
              <a:rPr lang="en-US" altLang="zh-CN"/>
              <a:t>(</a:t>
            </a:r>
            <a:r>
              <a:rPr lang="zh-CN" altLang="en-US"/>
              <a:t>见图</a:t>
            </a:r>
            <a:r>
              <a:rPr lang="en-US" altLang="zh-CN"/>
              <a:t>8–4)</a:t>
            </a:r>
            <a:r>
              <a:rPr lang="zh-CN" altLang="en-US"/>
              <a:t>。此外，对像函数名、过程名等含有较多信息且不容易规范信息长度的名字都可以采取这种办法。</a:t>
            </a:r>
          </a:p>
        </p:txBody>
      </p:sp>
    </p:spTree>
  </p:cSld>
  <p:clrMapOvr>
    <a:masterClrMapping/>
  </p:clrMapOvr>
  <p:transition>
    <p:random/>
  </p:transition>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a:extLst>
              <a:ext uri="{FF2B5EF4-FFF2-40B4-BE49-F238E27FC236}">
                <a16:creationId xmlns:a16="http://schemas.microsoft.com/office/drawing/2014/main" id="{549A0117-FEB5-7ADA-E99A-BFD7F2EF37D2}"/>
              </a:ext>
            </a:extLst>
          </p:cNvPr>
          <p:cNvSpPr txBox="1">
            <a:spLocks noChangeArrowheads="1"/>
          </p:cNvSpPr>
          <p:nvPr/>
        </p:nvSpPr>
        <p:spPr bwMode="auto">
          <a:xfrm>
            <a:off x="1752600" y="5410200"/>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8–4  </a:t>
            </a:r>
            <a:r>
              <a:rPr lang="zh-CN" altLang="en-US"/>
              <a:t>记录数组内情向量的符号表</a:t>
            </a:r>
          </a:p>
        </p:txBody>
      </p:sp>
      <p:pic>
        <p:nvPicPr>
          <p:cNvPr id="25603" name="Picture 5" descr="8-4">
            <a:extLst>
              <a:ext uri="{FF2B5EF4-FFF2-40B4-BE49-F238E27FC236}">
                <a16:creationId xmlns:a16="http://schemas.microsoft.com/office/drawing/2014/main" id="{145C2A86-80D2-43B4-9275-781DBFDA0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844675"/>
            <a:ext cx="8893175"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a:extLst>
              <a:ext uri="{FF2B5EF4-FFF2-40B4-BE49-F238E27FC236}">
                <a16:creationId xmlns:a16="http://schemas.microsoft.com/office/drawing/2014/main" id="{2351DD9B-3E25-A485-AA50-1DF0752FD5B5}"/>
              </a:ext>
            </a:extLst>
          </p:cNvPr>
          <p:cNvSpPr txBox="1">
            <a:spLocks noChangeArrowheads="1"/>
          </p:cNvSpPr>
          <p:nvPr/>
        </p:nvSpPr>
        <p:spPr bwMode="auto">
          <a:xfrm>
            <a:off x="227013" y="549275"/>
            <a:ext cx="8666162"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en-US" altLang="zh-CN" b="1">
                <a:ea typeface="方正小标宋简体" charset="-122"/>
              </a:rPr>
              <a:t>8.1.3  </a:t>
            </a:r>
            <a:r>
              <a:rPr lang="zh-CN" altLang="en-US" b="1">
                <a:ea typeface="方正小标宋简体" charset="-122"/>
              </a:rPr>
              <a:t>分程序结构语言的符号表建立</a:t>
            </a:r>
          </a:p>
          <a:p>
            <a:pPr algn="just" eaLnBrk="1" hangingPunct="1">
              <a:lnSpc>
                <a:spcPct val="130000"/>
              </a:lnSpc>
            </a:pPr>
            <a:r>
              <a:rPr lang="zh-CN" altLang="en-US"/>
              <a:t>　　所谓分程序结构语言，是指用这种语言编写的分程序中可以再包含嵌套的分程序，并且可以定义属于它自己的一组局部变量。由于分程序的嵌套导致名字作用域的嵌套，故有时也将允许名字作用域嵌套的语言称为具有分程序结构的语言。典型的分程序结构语言是</a:t>
            </a:r>
            <a:r>
              <a:rPr lang="en-US" altLang="zh-CN"/>
              <a:t>PASCAL</a:t>
            </a:r>
            <a:r>
              <a:rPr lang="zh-CN" altLang="en-US"/>
              <a:t>；虽然通常不把</a:t>
            </a:r>
            <a:r>
              <a:rPr lang="en-US" altLang="zh-CN"/>
              <a:t>C</a:t>
            </a:r>
            <a:r>
              <a:rPr lang="zh-CN" altLang="en-US"/>
              <a:t>语言视为嵌套分程序结构的语言，但在它的函数定义中，</a:t>
            </a:r>
          </a:p>
          <a:p>
            <a:pPr algn="just" eaLnBrk="1" hangingPunct="1">
              <a:lnSpc>
                <a:spcPct val="130000"/>
              </a:lnSpc>
            </a:pPr>
            <a:r>
              <a:rPr lang="zh-CN" altLang="en-US"/>
              <a:t>　　函数体可以是一个嵌套的分程序，因而其中所涉及的各个局部变量的作用域也具有嵌套特征。</a:t>
            </a:r>
          </a:p>
          <a:p>
            <a:pPr algn="just" eaLnBrk="1" hangingPunct="1">
              <a:lnSpc>
                <a:spcPct val="130000"/>
              </a:lnSpc>
            </a:pPr>
            <a:r>
              <a:rPr lang="zh-CN" altLang="en-US"/>
              <a:t>　　对于嵌套的作用域，同名的变量在不同层次出现可能有不同的类型。因此，为了使编译程序在语义及其他有关处理上不致于发生混乱，可采用分层建立和处理符号表的方式。</a:t>
            </a:r>
          </a:p>
        </p:txBody>
      </p:sp>
    </p:spTree>
  </p:cSld>
  <p:clrMapOvr>
    <a:masterClrMapping/>
  </p:clrMapOvr>
  <p:transition>
    <p:random/>
  </p:transition>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a:extLst>
              <a:ext uri="{FF2B5EF4-FFF2-40B4-BE49-F238E27FC236}">
                <a16:creationId xmlns:a16="http://schemas.microsoft.com/office/drawing/2014/main" id="{CC69F95C-E903-87BD-67B4-427089E91C66}"/>
              </a:ext>
            </a:extLst>
          </p:cNvPr>
          <p:cNvSpPr txBox="1">
            <a:spLocks noChangeArrowheads="1"/>
          </p:cNvSpPr>
          <p:nvPr/>
        </p:nvSpPr>
        <p:spPr bwMode="auto">
          <a:xfrm>
            <a:off x="174625" y="476250"/>
            <a:ext cx="8839200" cy="59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在</a:t>
            </a:r>
            <a:r>
              <a:rPr lang="en-US" altLang="zh-CN"/>
              <a:t>PASCAL</a:t>
            </a:r>
            <a:r>
              <a:rPr lang="zh-CN" altLang="en-US"/>
              <a:t>程序中，标识符的作用域是包含说明</a:t>
            </a:r>
            <a:r>
              <a:rPr lang="en-US" altLang="zh-CN"/>
              <a:t>(</a:t>
            </a:r>
            <a:r>
              <a:rPr lang="zh-CN" altLang="en-US"/>
              <a:t>定义</a:t>
            </a:r>
            <a:r>
              <a:rPr lang="en-US" altLang="zh-CN"/>
              <a:t>)</a:t>
            </a:r>
            <a:r>
              <a:rPr lang="zh-CN" altLang="en-US"/>
              <a:t>该标识符的一个最小分程序；也即</a:t>
            </a:r>
            <a:r>
              <a:rPr lang="en-US" altLang="zh-CN"/>
              <a:t>PASCAL</a:t>
            </a:r>
            <a:r>
              <a:rPr lang="zh-CN" altLang="en-US"/>
              <a:t>程序中的标识符</a:t>
            </a:r>
            <a:r>
              <a:rPr lang="en-US" altLang="zh-CN"/>
              <a:t>(</a:t>
            </a:r>
            <a:r>
              <a:rPr lang="zh-CN" altLang="en-US"/>
              <a:t>或标号</a:t>
            </a:r>
            <a:r>
              <a:rPr lang="en-US" altLang="zh-CN"/>
              <a:t>)</a:t>
            </a:r>
            <a:r>
              <a:rPr lang="zh-CN" altLang="en-US"/>
              <a:t>的作用域总是与说明</a:t>
            </a:r>
            <a:r>
              <a:rPr lang="en-US" altLang="zh-CN"/>
              <a:t>(</a:t>
            </a:r>
            <a:r>
              <a:rPr lang="zh-CN" altLang="en-US"/>
              <a:t>定义</a:t>
            </a:r>
            <a:r>
              <a:rPr lang="en-US" altLang="zh-CN"/>
              <a:t>)</a:t>
            </a:r>
            <a:r>
              <a:rPr lang="zh-CN" altLang="en-US"/>
              <a:t>这些标识符的分程序的层次相关联。为了表征一个</a:t>
            </a:r>
            <a:r>
              <a:rPr lang="en-US" altLang="zh-CN"/>
              <a:t>PASCAL</a:t>
            </a:r>
            <a:r>
              <a:rPr lang="zh-CN" altLang="en-US"/>
              <a:t>程序中各个分程序的嵌套层次关系，可将这些分程序按其开头符号在源程序中出现的先后顺序进行编号。这样，在从左至右扫描源程序时就可以按分程序在源程序中的这种自然顺序</a:t>
            </a:r>
            <a:r>
              <a:rPr lang="en-US" altLang="zh-CN"/>
              <a:t>(</a:t>
            </a:r>
            <a:r>
              <a:rPr lang="zh-CN" altLang="en-US"/>
              <a:t>静态层次</a:t>
            </a:r>
            <a:r>
              <a:rPr lang="en-US" altLang="zh-CN"/>
              <a:t>)</a:t>
            </a:r>
            <a:r>
              <a:rPr lang="zh-CN" altLang="en-US"/>
              <a:t>，对出现在各个分程序中的标识符进行处理，具体方法如下：</a:t>
            </a:r>
          </a:p>
          <a:p>
            <a:pPr algn="just" eaLnBrk="1" hangingPunct="1">
              <a:lnSpc>
                <a:spcPct val="120000"/>
              </a:lnSpc>
              <a:spcBef>
                <a:spcPct val="50000"/>
              </a:spcBef>
            </a:pPr>
            <a:r>
              <a:rPr lang="zh-CN" altLang="en-US"/>
              <a:t>　　</a:t>
            </a:r>
            <a:r>
              <a:rPr lang="en-US" altLang="zh-CN"/>
              <a:t>(1) </a:t>
            </a:r>
            <a:r>
              <a:rPr lang="zh-CN" altLang="en-US"/>
              <a:t>当在一个分程序首部某说明中扫描到一个标识符时，就以此标识符查找相应于本层分程序的符号表，如果符号表中已有此名字的登记项，则表明此标识符已被重复说明</a:t>
            </a:r>
            <a:r>
              <a:rPr lang="en-US" altLang="zh-CN"/>
              <a:t>(</a:t>
            </a:r>
            <a:r>
              <a:rPr lang="zh-CN" altLang="en-US"/>
              <a:t>定义</a:t>
            </a:r>
            <a:r>
              <a:rPr lang="en-US" altLang="zh-CN"/>
              <a:t>)</a:t>
            </a:r>
            <a:r>
              <a:rPr lang="zh-CN" altLang="en-US"/>
              <a:t>，应按语法错误进行处理；否则，应在符号表中新登记一项，并将此标识符及有关信息</a:t>
            </a:r>
            <a:r>
              <a:rPr lang="en-US" altLang="zh-CN"/>
              <a:t>(</a:t>
            </a:r>
            <a:r>
              <a:rPr lang="zh-CN" altLang="en-US"/>
              <a:t>种属、类型、所分配的内存单元地址等</a:t>
            </a:r>
            <a:r>
              <a:rPr lang="en-US" altLang="zh-CN"/>
              <a:t>)</a:t>
            </a:r>
            <a:r>
              <a:rPr lang="zh-CN" altLang="en-US"/>
              <a:t>填入。</a:t>
            </a:r>
          </a:p>
        </p:txBody>
      </p:sp>
    </p:spTree>
  </p:cSld>
  <p:clrMapOvr>
    <a:masterClrMapping/>
  </p:clrMapOvr>
  <p:transition>
    <p:random/>
  </p:transition>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a:extLst>
              <a:ext uri="{FF2B5EF4-FFF2-40B4-BE49-F238E27FC236}">
                <a16:creationId xmlns:a16="http://schemas.microsoft.com/office/drawing/2014/main" id="{DA2ABE08-2799-14C1-8088-CF9A8DC7392A}"/>
              </a:ext>
            </a:extLst>
          </p:cNvPr>
          <p:cNvSpPr txBox="1">
            <a:spLocks noChangeArrowheads="1"/>
          </p:cNvSpPr>
          <p:nvPr/>
        </p:nvSpPr>
        <p:spPr bwMode="auto">
          <a:xfrm>
            <a:off x="179388" y="550863"/>
            <a:ext cx="8824912"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(2) </a:t>
            </a:r>
            <a:r>
              <a:rPr lang="zh-CN" altLang="en-US"/>
              <a:t>当在一分程序的语句中扫描到一个标识符时，首先在该层分程序的符号表中查找此标识符；若查不到，则继续在其外层分程序的符号表中查找。如此下去，一旦在某一外层分程序的符号表中找到此标识符，则从表中取出有关的信息并作相应的处理；如果查遍所有外层分程序的符号表都无法找到此标识符，则表明程序中使用了一个未经说明</a:t>
            </a:r>
            <a:r>
              <a:rPr lang="en-US" altLang="zh-CN"/>
              <a:t>(</a:t>
            </a:r>
            <a:r>
              <a:rPr lang="zh-CN" altLang="en-US"/>
              <a:t>定义</a:t>
            </a:r>
            <a:r>
              <a:rPr lang="en-US" altLang="zh-CN"/>
              <a:t>)</a:t>
            </a:r>
            <a:r>
              <a:rPr lang="zh-CN" altLang="en-US"/>
              <a:t>的标识符，此时可按语法错误予以处理。</a:t>
            </a:r>
          </a:p>
        </p:txBody>
      </p:sp>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a:extLst>
              <a:ext uri="{FF2B5EF4-FFF2-40B4-BE49-F238E27FC236}">
                <a16:creationId xmlns:a16="http://schemas.microsoft.com/office/drawing/2014/main" id="{2D49B303-A366-AB25-28B3-6595D80E6461}"/>
              </a:ext>
            </a:extLst>
          </p:cNvPr>
          <p:cNvSpPr txBox="1">
            <a:spLocks noChangeArrowheads="1"/>
          </p:cNvSpPr>
          <p:nvPr/>
        </p:nvSpPr>
        <p:spPr bwMode="auto">
          <a:xfrm>
            <a:off x="366713" y="534988"/>
            <a:ext cx="8548687" cy="617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3200" b="1">
                <a:ea typeface="方正宋黑简体" pitchFamily="65" charset="-122"/>
              </a:rPr>
              <a:t>3.1  </a:t>
            </a:r>
            <a:r>
              <a:rPr lang="zh-CN" altLang="en-US" sz="3200" b="1">
                <a:ea typeface="方正宋黑简体" pitchFamily="65" charset="-122"/>
              </a:rPr>
              <a:t>文法和语言</a:t>
            </a:r>
          </a:p>
          <a:p>
            <a:pPr algn="just" eaLnBrk="1" hangingPunct="1">
              <a:lnSpc>
                <a:spcPct val="115000"/>
              </a:lnSpc>
            </a:pPr>
            <a:r>
              <a:rPr lang="zh-CN" altLang="en-US" b="1">
                <a:ea typeface="方正小标宋简体" charset="-122"/>
              </a:rPr>
              <a:t>　　</a:t>
            </a:r>
            <a:r>
              <a:rPr lang="en-US" altLang="zh-CN" b="1">
                <a:ea typeface="方正小标宋简体" charset="-122"/>
              </a:rPr>
              <a:t>3.1.1  </a:t>
            </a:r>
            <a:r>
              <a:rPr lang="zh-CN" altLang="en-US" b="1">
                <a:ea typeface="方正小标宋简体" charset="-122"/>
              </a:rPr>
              <a:t>文法和语言的概念</a:t>
            </a:r>
          </a:p>
          <a:p>
            <a:pPr algn="just" eaLnBrk="1" hangingPunct="1">
              <a:lnSpc>
                <a:spcPct val="115000"/>
              </a:lnSpc>
            </a:pPr>
            <a:r>
              <a:rPr lang="zh-CN" altLang="en-US" b="1">
                <a:ea typeface="黑体" panose="02010609060101010101" pitchFamily="49" charset="-122"/>
              </a:rPr>
              <a:t>　　</a:t>
            </a:r>
            <a:r>
              <a:rPr lang="en-US" altLang="zh-CN" b="1">
                <a:ea typeface="黑体" panose="02010609060101010101" pitchFamily="49" charset="-122"/>
              </a:rPr>
              <a:t>1</a:t>
            </a:r>
            <a:r>
              <a:rPr lang="zh-CN" altLang="en-US" b="1">
                <a:ea typeface="黑体" panose="02010609060101010101" pitchFamily="49" charset="-122"/>
              </a:rPr>
              <a:t>．语言</a:t>
            </a:r>
          </a:p>
          <a:p>
            <a:pPr algn="just" eaLnBrk="1" hangingPunct="1">
              <a:lnSpc>
                <a:spcPct val="115000"/>
              </a:lnSpc>
            </a:pPr>
            <a:r>
              <a:rPr lang="zh-CN" altLang="en-US"/>
              <a:t>　　通常我们用</a:t>
            </a:r>
            <a:r>
              <a:rPr lang="en-US" altLang="zh-CN"/>
              <a:t>Σ</a:t>
            </a:r>
            <a:r>
              <a:rPr lang="zh-CN" altLang="en-US"/>
              <a:t>表示字母表，字母表中的每个元素称为字符或符号。不同语言的字母表可能是不同的，程序语言的字母表通常是</a:t>
            </a:r>
            <a:r>
              <a:rPr lang="en-US" altLang="zh-CN"/>
              <a:t>ASCII</a:t>
            </a:r>
            <a:r>
              <a:rPr lang="zh-CN" altLang="en-US"/>
              <a:t>字符集。由字母表</a:t>
            </a:r>
            <a:r>
              <a:rPr lang="en-US" altLang="zh-CN"/>
              <a:t>Σ</a:t>
            </a:r>
            <a:r>
              <a:rPr lang="zh-CN" altLang="en-US"/>
              <a:t>中的字符所组成的有穷系列称为</a:t>
            </a:r>
            <a:r>
              <a:rPr lang="en-US" altLang="zh-CN"/>
              <a:t>Σ</a:t>
            </a:r>
            <a:r>
              <a:rPr lang="zh-CN" altLang="en-US"/>
              <a:t>上的字符串或字，字母表</a:t>
            </a:r>
            <a:r>
              <a:rPr lang="en-US" altLang="zh-CN"/>
              <a:t>Σ</a:t>
            </a:r>
            <a:r>
              <a:rPr lang="zh-CN" altLang="en-US"/>
              <a:t>上的所有字符串</a:t>
            </a:r>
            <a:r>
              <a:rPr lang="en-US" altLang="zh-CN"/>
              <a:t>(</a:t>
            </a:r>
            <a:r>
              <a:rPr lang="zh-CN" altLang="en-US"/>
              <a:t>包括空串</a:t>
            </a:r>
            <a:r>
              <a:rPr lang="en-US" altLang="zh-CN"/>
              <a:t>)</a:t>
            </a:r>
            <a:r>
              <a:rPr lang="zh-CN" altLang="en-US"/>
              <a:t>组成的集合用</a:t>
            </a:r>
            <a:r>
              <a:rPr lang="en-US" altLang="zh-CN"/>
              <a:t>Σ</a:t>
            </a:r>
            <a:r>
              <a:rPr lang="en-US" altLang="zh-CN" baseline="30000"/>
              <a:t>*</a:t>
            </a:r>
            <a:r>
              <a:rPr lang="zh-CN" altLang="en-US"/>
              <a:t>表示。那么，对字母表</a:t>
            </a:r>
            <a:r>
              <a:rPr lang="en-US" altLang="zh-CN"/>
              <a:t>Σ</a:t>
            </a:r>
            <a:r>
              <a:rPr lang="zh-CN" altLang="en-US"/>
              <a:t>来说，</a:t>
            </a:r>
            <a:r>
              <a:rPr lang="en-US" altLang="zh-CN"/>
              <a:t>Σ</a:t>
            </a:r>
            <a:r>
              <a:rPr lang="en-US" altLang="zh-CN" baseline="30000"/>
              <a:t>*</a:t>
            </a:r>
            <a:r>
              <a:rPr lang="zh-CN" altLang="en-US"/>
              <a:t>上的任意一个子集都称为</a:t>
            </a:r>
            <a:r>
              <a:rPr lang="en-US" altLang="zh-CN"/>
              <a:t>Σ</a:t>
            </a:r>
            <a:r>
              <a:rPr lang="zh-CN" altLang="en-US"/>
              <a:t>上的一个语言，记为</a:t>
            </a:r>
            <a:r>
              <a:rPr lang="en-US" altLang="zh-CN"/>
              <a:t>L(LΣ</a:t>
            </a:r>
            <a:r>
              <a:rPr lang="en-US" altLang="zh-CN" baseline="30000"/>
              <a:t>*</a:t>
            </a:r>
            <a:r>
              <a:rPr lang="en-US" altLang="zh-CN"/>
              <a:t>)</a:t>
            </a:r>
            <a:r>
              <a:rPr lang="zh-CN" altLang="en-US"/>
              <a:t>，该语言的每一个字符串称为语言</a:t>
            </a:r>
            <a:r>
              <a:rPr lang="en-US" altLang="zh-CN"/>
              <a:t>L</a:t>
            </a:r>
            <a:r>
              <a:rPr lang="zh-CN" altLang="en-US"/>
              <a:t>的一个语句或句子。</a:t>
            </a:r>
          </a:p>
          <a:p>
            <a:pPr algn="just" eaLnBrk="1" hangingPunct="1">
              <a:lnSpc>
                <a:spcPct val="115000"/>
              </a:lnSpc>
            </a:pPr>
            <a:r>
              <a:rPr lang="zh-CN" altLang="en-US"/>
              <a:t>　　例如，设</a:t>
            </a:r>
            <a:r>
              <a:rPr lang="en-US" altLang="zh-CN"/>
              <a:t>Σ={a,b,c}</a:t>
            </a:r>
            <a:r>
              <a:rPr lang="zh-CN" altLang="en-US"/>
              <a:t>，则</a:t>
            </a:r>
            <a:r>
              <a:rPr lang="en-US" altLang="zh-CN"/>
              <a:t>L={ε,a,aa,ab,aaa,aab,aba,abb,…}</a:t>
            </a:r>
            <a:r>
              <a:rPr lang="zh-CN" altLang="en-US"/>
              <a:t>为</a:t>
            </a:r>
            <a:r>
              <a:rPr lang="en-US" altLang="zh-CN"/>
              <a:t>Σ</a:t>
            </a:r>
            <a:r>
              <a:rPr lang="zh-CN" altLang="en-US"/>
              <a:t>上的一个语言。如果</a:t>
            </a:r>
            <a:r>
              <a:rPr lang="en-US" altLang="zh-CN"/>
              <a:t>a</a:t>
            </a:r>
            <a:r>
              <a:rPr lang="zh-CN" altLang="en-US"/>
              <a:t>表示字母、</a:t>
            </a:r>
            <a:r>
              <a:rPr lang="en-US" altLang="zh-CN"/>
              <a:t>b</a:t>
            </a:r>
            <a:r>
              <a:rPr lang="zh-CN" altLang="en-US"/>
              <a:t>表示数字、</a:t>
            </a:r>
            <a:r>
              <a:rPr lang="en-US" altLang="zh-CN"/>
              <a:t>c</a:t>
            </a:r>
            <a:r>
              <a:rPr lang="zh-CN" altLang="en-US"/>
              <a:t>看作其它符号，则</a:t>
            </a:r>
            <a:r>
              <a:rPr lang="en-US" altLang="zh-CN"/>
              <a:t>L</a:t>
            </a:r>
            <a:r>
              <a:rPr lang="zh-CN" altLang="en-US"/>
              <a:t>即是程序语言中的标识符集，其中的每个标识符就是标识符集中的一个句子。</a:t>
            </a:r>
          </a:p>
        </p:txBody>
      </p:sp>
    </p:spTree>
  </p:cSld>
  <p:clrMapOvr>
    <a:masterClrMapping/>
  </p:clrMapOvr>
  <p:transition>
    <p:random/>
  </p:transition>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a:extLst>
              <a:ext uri="{FF2B5EF4-FFF2-40B4-BE49-F238E27FC236}">
                <a16:creationId xmlns:a16="http://schemas.microsoft.com/office/drawing/2014/main" id="{AB3FEC8B-5013-19C0-7570-FFD1228ECC45}"/>
              </a:ext>
            </a:extLst>
          </p:cNvPr>
          <p:cNvSpPr txBox="1">
            <a:spLocks noChangeArrowheads="1"/>
          </p:cNvSpPr>
          <p:nvPr/>
        </p:nvSpPr>
        <p:spPr bwMode="auto">
          <a:xfrm>
            <a:off x="217488" y="476250"/>
            <a:ext cx="8664575" cy="615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为了实现上述查、填表功能，可以按如下方式组织符号表：</a:t>
            </a:r>
          </a:p>
          <a:p>
            <a:pPr algn="just" eaLnBrk="1" hangingPunct="1">
              <a:lnSpc>
                <a:spcPct val="120000"/>
              </a:lnSpc>
              <a:spcBef>
                <a:spcPct val="50000"/>
              </a:spcBef>
            </a:pPr>
            <a:r>
              <a:rPr lang="zh-CN" altLang="en-US"/>
              <a:t>　　</a:t>
            </a:r>
            <a:r>
              <a:rPr lang="en-US" altLang="zh-CN"/>
              <a:t>(1) </a:t>
            </a:r>
            <a:r>
              <a:rPr lang="zh-CN" altLang="en-US"/>
              <a:t>分层组织符号表的登记项，使各分程序的符号表登记项连续地排列在一起，而不许为其内层分程序的符号表登记项所分割。</a:t>
            </a:r>
          </a:p>
          <a:p>
            <a:pPr algn="just" eaLnBrk="1" hangingPunct="1">
              <a:lnSpc>
                <a:spcPct val="120000"/>
              </a:lnSpc>
              <a:spcBef>
                <a:spcPct val="50000"/>
              </a:spcBef>
            </a:pPr>
            <a:r>
              <a:rPr lang="zh-CN" altLang="en-US"/>
              <a:t>　　</a:t>
            </a:r>
            <a:r>
              <a:rPr lang="en-US" altLang="zh-CN"/>
              <a:t>(2) </a:t>
            </a:r>
            <a:r>
              <a:rPr lang="zh-CN" altLang="en-US"/>
              <a:t>建立一个“分程序表”，用来记录各层分程序符号表的有关信息。分程序表中的各登记项是在自左至右扫描源程序中按分程序出现的自然顺序依次填入的，且对每一分程序填写一个登记项。因此，分程序表各登记项的序号也就隐含地表征了各分程序的编号。分程序表中的每一登记项由三个字段组成：</a:t>
            </a:r>
            <a:r>
              <a:rPr lang="en-US" altLang="zh-CN"/>
              <a:t>OUTERN</a:t>
            </a:r>
            <a:r>
              <a:rPr lang="zh-CN" altLang="en-US"/>
              <a:t>字段用来指明该分程序的直接外层分程序的编号；</a:t>
            </a:r>
            <a:r>
              <a:rPr lang="en-US" altLang="zh-CN"/>
              <a:t>COUNT</a:t>
            </a:r>
            <a:r>
              <a:rPr lang="zh-CN" altLang="en-US"/>
              <a:t>字段用来记录该分程序符号表登记项的个数；</a:t>
            </a:r>
            <a:r>
              <a:rPr lang="en-US" altLang="zh-CN"/>
              <a:t>POINTER</a:t>
            </a:r>
            <a:r>
              <a:rPr lang="zh-CN" altLang="en-US"/>
              <a:t>字段是一个指示器，它指向该分程序符号表的起始位置。</a:t>
            </a:r>
          </a:p>
        </p:txBody>
      </p:sp>
    </p:spTree>
  </p:cSld>
  <p:clrMapOvr>
    <a:masterClrMapping/>
  </p:clrMapOvr>
  <p:transition>
    <p:random/>
  </p:transition>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a:extLst>
              <a:ext uri="{FF2B5EF4-FFF2-40B4-BE49-F238E27FC236}">
                <a16:creationId xmlns:a16="http://schemas.microsoft.com/office/drawing/2014/main" id="{2A455A67-F1B6-8C0E-5768-4C08ECC8DF34}"/>
              </a:ext>
            </a:extLst>
          </p:cNvPr>
          <p:cNvSpPr txBox="1">
            <a:spLocks noChangeArrowheads="1"/>
          </p:cNvSpPr>
          <p:nvPr/>
        </p:nvSpPr>
        <p:spPr bwMode="auto">
          <a:xfrm>
            <a:off x="115888" y="581025"/>
            <a:ext cx="8796337"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下面，我们给出建造满足上述要求符号表的算法。为了使各分程序的符号表登记项连续地排列在一起，并结合当扫描具有嵌套分程序结构的源程序时总是按先进后出的顺序来扫描其中各个分程序的特点，可设置一个临时工作栈，每当进入一层分程序时，就在这个栈的顶部预造该分程序的符号表，而当遇到该层分程序的结束符</a:t>
            </a:r>
            <a:r>
              <a:rPr lang="en-US" altLang="zh-CN"/>
              <a:t>END</a:t>
            </a:r>
            <a:r>
              <a:rPr lang="zh-CN" altLang="en-US"/>
              <a:t>时</a:t>
            </a:r>
            <a:r>
              <a:rPr lang="en-US" altLang="zh-CN"/>
              <a:t>(</a:t>
            </a:r>
            <a:r>
              <a:rPr lang="zh-CN" altLang="en-US"/>
              <a:t>此时该分程序的全部登记项都出现在栈的顶部</a:t>
            </a:r>
            <a:r>
              <a:rPr lang="en-US" altLang="zh-CN"/>
              <a:t>)</a:t>
            </a:r>
            <a:r>
              <a:rPr lang="zh-CN" altLang="en-US"/>
              <a:t>，再将该分程序的全部登记项移至正式符号表中。建立符号表的算法描述如下：</a:t>
            </a:r>
          </a:p>
          <a:p>
            <a:pPr algn="just" eaLnBrk="1" hangingPunct="1">
              <a:lnSpc>
                <a:spcPct val="140000"/>
              </a:lnSpc>
              <a:spcBef>
                <a:spcPct val="50000"/>
              </a:spcBef>
            </a:pPr>
            <a:r>
              <a:rPr lang="zh-CN" altLang="en-US"/>
              <a:t>　　</a:t>
            </a:r>
            <a:r>
              <a:rPr lang="en-US" altLang="zh-CN"/>
              <a:t>(1) </a:t>
            </a:r>
            <a:r>
              <a:rPr lang="zh-CN" altLang="en-US"/>
              <a:t>给各指示器赋初值。</a:t>
            </a:r>
          </a:p>
        </p:txBody>
      </p:sp>
    </p:spTree>
  </p:cSld>
  <p:clrMapOvr>
    <a:masterClrMapping/>
  </p:clrMapOvr>
  <p:transition>
    <p:random/>
  </p:transition>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a:extLst>
              <a:ext uri="{FF2B5EF4-FFF2-40B4-BE49-F238E27FC236}">
                <a16:creationId xmlns:a16="http://schemas.microsoft.com/office/drawing/2014/main" id="{AAB76044-89A9-1C0B-01F1-45FFDC482A4A}"/>
              </a:ext>
            </a:extLst>
          </p:cNvPr>
          <p:cNvSpPr txBox="1">
            <a:spLocks noChangeArrowheads="1"/>
          </p:cNvSpPr>
          <p:nvPr/>
        </p:nvSpPr>
        <p:spPr bwMode="auto">
          <a:xfrm>
            <a:off x="188913" y="404813"/>
            <a:ext cx="8780462"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zh-CN" altLang="en-US"/>
              <a:t>　　</a:t>
            </a:r>
            <a:r>
              <a:rPr lang="en-US" altLang="zh-CN"/>
              <a:t>(2) </a:t>
            </a:r>
            <a:r>
              <a:rPr lang="zh-CN" altLang="en-US"/>
              <a:t>自左至右扫描源程序：</a:t>
            </a:r>
          </a:p>
          <a:p>
            <a:pPr algn="just" eaLnBrk="1" hangingPunct="1">
              <a:lnSpc>
                <a:spcPct val="125000"/>
              </a:lnSpc>
            </a:pPr>
            <a:r>
              <a:rPr lang="zh-CN" altLang="en-US"/>
              <a:t>　　① 每当进入分程序的首符号或过程</a:t>
            </a:r>
            <a:r>
              <a:rPr lang="en-US" altLang="zh-CN"/>
              <a:t>(</a:t>
            </a:r>
            <a:r>
              <a:rPr lang="zh-CN" altLang="en-US"/>
              <a:t>函数</a:t>
            </a:r>
            <a:r>
              <a:rPr lang="en-US" altLang="zh-CN"/>
              <a:t>)</a:t>
            </a:r>
            <a:r>
              <a:rPr lang="zh-CN" altLang="en-US"/>
              <a:t>时，就在分程序表中登记一项，并使之成为当前的分程序。</a:t>
            </a:r>
          </a:p>
          <a:p>
            <a:pPr algn="just" eaLnBrk="1" hangingPunct="1">
              <a:lnSpc>
                <a:spcPct val="125000"/>
              </a:lnSpc>
            </a:pPr>
            <a:r>
              <a:rPr lang="zh-CN" altLang="en-US"/>
              <a:t>　　② 当扫描到当前分程序中一个定义性出现的标识符时，将该名字及其有关信息填入临时工作栈的顶部</a:t>
            </a:r>
            <a:r>
              <a:rPr lang="en-US" altLang="zh-CN"/>
              <a:t>(</a:t>
            </a:r>
            <a:r>
              <a:rPr lang="zh-CN" altLang="en-US"/>
              <a:t>当然，在填入前应在临时工作栈本层分程序已登入的项中检查是否已有重名问题</a:t>
            </a:r>
            <a:r>
              <a:rPr lang="en-US" altLang="zh-CN"/>
              <a:t>)</a:t>
            </a:r>
            <a:r>
              <a:rPr lang="zh-CN" altLang="en-US"/>
              <a:t>；然后在分程序表中，把当前分程序相应登记项的</a:t>
            </a:r>
            <a:r>
              <a:rPr lang="en-US" altLang="zh-CN"/>
              <a:t>COUNT</a:t>
            </a:r>
            <a:r>
              <a:rPr lang="zh-CN" altLang="en-US"/>
              <a:t>值加</a:t>
            </a:r>
            <a:r>
              <a:rPr lang="en-US" altLang="zh-CN"/>
              <a:t>1</a:t>
            </a:r>
            <a:r>
              <a:rPr lang="zh-CN" altLang="en-US"/>
              <a:t>且使</a:t>
            </a:r>
            <a:r>
              <a:rPr lang="en-US" altLang="zh-CN"/>
              <a:t>POINTER</a:t>
            </a:r>
            <a:r>
              <a:rPr lang="zh-CN" altLang="en-US"/>
              <a:t>指向新的栈顶。</a:t>
            </a:r>
          </a:p>
          <a:p>
            <a:pPr algn="just" eaLnBrk="1" hangingPunct="1">
              <a:lnSpc>
                <a:spcPct val="125000"/>
              </a:lnSpc>
            </a:pPr>
            <a:r>
              <a:rPr lang="zh-CN" altLang="en-US"/>
              <a:t>　　③ 当扫描到分程序的结束符</a:t>
            </a:r>
            <a:r>
              <a:rPr lang="en-US" altLang="zh-CN"/>
              <a:t>END</a:t>
            </a:r>
            <a:r>
              <a:rPr lang="zh-CN" altLang="en-US"/>
              <a:t>时，将记入临时工作栈的本层分程序全部登记项移至正式的符号表中，且修改</a:t>
            </a:r>
            <a:r>
              <a:rPr lang="en-US" altLang="zh-CN"/>
              <a:t>POINTER</a:t>
            </a:r>
            <a:r>
              <a:rPr lang="zh-CN" altLang="en-US"/>
              <a:t>值使其指向本层分程序全部名字登记项在符号表中的起始位置。此外，在退出此层分程序时，还应使它的直接外层分程序成为当前的分程序。</a:t>
            </a:r>
          </a:p>
          <a:p>
            <a:pPr algn="just" eaLnBrk="1" hangingPunct="1">
              <a:lnSpc>
                <a:spcPct val="125000"/>
              </a:lnSpc>
            </a:pPr>
            <a:r>
              <a:rPr lang="zh-CN" altLang="en-US"/>
              <a:t>　　</a:t>
            </a:r>
            <a:r>
              <a:rPr lang="en-US" altLang="zh-CN"/>
              <a:t>(3) </a:t>
            </a:r>
            <a:r>
              <a:rPr lang="zh-CN" altLang="en-US"/>
              <a:t>重复上面的步骤</a:t>
            </a:r>
            <a:r>
              <a:rPr lang="en-US" altLang="zh-CN"/>
              <a:t>(2)</a:t>
            </a:r>
            <a:r>
              <a:rPr lang="zh-CN" altLang="en-US"/>
              <a:t>，直至扫描完整个源程序为止。</a:t>
            </a:r>
          </a:p>
        </p:txBody>
      </p:sp>
    </p:spTree>
  </p:cSld>
  <p:clrMapOvr>
    <a:masterClrMapping/>
  </p:clrMapOvr>
  <p:transition>
    <p:random/>
  </p:transition>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a:extLst>
              <a:ext uri="{FF2B5EF4-FFF2-40B4-BE49-F238E27FC236}">
                <a16:creationId xmlns:a16="http://schemas.microsoft.com/office/drawing/2014/main" id="{3047E774-77BA-4F3C-FCF9-E4D8FC5EFBE6}"/>
              </a:ext>
            </a:extLst>
          </p:cNvPr>
          <p:cNvSpPr txBox="1">
            <a:spLocks noChangeArrowheads="1"/>
          </p:cNvSpPr>
          <p:nvPr/>
        </p:nvSpPr>
        <p:spPr bwMode="auto">
          <a:xfrm>
            <a:off x="188913" y="595313"/>
            <a:ext cx="8723312"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ea typeface="楷体_GB2312" pitchFamily="49" charset="-122"/>
              </a:rPr>
              <a:t>　　注意：对一遍扫描的编译程序而言，在它工作过程中，当遇到某分程序的结束符</a:t>
            </a:r>
            <a:r>
              <a:rPr lang="en-US" altLang="zh-CN">
                <a:ea typeface="楷体_GB2312" pitchFamily="49" charset="-122"/>
              </a:rPr>
              <a:t>END</a:t>
            </a:r>
            <a:r>
              <a:rPr lang="zh-CN" altLang="en-US">
                <a:ea typeface="楷体_GB2312" pitchFamily="49" charset="-122"/>
              </a:rPr>
              <a:t>时，该分程序中的全部标识符已经完成它们的使命。因此，只需将它们从栈中逐出，也即将栈顶部指示器回调至刚进入本分程序时的情况即可，而不再需要把这些登记项上移。事实上，如上所述的工作栈就完全可作为编译程序的符号表来使用，我们将这种符号表称为栈式符号表。</a:t>
            </a:r>
            <a:endParaRPr lang="zh-CN" altLang="en-US"/>
          </a:p>
        </p:txBody>
      </p:sp>
    </p:spTree>
  </p:cSld>
  <p:clrMapOvr>
    <a:masterClrMapping/>
  </p:clrMapOvr>
  <p:transition>
    <p:random/>
  </p:transition>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Group 6">
            <a:extLst>
              <a:ext uri="{FF2B5EF4-FFF2-40B4-BE49-F238E27FC236}">
                <a16:creationId xmlns:a16="http://schemas.microsoft.com/office/drawing/2014/main" id="{2650D871-4ADA-C5E5-3BC6-9F4F039B1397}"/>
              </a:ext>
            </a:extLst>
          </p:cNvPr>
          <p:cNvGrpSpPr>
            <a:grpSpLocks/>
          </p:cNvGrpSpPr>
          <p:nvPr/>
        </p:nvGrpSpPr>
        <p:grpSpPr bwMode="auto">
          <a:xfrm>
            <a:off x="231775" y="638175"/>
            <a:ext cx="8751888" cy="5934075"/>
            <a:chOff x="146" y="402"/>
            <a:chExt cx="5513" cy="3738"/>
          </a:xfrm>
        </p:grpSpPr>
        <p:sp>
          <p:nvSpPr>
            <p:cNvPr id="1028" name="Text Box 4">
              <a:extLst>
                <a:ext uri="{FF2B5EF4-FFF2-40B4-BE49-F238E27FC236}">
                  <a16:creationId xmlns:a16="http://schemas.microsoft.com/office/drawing/2014/main" id="{4F9C205D-61E7-6B65-54F0-63F7149F52D2}"/>
                </a:ext>
              </a:extLst>
            </p:cNvPr>
            <p:cNvSpPr txBox="1">
              <a:spLocks noChangeArrowheads="1"/>
            </p:cNvSpPr>
            <p:nvPr/>
          </p:nvSpPr>
          <p:spPr bwMode="auto">
            <a:xfrm>
              <a:off x="146" y="402"/>
              <a:ext cx="5513" cy="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ea typeface="黑体" panose="02010609060101010101" pitchFamily="49" charset="-122"/>
                </a:rPr>
                <a:t>　　例</a:t>
              </a:r>
              <a:r>
                <a:rPr lang="en-US" altLang="zh-CN">
                  <a:ea typeface="黑体" panose="02010609060101010101" pitchFamily="49" charset="-122"/>
                </a:rPr>
                <a:t>8.1</a:t>
              </a:r>
              <a:r>
                <a:rPr lang="en-US" altLang="zh-CN"/>
                <a:t>  </a:t>
              </a:r>
              <a:r>
                <a:rPr lang="zh-CN" altLang="en-US"/>
                <a:t>一示意性源程序如下：</a:t>
              </a:r>
            </a:p>
            <a:p>
              <a:pPr lvl="1" algn="just" eaLnBrk="1" hangingPunct="1">
                <a:spcBef>
                  <a:spcPct val="50000"/>
                </a:spcBef>
              </a:pPr>
              <a:r>
                <a:rPr lang="en-US" altLang="zh-CN"/>
                <a:t>PROGRAM PP (input,output);</a:t>
              </a:r>
            </a:p>
            <a:p>
              <a:pPr lvl="1" algn="just" eaLnBrk="1" hangingPunct="1">
                <a:spcBef>
                  <a:spcPct val="50000"/>
                </a:spcBef>
              </a:pPr>
              <a:r>
                <a:rPr lang="en-US" altLang="zh-CN"/>
                <a:t>  COUNT norw=13;</a:t>
              </a:r>
            </a:p>
            <a:p>
              <a:pPr lvl="1" algn="just" eaLnBrk="1" hangingPunct="1">
                <a:spcBef>
                  <a:spcPct val="50000"/>
                </a:spcBef>
              </a:pPr>
              <a:r>
                <a:rPr lang="en-US" altLang="zh-CN"/>
                <a:t>  VAR ll,kk:integer;</a:t>
              </a:r>
            </a:p>
            <a:p>
              <a:pPr lvl="1" algn="just" eaLnBrk="1" hangingPunct="1">
                <a:spcBef>
                  <a:spcPct val="50000"/>
                </a:spcBef>
              </a:pPr>
              <a:r>
                <a:rPr lang="en-US" altLang="zh-CN"/>
                <a:t>      </a:t>
              </a:r>
              <a:r>
                <a:rPr lang="zh-CN" altLang="en-US"/>
                <a:t>　　 </a:t>
              </a:r>
              <a:r>
                <a:rPr lang="en-US" altLang="zh-CN"/>
                <a:t>word:ARRAY[1..norw] OF char;</a:t>
              </a:r>
            </a:p>
            <a:p>
              <a:pPr lvl="1" algn="just" eaLnBrk="1" hangingPunct="1">
                <a:spcBef>
                  <a:spcPct val="50000"/>
                </a:spcBef>
              </a:pPr>
              <a:r>
                <a:rPr lang="zh-CN" altLang="en-US"/>
                <a:t>　</a:t>
              </a:r>
              <a:r>
                <a:rPr lang="en-US" altLang="zh-CN"/>
                <a:t>PROCEDURE getsym;</a:t>
              </a:r>
            </a:p>
            <a:p>
              <a:pPr lvl="1" algn="just" eaLnBrk="1" hangingPunct="1">
                <a:spcBef>
                  <a:spcPct val="50000"/>
                </a:spcBef>
              </a:pPr>
              <a:r>
                <a:rPr lang="en-US" altLang="zh-CN"/>
                <a:t>    VAR i,j: integer;</a:t>
              </a:r>
            </a:p>
            <a:p>
              <a:pPr lvl="1" algn="just" eaLnBrk="1" hangingPunct="1">
                <a:spcBef>
                  <a:spcPct val="50000"/>
                </a:spcBef>
              </a:pPr>
              <a:r>
                <a:rPr lang="en-US" altLang="zh-CN"/>
                <a:t>    PROCEDURE getch;</a:t>
              </a:r>
            </a:p>
            <a:p>
              <a:pPr lvl="1" algn="just" eaLnBrk="1" hangingPunct="1">
                <a:spcBef>
                  <a:spcPct val="50000"/>
                </a:spcBef>
              </a:pPr>
              <a:r>
                <a:rPr lang="en-US" altLang="zh-CN"/>
                <a:t>     </a:t>
              </a:r>
              <a:r>
                <a:rPr lang="zh-CN" altLang="en-US"/>
                <a:t>　 </a:t>
              </a:r>
              <a:r>
                <a:rPr lang="en-US" altLang="zh-CN"/>
                <a:t>BEGIN</a:t>
              </a:r>
            </a:p>
            <a:p>
              <a:pPr lvl="1" algn="just" eaLnBrk="1" hangingPunct="1">
                <a:spcBef>
                  <a:spcPct val="50000"/>
                </a:spcBef>
              </a:pPr>
              <a:r>
                <a:rPr lang="en-US" altLang="zh-CN"/>
                <a:t>       </a:t>
              </a:r>
              <a:r>
                <a:rPr lang="zh-CN" altLang="en-US"/>
                <a:t>　</a:t>
              </a:r>
            </a:p>
            <a:p>
              <a:pPr lvl="1" algn="just" eaLnBrk="1" hangingPunct="1">
                <a:spcBef>
                  <a:spcPct val="50000"/>
                </a:spcBef>
              </a:pPr>
              <a:r>
                <a:rPr lang="zh-CN" altLang="en-US"/>
                <a:t>     　 </a:t>
              </a:r>
              <a:r>
                <a:rPr lang="en-US" altLang="zh-CN"/>
                <a:t>END; {getch}</a:t>
              </a:r>
            </a:p>
          </p:txBody>
        </p:sp>
        <p:graphicFrame>
          <p:nvGraphicFramePr>
            <p:cNvPr id="1026" name="Object 5">
              <a:extLst>
                <a:ext uri="{FF2B5EF4-FFF2-40B4-BE49-F238E27FC236}">
                  <a16:creationId xmlns:a16="http://schemas.microsoft.com/office/drawing/2014/main" id="{1281A2E8-B251-7809-3769-E165C0709074}"/>
                </a:ext>
              </a:extLst>
            </p:cNvPr>
            <p:cNvGraphicFramePr>
              <a:graphicFrameLocks noChangeAspect="1"/>
            </p:cNvGraphicFramePr>
            <p:nvPr/>
          </p:nvGraphicFramePr>
          <p:xfrm>
            <a:off x="1068" y="3468"/>
            <a:ext cx="134" cy="336"/>
          </p:xfrm>
          <a:graphic>
            <a:graphicData uri="http://schemas.openxmlformats.org/presentationml/2006/ole">
              <mc:AlternateContent xmlns:mc="http://schemas.openxmlformats.org/markup-compatibility/2006">
                <mc:Choice xmlns:v="urn:schemas-microsoft-com:vml" Requires="v">
                  <p:oleObj name="公式" r:id="rId2" imgW="75960" imgH="190440" progId="Equation.3">
                    <p:embed/>
                  </p:oleObj>
                </mc:Choice>
                <mc:Fallback>
                  <p:oleObj name="公式" r:id="rId2" imgW="75960" imgH="190440" progId="Equation.3">
                    <p:embed/>
                    <p:pic>
                      <p:nvPicPr>
                        <p:cNvPr id="1026" name="Object 5">
                          <a:extLst>
                            <a:ext uri="{FF2B5EF4-FFF2-40B4-BE49-F238E27FC236}">
                              <a16:creationId xmlns:a16="http://schemas.microsoft.com/office/drawing/2014/main" id="{1281A2E8-B251-7809-3769-E165C0709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 y="3468"/>
                          <a:ext cx="13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2" name="Group 7">
            <a:extLst>
              <a:ext uri="{FF2B5EF4-FFF2-40B4-BE49-F238E27FC236}">
                <a16:creationId xmlns:a16="http://schemas.microsoft.com/office/drawing/2014/main" id="{4DDCED37-4B5D-BD30-DDE3-F013550F5D32}"/>
              </a:ext>
            </a:extLst>
          </p:cNvPr>
          <p:cNvGrpSpPr>
            <a:grpSpLocks/>
          </p:cNvGrpSpPr>
          <p:nvPr/>
        </p:nvGrpSpPr>
        <p:grpSpPr bwMode="auto">
          <a:xfrm>
            <a:off x="174625" y="550863"/>
            <a:ext cx="8794750" cy="4838700"/>
            <a:chOff x="110" y="347"/>
            <a:chExt cx="5540" cy="3048"/>
          </a:xfrm>
        </p:grpSpPr>
        <p:sp>
          <p:nvSpPr>
            <p:cNvPr id="2053" name="Text Box 4">
              <a:extLst>
                <a:ext uri="{FF2B5EF4-FFF2-40B4-BE49-F238E27FC236}">
                  <a16:creationId xmlns:a16="http://schemas.microsoft.com/office/drawing/2014/main" id="{A65C7477-AA4E-2AC3-5BA1-D8DE803FA002}"/>
                </a:ext>
              </a:extLst>
            </p:cNvPr>
            <p:cNvSpPr txBox="1">
              <a:spLocks noChangeArrowheads="1"/>
            </p:cNvSpPr>
            <p:nvPr/>
          </p:nvSpPr>
          <p:spPr bwMode="auto">
            <a:xfrm>
              <a:off x="110" y="347"/>
              <a:ext cx="5540" cy="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algn="just" eaLnBrk="1" hangingPunct="1">
                <a:spcBef>
                  <a:spcPct val="50000"/>
                </a:spcBef>
              </a:pPr>
              <a:r>
                <a:rPr lang="en-US" altLang="zh-CN"/>
                <a:t> BEGIN</a:t>
              </a:r>
            </a:p>
            <a:p>
              <a:pPr lvl="2" algn="just" eaLnBrk="1" hangingPunct="1">
                <a:spcBef>
                  <a:spcPct val="50000"/>
                </a:spcBef>
              </a:pPr>
              <a:r>
                <a:rPr lang="en-US" altLang="zh-CN"/>
                <a:t>      </a:t>
              </a:r>
            </a:p>
            <a:p>
              <a:pPr lvl="2" algn="just" eaLnBrk="1" hangingPunct="1">
                <a:spcBef>
                  <a:spcPct val="50000"/>
                </a:spcBef>
              </a:pPr>
              <a:r>
                <a:rPr lang="en-US" altLang="zh-CN"/>
                <a:t>     j:=1;</a:t>
              </a:r>
            </a:p>
            <a:p>
              <a:pPr lvl="2" algn="just" eaLnBrk="1" hangingPunct="1">
                <a:spcBef>
                  <a:spcPct val="50000"/>
                </a:spcBef>
              </a:pPr>
              <a:r>
                <a:rPr lang="en-US" altLang="zh-CN"/>
                <a:t>     kk:=i+j</a:t>
              </a:r>
            </a:p>
            <a:p>
              <a:pPr lvl="2" algn="just" eaLnBrk="1" hangingPunct="1">
                <a:spcBef>
                  <a:spcPct val="50000"/>
                </a:spcBef>
              </a:pPr>
              <a:r>
                <a:rPr lang="en-US" altLang="zh-CN"/>
                <a:t>    END; {getsym}</a:t>
              </a:r>
            </a:p>
            <a:p>
              <a:pPr lvl="2" algn="just" eaLnBrk="1" hangingPunct="1">
                <a:spcBef>
                  <a:spcPct val="50000"/>
                </a:spcBef>
              </a:pPr>
              <a:r>
                <a:rPr lang="en-US" altLang="zh-CN"/>
                <a:t>BEGIN</a:t>
              </a:r>
            </a:p>
            <a:p>
              <a:pPr lvl="2" algn="just" eaLnBrk="1" hangingPunct="1">
                <a:spcBef>
                  <a:spcPct val="50000"/>
                </a:spcBef>
              </a:pPr>
              <a:r>
                <a:rPr lang="en-US" altLang="zh-CN"/>
                <a:t>   </a:t>
              </a:r>
            </a:p>
            <a:p>
              <a:pPr lvl="2" algn="just" eaLnBrk="1" hangingPunct="1">
                <a:spcBef>
                  <a:spcPct val="50000"/>
                </a:spcBef>
              </a:pPr>
              <a:r>
                <a:rPr lang="en-US" altLang="zh-CN"/>
                <a:t>END. {pp}</a:t>
              </a:r>
            </a:p>
            <a:p>
              <a:pPr eaLnBrk="1" hangingPunct="1">
                <a:spcBef>
                  <a:spcPct val="50000"/>
                </a:spcBef>
              </a:pPr>
              <a:endParaRPr lang="en-US" altLang="zh-CN"/>
            </a:p>
          </p:txBody>
        </p:sp>
        <p:graphicFrame>
          <p:nvGraphicFramePr>
            <p:cNvPr id="2050" name="Object 5">
              <a:extLst>
                <a:ext uri="{FF2B5EF4-FFF2-40B4-BE49-F238E27FC236}">
                  <a16:creationId xmlns:a16="http://schemas.microsoft.com/office/drawing/2014/main" id="{B817E580-12E0-3AF5-4632-5770BD69D0D0}"/>
                </a:ext>
              </a:extLst>
            </p:cNvPr>
            <p:cNvGraphicFramePr>
              <a:graphicFrameLocks noChangeAspect="1"/>
            </p:cNvGraphicFramePr>
            <p:nvPr/>
          </p:nvGraphicFramePr>
          <p:xfrm>
            <a:off x="1022" y="672"/>
            <a:ext cx="134" cy="336"/>
          </p:xfrm>
          <a:graphic>
            <a:graphicData uri="http://schemas.openxmlformats.org/presentationml/2006/ole">
              <mc:AlternateContent xmlns:mc="http://schemas.openxmlformats.org/markup-compatibility/2006">
                <mc:Choice xmlns:v="urn:schemas-microsoft-com:vml" Requires="v">
                  <p:oleObj name="公式" r:id="rId2" imgW="75960" imgH="190440" progId="Equation.3">
                    <p:embed/>
                  </p:oleObj>
                </mc:Choice>
                <mc:Fallback>
                  <p:oleObj name="公式" r:id="rId2" imgW="75960" imgH="190440" progId="Equation.3">
                    <p:embed/>
                    <p:pic>
                      <p:nvPicPr>
                        <p:cNvPr id="2050" name="Object 5">
                          <a:extLst>
                            <a:ext uri="{FF2B5EF4-FFF2-40B4-BE49-F238E27FC236}">
                              <a16:creationId xmlns:a16="http://schemas.microsoft.com/office/drawing/2014/main" id="{B817E580-12E0-3AF5-4632-5770BD69D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 y="672"/>
                          <a:ext cx="13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6">
              <a:extLst>
                <a:ext uri="{FF2B5EF4-FFF2-40B4-BE49-F238E27FC236}">
                  <a16:creationId xmlns:a16="http://schemas.microsoft.com/office/drawing/2014/main" id="{3BC279E9-9801-29D9-0804-50F0668DCB31}"/>
                </a:ext>
              </a:extLst>
            </p:cNvPr>
            <p:cNvGraphicFramePr>
              <a:graphicFrameLocks noChangeAspect="1"/>
            </p:cNvGraphicFramePr>
            <p:nvPr/>
          </p:nvGraphicFramePr>
          <p:xfrm>
            <a:off x="930" y="2387"/>
            <a:ext cx="134" cy="336"/>
          </p:xfrm>
          <a:graphic>
            <a:graphicData uri="http://schemas.openxmlformats.org/presentationml/2006/ole">
              <mc:AlternateContent xmlns:mc="http://schemas.openxmlformats.org/markup-compatibility/2006">
                <mc:Choice xmlns:v="urn:schemas-microsoft-com:vml" Requires="v">
                  <p:oleObj name="公式" r:id="rId4" imgW="75960" imgH="190440" progId="Equation.3">
                    <p:embed/>
                  </p:oleObj>
                </mc:Choice>
                <mc:Fallback>
                  <p:oleObj name="公式" r:id="rId4" imgW="75960" imgH="190440" progId="Equation.3">
                    <p:embed/>
                    <p:pic>
                      <p:nvPicPr>
                        <p:cNvPr id="2051" name="Object 6">
                          <a:extLst>
                            <a:ext uri="{FF2B5EF4-FFF2-40B4-BE49-F238E27FC236}">
                              <a16:creationId xmlns:a16="http://schemas.microsoft.com/office/drawing/2014/main" id="{3BC279E9-9801-29D9-0804-50F0668DC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 y="2387"/>
                          <a:ext cx="13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a:extLst>
              <a:ext uri="{FF2B5EF4-FFF2-40B4-BE49-F238E27FC236}">
                <a16:creationId xmlns:a16="http://schemas.microsoft.com/office/drawing/2014/main" id="{DE0D1041-895A-1772-CEDF-CAA505925EA5}"/>
              </a:ext>
            </a:extLst>
          </p:cNvPr>
          <p:cNvSpPr txBox="1">
            <a:spLocks noChangeArrowheads="1"/>
          </p:cNvSpPr>
          <p:nvPr/>
        </p:nvSpPr>
        <p:spPr bwMode="auto">
          <a:xfrm>
            <a:off x="144463" y="550863"/>
            <a:ext cx="8767762" cy="41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当编译程序扫描上述源程序时，生成栈式符号表，试就此符号表回答以下问题：</a:t>
            </a:r>
          </a:p>
          <a:p>
            <a:pPr algn="just" eaLnBrk="1" hangingPunct="1">
              <a:lnSpc>
                <a:spcPct val="130000"/>
              </a:lnSpc>
              <a:spcBef>
                <a:spcPct val="50000"/>
              </a:spcBef>
            </a:pPr>
            <a:r>
              <a:rPr lang="zh-CN" altLang="en-US"/>
              <a:t>　　</a:t>
            </a:r>
            <a:r>
              <a:rPr lang="en-US" altLang="zh-CN"/>
              <a:t>(1) </a:t>
            </a:r>
            <a:r>
              <a:rPr lang="zh-CN" altLang="en-US"/>
              <a:t>画出“扫描到</a:t>
            </a:r>
            <a:r>
              <a:rPr lang="en-US" altLang="zh-CN"/>
              <a:t>getsym</a:t>
            </a:r>
            <a:r>
              <a:rPr lang="zh-CN" altLang="en-US"/>
              <a:t>过程体之前”的栈符号表；</a:t>
            </a:r>
          </a:p>
          <a:p>
            <a:pPr algn="just" eaLnBrk="1" hangingPunct="1">
              <a:lnSpc>
                <a:spcPct val="130000"/>
              </a:lnSpc>
              <a:spcBef>
                <a:spcPct val="50000"/>
              </a:spcBef>
            </a:pPr>
            <a:r>
              <a:rPr lang="zh-CN" altLang="en-US"/>
              <a:t>　　</a:t>
            </a:r>
            <a:r>
              <a:rPr lang="en-US" altLang="zh-CN"/>
              <a:t>(2) </a:t>
            </a:r>
            <a:r>
              <a:rPr lang="zh-CN" altLang="en-US"/>
              <a:t>画出“扫描完</a:t>
            </a:r>
            <a:r>
              <a:rPr lang="en-US" altLang="zh-CN"/>
              <a:t>getsym</a:t>
            </a:r>
            <a:r>
              <a:rPr lang="zh-CN" altLang="en-US"/>
              <a:t>过程说明</a:t>
            </a:r>
            <a:r>
              <a:rPr lang="en-US" altLang="zh-CN"/>
              <a:t>(</a:t>
            </a:r>
            <a:r>
              <a:rPr lang="zh-CN" altLang="en-US"/>
              <a:t>即扫描完</a:t>
            </a:r>
            <a:r>
              <a:rPr lang="en-US" altLang="zh-CN"/>
              <a:t>END; {getsym})”</a:t>
            </a:r>
            <a:r>
              <a:rPr lang="zh-CN" altLang="en-US"/>
              <a:t>时的栈符号表。</a:t>
            </a:r>
          </a:p>
          <a:p>
            <a:pPr algn="just" eaLnBrk="1" hangingPunct="1">
              <a:lnSpc>
                <a:spcPct val="13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假定所有的名字在数据区中都只需要一个单元。</a:t>
            </a:r>
          </a:p>
          <a:p>
            <a:pPr algn="just" eaLnBrk="1" hangingPunct="1">
              <a:lnSpc>
                <a:spcPct val="130000"/>
              </a:lnSpc>
              <a:spcBef>
                <a:spcPct val="50000"/>
              </a:spcBef>
            </a:pPr>
            <a:r>
              <a:rPr lang="zh-CN" altLang="en-US"/>
              <a:t>　　</a:t>
            </a:r>
            <a:r>
              <a:rPr lang="en-US" altLang="zh-CN"/>
              <a:t>(1)“</a:t>
            </a:r>
            <a:r>
              <a:rPr lang="zh-CN" altLang="en-US"/>
              <a:t>扫描到</a:t>
            </a:r>
            <a:r>
              <a:rPr lang="en-US" altLang="zh-CN"/>
              <a:t>getsym</a:t>
            </a:r>
            <a:r>
              <a:rPr lang="zh-CN" altLang="en-US"/>
              <a:t>过程体之前”的栈符号表如图</a:t>
            </a:r>
            <a:r>
              <a:rPr lang="en-US" altLang="zh-CN"/>
              <a:t>8–5</a:t>
            </a:r>
            <a:r>
              <a:rPr lang="zh-CN" altLang="en-US"/>
              <a:t>所示。</a:t>
            </a:r>
          </a:p>
        </p:txBody>
      </p:sp>
    </p:spTree>
  </p:cSld>
  <p:clrMapOvr>
    <a:masterClrMapping/>
  </p:clrMapOvr>
  <p:transition>
    <p:random/>
  </p:transition>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a:extLst>
              <a:ext uri="{FF2B5EF4-FFF2-40B4-BE49-F238E27FC236}">
                <a16:creationId xmlns:a16="http://schemas.microsoft.com/office/drawing/2014/main" id="{22A9B0D7-AC5C-17DD-9829-88DB226F0D69}"/>
              </a:ext>
            </a:extLst>
          </p:cNvPr>
          <p:cNvSpPr txBox="1">
            <a:spLocks noChangeArrowheads="1"/>
          </p:cNvSpPr>
          <p:nvPr/>
        </p:nvSpPr>
        <p:spPr bwMode="auto">
          <a:xfrm>
            <a:off x="1371600" y="59436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8–5 “</a:t>
            </a:r>
            <a:r>
              <a:rPr lang="zh-CN" altLang="en-US">
                <a:latin typeface="宋体" panose="02010600030101010101" pitchFamily="2" charset="-122"/>
              </a:rPr>
              <a:t>扫描到</a:t>
            </a:r>
            <a:r>
              <a:rPr lang="en-US" altLang="zh-CN"/>
              <a:t>getsym</a:t>
            </a:r>
            <a:r>
              <a:rPr lang="zh-CN" altLang="en-US">
                <a:latin typeface="宋体" panose="02010600030101010101" pitchFamily="2" charset="-122"/>
              </a:rPr>
              <a:t>过程体之前</a:t>
            </a:r>
            <a:r>
              <a:rPr lang="zh-CN" altLang="en-US"/>
              <a:t>”</a:t>
            </a:r>
            <a:r>
              <a:rPr lang="zh-CN" altLang="en-US">
                <a:latin typeface="宋体" panose="02010600030101010101" pitchFamily="2" charset="-122"/>
              </a:rPr>
              <a:t>的栈符号表</a:t>
            </a:r>
            <a:r>
              <a:rPr lang="zh-CN" altLang="en-US"/>
              <a:t> </a:t>
            </a:r>
          </a:p>
        </p:txBody>
      </p:sp>
      <p:pic>
        <p:nvPicPr>
          <p:cNvPr id="34819" name="Picture 5" descr="8-5">
            <a:extLst>
              <a:ext uri="{FF2B5EF4-FFF2-40B4-BE49-F238E27FC236}">
                <a16:creationId xmlns:a16="http://schemas.microsoft.com/office/drawing/2014/main" id="{82C9FF4F-96BE-CCA9-E8C3-87E3BC755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41438"/>
            <a:ext cx="8496300"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4">
            <a:extLst>
              <a:ext uri="{FF2B5EF4-FFF2-40B4-BE49-F238E27FC236}">
                <a16:creationId xmlns:a16="http://schemas.microsoft.com/office/drawing/2014/main" id="{F8368C8D-DFFF-4E2A-78BD-6EE1F7D758DE}"/>
              </a:ext>
            </a:extLst>
          </p:cNvPr>
          <p:cNvSpPr txBox="1">
            <a:spLocks noChangeArrowheads="1"/>
          </p:cNvSpPr>
          <p:nvPr/>
        </p:nvSpPr>
        <p:spPr bwMode="auto">
          <a:xfrm>
            <a:off x="188913" y="550863"/>
            <a:ext cx="875188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a:t>(2)“</a:t>
            </a:r>
            <a:r>
              <a:rPr lang="zh-CN" altLang="en-US"/>
              <a:t>扫描完</a:t>
            </a:r>
            <a:r>
              <a:rPr lang="en-US" altLang="zh-CN"/>
              <a:t>getsym</a:t>
            </a:r>
            <a:r>
              <a:rPr lang="zh-CN" altLang="en-US"/>
              <a:t>过程说明”时的栈符号表如图</a:t>
            </a:r>
            <a:r>
              <a:rPr lang="en-US" altLang="zh-CN"/>
              <a:t>8–6</a:t>
            </a:r>
            <a:r>
              <a:rPr lang="zh-CN" altLang="en-US"/>
              <a:t>所示。</a:t>
            </a:r>
          </a:p>
          <a:p>
            <a:pPr eaLnBrk="1" hangingPunct="1">
              <a:spcBef>
                <a:spcPct val="50000"/>
              </a:spcBef>
            </a:pPr>
            <a:endParaRPr lang="en-US" altLang="zh-CN"/>
          </a:p>
        </p:txBody>
      </p:sp>
      <p:sp>
        <p:nvSpPr>
          <p:cNvPr id="35843" name="Text Box 5">
            <a:extLst>
              <a:ext uri="{FF2B5EF4-FFF2-40B4-BE49-F238E27FC236}">
                <a16:creationId xmlns:a16="http://schemas.microsoft.com/office/drawing/2014/main" id="{37C79BCD-FC2F-9A22-BFF2-3740AA426422}"/>
              </a:ext>
            </a:extLst>
          </p:cNvPr>
          <p:cNvSpPr txBox="1">
            <a:spLocks noChangeArrowheads="1"/>
          </p:cNvSpPr>
          <p:nvPr/>
        </p:nvSpPr>
        <p:spPr bwMode="auto">
          <a:xfrm>
            <a:off x="1295400" y="5432425"/>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8–6  “</a:t>
            </a:r>
            <a:r>
              <a:rPr lang="zh-CN" altLang="en-US"/>
              <a:t>扫描完</a:t>
            </a:r>
            <a:r>
              <a:rPr lang="en-US" altLang="zh-CN"/>
              <a:t>getsym</a:t>
            </a:r>
            <a:r>
              <a:rPr lang="zh-CN" altLang="en-US"/>
              <a:t>过程说明”的栈符号表</a:t>
            </a:r>
          </a:p>
        </p:txBody>
      </p:sp>
      <p:pic>
        <p:nvPicPr>
          <p:cNvPr id="35844" name="Picture 6" descr="8-6">
            <a:extLst>
              <a:ext uri="{FF2B5EF4-FFF2-40B4-BE49-F238E27FC236}">
                <a16:creationId xmlns:a16="http://schemas.microsoft.com/office/drawing/2014/main" id="{84CE5CAC-A52B-0B5E-6648-BE46ACE9A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557338"/>
            <a:ext cx="8893175"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a:extLst>
              <a:ext uri="{FF2B5EF4-FFF2-40B4-BE49-F238E27FC236}">
                <a16:creationId xmlns:a16="http://schemas.microsoft.com/office/drawing/2014/main" id="{92017764-D6FE-2596-4DF7-717F1A61D268}"/>
              </a:ext>
            </a:extLst>
          </p:cNvPr>
          <p:cNvSpPr txBox="1">
            <a:spLocks noChangeArrowheads="1"/>
          </p:cNvSpPr>
          <p:nvPr/>
        </p:nvSpPr>
        <p:spPr bwMode="auto">
          <a:xfrm>
            <a:off x="188913" y="549275"/>
            <a:ext cx="8693150" cy="59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1">
                <a:ea typeface="方正小标宋简体" charset="-122"/>
              </a:rPr>
              <a:t>8.1.4  </a:t>
            </a:r>
            <a:r>
              <a:rPr lang="zh-CN" altLang="en-US" b="1">
                <a:ea typeface="方正小标宋简体" charset="-122"/>
              </a:rPr>
              <a:t>非分程序结构语言的符号表建立</a:t>
            </a:r>
          </a:p>
          <a:p>
            <a:pPr algn="just" eaLnBrk="1" hangingPunct="1">
              <a:lnSpc>
                <a:spcPct val="130000"/>
              </a:lnSpc>
              <a:spcBef>
                <a:spcPct val="50000"/>
              </a:spcBef>
            </a:pPr>
            <a:r>
              <a:rPr lang="zh-CN" altLang="en-US"/>
              <a:t>　　典型的非分程序结构语言就是</a:t>
            </a:r>
            <a:r>
              <a:rPr lang="en-US" altLang="zh-CN"/>
              <a:t>FORTRAN</a:t>
            </a:r>
            <a:r>
              <a:rPr lang="zh-CN" altLang="en-US"/>
              <a:t>语言。</a:t>
            </a:r>
            <a:r>
              <a:rPr lang="en-US" altLang="zh-CN"/>
              <a:t>FORTRAN</a:t>
            </a:r>
            <a:r>
              <a:rPr lang="zh-CN" altLang="en-US"/>
              <a:t>语言是一种块结构的程序设计语言，一个</a:t>
            </a:r>
            <a:r>
              <a:rPr lang="en-US" altLang="zh-CN"/>
              <a:t>FORTRAN</a:t>
            </a:r>
            <a:r>
              <a:rPr lang="zh-CN" altLang="en-US"/>
              <a:t>可执行程序由一个或若干个相对独立的程序段组成，其中有且仅有一个主程序段，其余的则是子程序段。程序段之间的数据传送主要是通过过程调用时的形参与实参的结合，或访问公共区中的元素来进行的。对于一个</a:t>
            </a:r>
            <a:r>
              <a:rPr lang="en-US" altLang="zh-CN"/>
              <a:t>FORTRAN</a:t>
            </a:r>
            <a:r>
              <a:rPr lang="zh-CN" altLang="en-US"/>
              <a:t>程序来说，除了程序段名和公共区名的作用域是整个程序之外，其余的变量名、数组名、语句函数名以及标号等，都分别是定义它们的那个程序段中的局部量。此外，由于语句函数定义句中的形参与程序段中的其他变量名毫不相干，因此，它们的作用域就是该语句函数定义句本身。</a:t>
            </a:r>
          </a:p>
        </p:txBody>
      </p:sp>
    </p:spTree>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a:extLst>
              <a:ext uri="{FF2B5EF4-FFF2-40B4-BE49-F238E27FC236}">
                <a16:creationId xmlns:a16="http://schemas.microsoft.com/office/drawing/2014/main" id="{79D8F82A-D9EB-295D-81DB-8A3AF13EA811}"/>
              </a:ext>
            </a:extLst>
          </p:cNvPr>
          <p:cNvSpPr txBox="1">
            <a:spLocks noChangeArrowheads="1"/>
          </p:cNvSpPr>
          <p:nvPr/>
        </p:nvSpPr>
        <p:spPr bwMode="auto">
          <a:xfrm>
            <a:off x="174625" y="536575"/>
            <a:ext cx="8824913" cy="618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．文法</a:t>
            </a:r>
          </a:p>
          <a:p>
            <a:pPr algn="just" eaLnBrk="1" hangingPunct="1">
              <a:lnSpc>
                <a:spcPct val="120000"/>
              </a:lnSpc>
            </a:pPr>
            <a:endParaRPr lang="zh-CN" altLang="en-US"/>
          </a:p>
          <a:p>
            <a:pPr algn="just" eaLnBrk="1" hangingPunct="1">
              <a:lnSpc>
                <a:spcPct val="110000"/>
              </a:lnSpc>
            </a:pPr>
            <a:r>
              <a:rPr lang="zh-CN" altLang="en-US"/>
              <a:t>　　文法通常表示成四元组</a:t>
            </a:r>
            <a:r>
              <a:rPr lang="en-US" altLang="zh-CN"/>
              <a:t>G[S]=(V</a:t>
            </a:r>
            <a:r>
              <a:rPr lang="en-US" altLang="zh-CN" baseline="-30000"/>
              <a:t>T</a:t>
            </a:r>
            <a:r>
              <a:rPr lang="zh-CN" altLang="en-US"/>
              <a:t>，</a:t>
            </a:r>
            <a:r>
              <a:rPr lang="en-US" altLang="zh-CN"/>
              <a:t>V</a:t>
            </a:r>
            <a:r>
              <a:rPr lang="en-US" altLang="zh-CN" baseline="-30000"/>
              <a:t>N</a:t>
            </a:r>
            <a:r>
              <a:rPr lang="zh-CN" altLang="en-US"/>
              <a:t>，</a:t>
            </a:r>
            <a:r>
              <a:rPr lang="en-US" altLang="zh-CN"/>
              <a:t>S</a:t>
            </a:r>
            <a:r>
              <a:rPr lang="zh-CN" altLang="en-US"/>
              <a:t>，</a:t>
            </a:r>
            <a:r>
              <a:rPr lang="en-US" altLang="zh-CN"/>
              <a:t>ξ)</a:t>
            </a:r>
            <a:r>
              <a:rPr lang="zh-CN" altLang="en-US"/>
              <a:t>，其中：</a:t>
            </a:r>
          </a:p>
          <a:p>
            <a:pPr algn="just" eaLnBrk="1" hangingPunct="1">
              <a:lnSpc>
                <a:spcPct val="110000"/>
              </a:lnSpc>
            </a:pPr>
            <a:r>
              <a:rPr lang="zh-CN" altLang="en-US"/>
              <a:t>　　</a:t>
            </a:r>
            <a:r>
              <a:rPr lang="en-US" altLang="zh-CN"/>
              <a:t>(1)  V</a:t>
            </a:r>
            <a:r>
              <a:rPr lang="en-US" altLang="zh-CN" baseline="-30000"/>
              <a:t>T</a:t>
            </a:r>
            <a:r>
              <a:rPr lang="zh-CN" altLang="en-US"/>
              <a:t>为终结符号集，这是一个非空有限集，它的每个元素称为终结符号；</a:t>
            </a:r>
          </a:p>
          <a:p>
            <a:pPr algn="just" eaLnBrk="1" hangingPunct="1">
              <a:lnSpc>
                <a:spcPct val="110000"/>
              </a:lnSpc>
            </a:pPr>
            <a:r>
              <a:rPr lang="zh-CN" altLang="en-US"/>
              <a:t>　　</a:t>
            </a:r>
            <a:r>
              <a:rPr lang="en-US" altLang="zh-CN"/>
              <a:t>(2)  V</a:t>
            </a:r>
            <a:r>
              <a:rPr lang="en-US" altLang="zh-CN" baseline="-30000"/>
              <a:t>N</a:t>
            </a:r>
            <a:r>
              <a:rPr lang="zh-CN" altLang="en-US"/>
              <a:t>为非终结符集，它也是一个非空有限集，其每个元素称为非终结符号，且有</a:t>
            </a:r>
            <a:r>
              <a:rPr lang="en-US" altLang="zh-CN"/>
              <a:t>V</a:t>
            </a:r>
            <a:r>
              <a:rPr lang="en-US" altLang="zh-CN" baseline="-30000"/>
              <a:t>T</a:t>
            </a:r>
            <a:r>
              <a:rPr lang="en-US" altLang="zh-CN"/>
              <a:t>∩V</a:t>
            </a:r>
            <a:r>
              <a:rPr lang="en-US" altLang="zh-CN" baseline="-30000"/>
              <a:t>N</a:t>
            </a:r>
            <a:r>
              <a:rPr lang="en-US" altLang="zh-CN"/>
              <a:t>=Φ</a:t>
            </a:r>
            <a:r>
              <a:rPr lang="zh-CN" altLang="en-US"/>
              <a:t>；</a:t>
            </a:r>
          </a:p>
          <a:p>
            <a:pPr algn="just" eaLnBrk="1" hangingPunct="1">
              <a:lnSpc>
                <a:spcPct val="110000"/>
              </a:lnSpc>
            </a:pPr>
            <a:r>
              <a:rPr lang="zh-CN" altLang="en-US"/>
              <a:t>　　</a:t>
            </a:r>
            <a:r>
              <a:rPr lang="en-US" altLang="zh-CN"/>
              <a:t>(3)  S</a:t>
            </a:r>
            <a:r>
              <a:rPr lang="zh-CN" altLang="en-US"/>
              <a:t>为一文法开始符，是一个特殊的非终结符号，即</a:t>
            </a:r>
            <a:r>
              <a:rPr lang="en-US" altLang="zh-CN"/>
              <a:t>S∈V</a:t>
            </a:r>
            <a:r>
              <a:rPr lang="en-US" altLang="zh-CN" baseline="-30000"/>
              <a:t>N</a:t>
            </a:r>
            <a:r>
              <a:rPr lang="zh-CN" altLang="en-US"/>
              <a:t>；</a:t>
            </a:r>
          </a:p>
          <a:p>
            <a:pPr algn="just" eaLnBrk="1" hangingPunct="1">
              <a:lnSpc>
                <a:spcPct val="110000"/>
              </a:lnSpc>
            </a:pPr>
            <a:r>
              <a:rPr lang="zh-CN" altLang="en-US"/>
              <a:t>　　</a:t>
            </a:r>
            <a:r>
              <a:rPr lang="en-US" altLang="zh-CN"/>
              <a:t>(4)  ξ</a:t>
            </a:r>
            <a:r>
              <a:rPr lang="zh-CN" altLang="en-US"/>
              <a:t>是产生式的非空有限集，其中每个产生式</a:t>
            </a:r>
            <a:r>
              <a:rPr lang="en-US" altLang="zh-CN"/>
              <a:t>(</a:t>
            </a:r>
            <a:r>
              <a:rPr lang="zh-CN" altLang="en-US"/>
              <a:t>或称规则</a:t>
            </a:r>
            <a:r>
              <a:rPr lang="en-US" altLang="zh-CN"/>
              <a:t>)</a:t>
            </a:r>
            <a:r>
              <a:rPr lang="zh-CN" altLang="en-US"/>
              <a:t>是一序偶</a:t>
            </a:r>
            <a:r>
              <a:rPr lang="en-US" altLang="zh-CN"/>
              <a:t>(α</a:t>
            </a:r>
            <a:r>
              <a:rPr lang="zh-CN" altLang="en-US"/>
              <a:t>，</a:t>
            </a:r>
            <a:r>
              <a:rPr lang="en-US" altLang="zh-CN"/>
              <a:t>β)</a:t>
            </a:r>
            <a:r>
              <a:rPr lang="zh-CN" altLang="en-US"/>
              <a:t>，通常写作</a:t>
            </a:r>
          </a:p>
          <a:p>
            <a:pPr algn="ctr" eaLnBrk="1" hangingPunct="1">
              <a:lnSpc>
                <a:spcPct val="110000"/>
              </a:lnSpc>
            </a:pPr>
            <a:r>
              <a:rPr lang="en-US" altLang="zh-CN"/>
              <a:t>α→β </a:t>
            </a:r>
            <a:r>
              <a:rPr lang="zh-CN" altLang="en-US"/>
              <a:t>或</a:t>
            </a:r>
            <a:r>
              <a:rPr lang="en-US" altLang="zh-CN"/>
              <a:t>α::=β</a:t>
            </a:r>
          </a:p>
          <a:p>
            <a:pPr algn="just" eaLnBrk="1" hangingPunct="1">
              <a:lnSpc>
                <a:spcPct val="110000"/>
              </a:lnSpc>
            </a:pPr>
            <a:r>
              <a:rPr lang="zh-CN" altLang="en-US"/>
              <a:t>读作“</a:t>
            </a:r>
            <a:r>
              <a:rPr lang="en-US" altLang="zh-CN"/>
              <a:t>α</a:t>
            </a:r>
            <a:r>
              <a:rPr lang="zh-CN" altLang="en-US"/>
              <a:t>是</a:t>
            </a:r>
            <a:r>
              <a:rPr lang="en-US" altLang="zh-CN"/>
              <a:t>β”</a:t>
            </a:r>
            <a:r>
              <a:rPr lang="zh-CN" altLang="en-US"/>
              <a:t>或“</a:t>
            </a:r>
            <a:r>
              <a:rPr lang="en-US" altLang="zh-CN"/>
              <a:t>α</a:t>
            </a:r>
            <a:r>
              <a:rPr lang="zh-CN" altLang="en-US"/>
              <a:t>定义为</a:t>
            </a:r>
            <a:r>
              <a:rPr lang="en-US" altLang="zh-CN"/>
              <a:t>β”</a:t>
            </a:r>
            <a:r>
              <a:rPr lang="zh-CN" altLang="en-US"/>
              <a:t>。在此，</a:t>
            </a:r>
            <a:r>
              <a:rPr lang="en-US" altLang="zh-CN"/>
              <a:t>α</a:t>
            </a:r>
            <a:r>
              <a:rPr lang="zh-CN" altLang="en-US"/>
              <a:t>为产生式的左部，而</a:t>
            </a:r>
            <a:r>
              <a:rPr lang="en-US" altLang="zh-CN"/>
              <a:t>β</a:t>
            </a:r>
            <a:r>
              <a:rPr lang="zh-CN" altLang="en-US"/>
              <a:t>为产生式的右部，</a:t>
            </a:r>
            <a:r>
              <a:rPr lang="en-US" altLang="zh-CN"/>
              <a:t>α</a:t>
            </a:r>
            <a:r>
              <a:rPr lang="zh-CN" altLang="en-US"/>
              <a:t>、</a:t>
            </a:r>
            <a:r>
              <a:rPr lang="en-US" altLang="zh-CN"/>
              <a:t>β</a:t>
            </a:r>
            <a:r>
              <a:rPr lang="zh-CN" altLang="en-US"/>
              <a:t>是由终结符和非终结符组成的符号串，</a:t>
            </a:r>
            <a:r>
              <a:rPr lang="en-US" altLang="zh-CN"/>
              <a:t>α∈(V</a:t>
            </a:r>
            <a:r>
              <a:rPr lang="en-US" altLang="zh-CN" baseline="-30000"/>
              <a:t>T</a:t>
            </a:r>
            <a:r>
              <a:rPr lang="en-US" altLang="zh-CN"/>
              <a:t>∪V</a:t>
            </a:r>
            <a:r>
              <a:rPr lang="en-US" altLang="zh-CN" baseline="-30000"/>
              <a:t>N</a:t>
            </a:r>
            <a:r>
              <a:rPr lang="en-US" altLang="zh-CN"/>
              <a:t>)</a:t>
            </a:r>
            <a:r>
              <a:rPr lang="en-US" altLang="zh-CN" baseline="30000"/>
              <a:t>+</a:t>
            </a:r>
            <a:r>
              <a:rPr lang="zh-CN" altLang="en-US"/>
              <a:t>且至少有一个非终结符，而</a:t>
            </a:r>
            <a:r>
              <a:rPr lang="en-US" altLang="zh-CN"/>
              <a:t>β∈(V</a:t>
            </a:r>
            <a:r>
              <a:rPr lang="en-US" altLang="zh-CN" baseline="-30000"/>
              <a:t>T</a:t>
            </a:r>
            <a:r>
              <a:rPr lang="en-US" altLang="zh-CN"/>
              <a:t>∪V</a:t>
            </a:r>
            <a:r>
              <a:rPr lang="en-US" altLang="zh-CN" baseline="-30000"/>
              <a:t>N</a:t>
            </a:r>
            <a:r>
              <a:rPr lang="en-US" altLang="zh-CN"/>
              <a:t>)</a:t>
            </a:r>
            <a:r>
              <a:rPr lang="en-US" altLang="zh-CN" baseline="30000"/>
              <a:t>*</a:t>
            </a:r>
            <a:r>
              <a:rPr lang="zh-CN" altLang="en-US"/>
              <a:t>。</a:t>
            </a:r>
          </a:p>
        </p:txBody>
      </p:sp>
    </p:spTree>
  </p:cSld>
  <p:clrMapOvr>
    <a:masterClrMapping/>
  </p:clrMapOvr>
  <p:transition>
    <p:random/>
  </p:transition>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028">
            <a:extLst>
              <a:ext uri="{FF2B5EF4-FFF2-40B4-BE49-F238E27FC236}">
                <a16:creationId xmlns:a16="http://schemas.microsoft.com/office/drawing/2014/main" id="{BA829396-A2FD-13DD-21A2-77C2970E1540}"/>
              </a:ext>
            </a:extLst>
          </p:cNvPr>
          <p:cNvSpPr txBox="1">
            <a:spLocks noChangeArrowheads="1"/>
          </p:cNvSpPr>
          <p:nvPr/>
        </p:nvSpPr>
        <p:spPr bwMode="auto">
          <a:xfrm>
            <a:off x="203200" y="536575"/>
            <a:ext cx="872331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根据</a:t>
            </a:r>
            <a:r>
              <a:rPr lang="en-US" altLang="zh-CN"/>
              <a:t>FORTRAN</a:t>
            </a:r>
            <a:r>
              <a:rPr lang="zh-CN" altLang="en-US"/>
              <a:t>程序中各类名字作用域的特点，原则上可把程序中每一程序段均视为一个可独立进行编译的程序单元，即对各程序段分别进行编译并产生相应的目标代码，然后再连接装配成一个完整的目标程序。这样，在一个程序段编译完成后，该程序段的全部局部名登记项即完成了使命，可以将它们从符号表中删除。至于全局名登记项，因为它们还可能为其他程序段所引用，故需继续保留。因此，对于</a:t>
            </a:r>
            <a:r>
              <a:rPr lang="en-US" altLang="zh-CN"/>
              <a:t>FORTRAN</a:t>
            </a:r>
            <a:r>
              <a:rPr lang="zh-CN" altLang="en-US"/>
              <a:t>编译程序而言，可分别建立一张全局符号表和一张局部符号表，前者供编译各程序使用，后者则只用来登记当前正编译的程序段中的局部符号名。一旦将该程序段编译完成，就可将局部符号表空白区首地址指针再调回到开始位置，以便腾出空间供下一个要编译的程序段建立局部符号表使用。</a:t>
            </a:r>
          </a:p>
        </p:txBody>
      </p:sp>
    </p:spTree>
  </p:cSld>
  <p:clrMapOvr>
    <a:masterClrMapping/>
  </p:clrMapOvr>
  <p:transition>
    <p:random/>
  </p:transition>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028">
            <a:extLst>
              <a:ext uri="{FF2B5EF4-FFF2-40B4-BE49-F238E27FC236}">
                <a16:creationId xmlns:a16="http://schemas.microsoft.com/office/drawing/2014/main" id="{947C28F6-325E-97A3-7268-3FFA382AA6CE}"/>
              </a:ext>
            </a:extLst>
          </p:cNvPr>
          <p:cNvSpPr txBox="1">
            <a:spLocks noChangeArrowheads="1"/>
          </p:cNvSpPr>
          <p:nvPr/>
        </p:nvSpPr>
        <p:spPr bwMode="auto">
          <a:xfrm>
            <a:off x="203200" y="566738"/>
            <a:ext cx="8678863"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在考虑全局优化的多遍扫描编译系统中，由于一般并不是在编译当前程序段时就产生该程序段的目标代码，而是先生成各程序段的相应中间代码，待进行优化处理之后再产生目标代码。因此，在一个程序段被处理完之后，不能立即将相应的局部名表撤消，而应将它们暂存起来。在生成中间代码时，对于各程序段中的局部变量名，如果都用该名字的名表登记项序号去代替，那么局部名表的名字栏就用不着再继续保留，因为只要知道了登记项的序号就同样可以查到该登记项的有关信息。然而，对于同一个登记项序号而言，所在的局部名表的不同将代表完全不同的登记项，这一点也必须注意。</a:t>
            </a:r>
          </a:p>
        </p:txBody>
      </p:sp>
    </p:spTree>
  </p:cSld>
  <p:clrMapOvr>
    <a:masterClrMapping/>
  </p:clrMapOvr>
  <p:transition>
    <p:random/>
  </p:transition>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a:extLst>
              <a:ext uri="{FF2B5EF4-FFF2-40B4-BE49-F238E27FC236}">
                <a16:creationId xmlns:a16="http://schemas.microsoft.com/office/drawing/2014/main" id="{2F200B1A-C328-AC9F-EBFB-20AC1ABE9758}"/>
              </a:ext>
            </a:extLst>
          </p:cNvPr>
          <p:cNvSpPr txBox="1">
            <a:spLocks noChangeArrowheads="1"/>
          </p:cNvSpPr>
          <p:nvPr/>
        </p:nvSpPr>
        <p:spPr bwMode="auto">
          <a:xfrm>
            <a:off x="685800" y="685800"/>
            <a:ext cx="7770813"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en-US" altLang="zh-CN" b="1">
                <a:ea typeface="方正小标宋简体" charset="-122"/>
              </a:rPr>
              <a:t>8.1.5  </a:t>
            </a:r>
            <a:r>
              <a:rPr lang="zh-CN" altLang="en-US" b="1">
                <a:ea typeface="方正小标宋简体" charset="-122"/>
              </a:rPr>
              <a:t>常用符号表结构</a:t>
            </a:r>
          </a:p>
          <a:p>
            <a:pPr algn="just" eaLnBrk="1" hangingPunct="1">
              <a:lnSpc>
                <a:spcPct val="125000"/>
              </a:lnSpc>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．线性符号表</a:t>
            </a:r>
          </a:p>
          <a:p>
            <a:pPr algn="just" eaLnBrk="1" hangingPunct="1">
              <a:lnSpc>
                <a:spcPct val="125000"/>
              </a:lnSpc>
            </a:pPr>
            <a:r>
              <a:rPr lang="zh-CN" altLang="en-US"/>
              <a:t>　　符号表中最简单且最容易实现的数据结构是线性表，它是按程序中标识符出现的先后次序建立的符号表，编译程序不做任何整理次序的工作。线性符号表如图</a:t>
            </a:r>
            <a:r>
              <a:rPr lang="en-US" altLang="zh-CN"/>
              <a:t>8–7</a:t>
            </a:r>
            <a:r>
              <a:rPr lang="zh-CN" altLang="en-US"/>
              <a:t>所示。</a:t>
            </a:r>
          </a:p>
          <a:p>
            <a:pPr algn="just" eaLnBrk="1" hangingPunct="1">
              <a:lnSpc>
                <a:spcPct val="125000"/>
              </a:lnSpc>
            </a:pPr>
            <a:r>
              <a:rPr lang="zh-CN" altLang="en-US"/>
              <a:t>　　在扫描源程序时，根据各标识符在程序说明部分出现的先后顺序将标识符及其有关信息填入符号表中。当编译过程中需要查找符号表中的某个标识符时，只能采用线性查找方法，即从符号表的第一项开始直到表尾一项一项地顺序查找。这种查找方法的缺点是效率较低。</a:t>
            </a:r>
          </a:p>
        </p:txBody>
      </p:sp>
    </p:spTree>
  </p:cSld>
  <p:clrMapOvr>
    <a:masterClrMapping/>
  </p:clrMapOvr>
  <p:transition>
    <p:random/>
  </p:transition>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a:extLst>
              <a:ext uri="{FF2B5EF4-FFF2-40B4-BE49-F238E27FC236}">
                <a16:creationId xmlns:a16="http://schemas.microsoft.com/office/drawing/2014/main" id="{D891D0A4-C1C6-6CF2-6BCC-E9B54D3FF8A4}"/>
              </a:ext>
            </a:extLst>
          </p:cNvPr>
          <p:cNvSpPr txBox="1">
            <a:spLocks noChangeArrowheads="1"/>
          </p:cNvSpPr>
          <p:nvPr/>
        </p:nvSpPr>
        <p:spPr bwMode="auto">
          <a:xfrm>
            <a:off x="533400" y="990600"/>
            <a:ext cx="7997825"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．有序符号表</a:t>
            </a:r>
          </a:p>
          <a:p>
            <a:pPr algn="just" eaLnBrk="1" hangingPunct="1">
              <a:lnSpc>
                <a:spcPct val="130000"/>
              </a:lnSpc>
              <a:spcBef>
                <a:spcPct val="50000"/>
              </a:spcBef>
            </a:pPr>
            <a:r>
              <a:rPr lang="zh-CN" altLang="en-US"/>
              <a:t>　　为了提高查表速度，可以在造表的同时把各标识符按照一定的顺序进行排列。显然，这样的符号表是有序的。对图</a:t>
            </a:r>
            <a:r>
              <a:rPr lang="en-US" altLang="zh-CN"/>
              <a:t>8–7</a:t>
            </a:r>
            <a:r>
              <a:rPr lang="zh-CN" altLang="en-US"/>
              <a:t>所示的线性符号表排序后的情况如图</a:t>
            </a:r>
            <a:r>
              <a:rPr lang="en-US" altLang="zh-CN"/>
              <a:t>8–8</a:t>
            </a:r>
            <a:r>
              <a:rPr lang="zh-CN" altLang="en-US"/>
              <a:t>所示。</a:t>
            </a:r>
          </a:p>
        </p:txBody>
      </p:sp>
    </p:spTree>
  </p:cSld>
  <p:clrMapOvr>
    <a:masterClrMapping/>
  </p:clrMapOvr>
  <p:transition>
    <p:random/>
  </p:transition>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a:extLst>
              <a:ext uri="{FF2B5EF4-FFF2-40B4-BE49-F238E27FC236}">
                <a16:creationId xmlns:a16="http://schemas.microsoft.com/office/drawing/2014/main" id="{A244272E-3040-FE56-6D4E-41EB57C15E1D}"/>
              </a:ext>
            </a:extLst>
          </p:cNvPr>
          <p:cNvSpPr txBox="1">
            <a:spLocks noChangeArrowheads="1"/>
          </p:cNvSpPr>
          <p:nvPr/>
        </p:nvSpPr>
        <p:spPr bwMode="auto">
          <a:xfrm>
            <a:off x="2514600" y="57150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8–7  </a:t>
            </a:r>
            <a:r>
              <a:rPr lang="zh-CN" altLang="en-US">
                <a:latin typeface="宋体" panose="02010600030101010101" pitchFamily="2" charset="-122"/>
              </a:rPr>
              <a:t>线性符号表</a:t>
            </a:r>
            <a:r>
              <a:rPr lang="zh-CN" altLang="en-US"/>
              <a:t> </a:t>
            </a:r>
          </a:p>
        </p:txBody>
      </p:sp>
      <p:pic>
        <p:nvPicPr>
          <p:cNvPr id="41987" name="Picture 5" descr="8-7">
            <a:extLst>
              <a:ext uri="{FF2B5EF4-FFF2-40B4-BE49-F238E27FC236}">
                <a16:creationId xmlns:a16="http://schemas.microsoft.com/office/drawing/2014/main" id="{F3DD4257-AC6F-D940-0B73-42C490A7F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066800"/>
            <a:ext cx="6465887"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a:extLst>
              <a:ext uri="{FF2B5EF4-FFF2-40B4-BE49-F238E27FC236}">
                <a16:creationId xmlns:a16="http://schemas.microsoft.com/office/drawing/2014/main" id="{FEAF1241-D130-5C7E-D330-B9868F8F58F1}"/>
              </a:ext>
            </a:extLst>
          </p:cNvPr>
          <p:cNvSpPr txBox="1">
            <a:spLocks noChangeArrowheads="1"/>
          </p:cNvSpPr>
          <p:nvPr/>
        </p:nvSpPr>
        <p:spPr bwMode="auto">
          <a:xfrm>
            <a:off x="2171700" y="5334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t> </a:t>
            </a:r>
            <a:r>
              <a:rPr lang="zh-CN" altLang="en-US">
                <a:latin typeface="宋体" panose="02010600030101010101" pitchFamily="2" charset="-122"/>
              </a:rPr>
              <a:t>图</a:t>
            </a:r>
            <a:r>
              <a:rPr lang="en-US" altLang="zh-CN"/>
              <a:t>8–8  </a:t>
            </a:r>
            <a:r>
              <a:rPr lang="zh-CN" altLang="en-US">
                <a:latin typeface="宋体" panose="02010600030101010101" pitchFamily="2" charset="-122"/>
              </a:rPr>
              <a:t>有序符号表</a:t>
            </a:r>
            <a:r>
              <a:rPr lang="zh-CN" altLang="en-US"/>
              <a:t> </a:t>
            </a:r>
          </a:p>
        </p:txBody>
      </p:sp>
      <p:pic>
        <p:nvPicPr>
          <p:cNvPr id="43011" name="Picture 5" descr="8-8">
            <a:extLst>
              <a:ext uri="{FF2B5EF4-FFF2-40B4-BE49-F238E27FC236}">
                <a16:creationId xmlns:a16="http://schemas.microsoft.com/office/drawing/2014/main" id="{8174984D-783A-4559-DCE6-749AF7B74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275" y="1219200"/>
            <a:ext cx="5251450"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a:extLst>
              <a:ext uri="{FF2B5EF4-FFF2-40B4-BE49-F238E27FC236}">
                <a16:creationId xmlns:a16="http://schemas.microsoft.com/office/drawing/2014/main" id="{EE591D25-2906-159F-0738-5FBE5A0E2DE6}"/>
              </a:ext>
            </a:extLst>
          </p:cNvPr>
          <p:cNvSpPr txBox="1">
            <a:spLocks noChangeArrowheads="1"/>
          </p:cNvSpPr>
          <p:nvPr/>
        </p:nvSpPr>
        <p:spPr bwMode="auto">
          <a:xfrm>
            <a:off x="685800" y="990600"/>
            <a:ext cx="782637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对于有序符号表，一般采用折半查找法进行查表，即首先从表的中项开始比较，如果未找到则将查找范围缩小一半，然后继续查找，直到找到或查找失败为止。使用这种折半查找法对一个含有</a:t>
            </a:r>
            <a:r>
              <a:rPr lang="en-US" altLang="zh-CN"/>
              <a:t>N</a:t>
            </a:r>
            <a:r>
              <a:rPr lang="zh-CN" altLang="en-US"/>
              <a:t>项的符号表来说，查找其中的一项最多只需做</a:t>
            </a:r>
            <a:r>
              <a:rPr lang="en-US" altLang="zh-CN"/>
              <a:t>1+lbN</a:t>
            </a:r>
            <a:r>
              <a:rPr lang="zh-CN" altLang="en-US"/>
              <a:t>次比较。虽然这种查找法的效率有所提高，但是对于一个边填写边引用的动态查找符号表来说，每填进一项就引起表中内容重新排序，这无疑会增加时间的开销。</a:t>
            </a:r>
          </a:p>
        </p:txBody>
      </p:sp>
    </p:spTree>
  </p:cSld>
  <p:clrMapOvr>
    <a:masterClrMapping/>
  </p:clrMapOvr>
  <p:transition>
    <p:random/>
  </p:transition>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4">
            <a:extLst>
              <a:ext uri="{FF2B5EF4-FFF2-40B4-BE49-F238E27FC236}">
                <a16:creationId xmlns:a16="http://schemas.microsoft.com/office/drawing/2014/main" id="{D552D8EB-55C2-9CDB-D1C6-C988AE73D8EB}"/>
              </a:ext>
            </a:extLst>
          </p:cNvPr>
          <p:cNvSpPr txBox="1">
            <a:spLocks noChangeArrowheads="1"/>
          </p:cNvSpPr>
          <p:nvPr/>
        </p:nvSpPr>
        <p:spPr bwMode="auto">
          <a:xfrm>
            <a:off x="188913" y="620713"/>
            <a:ext cx="8766175"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对于动态查找的符号表，可以采用二叉树结构来组织有序符号表。对二叉树中的任一结点</a:t>
            </a:r>
            <a:r>
              <a:rPr lang="en-US" altLang="zh-CN"/>
              <a:t>P</a:t>
            </a:r>
            <a:r>
              <a:rPr lang="zh-CN" altLang="en-US"/>
              <a:t>来说，它的左子树上的任何结点都大于结点</a:t>
            </a:r>
            <a:r>
              <a:rPr lang="en-US" altLang="zh-CN"/>
              <a:t>P</a:t>
            </a:r>
            <a:r>
              <a:rPr lang="zh-CN" altLang="en-US"/>
              <a:t>的值，而右子树上的任何结点都小于结点</a:t>
            </a:r>
            <a:r>
              <a:rPr lang="en-US" altLang="zh-CN"/>
              <a:t>P</a:t>
            </a:r>
            <a:r>
              <a:rPr lang="zh-CN" altLang="en-US"/>
              <a:t>的值</a:t>
            </a:r>
            <a:r>
              <a:rPr lang="en-US" altLang="zh-CN"/>
              <a:t>(</a:t>
            </a:r>
            <a:r>
              <a:rPr lang="zh-CN" altLang="en-US"/>
              <a:t>见图</a:t>
            </a:r>
            <a:r>
              <a:rPr lang="en-US" altLang="zh-CN"/>
              <a:t>8–9)</a:t>
            </a:r>
            <a:r>
              <a:rPr lang="zh-CN" altLang="en-US"/>
              <a:t>，这样一棵二叉树实际上是二叉排序树。每当向符号表中填入一项时，总是将其作为二叉排序树的叶结点插入到合适位置。查找的过程也是这样，首先将给定值</a:t>
            </a:r>
            <a:r>
              <a:rPr lang="en-US" altLang="zh-CN"/>
              <a:t>K</a:t>
            </a:r>
            <a:r>
              <a:rPr lang="zh-CN" altLang="en-US"/>
              <a:t>与二叉排序树根结点值比较，若相等则查找成功；若不等，则当根结点值小于</a:t>
            </a:r>
            <a:r>
              <a:rPr lang="en-US" altLang="zh-CN"/>
              <a:t>K</a:t>
            </a:r>
            <a:r>
              <a:rPr lang="zh-CN" altLang="en-US"/>
              <a:t>时到根的左子树去继续查找，否则到根的右子树去继续查找。在随机情况下，二叉排序树的平均查找长度为</a:t>
            </a:r>
            <a:r>
              <a:rPr lang="en-US" altLang="zh-CN"/>
              <a:t>1+4lbN</a:t>
            </a:r>
            <a:r>
              <a:rPr lang="zh-CN" altLang="en-US"/>
              <a:t>。较之折半查找法，虽然二叉排序树的查找速度略有降低，但它大大减少了生成有序符号表的时间，是一种较好的有序符号表结构。</a:t>
            </a:r>
          </a:p>
        </p:txBody>
      </p:sp>
    </p:spTree>
  </p:cSld>
  <p:clrMapOvr>
    <a:masterClrMapping/>
  </p:clrMapOvr>
  <p:transition>
    <p:random/>
  </p:transition>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1028">
            <a:extLst>
              <a:ext uri="{FF2B5EF4-FFF2-40B4-BE49-F238E27FC236}">
                <a16:creationId xmlns:a16="http://schemas.microsoft.com/office/drawing/2014/main" id="{D37CA5F4-A865-CD75-00DB-0EE910E3D081}"/>
              </a:ext>
            </a:extLst>
          </p:cNvPr>
          <p:cNvSpPr txBox="1">
            <a:spLocks noChangeArrowheads="1"/>
          </p:cNvSpPr>
          <p:nvPr/>
        </p:nvSpPr>
        <p:spPr bwMode="auto">
          <a:xfrm>
            <a:off x="1981200" y="570865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8–9  </a:t>
            </a:r>
            <a:r>
              <a:rPr lang="zh-CN" altLang="en-US"/>
              <a:t>二叉排序树</a:t>
            </a:r>
          </a:p>
        </p:txBody>
      </p:sp>
      <p:pic>
        <p:nvPicPr>
          <p:cNvPr id="46083" name="Picture 1029" descr="8-9">
            <a:extLst>
              <a:ext uri="{FF2B5EF4-FFF2-40B4-BE49-F238E27FC236}">
                <a16:creationId xmlns:a16="http://schemas.microsoft.com/office/drawing/2014/main" id="{65B8298D-F537-55B6-6D1B-8E35017EC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692150"/>
            <a:ext cx="8820150"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028">
            <a:extLst>
              <a:ext uri="{FF2B5EF4-FFF2-40B4-BE49-F238E27FC236}">
                <a16:creationId xmlns:a16="http://schemas.microsoft.com/office/drawing/2014/main" id="{7D64F61B-0553-82C4-6D65-85691C5E33AC}"/>
              </a:ext>
            </a:extLst>
          </p:cNvPr>
          <p:cNvSpPr txBox="1">
            <a:spLocks noChangeArrowheads="1"/>
          </p:cNvSpPr>
          <p:nvPr/>
        </p:nvSpPr>
        <p:spPr bwMode="auto">
          <a:xfrm>
            <a:off x="228600" y="549275"/>
            <a:ext cx="86106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．散列符号表</a:t>
            </a:r>
          </a:p>
          <a:p>
            <a:pPr algn="just" eaLnBrk="1" hangingPunct="1">
              <a:lnSpc>
                <a:spcPct val="130000"/>
              </a:lnSpc>
            </a:pPr>
            <a:r>
              <a:rPr lang="zh-CN" altLang="en-US"/>
              <a:t>　　散列符号表是大多数编译程序采用的一种符号表。符号表采用散列技术，相对来讲具有较高的运行效率，特别适用于边填写边引用的动态查找符号表。</a:t>
            </a:r>
          </a:p>
          <a:p>
            <a:pPr algn="just" eaLnBrk="1" hangingPunct="1">
              <a:lnSpc>
                <a:spcPct val="130000"/>
              </a:lnSpc>
            </a:pPr>
            <a:r>
              <a:rPr lang="zh-CN" altLang="en-US"/>
              <a:t>　　散列符号表又称哈希符号表，其关键在于引进了一种函数</a:t>
            </a:r>
            <a:r>
              <a:rPr lang="en-US" altLang="zh-CN">
                <a:ea typeface="黑体" panose="02010609060101010101" pitchFamily="49" charset="-122"/>
              </a:rPr>
              <a:t>——</a:t>
            </a:r>
            <a:r>
              <a:rPr lang="zh-CN" altLang="en-US"/>
              <a:t>哈希函数，并将程序中出现的标识符通过哈希函数进行映射，得到的函数值作为该标识符在符号表中的位置。</a:t>
            </a:r>
          </a:p>
          <a:p>
            <a:pPr algn="just" eaLnBrk="1" hangingPunct="1">
              <a:lnSpc>
                <a:spcPct val="130000"/>
              </a:lnSpc>
            </a:pPr>
            <a:r>
              <a:rPr lang="zh-CN" altLang="en-US"/>
              <a:t>　　哈希函数</a:t>
            </a:r>
            <a:r>
              <a:rPr lang="en-US" altLang="zh-CN"/>
              <a:t>(Hash)</a:t>
            </a:r>
            <a:r>
              <a:rPr lang="zh-CN" altLang="en-US"/>
              <a:t>一般具有如下性质：</a:t>
            </a:r>
          </a:p>
          <a:p>
            <a:pPr algn="just" eaLnBrk="1" hangingPunct="1">
              <a:lnSpc>
                <a:spcPct val="130000"/>
              </a:lnSpc>
            </a:pPr>
            <a:r>
              <a:rPr lang="zh-CN" altLang="en-US"/>
              <a:t>　　</a:t>
            </a:r>
            <a:r>
              <a:rPr lang="en-US" altLang="zh-CN"/>
              <a:t>(1) </a:t>
            </a:r>
            <a:r>
              <a:rPr lang="zh-CN" altLang="en-US"/>
              <a:t>函数值只依赖于对应的标识符；</a:t>
            </a:r>
          </a:p>
          <a:p>
            <a:pPr algn="just" eaLnBrk="1" hangingPunct="1">
              <a:lnSpc>
                <a:spcPct val="130000"/>
              </a:lnSpc>
            </a:pPr>
            <a:r>
              <a:rPr lang="zh-CN" altLang="en-US"/>
              <a:t>　　</a:t>
            </a:r>
            <a:r>
              <a:rPr lang="en-US" altLang="zh-CN"/>
              <a:t>(2) </a:t>
            </a:r>
            <a:r>
              <a:rPr lang="zh-CN" altLang="en-US"/>
              <a:t>函数的计算简单且高效；</a:t>
            </a:r>
          </a:p>
          <a:p>
            <a:pPr algn="just" eaLnBrk="1" hangingPunct="1">
              <a:lnSpc>
                <a:spcPct val="130000"/>
              </a:lnSpc>
            </a:pPr>
            <a:r>
              <a:rPr lang="zh-CN" altLang="en-US"/>
              <a:t>　　</a:t>
            </a:r>
            <a:r>
              <a:rPr lang="en-US" altLang="zh-CN"/>
              <a:t>(3) </a:t>
            </a:r>
            <a:r>
              <a:rPr lang="zh-CN" altLang="en-US"/>
              <a:t>函数值能比较均匀地分布在一定范围内。</a:t>
            </a:r>
          </a:p>
        </p:txBody>
      </p:sp>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a:extLst>
              <a:ext uri="{FF2B5EF4-FFF2-40B4-BE49-F238E27FC236}">
                <a16:creationId xmlns:a16="http://schemas.microsoft.com/office/drawing/2014/main" id="{1989A5B3-A7EB-6F41-C941-AD503C67C0DE}"/>
              </a:ext>
            </a:extLst>
          </p:cNvPr>
          <p:cNvSpPr txBox="1">
            <a:spLocks noChangeArrowheads="1"/>
          </p:cNvSpPr>
          <p:nvPr/>
        </p:nvSpPr>
        <p:spPr bwMode="auto">
          <a:xfrm>
            <a:off x="188913" y="566738"/>
            <a:ext cx="8751887" cy="59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latin typeface="宋体" panose="02010600030101010101" pitchFamily="2" charset="-122"/>
              </a:rPr>
              <a:t>　　终结符号是指语言不可再分的基本符号，通常是一个语言的字母表；终结符代表了语法的最小元素，是一种个体记号。非终结符号也称语法变量，它代表语法实体或语法范畴；非终结符代表一个一定的语法概念，因此，一个非终结符是一个类、一个集合。例如，在程序语言中，可以把变量、常数、</a:t>
            </a:r>
            <a:r>
              <a:rPr lang="zh-CN" altLang="en-US"/>
              <a:t>“</a:t>
            </a:r>
            <a:r>
              <a:rPr lang="en-US" altLang="zh-CN"/>
              <a:t>+”</a:t>
            </a:r>
            <a:r>
              <a:rPr lang="zh-CN" altLang="en-US">
                <a:latin typeface="宋体" panose="02010600030101010101" pitchFamily="2" charset="-122"/>
              </a:rPr>
              <a:t>、</a:t>
            </a:r>
            <a:r>
              <a:rPr lang="zh-CN" altLang="en-US"/>
              <a:t>“*”</a:t>
            </a:r>
            <a:r>
              <a:rPr lang="zh-CN" altLang="en-US">
                <a:latin typeface="宋体" panose="02010600030101010101" pitchFamily="2" charset="-122"/>
              </a:rPr>
              <a:t>等看作是终结符，而像</a:t>
            </a:r>
            <a:r>
              <a:rPr lang="zh-CN" altLang="en-US"/>
              <a:t>“</a:t>
            </a:r>
            <a:r>
              <a:rPr lang="zh-CN" altLang="en-US">
                <a:latin typeface="宋体" panose="02010600030101010101" pitchFamily="2" charset="-122"/>
              </a:rPr>
              <a:t>算术表达式</a:t>
            </a:r>
            <a:r>
              <a:rPr lang="zh-CN" altLang="en-US"/>
              <a:t>”</a:t>
            </a:r>
            <a:r>
              <a:rPr lang="zh-CN" altLang="en-US">
                <a:latin typeface="宋体" panose="02010600030101010101" pitchFamily="2" charset="-122"/>
              </a:rPr>
              <a:t>这个非终结符则代表着一定算术式组成的类，如</a:t>
            </a:r>
            <a:r>
              <a:rPr lang="en-US" altLang="zh-CN"/>
              <a:t>i*(i+i)</a:t>
            </a:r>
            <a:r>
              <a:rPr lang="zh-CN" altLang="en-US">
                <a:latin typeface="宋体" panose="02010600030101010101" pitchFamily="2" charset="-122"/>
              </a:rPr>
              <a:t>、</a:t>
            </a:r>
            <a:r>
              <a:rPr lang="en-US" altLang="zh-CN"/>
              <a:t>i+i+i</a:t>
            </a:r>
            <a:r>
              <a:rPr lang="zh-CN" altLang="en-US">
                <a:latin typeface="宋体" panose="02010600030101010101" pitchFamily="2" charset="-122"/>
              </a:rPr>
              <a:t>等；也即每个非终结符代表着由一些终结符和非终结符且满足一定规则的符号串组成的集合。</a:t>
            </a:r>
          </a:p>
          <a:p>
            <a:pPr algn="just" eaLnBrk="1" hangingPunct="1">
              <a:lnSpc>
                <a:spcPct val="130000"/>
              </a:lnSpc>
              <a:spcBef>
                <a:spcPct val="50000"/>
              </a:spcBef>
            </a:pPr>
            <a:r>
              <a:rPr lang="zh-CN" altLang="en-US">
                <a:latin typeface="宋体" panose="02010600030101010101" pitchFamily="2" charset="-122"/>
              </a:rPr>
              <a:t>　　文法开始符号是一个特殊的非终结符，它代表文法所定义的语言中我们最终感兴趣的语法实体，即语言的目标，而其它语法实体只是构造语言目标的中间变量。如表达式文法的语言目标是表达式，而程序语言的目标通常为程序。</a:t>
            </a:r>
            <a:r>
              <a:rPr lang="zh-CN" altLang="en-US"/>
              <a:t> </a:t>
            </a:r>
          </a:p>
        </p:txBody>
      </p:sp>
    </p:spTree>
  </p:cSld>
  <p:clrMapOvr>
    <a:masterClrMapping/>
  </p:clrMapOvr>
  <p:transition>
    <p:random/>
  </p:transition>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4">
            <a:extLst>
              <a:ext uri="{FF2B5EF4-FFF2-40B4-BE49-F238E27FC236}">
                <a16:creationId xmlns:a16="http://schemas.microsoft.com/office/drawing/2014/main" id="{203E73AF-6876-1384-24C2-8A80D930EF7F}"/>
              </a:ext>
            </a:extLst>
          </p:cNvPr>
          <p:cNvSpPr txBox="1">
            <a:spLocks noChangeArrowheads="1"/>
          </p:cNvSpPr>
          <p:nvPr/>
        </p:nvSpPr>
        <p:spPr bwMode="auto">
          <a:xfrm>
            <a:off x="188913" y="549275"/>
            <a:ext cx="8810625"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构造散列函数的方法很多，如直接定址法、数字分析法、平方取中法和除留余数法等。散列表的表长通常是一个定值</a:t>
            </a:r>
            <a:r>
              <a:rPr lang="en-US" altLang="zh-CN"/>
              <a:t>N</a:t>
            </a:r>
            <a:r>
              <a:rPr lang="zh-CN" altLang="en-US"/>
              <a:t>，因此散列函数应该将标识符的编码散列成</a:t>
            </a:r>
            <a:r>
              <a:rPr lang="en-US" altLang="zh-CN"/>
              <a:t>0</a:t>
            </a:r>
            <a:r>
              <a:rPr lang="zh-CN" altLang="en-US"/>
              <a:t>～</a:t>
            </a:r>
            <a:r>
              <a:rPr lang="en-US" altLang="zh-CN"/>
              <a:t>N−1</a:t>
            </a:r>
            <a:r>
              <a:rPr lang="zh-CN" altLang="en-US"/>
              <a:t>之间的某一个值，以便每一个标识符都能散列到这样的符号表中。</a:t>
            </a:r>
          </a:p>
          <a:p>
            <a:pPr algn="just" eaLnBrk="1" hangingPunct="1">
              <a:lnSpc>
                <a:spcPct val="130000"/>
              </a:lnSpc>
              <a:spcBef>
                <a:spcPct val="50000"/>
              </a:spcBef>
            </a:pPr>
            <a:r>
              <a:rPr lang="zh-CN" altLang="en-US"/>
              <a:t>　　由于用户使用的标识符是随机的，因而很难找到一种散列函数使得标识符与函数值一一对应。两个或两个以上的不同标识符散列到同一表项地址的情况称为散列冲突。由于冲突是不可避免的，因此，解决冲突问题也是构造散列符号表要考虑的重要问题。关于冲突的处理，详见“数据结构”课程中的有关内容。</a:t>
            </a:r>
          </a:p>
        </p:txBody>
      </p:sp>
    </p:spTree>
  </p:cSld>
  <p:clrMapOvr>
    <a:masterClrMapping/>
  </p:clrMapOvr>
  <p:transition>
    <p:random/>
  </p:transition>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028">
            <a:extLst>
              <a:ext uri="{FF2B5EF4-FFF2-40B4-BE49-F238E27FC236}">
                <a16:creationId xmlns:a16="http://schemas.microsoft.com/office/drawing/2014/main" id="{C9FAFA5A-D3AB-8D80-6078-2F0A0F4BD549}"/>
              </a:ext>
            </a:extLst>
          </p:cNvPr>
          <p:cNvSpPr txBox="1">
            <a:spLocks noChangeArrowheads="1"/>
          </p:cNvSpPr>
          <p:nvPr/>
        </p:nvSpPr>
        <p:spPr bwMode="auto">
          <a:xfrm>
            <a:off x="203200" y="392113"/>
            <a:ext cx="8694738"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en-US" altLang="zh-CN" b="1">
                <a:ea typeface="方正小标宋简体" charset="-122"/>
              </a:rPr>
              <a:t>8.1.6  </a:t>
            </a:r>
            <a:r>
              <a:rPr lang="zh-CN" altLang="en-US" b="1">
                <a:ea typeface="方正小标宋简体" charset="-122"/>
              </a:rPr>
              <a:t>符号表的内容</a:t>
            </a:r>
          </a:p>
          <a:p>
            <a:pPr algn="just" eaLnBrk="1" hangingPunct="1">
              <a:lnSpc>
                <a:spcPct val="125000"/>
              </a:lnSpc>
            </a:pPr>
            <a:r>
              <a:rPr lang="zh-CN" altLang="en-US"/>
              <a:t>　　对于常见的程序设计语言而言，其变量名及过程名登记项的信息栏通常包含如下信息：</a:t>
            </a:r>
          </a:p>
          <a:p>
            <a:pPr algn="just" eaLnBrk="1" hangingPunct="1">
              <a:lnSpc>
                <a:spcPct val="125000"/>
              </a:lnSpc>
            </a:pPr>
            <a:r>
              <a:rPr lang="zh-CN" altLang="en-US"/>
              <a:t>　　</a:t>
            </a:r>
            <a:r>
              <a:rPr lang="en-US" altLang="zh-CN"/>
              <a:t>(1) </a:t>
            </a:r>
            <a:r>
              <a:rPr lang="zh-CN" altLang="en-US"/>
              <a:t>变量名：</a:t>
            </a:r>
          </a:p>
          <a:p>
            <a:pPr algn="just" eaLnBrk="1" hangingPunct="1">
              <a:lnSpc>
                <a:spcPct val="125000"/>
              </a:lnSpc>
            </a:pPr>
            <a:r>
              <a:rPr lang="zh-CN" altLang="en-US"/>
              <a:t>　　① 种属</a:t>
            </a:r>
            <a:r>
              <a:rPr lang="en-US" altLang="zh-CN"/>
              <a:t>(</a:t>
            </a:r>
            <a:r>
              <a:rPr lang="zh-CN" altLang="en-US"/>
              <a:t>简单变量、数组、记录结构等</a:t>
            </a:r>
            <a:r>
              <a:rPr lang="en-US" altLang="zh-CN"/>
              <a:t>)</a:t>
            </a:r>
            <a:r>
              <a:rPr lang="zh-CN" altLang="en-US"/>
              <a:t>；</a:t>
            </a:r>
          </a:p>
          <a:p>
            <a:pPr algn="just" eaLnBrk="1" hangingPunct="1">
              <a:lnSpc>
                <a:spcPct val="125000"/>
              </a:lnSpc>
            </a:pPr>
            <a:r>
              <a:rPr lang="zh-CN" altLang="en-US"/>
              <a:t>　　② 类型</a:t>
            </a:r>
            <a:r>
              <a:rPr lang="en-US" altLang="zh-CN"/>
              <a:t>(</a:t>
            </a:r>
            <a:r>
              <a:rPr lang="zh-CN" altLang="en-US"/>
              <a:t>整型、实型、双精度实型、逻辑型、字符串型、标号或指针等</a:t>
            </a:r>
            <a:r>
              <a:rPr lang="en-US" altLang="zh-CN"/>
              <a:t>)</a:t>
            </a:r>
            <a:r>
              <a:rPr lang="zh-CN" altLang="en-US"/>
              <a:t>；</a:t>
            </a:r>
          </a:p>
          <a:p>
            <a:pPr algn="just" eaLnBrk="1" hangingPunct="1">
              <a:lnSpc>
                <a:spcPct val="125000"/>
              </a:lnSpc>
            </a:pPr>
            <a:r>
              <a:rPr lang="zh-CN" altLang="en-US"/>
              <a:t>　　③ 所分配的数据区地址</a:t>
            </a:r>
            <a:r>
              <a:rPr lang="en-US" altLang="zh-CN"/>
              <a:t>(</a:t>
            </a:r>
            <a:r>
              <a:rPr lang="zh-CN" altLang="en-US"/>
              <a:t>一般为相对地址</a:t>
            </a:r>
            <a:r>
              <a:rPr lang="en-US" altLang="zh-CN"/>
              <a:t>)</a:t>
            </a:r>
            <a:r>
              <a:rPr lang="zh-CN" altLang="en-US"/>
              <a:t>；</a:t>
            </a:r>
          </a:p>
          <a:p>
            <a:pPr algn="just" eaLnBrk="1" hangingPunct="1">
              <a:lnSpc>
                <a:spcPct val="125000"/>
              </a:lnSpc>
            </a:pPr>
            <a:r>
              <a:rPr lang="zh-CN" altLang="en-US"/>
              <a:t>　　④ 若为数组，应填写其内情向量并给出内情向量的首址；</a:t>
            </a:r>
          </a:p>
          <a:p>
            <a:pPr algn="just" eaLnBrk="1" hangingPunct="1">
              <a:lnSpc>
                <a:spcPct val="125000"/>
              </a:lnSpc>
            </a:pPr>
            <a:r>
              <a:rPr lang="zh-CN" altLang="en-US"/>
              <a:t>　　⑤ 若为记录结构，则应把该登记项与其各分量</a:t>
            </a:r>
            <a:r>
              <a:rPr lang="en-US" altLang="zh-CN"/>
              <a:t>(</a:t>
            </a:r>
            <a:r>
              <a:rPr lang="zh-CN" altLang="en-US"/>
              <a:t>即域</a:t>
            </a:r>
            <a:r>
              <a:rPr lang="en-US" altLang="zh-CN"/>
              <a:t>)</a:t>
            </a:r>
            <a:r>
              <a:rPr lang="zh-CN" altLang="en-US"/>
              <a:t>按某种方式连接起来；</a:t>
            </a:r>
          </a:p>
          <a:p>
            <a:pPr algn="just" eaLnBrk="1" hangingPunct="1">
              <a:lnSpc>
                <a:spcPct val="125000"/>
              </a:lnSpc>
            </a:pPr>
            <a:r>
              <a:rPr lang="zh-CN" altLang="en-US"/>
              <a:t>　　⑥ 是否为形式参数，若是则应记录其类型；</a:t>
            </a:r>
          </a:p>
          <a:p>
            <a:pPr algn="just" eaLnBrk="1" hangingPunct="1">
              <a:lnSpc>
                <a:spcPct val="125000"/>
              </a:lnSpc>
            </a:pPr>
            <a:r>
              <a:rPr lang="zh-CN" altLang="en-US"/>
              <a:t>　　⑦ 定义性出现或引用性出现标志</a:t>
            </a:r>
            <a:r>
              <a:rPr lang="en-US" altLang="zh-CN"/>
              <a:t>(</a:t>
            </a:r>
            <a:r>
              <a:rPr lang="zh-CN" altLang="en-US"/>
              <a:t>指标号</a:t>
            </a:r>
            <a:r>
              <a:rPr lang="en-US" altLang="zh-CN"/>
              <a:t>)</a:t>
            </a:r>
            <a:r>
              <a:rPr lang="zh-CN" altLang="en-US"/>
              <a:t>； </a:t>
            </a:r>
          </a:p>
          <a:p>
            <a:pPr algn="just" eaLnBrk="1" hangingPunct="1">
              <a:lnSpc>
                <a:spcPct val="125000"/>
              </a:lnSpc>
            </a:pPr>
            <a:r>
              <a:rPr lang="zh-CN" altLang="en-US"/>
              <a:t>　　⑧ 是否对该变量进行过赋值的标志，等等。</a:t>
            </a:r>
          </a:p>
        </p:txBody>
      </p:sp>
    </p:spTree>
  </p:cSld>
  <p:clrMapOvr>
    <a:masterClrMapping/>
  </p:clrMapOvr>
  <p:transition>
    <p:random/>
  </p:transition>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a:extLst>
              <a:ext uri="{FF2B5EF4-FFF2-40B4-BE49-F238E27FC236}">
                <a16:creationId xmlns:a16="http://schemas.microsoft.com/office/drawing/2014/main" id="{4DFF207E-4D8A-A3D7-13A4-1B1318131B7E}"/>
              </a:ext>
            </a:extLst>
          </p:cNvPr>
          <p:cNvSpPr txBox="1">
            <a:spLocks noChangeArrowheads="1"/>
          </p:cNvSpPr>
          <p:nvPr/>
        </p:nvSpPr>
        <p:spPr bwMode="auto">
          <a:xfrm>
            <a:off x="115888" y="549275"/>
            <a:ext cx="8883650" cy="451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(2) </a:t>
            </a:r>
            <a:r>
              <a:rPr lang="zh-CN" altLang="en-US"/>
              <a:t>过程名：</a:t>
            </a:r>
          </a:p>
          <a:p>
            <a:pPr algn="just" eaLnBrk="1" hangingPunct="1">
              <a:lnSpc>
                <a:spcPct val="120000"/>
              </a:lnSpc>
              <a:spcBef>
                <a:spcPct val="50000"/>
              </a:spcBef>
            </a:pPr>
            <a:r>
              <a:rPr lang="zh-CN" altLang="en-US"/>
              <a:t>　　① 是否为程序的外部过程；</a:t>
            </a:r>
          </a:p>
          <a:p>
            <a:pPr algn="just" eaLnBrk="1" hangingPunct="1">
              <a:lnSpc>
                <a:spcPct val="120000"/>
              </a:lnSpc>
              <a:spcBef>
                <a:spcPct val="50000"/>
              </a:spcBef>
            </a:pPr>
            <a:r>
              <a:rPr lang="zh-CN" altLang="en-US"/>
              <a:t>　　② 若为函数，应指出它的类型；</a:t>
            </a:r>
          </a:p>
          <a:p>
            <a:pPr algn="just" eaLnBrk="1" hangingPunct="1">
              <a:lnSpc>
                <a:spcPct val="120000"/>
              </a:lnSpc>
              <a:spcBef>
                <a:spcPct val="50000"/>
              </a:spcBef>
            </a:pPr>
            <a:r>
              <a:rPr lang="zh-CN" altLang="en-US"/>
              <a:t>　　③ 是否处理过相应的过程或函数定义；</a:t>
            </a:r>
          </a:p>
          <a:p>
            <a:pPr algn="just" eaLnBrk="1" hangingPunct="1">
              <a:lnSpc>
                <a:spcPct val="120000"/>
              </a:lnSpc>
              <a:spcBef>
                <a:spcPct val="50000"/>
              </a:spcBef>
            </a:pPr>
            <a:r>
              <a:rPr lang="zh-CN" altLang="en-US"/>
              <a:t>　　④ 是否递归定义；</a:t>
            </a:r>
          </a:p>
          <a:p>
            <a:pPr algn="just" eaLnBrk="1" hangingPunct="1">
              <a:lnSpc>
                <a:spcPct val="120000"/>
              </a:lnSpc>
              <a:spcBef>
                <a:spcPct val="50000"/>
              </a:spcBef>
            </a:pPr>
            <a:r>
              <a:rPr lang="zh-CN" altLang="en-US"/>
              <a:t>　　⑤ 指出过程的形参，并按形参排列的顺序将它们的种属、类型等信息与过程名相联系，以便其后检查实参在顺序、种属及类型上是否与形参一致。</a:t>
            </a:r>
          </a:p>
        </p:txBody>
      </p:sp>
    </p:spTree>
  </p:cSld>
  <p:clrMapOvr>
    <a:masterClrMapping/>
  </p:clrMapOvr>
  <p:transition>
    <p:random/>
  </p:transition>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a:extLst>
              <a:ext uri="{FF2B5EF4-FFF2-40B4-BE49-F238E27FC236}">
                <a16:creationId xmlns:a16="http://schemas.microsoft.com/office/drawing/2014/main" id="{737358C6-5E8B-7223-91D1-1640E9A23DA2}"/>
              </a:ext>
            </a:extLst>
          </p:cNvPr>
          <p:cNvSpPr txBox="1">
            <a:spLocks noChangeArrowheads="1"/>
          </p:cNvSpPr>
          <p:nvPr/>
        </p:nvSpPr>
        <p:spPr bwMode="auto">
          <a:xfrm>
            <a:off x="406400" y="1200150"/>
            <a:ext cx="83312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en-US" altLang="zh-CN" b="1">
                <a:ea typeface="方正小标宋简体" charset="-122"/>
              </a:rPr>
              <a:t>8.2.1  </a:t>
            </a:r>
            <a:r>
              <a:rPr lang="zh-CN" altLang="en-US" b="1">
                <a:ea typeface="方正小标宋简体" charset="-122"/>
              </a:rPr>
              <a:t>语法错误的校正</a:t>
            </a:r>
          </a:p>
          <a:p>
            <a:pPr algn="just" eaLnBrk="1" hangingPunct="1">
              <a:lnSpc>
                <a:spcPct val="110000"/>
              </a:lnSpc>
              <a:spcBef>
                <a:spcPct val="50000"/>
              </a:spcBef>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．单词错误的校正</a:t>
            </a:r>
          </a:p>
          <a:p>
            <a:pPr algn="just" eaLnBrk="1" hangingPunct="1">
              <a:lnSpc>
                <a:spcPct val="110000"/>
              </a:lnSpc>
              <a:spcBef>
                <a:spcPct val="50000"/>
              </a:spcBef>
            </a:pPr>
            <a:r>
              <a:rPr lang="zh-CN" altLang="en-US"/>
              <a:t>　　词法分析的主要任务是把字符串形式的源程序转换为一个单词系列。由于每一类单词都可以用某一正规式表示，因而在识别源程序中的单词符号时，通常采用一种匹配最长子串的策略。如果在识别单词的过程中发现当前余留的输入字符串的任何前缀都不能和所有词型相匹配，则调用单词出错程序进行处理。然而，由于词法分析阶段不能收集到足够的源程序信息，因此让词法分析程序担负校正单词错误的工作是不恰当的，事实上还没有一种适用于各种词法错误的校正方法。最直接的做法是，每当发现一个词法错误时，就跳过其后的字符直到出现下一个单词为止。</a:t>
            </a:r>
          </a:p>
        </p:txBody>
      </p:sp>
      <p:sp>
        <p:nvSpPr>
          <p:cNvPr id="51203" name="Rectangle 5">
            <a:extLst>
              <a:ext uri="{FF2B5EF4-FFF2-40B4-BE49-F238E27FC236}">
                <a16:creationId xmlns:a16="http://schemas.microsoft.com/office/drawing/2014/main" id="{94EC87AF-B92E-4C06-B896-61103F3498EB}"/>
              </a:ext>
            </a:extLst>
          </p:cNvPr>
          <p:cNvSpPr>
            <a:spLocks noChangeArrowheads="1"/>
          </p:cNvSpPr>
          <p:nvPr/>
        </p:nvSpPr>
        <p:spPr bwMode="auto">
          <a:xfrm>
            <a:off x="3159125" y="609600"/>
            <a:ext cx="2825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ea typeface="方正宋黑简体" pitchFamily="65" charset="-122"/>
              </a:rPr>
              <a:t>8.2  </a:t>
            </a:r>
            <a:r>
              <a:rPr lang="zh-CN" altLang="en-US" sz="3200" b="1">
                <a:ea typeface="方正宋黑简体" pitchFamily="65" charset="-122"/>
              </a:rPr>
              <a:t>错 误 处 理</a:t>
            </a:r>
          </a:p>
        </p:txBody>
      </p:sp>
    </p:spTree>
  </p:cSld>
  <p:clrMapOvr>
    <a:masterClrMapping/>
  </p:clrMapOvr>
  <p:transition>
    <p:random/>
  </p:transition>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4">
            <a:extLst>
              <a:ext uri="{FF2B5EF4-FFF2-40B4-BE49-F238E27FC236}">
                <a16:creationId xmlns:a16="http://schemas.microsoft.com/office/drawing/2014/main" id="{4934C468-00C8-5DCE-CB4D-26380A43BD71}"/>
              </a:ext>
            </a:extLst>
          </p:cNvPr>
          <p:cNvSpPr txBox="1">
            <a:spLocks noChangeArrowheads="1"/>
          </p:cNvSpPr>
          <p:nvPr/>
        </p:nvSpPr>
        <p:spPr bwMode="auto">
          <a:xfrm>
            <a:off x="346075" y="646113"/>
            <a:ext cx="8450263" cy="567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单词中的错误多数属于字符拼写错误，通常采用一种“最小海明距离法”来纠正单词中的错误。当发现源程序中的一个单词错误时，程序试图将错误单词的字符串修改成一个合法的单词。我们以插入、删除和改变字符个数最小为准则考虑下面几种情况：</a:t>
            </a:r>
          </a:p>
          <a:p>
            <a:pPr algn="just" eaLnBrk="1" hangingPunct="1">
              <a:lnSpc>
                <a:spcPct val="130000"/>
              </a:lnSpc>
              <a:spcBef>
                <a:spcPct val="50000"/>
              </a:spcBef>
            </a:pPr>
            <a:r>
              <a:rPr lang="zh-CN" altLang="en-US"/>
              <a:t>　　</a:t>
            </a:r>
            <a:r>
              <a:rPr lang="en-US" altLang="zh-CN"/>
              <a:t>(1) </a:t>
            </a:r>
            <a:r>
              <a:rPr lang="zh-CN" altLang="en-US"/>
              <a:t>若知道下一步是处理一个关键字，但当前扫描的余留输入字符串的头几个字符却无法构成一个关键字，此时可查关键字表并从中选出一个与此开头若干字符最接近的关键字来替换。</a:t>
            </a:r>
          </a:p>
          <a:p>
            <a:pPr algn="just" eaLnBrk="1" hangingPunct="1">
              <a:lnSpc>
                <a:spcPct val="130000"/>
              </a:lnSpc>
              <a:spcBef>
                <a:spcPct val="50000"/>
              </a:spcBef>
            </a:pPr>
            <a:r>
              <a:rPr lang="zh-CN" altLang="en-US"/>
              <a:t>　　</a:t>
            </a:r>
            <a:r>
              <a:rPr lang="en-US" altLang="zh-CN"/>
              <a:t>(2) </a:t>
            </a:r>
            <a:r>
              <a:rPr lang="zh-CN" altLang="en-US"/>
              <a:t>如果源程序中某标识符有拼写错误，则以此标识符查符号表，并用符号表中与之最接近的标识符取代它。</a:t>
            </a:r>
          </a:p>
        </p:txBody>
      </p:sp>
    </p:spTree>
  </p:cSld>
  <p:clrMapOvr>
    <a:masterClrMapping/>
  </p:clrMapOvr>
  <p:transition>
    <p:random/>
  </p:transition>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4">
            <a:extLst>
              <a:ext uri="{FF2B5EF4-FFF2-40B4-BE49-F238E27FC236}">
                <a16:creationId xmlns:a16="http://schemas.microsoft.com/office/drawing/2014/main" id="{EF3A4147-1637-9760-4E0B-6AF6F47249BC}"/>
              </a:ext>
            </a:extLst>
          </p:cNvPr>
          <p:cNvSpPr txBox="1">
            <a:spLocks noChangeArrowheads="1"/>
          </p:cNvSpPr>
          <p:nvPr/>
        </p:nvSpPr>
        <p:spPr bwMode="auto">
          <a:xfrm>
            <a:off x="496888" y="762000"/>
            <a:ext cx="8150225"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在多数编译程序中不是采用“最小海明距离法”来校正错误，而是采用一种更为简单、有效的方法。这种方法的依据是程序中所有错误多半属于下面几种情况之一：</a:t>
            </a:r>
          </a:p>
          <a:p>
            <a:pPr algn="just" eaLnBrk="1" hangingPunct="1">
              <a:spcBef>
                <a:spcPct val="50000"/>
              </a:spcBef>
            </a:pPr>
            <a:r>
              <a:rPr lang="zh-CN" altLang="en-US"/>
              <a:t>　　</a:t>
            </a:r>
            <a:r>
              <a:rPr lang="en-US" altLang="zh-CN"/>
              <a:t>(1) </a:t>
            </a:r>
            <a:r>
              <a:rPr lang="zh-CN" altLang="en-US"/>
              <a:t>拼错了一个字符；</a:t>
            </a:r>
          </a:p>
          <a:p>
            <a:pPr algn="just" eaLnBrk="1" hangingPunct="1">
              <a:spcBef>
                <a:spcPct val="50000"/>
              </a:spcBef>
            </a:pPr>
            <a:r>
              <a:rPr lang="zh-CN" altLang="en-US"/>
              <a:t>　　</a:t>
            </a:r>
            <a:r>
              <a:rPr lang="en-US" altLang="zh-CN"/>
              <a:t>(2) </a:t>
            </a:r>
            <a:r>
              <a:rPr lang="zh-CN" altLang="en-US"/>
              <a:t>遗漏了一个字符；</a:t>
            </a:r>
          </a:p>
          <a:p>
            <a:pPr algn="just" eaLnBrk="1" hangingPunct="1">
              <a:spcBef>
                <a:spcPct val="50000"/>
              </a:spcBef>
            </a:pPr>
            <a:r>
              <a:rPr lang="zh-CN" altLang="en-US"/>
              <a:t>　　</a:t>
            </a:r>
            <a:r>
              <a:rPr lang="en-US" altLang="zh-CN"/>
              <a:t>(3) </a:t>
            </a:r>
            <a:r>
              <a:rPr lang="zh-CN" altLang="en-US"/>
              <a:t>多写了一个字符；</a:t>
            </a:r>
          </a:p>
          <a:p>
            <a:pPr algn="just" eaLnBrk="1" hangingPunct="1">
              <a:spcBef>
                <a:spcPct val="50000"/>
              </a:spcBef>
            </a:pPr>
            <a:r>
              <a:rPr lang="zh-CN" altLang="en-US"/>
              <a:t>　　</a:t>
            </a:r>
            <a:r>
              <a:rPr lang="en-US" altLang="zh-CN"/>
              <a:t>(4) </a:t>
            </a:r>
            <a:r>
              <a:rPr lang="zh-CN" altLang="en-US"/>
              <a:t>相邻两字符颠倒了顺序。</a:t>
            </a:r>
          </a:p>
        </p:txBody>
      </p:sp>
    </p:spTree>
  </p:cSld>
  <p:clrMapOvr>
    <a:masterClrMapping/>
  </p:clrMapOvr>
  <p:transition>
    <p:random/>
  </p:transition>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a:extLst>
              <a:ext uri="{FF2B5EF4-FFF2-40B4-BE49-F238E27FC236}">
                <a16:creationId xmlns:a16="http://schemas.microsoft.com/office/drawing/2014/main" id="{ED83830A-67FB-076C-EC29-84A7BCF2E44B}"/>
              </a:ext>
            </a:extLst>
          </p:cNvPr>
          <p:cNvSpPr txBox="1">
            <a:spLocks noChangeArrowheads="1"/>
          </p:cNvSpPr>
          <p:nvPr/>
        </p:nvSpPr>
        <p:spPr bwMode="auto">
          <a:xfrm>
            <a:off x="346075" y="647700"/>
            <a:ext cx="8450263"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通过检测这四种情况，编译程序就可以查出源程序中大部分的拼写错误。对这些错误进行简单的检测与校正的方法为</a:t>
            </a:r>
          </a:p>
          <a:p>
            <a:pPr algn="just" eaLnBrk="1" hangingPunct="1">
              <a:lnSpc>
                <a:spcPct val="130000"/>
              </a:lnSpc>
            </a:pPr>
            <a:r>
              <a:rPr lang="zh-CN" altLang="en-US"/>
              <a:t>　　</a:t>
            </a:r>
            <a:r>
              <a:rPr lang="en-US" altLang="zh-CN"/>
              <a:t>(1) </a:t>
            </a:r>
            <a:r>
              <a:rPr lang="zh-CN" altLang="en-US"/>
              <a:t>从符号表中选出一个子集，使此子集包含所有那些可能被拼错的符号；</a:t>
            </a:r>
          </a:p>
          <a:p>
            <a:pPr algn="just" eaLnBrk="1" hangingPunct="1">
              <a:lnSpc>
                <a:spcPct val="130000"/>
              </a:lnSpc>
            </a:pPr>
            <a:r>
              <a:rPr lang="zh-CN" altLang="en-US"/>
              <a:t>　　</a:t>
            </a:r>
            <a:r>
              <a:rPr lang="en-US" altLang="zh-CN"/>
              <a:t>(2) </a:t>
            </a:r>
            <a:r>
              <a:rPr lang="zh-CN" altLang="en-US"/>
              <a:t>检查此子集中的各个符号，看是否可按上述四种情况之一把它变为某一正确的符号，然后用它去替换源程序中的错误符号。</a:t>
            </a:r>
          </a:p>
          <a:p>
            <a:pPr algn="just" eaLnBrk="1" hangingPunct="1">
              <a:lnSpc>
                <a:spcPct val="130000"/>
              </a:lnSpc>
            </a:pPr>
            <a:r>
              <a:rPr lang="zh-CN" altLang="en-US"/>
              <a:t>　　还有一种简易的方法，可以根据拼错符号所含字符的个数进行检查，即若拼错的字符串含有</a:t>
            </a:r>
            <a:r>
              <a:rPr lang="en-US" altLang="zh-CN"/>
              <a:t>n</a:t>
            </a:r>
            <a:r>
              <a:rPr lang="zh-CN" altLang="en-US"/>
              <a:t>个字符，则只需查看符号表中那些长度为</a:t>
            </a:r>
            <a:r>
              <a:rPr lang="en-US" altLang="zh-CN"/>
              <a:t>n−1</a:t>
            </a:r>
            <a:r>
              <a:rPr lang="zh-CN" altLang="en-US"/>
              <a:t>、</a:t>
            </a:r>
            <a:r>
              <a:rPr lang="en-US" altLang="zh-CN"/>
              <a:t>n</a:t>
            </a:r>
            <a:r>
              <a:rPr lang="zh-CN" altLang="en-US"/>
              <a:t>和</a:t>
            </a:r>
            <a:r>
              <a:rPr lang="en-US" altLang="zh-CN"/>
              <a:t>n+1</a:t>
            </a:r>
            <a:r>
              <a:rPr lang="zh-CN" altLang="en-US"/>
              <a:t>的字符即可。</a:t>
            </a:r>
          </a:p>
        </p:txBody>
      </p:sp>
    </p:spTree>
  </p:cSld>
  <p:clrMapOvr>
    <a:masterClrMapping/>
  </p:clrMapOvr>
  <p:transition>
    <p:random/>
  </p:transition>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028">
            <a:extLst>
              <a:ext uri="{FF2B5EF4-FFF2-40B4-BE49-F238E27FC236}">
                <a16:creationId xmlns:a16="http://schemas.microsoft.com/office/drawing/2014/main" id="{09F50E5C-278E-43DD-3E3F-BC53561A98BE}"/>
              </a:ext>
            </a:extLst>
          </p:cNvPr>
          <p:cNvSpPr txBox="1">
            <a:spLocks noChangeArrowheads="1"/>
          </p:cNvSpPr>
          <p:nvPr/>
        </p:nvSpPr>
        <p:spPr bwMode="auto">
          <a:xfrm>
            <a:off x="174625" y="536575"/>
            <a:ext cx="8723313"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．自上而下分析中的错误校正</a:t>
            </a:r>
          </a:p>
          <a:p>
            <a:pPr algn="just" eaLnBrk="1" hangingPunct="1">
              <a:lnSpc>
                <a:spcPct val="130000"/>
              </a:lnSpc>
              <a:spcBef>
                <a:spcPct val="50000"/>
              </a:spcBef>
            </a:pPr>
            <a:r>
              <a:rPr lang="zh-CN" altLang="en-US"/>
              <a:t>　　编译过程中大部分查错和改错工作集中在语法分析阶段。由于程序语言的语法通常是用上下文无关文法描述的，并且该语言可通过语法分析器得到准确的识别，因而源程序中的语法错误总会被语法分析程序自动查出。当分析器根据当前的状态</a:t>
            </a:r>
            <a:r>
              <a:rPr lang="en-US" altLang="zh-CN"/>
              <a:t>(</a:t>
            </a:r>
            <a:r>
              <a:rPr lang="zh-CN" altLang="en-US"/>
              <a:t>分析栈的内容以及现行输入符号</a:t>
            </a:r>
            <a:r>
              <a:rPr lang="en-US" altLang="zh-CN"/>
              <a:t>)</a:t>
            </a:r>
            <a:r>
              <a:rPr lang="zh-CN" altLang="en-US"/>
              <a:t>判明不存在下一个合法的分析动作时，就查出了源程序中的一个语法错误。此时，编译程序应准确地确定出错位置并校正错误，然后对当前的状态</a:t>
            </a:r>
            <a:r>
              <a:rPr lang="en-US" altLang="zh-CN"/>
              <a:t>(</a:t>
            </a:r>
            <a:r>
              <a:rPr lang="zh-CN" altLang="en-US"/>
              <a:t>格局</a:t>
            </a:r>
            <a:r>
              <a:rPr lang="en-US" altLang="zh-CN"/>
              <a:t>)</a:t>
            </a:r>
            <a:r>
              <a:rPr lang="zh-CN" altLang="en-US"/>
              <a:t>进行相应的修改，使语法工作得以继续进行。上述过程虽然可以实现，但却不能保证错误校正总会获得成功，而校正错误的方法则因语法分析方法的不同而异。</a:t>
            </a:r>
          </a:p>
        </p:txBody>
      </p:sp>
    </p:spTree>
  </p:cSld>
  <p:clrMapOvr>
    <a:masterClrMapping/>
  </p:clrMapOvr>
  <p:transition>
    <p:random/>
  </p:transition>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028">
            <a:extLst>
              <a:ext uri="{FF2B5EF4-FFF2-40B4-BE49-F238E27FC236}">
                <a16:creationId xmlns:a16="http://schemas.microsoft.com/office/drawing/2014/main" id="{B0BF2DC9-77C6-D0FE-5BA7-9FC941B9384E}"/>
              </a:ext>
            </a:extLst>
          </p:cNvPr>
          <p:cNvSpPr txBox="1">
            <a:spLocks noChangeArrowheads="1"/>
          </p:cNvSpPr>
          <p:nvPr/>
        </p:nvSpPr>
        <p:spPr bwMode="auto">
          <a:xfrm>
            <a:off x="188913" y="476250"/>
            <a:ext cx="88392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首先讨论自上而下分析中的错误校正问题。在语法分析过程的每一时刻，总可以把源程序输入符号串</a:t>
            </a:r>
            <a:r>
              <a:rPr lang="en-US" altLang="zh-CN"/>
              <a:t>a</a:t>
            </a:r>
            <a:r>
              <a:rPr lang="en-US" altLang="zh-CN" baseline="-30000"/>
              <a:t>1</a:t>
            </a:r>
            <a:r>
              <a:rPr lang="en-US" altLang="zh-CN"/>
              <a:t> a</a:t>
            </a:r>
            <a:r>
              <a:rPr lang="en-US" altLang="zh-CN" baseline="-30000"/>
              <a:t>2</a:t>
            </a:r>
            <a:r>
              <a:rPr lang="en-US" altLang="zh-CN"/>
              <a:t>…a</a:t>
            </a:r>
            <a:r>
              <a:rPr lang="en-US" altLang="zh-CN" baseline="-30000"/>
              <a:t>n</a:t>
            </a:r>
            <a:r>
              <a:rPr lang="zh-CN" altLang="en-US"/>
              <a:t>划分为如下形式：</a:t>
            </a:r>
          </a:p>
          <a:p>
            <a:pPr algn="r" eaLnBrk="1" hangingPunct="1">
              <a:lnSpc>
                <a:spcPct val="130000"/>
              </a:lnSpc>
              <a:spcBef>
                <a:spcPct val="50000"/>
              </a:spcBef>
            </a:pPr>
            <a:r>
              <a:rPr lang="zh-CN" altLang="en-US"/>
              <a:t>           </a:t>
            </a:r>
            <a:r>
              <a:rPr lang="en-US" altLang="zh-CN"/>
              <a:t>a</a:t>
            </a:r>
            <a:r>
              <a:rPr lang="en-US" altLang="zh-CN" baseline="-30000"/>
              <a:t>1</a:t>
            </a:r>
            <a:r>
              <a:rPr lang="en-US" altLang="zh-CN"/>
              <a:t>a</a:t>
            </a:r>
            <a:r>
              <a:rPr lang="en-US" altLang="zh-CN" baseline="-30000"/>
              <a:t>2 </a:t>
            </a:r>
            <a:r>
              <a:rPr lang="en-US" altLang="zh-CN"/>
              <a:t>…a</a:t>
            </a:r>
            <a:r>
              <a:rPr lang="en-US" altLang="zh-CN" baseline="-30000"/>
              <a:t>n</a:t>
            </a:r>
            <a:r>
              <a:rPr lang="en-US" altLang="zh-CN"/>
              <a:t>= w</a:t>
            </a:r>
            <a:r>
              <a:rPr lang="en-US" altLang="zh-CN" baseline="-30000"/>
              <a:t>1</a:t>
            </a:r>
            <a:r>
              <a:rPr lang="en-US" altLang="zh-CN"/>
              <a:t>a</a:t>
            </a:r>
            <a:r>
              <a:rPr lang="en-US" altLang="zh-CN" baseline="-30000"/>
              <a:t>i</a:t>
            </a:r>
            <a:r>
              <a:rPr lang="en-US" altLang="zh-CN"/>
              <a:t>w</a:t>
            </a:r>
            <a:r>
              <a:rPr lang="en-US" altLang="zh-CN" baseline="-30000"/>
              <a:t>2</a:t>
            </a:r>
            <a:r>
              <a:rPr lang="en-US" altLang="zh-CN"/>
              <a:t>  </a:t>
            </a:r>
            <a:r>
              <a:rPr lang="zh-CN" altLang="en-US"/>
              <a:t>　　　                           </a:t>
            </a:r>
            <a:r>
              <a:rPr lang="en-US" altLang="zh-CN"/>
              <a:t>(8.1)</a:t>
            </a:r>
          </a:p>
          <a:p>
            <a:pPr algn="just" eaLnBrk="1" hangingPunct="1">
              <a:lnSpc>
                <a:spcPct val="130000"/>
              </a:lnSpc>
              <a:spcBef>
                <a:spcPct val="50000"/>
              </a:spcBef>
            </a:pPr>
            <a:r>
              <a:rPr lang="zh-CN" altLang="en-US"/>
              <a:t>其中</a:t>
            </a:r>
            <a:r>
              <a:rPr lang="en-US" altLang="zh-CN"/>
              <a:t>w</a:t>
            </a:r>
            <a:r>
              <a:rPr lang="en-US" altLang="zh-CN" baseline="-30000"/>
              <a:t>1</a:t>
            </a:r>
            <a:r>
              <a:rPr lang="zh-CN" altLang="en-US"/>
              <a:t>是已经扫描和加工过的部分，</a:t>
            </a:r>
            <a:r>
              <a:rPr lang="en-US" altLang="zh-CN"/>
              <a:t>a</a:t>
            </a:r>
            <a:r>
              <a:rPr lang="en-US" altLang="zh-CN" baseline="-30000"/>
              <a:t>i</a:t>
            </a:r>
            <a:r>
              <a:rPr lang="zh-CN" altLang="en-US"/>
              <a:t>为现行输入符号，而</a:t>
            </a:r>
            <a:r>
              <a:rPr lang="en-US" altLang="zh-CN"/>
              <a:t>w</a:t>
            </a:r>
            <a:r>
              <a:rPr lang="en-US" altLang="zh-CN" baseline="-30000"/>
              <a:t>2</a:t>
            </a:r>
            <a:r>
              <a:rPr lang="zh-CN" altLang="en-US"/>
              <a:t>则是输入串的余留部分。假定编译程序现在发现了源程序中的一个语法错误，这对自上而下分析来说，就意味着分析器目前已为输入串建立了一棵部分语法树，并且此部分语法树已经覆盖了子串</a:t>
            </a:r>
            <a:r>
              <a:rPr lang="en-US" altLang="zh-CN"/>
              <a:t>w</a:t>
            </a:r>
            <a:r>
              <a:rPr lang="en-US" altLang="zh-CN" baseline="-30000"/>
              <a:t>1</a:t>
            </a:r>
            <a:r>
              <a:rPr lang="zh-CN" altLang="en-US"/>
              <a:t>，但却无法再扩大而覆盖</a:t>
            </a:r>
            <a:r>
              <a:rPr lang="en-US" altLang="zh-CN"/>
              <a:t>a</a:t>
            </a:r>
            <a:r>
              <a:rPr lang="en-US" altLang="zh-CN" baseline="-30000"/>
              <a:t>i</a:t>
            </a:r>
            <a:r>
              <a:rPr lang="zh-CN" altLang="en-US"/>
              <a:t>。此时，就必须确定如何修改源程序来“更生”这个错误。可供采用的修改措施如下：</a:t>
            </a:r>
          </a:p>
          <a:p>
            <a:pPr algn="just" eaLnBrk="1" hangingPunct="1">
              <a:lnSpc>
                <a:spcPct val="130000"/>
              </a:lnSpc>
              <a:spcBef>
                <a:spcPct val="50000"/>
              </a:spcBef>
            </a:pPr>
            <a:r>
              <a:rPr lang="zh-CN" altLang="en-US"/>
              <a:t>　　</a:t>
            </a:r>
            <a:r>
              <a:rPr lang="en-US" altLang="zh-CN"/>
              <a:t>(1) </a:t>
            </a:r>
            <a:r>
              <a:rPr lang="zh-CN" altLang="en-US"/>
              <a:t>删去符号</a:t>
            </a:r>
            <a:r>
              <a:rPr lang="en-US" altLang="zh-CN"/>
              <a:t>a</a:t>
            </a:r>
            <a:r>
              <a:rPr lang="en-US" altLang="zh-CN" baseline="-30000"/>
              <a:t>i</a:t>
            </a:r>
            <a:r>
              <a:rPr lang="zh-CN" altLang="en-US"/>
              <a:t>再进行分析。</a:t>
            </a:r>
          </a:p>
        </p:txBody>
      </p:sp>
    </p:spTree>
  </p:cSld>
  <p:clrMapOvr>
    <a:masterClrMapping/>
  </p:clrMapOvr>
  <p:transition>
    <p:random/>
  </p:transition>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a:extLst>
              <a:ext uri="{FF2B5EF4-FFF2-40B4-BE49-F238E27FC236}">
                <a16:creationId xmlns:a16="http://schemas.microsoft.com/office/drawing/2014/main" id="{8CE513A4-9E06-AA01-62DA-34F57D5C57AE}"/>
              </a:ext>
            </a:extLst>
          </p:cNvPr>
          <p:cNvSpPr txBox="1">
            <a:spLocks noChangeArrowheads="1"/>
          </p:cNvSpPr>
          <p:nvPr/>
        </p:nvSpPr>
        <p:spPr bwMode="auto">
          <a:xfrm>
            <a:off x="174625" y="522288"/>
            <a:ext cx="8824913"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a:t>
            </a:r>
            <a:r>
              <a:rPr lang="en-US" altLang="zh-CN"/>
              <a:t>(2) </a:t>
            </a:r>
            <a:r>
              <a:rPr lang="zh-CN" altLang="en-US"/>
              <a:t>在</a:t>
            </a:r>
            <a:r>
              <a:rPr lang="en-US" altLang="zh-CN"/>
              <a:t>w</a:t>
            </a:r>
            <a:r>
              <a:rPr lang="en-US" altLang="zh-CN" baseline="-30000"/>
              <a:t>1</a:t>
            </a:r>
            <a:r>
              <a:rPr lang="zh-CN" altLang="en-US"/>
              <a:t>与</a:t>
            </a:r>
            <a:r>
              <a:rPr lang="en-US" altLang="zh-CN"/>
              <a:t>a</a:t>
            </a:r>
            <a:r>
              <a:rPr lang="en-US" altLang="zh-CN" baseline="-30000"/>
              <a:t>i</a:t>
            </a:r>
            <a:r>
              <a:rPr lang="zh-CN" altLang="en-US"/>
              <a:t>之间插入一终结符号串</a:t>
            </a:r>
            <a:r>
              <a:rPr lang="en-US" altLang="zh-CN"/>
              <a:t>α</a:t>
            </a:r>
            <a:r>
              <a:rPr lang="zh-CN" altLang="en-US"/>
              <a:t>，即把式</a:t>
            </a:r>
            <a:r>
              <a:rPr lang="en-US" altLang="zh-CN"/>
              <a:t>(8.1)</a:t>
            </a:r>
            <a:r>
              <a:rPr lang="zh-CN" altLang="en-US"/>
              <a:t>修改为</a:t>
            </a:r>
          </a:p>
          <a:p>
            <a:pPr algn="r" eaLnBrk="1" hangingPunct="1">
              <a:lnSpc>
                <a:spcPct val="150000"/>
              </a:lnSpc>
            </a:pPr>
            <a:r>
              <a:rPr lang="zh-CN" altLang="en-US"/>
              <a:t>                    </a:t>
            </a:r>
            <a:r>
              <a:rPr lang="en-US" altLang="zh-CN"/>
              <a:t>w</a:t>
            </a:r>
            <a:r>
              <a:rPr lang="en-US" altLang="zh-CN" baseline="-30000"/>
              <a:t>1</a:t>
            </a:r>
            <a:r>
              <a:rPr lang="en-US" altLang="zh-CN"/>
              <a:t>α a</a:t>
            </a:r>
            <a:r>
              <a:rPr lang="en-US" altLang="zh-CN" baseline="-30000"/>
              <a:t> i</a:t>
            </a:r>
            <a:r>
              <a:rPr lang="en-US" altLang="zh-CN"/>
              <a:t>w</a:t>
            </a:r>
            <a:r>
              <a:rPr lang="en-US" altLang="zh-CN" baseline="-30000"/>
              <a:t>2</a:t>
            </a:r>
            <a:r>
              <a:rPr lang="en-US" altLang="zh-CN"/>
              <a:t>                                   (8.2)</a:t>
            </a:r>
          </a:p>
          <a:p>
            <a:pPr algn="just" eaLnBrk="1" hangingPunct="1">
              <a:lnSpc>
                <a:spcPct val="150000"/>
              </a:lnSpc>
            </a:pPr>
            <a:r>
              <a:rPr lang="zh-CN" altLang="en-US"/>
              <a:t>然后再从</a:t>
            </a:r>
            <a:r>
              <a:rPr lang="en-US" altLang="zh-CN"/>
              <a:t>αa</a:t>
            </a:r>
            <a:r>
              <a:rPr lang="en-US" altLang="zh-CN" baseline="-30000"/>
              <a:t>i</a:t>
            </a:r>
            <a:r>
              <a:rPr lang="en-US" altLang="zh-CN"/>
              <a:t>w</a:t>
            </a:r>
            <a:r>
              <a:rPr lang="en-US" altLang="zh-CN" baseline="-30000"/>
              <a:t>2</a:t>
            </a:r>
            <a:r>
              <a:rPr lang="zh-CN" altLang="en-US"/>
              <a:t>的首部开始分析。</a:t>
            </a:r>
          </a:p>
          <a:p>
            <a:pPr algn="just" eaLnBrk="1" hangingPunct="1">
              <a:lnSpc>
                <a:spcPct val="150000"/>
              </a:lnSpc>
            </a:pPr>
            <a:r>
              <a:rPr lang="zh-CN" altLang="en-US"/>
              <a:t>　　</a:t>
            </a:r>
            <a:r>
              <a:rPr lang="en-US" altLang="zh-CN"/>
              <a:t>(3) </a:t>
            </a:r>
            <a:r>
              <a:rPr lang="zh-CN" altLang="en-US"/>
              <a:t>在</a:t>
            </a:r>
            <a:r>
              <a:rPr lang="en-US" altLang="zh-CN"/>
              <a:t>w</a:t>
            </a:r>
            <a:r>
              <a:rPr lang="en-US" altLang="zh-CN" baseline="-30000"/>
              <a:t>1</a:t>
            </a:r>
            <a:r>
              <a:rPr lang="zh-CN" altLang="en-US"/>
              <a:t>与</a:t>
            </a:r>
            <a:r>
              <a:rPr lang="en-US" altLang="zh-CN"/>
              <a:t>a</a:t>
            </a:r>
            <a:r>
              <a:rPr lang="en-US" altLang="zh-CN" baseline="-30000"/>
              <a:t>i</a:t>
            </a:r>
            <a:r>
              <a:rPr lang="zh-CN" altLang="en-US"/>
              <a:t>之间插入终结符号串</a:t>
            </a:r>
            <a:r>
              <a:rPr lang="en-US" altLang="zh-CN"/>
              <a:t>α(</a:t>
            </a:r>
            <a:r>
              <a:rPr lang="zh-CN" altLang="en-US"/>
              <a:t>见式</a:t>
            </a:r>
            <a:r>
              <a:rPr lang="en-US" altLang="zh-CN"/>
              <a:t>(8.2))</a:t>
            </a:r>
            <a:r>
              <a:rPr lang="zh-CN" altLang="en-US"/>
              <a:t>，但从</a:t>
            </a:r>
            <a:r>
              <a:rPr lang="en-US" altLang="zh-CN"/>
              <a:t>a</a:t>
            </a:r>
            <a:r>
              <a:rPr lang="en-US" altLang="zh-CN" baseline="-30000"/>
              <a:t>i</a:t>
            </a:r>
            <a:r>
              <a:rPr lang="zh-CN" altLang="en-US"/>
              <a:t>开始分析。</a:t>
            </a:r>
          </a:p>
          <a:p>
            <a:pPr algn="just" eaLnBrk="1" hangingPunct="1">
              <a:lnSpc>
                <a:spcPct val="150000"/>
              </a:lnSpc>
            </a:pPr>
            <a:r>
              <a:rPr lang="zh-CN" altLang="en-US"/>
              <a:t>　　</a:t>
            </a:r>
            <a:r>
              <a:rPr lang="en-US" altLang="zh-CN"/>
              <a:t>(4) </a:t>
            </a:r>
            <a:r>
              <a:rPr lang="zh-CN" altLang="en-US"/>
              <a:t>从</a:t>
            </a:r>
            <a:r>
              <a:rPr lang="en-US" altLang="zh-CN"/>
              <a:t>w</a:t>
            </a:r>
            <a:r>
              <a:rPr lang="en-US" altLang="zh-CN" baseline="-30000"/>
              <a:t>1</a:t>
            </a:r>
            <a:r>
              <a:rPr lang="zh-CN" altLang="en-US"/>
              <a:t>的尾部删去若干个符号。</a:t>
            </a:r>
          </a:p>
          <a:p>
            <a:pPr algn="just" eaLnBrk="1" hangingPunct="1">
              <a:lnSpc>
                <a:spcPct val="150000"/>
              </a:lnSpc>
            </a:pPr>
            <a:r>
              <a:rPr lang="zh-CN" altLang="en-US"/>
              <a:t>　　以上各种修改措施既可单独使用，也可联合使用。但</a:t>
            </a:r>
            <a:r>
              <a:rPr lang="en-US" altLang="zh-CN"/>
              <a:t>(3)</a:t>
            </a:r>
            <a:r>
              <a:rPr lang="zh-CN" altLang="en-US"/>
              <a:t>、</a:t>
            </a:r>
            <a:r>
              <a:rPr lang="en-US" altLang="zh-CN"/>
              <a:t>(4)</a:t>
            </a:r>
            <a:r>
              <a:rPr lang="zh-CN" altLang="en-US"/>
              <a:t>两种措施需对源程序已加工部分进行修改，从而可能更改相应语义信息，因此实现起来比较困难而较少采用。</a:t>
            </a:r>
          </a:p>
        </p:txBody>
      </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4">
            <a:extLst>
              <a:ext uri="{FF2B5EF4-FFF2-40B4-BE49-F238E27FC236}">
                <a16:creationId xmlns:a16="http://schemas.microsoft.com/office/drawing/2014/main" id="{DA36D45B-0B6B-BBA9-DEA2-8D282B284983}"/>
              </a:ext>
            </a:extLst>
          </p:cNvPr>
          <p:cNvSpPr txBox="1">
            <a:spLocks noChangeArrowheads="1"/>
          </p:cNvSpPr>
          <p:nvPr/>
        </p:nvSpPr>
        <p:spPr bwMode="auto">
          <a:xfrm>
            <a:off x="203200" y="1096963"/>
            <a:ext cx="87376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产生式</a:t>
            </a:r>
            <a:r>
              <a:rPr lang="en-US" altLang="zh-CN"/>
              <a:t>(</a:t>
            </a:r>
            <a:r>
              <a:rPr lang="zh-CN" altLang="en-US"/>
              <a:t>也称产生规则或规则</a:t>
            </a:r>
            <a:r>
              <a:rPr lang="en-US" altLang="zh-CN"/>
              <a:t>)</a:t>
            </a:r>
            <a:r>
              <a:rPr lang="zh-CN" altLang="en-US"/>
              <a:t>是定义语法实体的一种书写规则。一个语法实体的相关规则可能不止一个。例如，有：</a:t>
            </a:r>
          </a:p>
          <a:p>
            <a:pPr algn="ctr" eaLnBrk="1" hangingPunct="1">
              <a:lnSpc>
                <a:spcPct val="130000"/>
              </a:lnSpc>
            </a:pPr>
            <a:r>
              <a:rPr lang="en-US" altLang="zh-CN"/>
              <a:t>P→α</a:t>
            </a:r>
            <a:r>
              <a:rPr lang="en-US" altLang="zh-CN" baseline="-30000"/>
              <a:t>1</a:t>
            </a:r>
            <a:endParaRPr lang="en-US" altLang="zh-CN"/>
          </a:p>
          <a:p>
            <a:pPr algn="ctr" eaLnBrk="1" hangingPunct="1">
              <a:lnSpc>
                <a:spcPct val="130000"/>
              </a:lnSpc>
            </a:pPr>
            <a:r>
              <a:rPr lang="en-US" altLang="zh-CN"/>
              <a:t>P→α</a:t>
            </a:r>
            <a:r>
              <a:rPr lang="en-US" altLang="zh-CN" baseline="-30000"/>
              <a:t>2</a:t>
            </a:r>
          </a:p>
          <a:p>
            <a:pPr algn="ctr" eaLnBrk="1" hangingPunct="1">
              <a:lnSpc>
                <a:spcPct val="130000"/>
              </a:lnSpc>
            </a:pPr>
            <a:endParaRPr lang="en-US" altLang="zh-CN"/>
          </a:p>
          <a:p>
            <a:pPr algn="ctr" eaLnBrk="1" hangingPunct="1">
              <a:lnSpc>
                <a:spcPct val="130000"/>
              </a:lnSpc>
            </a:pPr>
            <a:r>
              <a:rPr lang="en-US" altLang="zh-CN"/>
              <a:t>P→α</a:t>
            </a:r>
            <a:r>
              <a:rPr lang="en-US" altLang="zh-CN" baseline="-30000"/>
              <a:t>n</a:t>
            </a:r>
            <a:endParaRPr lang="en-US" altLang="zh-CN"/>
          </a:p>
          <a:p>
            <a:pPr algn="just" eaLnBrk="1" hangingPunct="1">
              <a:lnSpc>
                <a:spcPct val="130000"/>
              </a:lnSpc>
            </a:pPr>
            <a:r>
              <a:rPr lang="zh-CN" altLang="en-US"/>
              <a:t>为书写方便，可将这些有相同左部的产生式合并为一个，即缩写成</a:t>
            </a:r>
          </a:p>
          <a:p>
            <a:pPr algn="ctr" eaLnBrk="1" hangingPunct="1">
              <a:lnSpc>
                <a:spcPct val="130000"/>
              </a:lnSpc>
            </a:pPr>
            <a:r>
              <a:rPr lang="en-US" altLang="zh-CN"/>
              <a:t>P→α</a:t>
            </a:r>
            <a:r>
              <a:rPr lang="en-US" altLang="zh-CN" baseline="-30000"/>
              <a:t>1</a:t>
            </a:r>
            <a:r>
              <a:rPr lang="en-US" altLang="zh-CN"/>
              <a:t>∣α</a:t>
            </a:r>
            <a:r>
              <a:rPr lang="en-US" altLang="zh-CN" baseline="-30000"/>
              <a:t>2</a:t>
            </a:r>
            <a:r>
              <a:rPr lang="en-US" altLang="zh-CN"/>
              <a:t>∣…∣α</a:t>
            </a:r>
            <a:r>
              <a:rPr lang="en-US" altLang="zh-CN" baseline="-30000"/>
              <a:t>n</a:t>
            </a:r>
            <a:endParaRPr lang="en-US" altLang="zh-CN"/>
          </a:p>
          <a:p>
            <a:pPr algn="just" eaLnBrk="1" hangingPunct="1">
              <a:lnSpc>
                <a:spcPct val="130000"/>
              </a:lnSpc>
            </a:pPr>
            <a:r>
              <a:rPr lang="zh-CN" altLang="en-US"/>
              <a:t>其中，每个</a:t>
            </a:r>
            <a:r>
              <a:rPr lang="en-US" altLang="zh-CN"/>
              <a:t>α</a:t>
            </a:r>
            <a:r>
              <a:rPr lang="en-US" altLang="zh-CN" baseline="-30000"/>
              <a:t>i </a:t>
            </a:r>
            <a:r>
              <a:rPr lang="en-US" altLang="zh-CN"/>
              <a:t>(i=1,2,…,n) </a:t>
            </a:r>
            <a:r>
              <a:rPr lang="zh-CN" altLang="en-US"/>
              <a:t>称为</a:t>
            </a:r>
            <a:r>
              <a:rPr lang="en-US" altLang="zh-CN"/>
              <a:t>P</a:t>
            </a:r>
            <a:r>
              <a:rPr lang="zh-CN" altLang="en-US"/>
              <a:t>的一个候选式，直竖“∣”读为“或”，它与“→”一样是用来描述文法的元语言符号</a:t>
            </a:r>
            <a:r>
              <a:rPr lang="en-US" altLang="zh-CN"/>
              <a:t>(</a:t>
            </a:r>
            <a:r>
              <a:rPr lang="zh-CN" altLang="en-US"/>
              <a:t>即不属于</a:t>
            </a:r>
            <a:r>
              <a:rPr lang="en-US" altLang="zh-CN"/>
              <a:t>Σ</a:t>
            </a:r>
            <a:r>
              <a:rPr lang="zh-CN" altLang="en-US"/>
              <a:t>的字符</a:t>
            </a:r>
            <a:r>
              <a:rPr lang="en-US" altLang="zh-CN"/>
              <a:t>)</a:t>
            </a:r>
            <a:r>
              <a:rPr lang="zh-CN" altLang="en-US"/>
              <a:t>。</a:t>
            </a:r>
          </a:p>
        </p:txBody>
      </p:sp>
      <p:graphicFrame>
        <p:nvGraphicFramePr>
          <p:cNvPr id="1026" name="Object 5">
            <a:extLst>
              <a:ext uri="{FF2B5EF4-FFF2-40B4-BE49-F238E27FC236}">
                <a16:creationId xmlns:a16="http://schemas.microsoft.com/office/drawing/2014/main" id="{F6DD7323-0774-B09D-DB8A-C605614E07FA}"/>
              </a:ext>
            </a:extLst>
          </p:cNvPr>
          <p:cNvGraphicFramePr>
            <a:graphicFrameLocks noChangeAspect="1"/>
          </p:cNvGraphicFramePr>
          <p:nvPr/>
        </p:nvGraphicFramePr>
        <p:xfrm>
          <a:off x="4343400" y="2286000"/>
          <a:ext cx="250825" cy="628650"/>
        </p:xfrm>
        <a:graphic>
          <a:graphicData uri="http://schemas.openxmlformats.org/presentationml/2006/ole">
            <mc:AlternateContent xmlns:mc="http://schemas.openxmlformats.org/markup-compatibility/2006">
              <mc:Choice xmlns:v="urn:schemas-microsoft-com:vml" Requires="v">
                <p:oleObj name="公式" r:id="rId2" imgW="75960" imgH="190440" progId="Equation.3">
                  <p:embed/>
                </p:oleObj>
              </mc:Choice>
              <mc:Fallback>
                <p:oleObj name="公式" r:id="rId2" imgW="75960" imgH="190440" progId="Equation.3">
                  <p:embed/>
                  <p:pic>
                    <p:nvPicPr>
                      <p:cNvPr id="1026" name="Object 5">
                        <a:extLst>
                          <a:ext uri="{FF2B5EF4-FFF2-40B4-BE49-F238E27FC236}">
                            <a16:creationId xmlns:a16="http://schemas.microsoft.com/office/drawing/2014/main" id="{F6DD7323-0774-B09D-DB8A-C605614E0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86000"/>
                        <a:ext cx="25082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6" name="Group 1031">
            <a:extLst>
              <a:ext uri="{FF2B5EF4-FFF2-40B4-BE49-F238E27FC236}">
                <a16:creationId xmlns:a16="http://schemas.microsoft.com/office/drawing/2014/main" id="{E859CC1A-00B6-EEB2-0FEE-E215E789F8A4}"/>
              </a:ext>
            </a:extLst>
          </p:cNvPr>
          <p:cNvGrpSpPr>
            <a:grpSpLocks/>
          </p:cNvGrpSpPr>
          <p:nvPr/>
        </p:nvGrpSpPr>
        <p:grpSpPr bwMode="auto">
          <a:xfrm>
            <a:off x="174625" y="550863"/>
            <a:ext cx="8707438" cy="5386387"/>
            <a:chOff x="110" y="347"/>
            <a:chExt cx="5485" cy="3393"/>
          </a:xfrm>
        </p:grpSpPr>
        <p:sp>
          <p:nvSpPr>
            <p:cNvPr id="3077" name="Text Box 1028">
              <a:extLst>
                <a:ext uri="{FF2B5EF4-FFF2-40B4-BE49-F238E27FC236}">
                  <a16:creationId xmlns:a16="http://schemas.microsoft.com/office/drawing/2014/main" id="{6C9E24B4-986A-8BBA-EA43-FA6A84703914}"/>
                </a:ext>
              </a:extLst>
            </p:cNvPr>
            <p:cNvSpPr txBox="1">
              <a:spLocks noChangeArrowheads="1"/>
            </p:cNvSpPr>
            <p:nvPr/>
          </p:nvSpPr>
          <p:spPr bwMode="auto">
            <a:xfrm>
              <a:off x="110" y="347"/>
              <a:ext cx="5485" cy="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假定在语法分析过程中，当扫描到输入符号</a:t>
              </a:r>
              <a:r>
                <a:rPr lang="en-US" altLang="zh-CN"/>
                <a:t>a</a:t>
              </a:r>
              <a:r>
                <a:rPr lang="en-US" altLang="zh-CN" baseline="-30000"/>
                <a:t>i</a:t>
              </a:r>
              <a:r>
                <a:rPr lang="zh-CN" altLang="en-US"/>
                <a:t>时发现了一个语法错误</a:t>
              </a:r>
              <a:r>
                <a:rPr lang="en-US" altLang="zh-CN"/>
                <a:t>(</a:t>
              </a:r>
              <a:r>
                <a:rPr lang="zh-CN" altLang="en-US"/>
                <a:t>见式</a:t>
              </a:r>
              <a:r>
                <a:rPr lang="en-US" altLang="zh-CN"/>
                <a:t>(8.1))</a:t>
              </a:r>
              <a:r>
                <a:rPr lang="zh-CN" altLang="en-US"/>
                <a:t>，且已构造的部分语法树不能进行扩展，则可执行下面的算法对该语法错误进行校正：</a:t>
              </a:r>
            </a:p>
            <a:p>
              <a:pPr algn="just" eaLnBrk="1" hangingPunct="1">
                <a:lnSpc>
                  <a:spcPct val="130000"/>
                </a:lnSpc>
                <a:spcBef>
                  <a:spcPct val="50000"/>
                </a:spcBef>
              </a:pPr>
              <a:r>
                <a:rPr lang="zh-CN" altLang="en-US"/>
                <a:t>　　</a:t>
              </a:r>
              <a:r>
                <a:rPr lang="en-US" altLang="zh-CN"/>
                <a:t>(1) </a:t>
              </a:r>
              <a:r>
                <a:rPr lang="zh-CN" altLang="en-US"/>
                <a:t>建立一个符号表</a:t>
              </a:r>
              <a:r>
                <a:rPr lang="en-US" altLang="zh-CN"/>
                <a:t>L</a:t>
              </a:r>
              <a:r>
                <a:rPr lang="zh-CN" altLang="en-US"/>
                <a:t>，它由所有未完成分支的各个未完成部分中的符号组成。</a:t>
              </a:r>
            </a:p>
            <a:p>
              <a:pPr algn="just" eaLnBrk="1" hangingPunct="1">
                <a:lnSpc>
                  <a:spcPct val="130000"/>
                </a:lnSpc>
                <a:spcBef>
                  <a:spcPct val="50000"/>
                </a:spcBef>
              </a:pPr>
              <a:r>
                <a:rPr lang="zh-CN" altLang="en-US"/>
                <a:t>　　</a:t>
              </a:r>
              <a:r>
                <a:rPr lang="en-US" altLang="zh-CN"/>
                <a:t>(2) </a:t>
              </a:r>
              <a:r>
                <a:rPr lang="zh-CN" altLang="en-US"/>
                <a:t>对于从出错点开始的余留输入串</a:t>
              </a:r>
              <a:r>
                <a:rPr lang="en-US" altLang="zh-CN"/>
                <a:t>a</a:t>
              </a:r>
              <a:r>
                <a:rPr lang="en-US" altLang="zh-CN" baseline="-30000"/>
                <a:t>i</a:t>
              </a:r>
              <a:r>
                <a:rPr lang="en-US" altLang="zh-CN"/>
                <a:t>w</a:t>
              </a:r>
              <a:r>
                <a:rPr lang="en-US" altLang="zh-CN" baseline="-30000"/>
                <a:t>2</a:t>
              </a:r>
              <a:r>
                <a:rPr lang="zh-CN" altLang="en-US"/>
                <a:t>，删去</a:t>
              </a:r>
              <a:r>
                <a:rPr lang="en-US" altLang="zh-CN"/>
                <a:t>a</a:t>
              </a:r>
              <a:r>
                <a:rPr lang="en-US" altLang="zh-CN" baseline="-30000"/>
                <a:t>i</a:t>
              </a:r>
              <a:r>
                <a:rPr lang="zh-CN" altLang="en-US"/>
                <a:t>并考察</a:t>
              </a:r>
              <a:r>
                <a:rPr lang="en-US" altLang="zh-CN"/>
                <a:t>w</a:t>
              </a:r>
              <a:r>
                <a:rPr lang="en-US" altLang="zh-CN" baseline="-30000"/>
                <a:t>2 </a:t>
              </a:r>
              <a:r>
                <a:rPr lang="en-US" altLang="zh-CN"/>
                <a:t>= a</a:t>
              </a:r>
              <a:r>
                <a:rPr lang="en-US" altLang="zh-CN" baseline="-30000"/>
                <a:t>i+1 </a:t>
              </a:r>
              <a:r>
                <a:rPr lang="en-US" altLang="zh-CN"/>
                <a:t>w</a:t>
              </a:r>
              <a:r>
                <a:rPr lang="en-US" altLang="zh-CN" baseline="-30000"/>
                <a:t>3</a:t>
              </a:r>
              <a:r>
                <a:rPr lang="zh-CN" altLang="en-US"/>
                <a:t>，看</a:t>
              </a:r>
              <a:r>
                <a:rPr lang="en-US" altLang="zh-CN"/>
                <a:t>L</a:t>
              </a:r>
              <a:r>
                <a:rPr lang="zh-CN" altLang="en-US"/>
                <a:t>中是否存在这样的一个符号</a:t>
              </a:r>
              <a:r>
                <a:rPr lang="en-US" altLang="zh-CN"/>
                <a:t>U</a:t>
              </a:r>
              <a:r>
                <a:rPr lang="zh-CN" altLang="en-US"/>
                <a:t>且满足</a:t>
              </a:r>
              <a:r>
                <a:rPr lang="en-US" altLang="zh-CN"/>
                <a:t>U</a:t>
              </a:r>
              <a:r>
                <a:rPr lang="en-US" altLang="zh-CN">
                  <a:sym typeface="SymbolPS" charset="2"/>
                </a:rPr>
                <a:t></a:t>
              </a:r>
              <a:r>
                <a:rPr lang="en-US" altLang="zh-CN"/>
                <a:t>a</a:t>
              </a:r>
              <a:r>
                <a:rPr lang="en-US" altLang="zh-CN" baseline="-30000"/>
                <a:t>i+1</a:t>
              </a:r>
              <a:r>
                <a:rPr lang="en-US" altLang="zh-CN"/>
                <a:t>…</a:t>
              </a:r>
              <a:r>
                <a:rPr lang="zh-CN" altLang="en-US"/>
                <a:t>。如果这样的</a:t>
              </a:r>
              <a:r>
                <a:rPr lang="en-US" altLang="zh-CN"/>
                <a:t>U</a:t>
              </a:r>
              <a:r>
                <a:rPr lang="zh-CN" altLang="en-US"/>
                <a:t>不存在，则再删去</a:t>
              </a:r>
              <a:r>
                <a:rPr lang="en-US" altLang="zh-CN"/>
                <a:t>a</a:t>
              </a:r>
              <a:r>
                <a:rPr lang="en-US" altLang="zh-CN" baseline="-30000"/>
                <a:t>i+1</a:t>
              </a:r>
              <a:r>
                <a:rPr lang="zh-CN" altLang="en-US"/>
                <a:t>并继续考察</a:t>
              </a:r>
              <a:r>
                <a:rPr lang="en-US" altLang="zh-CN"/>
                <a:t>w</a:t>
              </a:r>
              <a:r>
                <a:rPr lang="en-US" altLang="zh-CN" baseline="-30000"/>
                <a:t>3</a:t>
              </a:r>
              <a:r>
                <a:rPr lang="en-US" altLang="zh-CN"/>
                <a:t>=a</a:t>
              </a:r>
              <a:r>
                <a:rPr lang="en-US" altLang="zh-CN" baseline="-30000"/>
                <a:t>i+2</a:t>
              </a:r>
              <a:r>
                <a:rPr lang="en-US" altLang="zh-CN"/>
                <a:t>w</a:t>
              </a:r>
              <a:r>
                <a:rPr lang="en-US" altLang="zh-CN" baseline="-30000"/>
                <a:t>4</a:t>
              </a:r>
              <a:r>
                <a:rPr lang="zh-CN" altLang="en-US"/>
                <a:t>，直到找到某个</a:t>
              </a:r>
              <a:r>
                <a:rPr lang="en-US" altLang="zh-CN"/>
                <a:t>a</a:t>
              </a:r>
              <a:r>
                <a:rPr lang="en-US" altLang="zh-CN" baseline="-30000"/>
                <a:t>j</a:t>
              </a:r>
              <a:r>
                <a:rPr lang="zh-CN" altLang="en-US"/>
                <a:t>满足</a:t>
              </a:r>
              <a:r>
                <a:rPr lang="en-US" altLang="zh-CN"/>
                <a:t>U</a:t>
              </a:r>
              <a:r>
                <a:rPr lang="en-US" altLang="zh-CN">
                  <a:sym typeface="SymbolPS" charset="2"/>
                </a:rPr>
                <a:t></a:t>
              </a:r>
              <a:r>
                <a:rPr lang="en-US" altLang="zh-CN"/>
                <a:t>a</a:t>
              </a:r>
              <a:r>
                <a:rPr lang="en-US" altLang="zh-CN" baseline="-30000"/>
                <a:t>j</a:t>
              </a:r>
              <a:r>
                <a:rPr lang="en-US" altLang="zh-CN"/>
                <a:t>…</a:t>
              </a:r>
              <a:r>
                <a:rPr lang="zh-CN" altLang="en-US"/>
                <a:t>为止。</a:t>
              </a:r>
            </a:p>
            <a:p>
              <a:pPr algn="just" eaLnBrk="1" hangingPunct="1">
                <a:lnSpc>
                  <a:spcPct val="130000"/>
                </a:lnSpc>
                <a:spcBef>
                  <a:spcPct val="50000"/>
                </a:spcBef>
              </a:pPr>
              <a:r>
                <a:rPr lang="zh-CN" altLang="en-US"/>
                <a:t>　　</a:t>
              </a:r>
              <a:r>
                <a:rPr lang="en-US" altLang="zh-CN"/>
                <a:t>(3) </a:t>
              </a:r>
              <a:r>
                <a:rPr lang="zh-CN" altLang="en-US"/>
                <a:t>根据</a:t>
              </a:r>
              <a:r>
                <a:rPr lang="en-US" altLang="zh-CN"/>
                <a:t>(2)</a:t>
              </a:r>
              <a:r>
                <a:rPr lang="zh-CN" altLang="en-US"/>
                <a:t>所得到的</a:t>
              </a:r>
              <a:r>
                <a:rPr lang="en-US" altLang="zh-CN"/>
                <a:t>U</a:t>
              </a:r>
              <a:r>
                <a:rPr lang="zh-CN" altLang="en-US"/>
                <a:t>确定它所在的那个未完成分支。</a:t>
              </a:r>
            </a:p>
          </p:txBody>
        </p:sp>
        <p:graphicFrame>
          <p:nvGraphicFramePr>
            <p:cNvPr id="3074" name="Object 1024">
              <a:extLst>
                <a:ext uri="{FF2B5EF4-FFF2-40B4-BE49-F238E27FC236}">
                  <a16:creationId xmlns:a16="http://schemas.microsoft.com/office/drawing/2014/main" id="{132E6F84-E6BA-E4F5-7547-75FAA145EFAF}"/>
                </a:ext>
              </a:extLst>
            </p:cNvPr>
            <p:cNvGraphicFramePr>
              <a:graphicFrameLocks noChangeAspect="1"/>
            </p:cNvGraphicFramePr>
            <p:nvPr/>
          </p:nvGraphicFramePr>
          <p:xfrm>
            <a:off x="4477" y="2505"/>
            <a:ext cx="221" cy="177"/>
          </p:xfrm>
          <a:graphic>
            <a:graphicData uri="http://schemas.openxmlformats.org/presentationml/2006/ole">
              <mc:AlternateContent xmlns:mc="http://schemas.openxmlformats.org/markup-compatibility/2006">
                <mc:Choice xmlns:v="urn:schemas-microsoft-com:vml" Requires="v">
                  <p:oleObj name="公式" r:id="rId2" imgW="190440" imgH="152280" progId="Equation.3">
                    <p:embed/>
                  </p:oleObj>
                </mc:Choice>
                <mc:Fallback>
                  <p:oleObj name="公式" r:id="rId2" imgW="190440" imgH="152280" progId="Equation.3">
                    <p:embed/>
                    <p:pic>
                      <p:nvPicPr>
                        <p:cNvPr id="3074" name="Object 1024">
                          <a:extLst>
                            <a:ext uri="{FF2B5EF4-FFF2-40B4-BE49-F238E27FC236}">
                              <a16:creationId xmlns:a16="http://schemas.microsoft.com/office/drawing/2014/main" id="{132E6F84-E6BA-E4F5-7547-75FAA145E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 y="2505"/>
                          <a:ext cx="221"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1025">
              <a:extLst>
                <a:ext uri="{FF2B5EF4-FFF2-40B4-BE49-F238E27FC236}">
                  <a16:creationId xmlns:a16="http://schemas.microsoft.com/office/drawing/2014/main" id="{FBEC5C10-245A-4957-71EB-3EF4E7F26561}"/>
                </a:ext>
              </a:extLst>
            </p:cNvPr>
            <p:cNvGraphicFramePr>
              <a:graphicFrameLocks noChangeAspect="1"/>
            </p:cNvGraphicFramePr>
            <p:nvPr/>
          </p:nvGraphicFramePr>
          <p:xfrm>
            <a:off x="1365" y="3113"/>
            <a:ext cx="221" cy="177"/>
          </p:xfrm>
          <a:graphic>
            <a:graphicData uri="http://schemas.openxmlformats.org/presentationml/2006/ole">
              <mc:AlternateContent xmlns:mc="http://schemas.openxmlformats.org/markup-compatibility/2006">
                <mc:Choice xmlns:v="urn:schemas-microsoft-com:vml" Requires="v">
                  <p:oleObj name="公式" r:id="rId4" imgW="190440" imgH="152280" progId="Equation.3">
                    <p:embed/>
                  </p:oleObj>
                </mc:Choice>
                <mc:Fallback>
                  <p:oleObj name="公式" r:id="rId4" imgW="190440" imgH="152280" progId="Equation.3">
                    <p:embed/>
                    <p:pic>
                      <p:nvPicPr>
                        <p:cNvPr id="3075" name="Object 1025">
                          <a:extLst>
                            <a:ext uri="{FF2B5EF4-FFF2-40B4-BE49-F238E27FC236}">
                              <a16:creationId xmlns:a16="http://schemas.microsoft.com/office/drawing/2014/main" id="{FBEC5C10-245A-4957-71EB-3EF4E7F26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 y="3113"/>
                          <a:ext cx="221"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028">
            <a:extLst>
              <a:ext uri="{FF2B5EF4-FFF2-40B4-BE49-F238E27FC236}">
                <a16:creationId xmlns:a16="http://schemas.microsoft.com/office/drawing/2014/main" id="{552C1A3E-24E0-9507-A4E9-3F2CE7F59A3C}"/>
              </a:ext>
            </a:extLst>
          </p:cNvPr>
          <p:cNvSpPr txBox="1">
            <a:spLocks noChangeArrowheads="1"/>
          </p:cNvSpPr>
          <p:nvPr/>
        </p:nvSpPr>
        <p:spPr bwMode="auto">
          <a:xfrm>
            <a:off x="174625" y="549275"/>
            <a:ext cx="8751888" cy="334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(4) </a:t>
            </a:r>
            <a:r>
              <a:rPr lang="zh-CN" altLang="en-US"/>
              <a:t>确定一个符号串</a:t>
            </a:r>
            <a:r>
              <a:rPr lang="en-US" altLang="zh-CN"/>
              <a:t>α</a:t>
            </a:r>
            <a:r>
              <a:rPr lang="zh-CN" altLang="en-US"/>
              <a:t>，使得若把</a:t>
            </a:r>
            <a:r>
              <a:rPr lang="en-US" altLang="zh-CN"/>
              <a:t>α</a:t>
            </a:r>
            <a:r>
              <a:rPr lang="zh-CN" altLang="en-US"/>
              <a:t>插入到</a:t>
            </a:r>
            <a:r>
              <a:rPr lang="en-US" altLang="zh-CN"/>
              <a:t>a</a:t>
            </a:r>
            <a:r>
              <a:rPr lang="en-US" altLang="zh-CN" baseline="-30000"/>
              <a:t>j</a:t>
            </a:r>
            <a:r>
              <a:rPr lang="zh-CN" altLang="en-US"/>
              <a:t>之前便能使分析继续下去。为了确定这样的</a:t>
            </a:r>
            <a:r>
              <a:rPr lang="en-US" altLang="zh-CN"/>
              <a:t>α</a:t>
            </a:r>
            <a:r>
              <a:rPr lang="zh-CN" altLang="en-US"/>
              <a:t>，只需要考察</a:t>
            </a:r>
            <a:r>
              <a:rPr lang="en-US" altLang="zh-CN"/>
              <a:t>(3)</a:t>
            </a:r>
            <a:r>
              <a:rPr lang="zh-CN" altLang="en-US"/>
              <a:t>所找到的那个未完成分支以及其各子树的未完成分支，并对它们都确定一个终结符号串以补齐相应的分支，最后再把这些终结符号串依次排列在一起就得到了所需的</a:t>
            </a:r>
            <a:r>
              <a:rPr lang="en-US" altLang="zh-CN"/>
              <a:t>α</a:t>
            </a:r>
            <a:r>
              <a:rPr lang="zh-CN" altLang="en-US"/>
              <a:t>。</a:t>
            </a:r>
          </a:p>
          <a:p>
            <a:pPr algn="just" eaLnBrk="1" hangingPunct="1">
              <a:lnSpc>
                <a:spcPct val="140000"/>
              </a:lnSpc>
              <a:spcBef>
                <a:spcPct val="50000"/>
              </a:spcBef>
            </a:pPr>
            <a:r>
              <a:rPr lang="zh-CN" altLang="en-US"/>
              <a:t>　　</a:t>
            </a:r>
            <a:r>
              <a:rPr lang="en-US" altLang="zh-CN"/>
              <a:t>(5) </a:t>
            </a:r>
            <a:r>
              <a:rPr lang="zh-CN" altLang="en-US"/>
              <a:t>把</a:t>
            </a:r>
            <a:r>
              <a:rPr lang="en-US" altLang="zh-CN"/>
              <a:t>α</a:t>
            </a:r>
            <a:r>
              <a:rPr lang="zh-CN" altLang="en-US"/>
              <a:t>插到</a:t>
            </a:r>
            <a:r>
              <a:rPr lang="en-US" altLang="zh-CN"/>
              <a:t>a</a:t>
            </a:r>
            <a:r>
              <a:rPr lang="en-US" altLang="zh-CN" baseline="-30000"/>
              <a:t>j</a:t>
            </a:r>
            <a:r>
              <a:rPr lang="zh-CN" altLang="en-US"/>
              <a:t>之前并从</a:t>
            </a:r>
            <a:r>
              <a:rPr lang="en-US" altLang="zh-CN"/>
              <a:t>α</a:t>
            </a:r>
            <a:r>
              <a:rPr lang="zh-CN" altLang="en-US"/>
              <a:t>的首部开始继续分析过程。</a:t>
            </a:r>
          </a:p>
        </p:txBody>
      </p:sp>
    </p:spTree>
  </p:cSld>
  <p:clrMapOvr>
    <a:masterClrMapping/>
  </p:clrMapOvr>
  <p:transition>
    <p:random/>
  </p:transition>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a:extLst>
              <a:ext uri="{FF2B5EF4-FFF2-40B4-BE49-F238E27FC236}">
                <a16:creationId xmlns:a16="http://schemas.microsoft.com/office/drawing/2014/main" id="{9663B270-384D-FF37-CB15-69CD2982D3CF}"/>
              </a:ext>
            </a:extLst>
          </p:cNvPr>
          <p:cNvSpPr txBox="1">
            <a:spLocks noChangeArrowheads="1"/>
          </p:cNvSpPr>
          <p:nvPr/>
        </p:nvSpPr>
        <p:spPr bwMode="auto">
          <a:xfrm>
            <a:off x="231775" y="476250"/>
            <a:ext cx="8666163"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黑体" panose="02010609060101010101" pitchFamily="49" charset="-122"/>
              </a:rPr>
              <a:t>　　例</a:t>
            </a:r>
            <a:r>
              <a:rPr lang="en-US" altLang="zh-CN">
                <a:ea typeface="黑体" panose="02010609060101010101" pitchFamily="49" charset="-122"/>
              </a:rPr>
              <a:t>8.2</a:t>
            </a:r>
            <a:r>
              <a:rPr lang="en-US" altLang="zh-CN"/>
              <a:t>  </a:t>
            </a:r>
            <a:r>
              <a:rPr lang="zh-CN" altLang="en-US"/>
              <a:t>已知文法</a:t>
            </a:r>
            <a:r>
              <a:rPr lang="en-US" altLang="zh-CN"/>
              <a:t>G[P]</a:t>
            </a:r>
            <a:r>
              <a:rPr lang="zh-CN" altLang="en-US"/>
              <a:t>：</a:t>
            </a:r>
          </a:p>
          <a:p>
            <a:pPr algn="just" eaLnBrk="1" hangingPunct="1">
              <a:lnSpc>
                <a:spcPct val="130000"/>
              </a:lnSpc>
            </a:pPr>
            <a:r>
              <a:rPr lang="zh-CN" altLang="en-US"/>
              <a:t>		</a:t>
            </a:r>
            <a:r>
              <a:rPr lang="en-US" altLang="zh-CN"/>
              <a:t>P→A;</a:t>
            </a:r>
          </a:p>
          <a:p>
            <a:pPr algn="just" eaLnBrk="1" hangingPunct="1">
              <a:lnSpc>
                <a:spcPct val="130000"/>
              </a:lnSpc>
            </a:pPr>
            <a:r>
              <a:rPr lang="en-US" altLang="zh-CN"/>
              <a:t>                    	A→i=E</a:t>
            </a:r>
          </a:p>
          <a:p>
            <a:pPr algn="just" eaLnBrk="1" hangingPunct="1">
              <a:lnSpc>
                <a:spcPct val="130000"/>
              </a:lnSpc>
            </a:pPr>
            <a:r>
              <a:rPr lang="en-US" altLang="zh-CN"/>
              <a:t>                    	E→T</a:t>
            </a:r>
            <a:r>
              <a:rPr lang="zh-CN" altLang="en-US"/>
              <a:t>｛</a:t>
            </a:r>
            <a:r>
              <a:rPr lang="en-US" altLang="zh-CN"/>
              <a:t>+T</a:t>
            </a:r>
            <a:r>
              <a:rPr lang="zh-CN" altLang="en-US"/>
              <a:t>｝</a:t>
            </a:r>
          </a:p>
          <a:p>
            <a:pPr algn="just" eaLnBrk="1" hangingPunct="1">
              <a:lnSpc>
                <a:spcPct val="130000"/>
              </a:lnSpc>
            </a:pPr>
            <a:r>
              <a:rPr lang="zh-CN" altLang="en-US"/>
              <a:t>                    	</a:t>
            </a:r>
            <a:r>
              <a:rPr lang="en-US" altLang="zh-CN"/>
              <a:t>T→F</a:t>
            </a:r>
            <a:r>
              <a:rPr lang="zh-CN" altLang="en-US"/>
              <a:t>｛*</a:t>
            </a:r>
            <a:r>
              <a:rPr lang="en-US" altLang="zh-CN"/>
              <a:t>F</a:t>
            </a:r>
            <a:r>
              <a:rPr lang="zh-CN" altLang="en-US"/>
              <a:t>｝</a:t>
            </a:r>
          </a:p>
          <a:p>
            <a:pPr algn="just" eaLnBrk="1" hangingPunct="1">
              <a:lnSpc>
                <a:spcPct val="130000"/>
              </a:lnSpc>
            </a:pPr>
            <a:r>
              <a:rPr lang="zh-CN" altLang="en-US"/>
              <a:t>                    	</a:t>
            </a:r>
            <a:r>
              <a:rPr lang="en-US" altLang="zh-CN"/>
              <a:t>F→(E)∣i </a:t>
            </a:r>
          </a:p>
          <a:p>
            <a:pPr algn="just" eaLnBrk="1" hangingPunct="1">
              <a:lnSpc>
                <a:spcPct val="130000"/>
              </a:lnSpc>
            </a:pPr>
            <a:r>
              <a:rPr lang="zh-CN" altLang="en-US"/>
              <a:t>试用自上而下分析中的错误校正方法说明校正输入串“</a:t>
            </a:r>
            <a:r>
              <a:rPr lang="en-US" altLang="zh-CN"/>
              <a:t>i=i+)”</a:t>
            </a:r>
            <a:r>
              <a:rPr lang="zh-CN" altLang="en-US"/>
              <a:t>的错误校正过程。</a:t>
            </a:r>
          </a:p>
          <a:p>
            <a:pPr algn="just" eaLnBrk="1" hangingPunct="1">
              <a:lnSpc>
                <a:spcPct val="130000"/>
              </a:lnSpc>
            </a:pPr>
            <a:r>
              <a:rPr lang="zh-CN" altLang="en-US"/>
              <a:t>　　</a:t>
            </a:r>
            <a:r>
              <a:rPr lang="en-US" altLang="zh-CN"/>
              <a:t>[</a:t>
            </a:r>
            <a:r>
              <a:rPr lang="zh-CN" altLang="en-US">
                <a:ea typeface="黑体" panose="02010609060101010101" pitchFamily="49" charset="-122"/>
              </a:rPr>
              <a:t>解答</a:t>
            </a:r>
            <a:r>
              <a:rPr lang="en-US" altLang="zh-CN"/>
              <a:t>]  </a:t>
            </a:r>
            <a:r>
              <a:rPr lang="zh-CN" altLang="en-US"/>
              <a:t>从建立语法树的角度看，经语法分析之后，我们总能得到一棵或若干棵分支不完全的语法树。对于输入串“</a:t>
            </a:r>
            <a:r>
              <a:rPr lang="en-US" altLang="zh-CN"/>
              <a:t>i=i+)”</a:t>
            </a:r>
            <a:r>
              <a:rPr lang="zh-CN" altLang="en-US"/>
              <a:t>，经过若干步语法分析后可得到如图</a:t>
            </a:r>
            <a:r>
              <a:rPr lang="en-US" altLang="zh-CN"/>
              <a:t>8–10</a:t>
            </a:r>
            <a:r>
              <a:rPr lang="zh-CN" altLang="en-US"/>
              <a:t>所示的不完全语法树。图中，实线表示已完成的部分树，虚线表示如何去完成那些名为</a:t>
            </a:r>
            <a:r>
              <a:rPr lang="en-US" altLang="zh-CN"/>
              <a:t>P</a:t>
            </a:r>
            <a:r>
              <a:rPr lang="zh-CN" altLang="en-US"/>
              <a:t>和</a:t>
            </a:r>
            <a:r>
              <a:rPr lang="en-US" altLang="zh-CN"/>
              <a:t>E</a:t>
            </a:r>
            <a:r>
              <a:rPr lang="zh-CN" altLang="en-US"/>
              <a:t>的分支。</a:t>
            </a:r>
          </a:p>
        </p:txBody>
      </p:sp>
    </p:spTree>
  </p:cSld>
  <p:clrMapOvr>
    <a:masterClrMapping/>
  </p:clrMapOvr>
  <p:transition>
    <p:random/>
  </p:transition>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a:extLst>
              <a:ext uri="{FF2B5EF4-FFF2-40B4-BE49-F238E27FC236}">
                <a16:creationId xmlns:a16="http://schemas.microsoft.com/office/drawing/2014/main" id="{AC873125-48ED-E898-859C-C8DD1CC80DB1}"/>
              </a:ext>
            </a:extLst>
          </p:cNvPr>
          <p:cNvSpPr txBox="1">
            <a:spLocks noChangeArrowheads="1"/>
          </p:cNvSpPr>
          <p:nvPr/>
        </p:nvSpPr>
        <p:spPr bwMode="auto">
          <a:xfrm>
            <a:off x="1714500" y="5562600"/>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8–10  </a:t>
            </a:r>
            <a:r>
              <a:rPr lang="zh-CN" altLang="en-US"/>
              <a:t>输入串“</a:t>
            </a:r>
            <a:r>
              <a:rPr lang="en-US" altLang="zh-CN"/>
              <a:t>i=i+)”</a:t>
            </a:r>
            <a:r>
              <a:rPr lang="zh-CN" altLang="en-US"/>
              <a:t>的不完全语法树</a:t>
            </a:r>
          </a:p>
        </p:txBody>
      </p:sp>
      <p:pic>
        <p:nvPicPr>
          <p:cNvPr id="60419" name="Picture 5" descr="8-10">
            <a:extLst>
              <a:ext uri="{FF2B5EF4-FFF2-40B4-BE49-F238E27FC236}">
                <a16:creationId xmlns:a16="http://schemas.microsoft.com/office/drawing/2014/main" id="{EFC0E15E-D5C6-4189-0129-1A6B17B9E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611505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4">
            <a:extLst>
              <a:ext uri="{FF2B5EF4-FFF2-40B4-BE49-F238E27FC236}">
                <a16:creationId xmlns:a16="http://schemas.microsoft.com/office/drawing/2014/main" id="{DEB7DB93-1053-1D22-B22B-C26220303394}"/>
              </a:ext>
            </a:extLst>
          </p:cNvPr>
          <p:cNvSpPr txBox="1">
            <a:spLocks noChangeArrowheads="1"/>
          </p:cNvSpPr>
          <p:nvPr/>
        </p:nvSpPr>
        <p:spPr bwMode="auto">
          <a:xfrm>
            <a:off x="179388" y="549275"/>
            <a:ext cx="869315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名为</a:t>
            </a:r>
            <a:r>
              <a:rPr lang="en-US" altLang="zh-CN"/>
              <a:t>U</a:t>
            </a:r>
            <a:r>
              <a:rPr lang="zh-CN" altLang="en-US"/>
              <a:t>的一个未完成分支对应下面的</a:t>
            </a:r>
          </a:p>
          <a:p>
            <a:pPr algn="just" eaLnBrk="1" hangingPunct="1">
              <a:lnSpc>
                <a:spcPct val="130000"/>
              </a:lnSpc>
              <a:spcBef>
                <a:spcPct val="50000"/>
              </a:spcBef>
            </a:pPr>
            <a:r>
              <a:rPr lang="zh-CN" altLang="en-US"/>
              <a:t>规则：</a:t>
            </a:r>
          </a:p>
          <a:p>
            <a:pPr algn="ctr" eaLnBrk="1" hangingPunct="1">
              <a:lnSpc>
                <a:spcPct val="130000"/>
              </a:lnSpc>
              <a:spcBef>
                <a:spcPct val="50000"/>
              </a:spcBef>
            </a:pPr>
            <a:r>
              <a:rPr lang="en-US" altLang="zh-CN"/>
              <a:t>U→X</a:t>
            </a:r>
            <a:r>
              <a:rPr lang="en-US" altLang="zh-CN" baseline="-30000"/>
              <a:t>1</a:t>
            </a:r>
            <a:r>
              <a:rPr lang="en-US" altLang="zh-CN"/>
              <a:t>X</a:t>
            </a:r>
            <a:r>
              <a:rPr lang="en-US" altLang="zh-CN" baseline="-30000"/>
              <a:t>2</a:t>
            </a:r>
            <a:r>
              <a:rPr lang="en-US" altLang="zh-CN"/>
              <a:t>…X</a:t>
            </a:r>
            <a:r>
              <a:rPr lang="en-US" altLang="zh-CN" baseline="-30000"/>
              <a:t>i-1</a:t>
            </a:r>
            <a:r>
              <a:rPr lang="en-US" altLang="zh-CN"/>
              <a:t>X</a:t>
            </a:r>
            <a:r>
              <a:rPr lang="en-US" altLang="zh-CN" baseline="-30000"/>
              <a:t>i</a:t>
            </a:r>
            <a:r>
              <a:rPr lang="en-US" altLang="zh-CN"/>
              <a:t>…X</a:t>
            </a:r>
            <a:r>
              <a:rPr lang="en-US" altLang="zh-CN" baseline="-30000"/>
              <a:t>n</a:t>
            </a:r>
            <a:endParaRPr lang="en-US" altLang="zh-CN"/>
          </a:p>
          <a:p>
            <a:pPr algn="just" eaLnBrk="1" hangingPunct="1">
              <a:lnSpc>
                <a:spcPct val="130000"/>
              </a:lnSpc>
              <a:spcBef>
                <a:spcPct val="50000"/>
              </a:spcBef>
            </a:pPr>
            <a:r>
              <a:rPr lang="zh-CN" altLang="en-US"/>
              <a:t>其中，</a:t>
            </a:r>
            <a:r>
              <a:rPr lang="en-US" altLang="zh-CN"/>
              <a:t>X</a:t>
            </a:r>
            <a:r>
              <a:rPr lang="en-US" altLang="zh-CN" baseline="-30000"/>
              <a:t>1</a:t>
            </a:r>
            <a:r>
              <a:rPr lang="en-US" altLang="zh-CN"/>
              <a:t>X</a:t>
            </a:r>
            <a:r>
              <a:rPr lang="en-US" altLang="zh-CN" baseline="-30000"/>
              <a:t>2</a:t>
            </a:r>
            <a:r>
              <a:rPr lang="en-US" altLang="zh-CN"/>
              <a:t>…X</a:t>
            </a:r>
            <a:r>
              <a:rPr lang="en-US" altLang="zh-CN" baseline="-30000"/>
              <a:t>i-1</a:t>
            </a:r>
            <a:r>
              <a:rPr lang="zh-CN" altLang="en-US"/>
              <a:t>是该分支的已完成部分，而</a:t>
            </a:r>
            <a:r>
              <a:rPr lang="en-US" altLang="zh-CN"/>
              <a:t>X</a:t>
            </a:r>
            <a:r>
              <a:rPr lang="en-US" altLang="zh-CN" baseline="-30000"/>
              <a:t>i</a:t>
            </a:r>
            <a:r>
              <a:rPr lang="en-US" altLang="zh-CN"/>
              <a:t>X</a:t>
            </a:r>
            <a:r>
              <a:rPr lang="en-US" altLang="zh-CN" baseline="-30000"/>
              <a:t>i+1</a:t>
            </a:r>
            <a:r>
              <a:rPr lang="en-US" altLang="zh-CN"/>
              <a:t>…X</a:t>
            </a:r>
            <a:r>
              <a:rPr lang="en-US" altLang="zh-CN" baseline="-30000"/>
              <a:t>n</a:t>
            </a:r>
            <a:r>
              <a:rPr lang="zh-CN" altLang="en-US"/>
              <a:t>是该分支的未完成部分。在图</a:t>
            </a:r>
            <a:r>
              <a:rPr lang="en-US" altLang="zh-CN"/>
              <a:t>8-10</a:t>
            </a:r>
            <a:r>
              <a:rPr lang="zh-CN" altLang="en-US"/>
              <a:t>中，名为</a:t>
            </a:r>
            <a:r>
              <a:rPr lang="en-US" altLang="zh-CN"/>
              <a:t>P</a:t>
            </a:r>
            <a:r>
              <a:rPr lang="zh-CN" altLang="en-US"/>
              <a:t>的未完成分支对应于使用规则“</a:t>
            </a:r>
            <a:r>
              <a:rPr lang="en-US" altLang="zh-CN"/>
              <a:t>P→A;”</a:t>
            </a:r>
            <a:r>
              <a:rPr lang="zh-CN" altLang="en-US"/>
              <a:t>，而“</a:t>
            </a:r>
            <a:r>
              <a:rPr lang="en-US" altLang="zh-CN"/>
              <a:t>;”</a:t>
            </a:r>
            <a:r>
              <a:rPr lang="zh-CN" altLang="en-US"/>
              <a:t>是该分支的未完成部分。名为</a:t>
            </a:r>
            <a:r>
              <a:rPr lang="en-US" altLang="zh-CN"/>
              <a:t>E</a:t>
            </a:r>
            <a:r>
              <a:rPr lang="zh-CN" altLang="en-US"/>
              <a:t>的未完成分支对应于使用规则“</a:t>
            </a:r>
            <a:r>
              <a:rPr lang="en-US" altLang="zh-CN"/>
              <a:t>E→T</a:t>
            </a:r>
            <a:r>
              <a:rPr lang="zh-CN" altLang="en-US"/>
              <a:t>｛</a:t>
            </a:r>
            <a:r>
              <a:rPr lang="en-US" altLang="zh-CN"/>
              <a:t>+T</a:t>
            </a:r>
            <a:r>
              <a:rPr lang="zh-CN" altLang="en-US"/>
              <a:t>｝”，为了完成此分支，我们需要一个</a:t>
            </a:r>
            <a:r>
              <a:rPr lang="en-US" altLang="zh-CN"/>
              <a:t>T</a:t>
            </a:r>
            <a:r>
              <a:rPr lang="zh-CN" altLang="en-US"/>
              <a:t>再跟上</a:t>
            </a:r>
            <a:r>
              <a:rPr lang="en-US" altLang="zh-CN"/>
              <a:t>0</a:t>
            </a:r>
            <a:r>
              <a:rPr lang="zh-CN" altLang="en-US"/>
              <a:t>个或若干个“</a:t>
            </a:r>
            <a:r>
              <a:rPr lang="en-US" altLang="zh-CN"/>
              <a:t>+T”</a:t>
            </a:r>
            <a:r>
              <a:rPr lang="zh-CN" altLang="en-US"/>
              <a:t>，从而知其未完成部分为</a:t>
            </a:r>
            <a:r>
              <a:rPr lang="en-US" altLang="zh-CN"/>
              <a:t>T</a:t>
            </a:r>
            <a:r>
              <a:rPr lang="zh-CN" altLang="en-US"/>
              <a:t>｛</a:t>
            </a:r>
            <a:r>
              <a:rPr lang="en-US" altLang="zh-CN"/>
              <a:t>+T</a:t>
            </a:r>
            <a:r>
              <a:rPr lang="zh-CN" altLang="en-US"/>
              <a:t>｝。分支中这些未完成部分在错误校正中起着重要作用，它告诉我们在源程序后面应该出现些什么。下面执行语法错误校正算法来校正输入串“</a:t>
            </a:r>
            <a:r>
              <a:rPr lang="en-US" altLang="zh-CN"/>
              <a:t>i=i+)”</a:t>
            </a:r>
            <a:r>
              <a:rPr lang="zh-CN" altLang="en-US"/>
              <a:t>中的错误。</a:t>
            </a:r>
          </a:p>
        </p:txBody>
      </p:sp>
    </p:spTree>
  </p:cSld>
  <p:clrMapOvr>
    <a:masterClrMapping/>
  </p:clrMapOvr>
  <p:transition>
    <p:random/>
  </p:transition>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028">
            <a:extLst>
              <a:ext uri="{FF2B5EF4-FFF2-40B4-BE49-F238E27FC236}">
                <a16:creationId xmlns:a16="http://schemas.microsoft.com/office/drawing/2014/main" id="{CC7B3130-2F8C-4B41-6F1F-6492A2BFAAF6}"/>
              </a:ext>
            </a:extLst>
          </p:cNvPr>
          <p:cNvSpPr txBox="1">
            <a:spLocks noChangeArrowheads="1"/>
          </p:cNvSpPr>
          <p:nvPr/>
        </p:nvSpPr>
        <p:spPr bwMode="auto">
          <a:xfrm>
            <a:off x="231775" y="549275"/>
            <a:ext cx="8666163"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(1) </a:t>
            </a:r>
            <a:r>
              <a:rPr lang="zh-CN" altLang="en-US"/>
              <a:t>建立一个符号表</a:t>
            </a:r>
            <a:r>
              <a:rPr lang="en-US" altLang="zh-CN"/>
              <a:t>L</a:t>
            </a:r>
            <a:r>
              <a:rPr lang="zh-CN" altLang="en-US"/>
              <a:t>，它由所有未完成分支的各未完成部分中的符号组成，由此得</a:t>
            </a:r>
            <a:r>
              <a:rPr lang="en-US" altLang="zh-CN"/>
              <a:t>L=</a:t>
            </a:r>
            <a:r>
              <a:rPr lang="zh-CN" altLang="en-US"/>
              <a:t>｛</a:t>
            </a:r>
            <a:r>
              <a:rPr lang="en-US" altLang="zh-CN"/>
              <a:t>; ,T,+</a:t>
            </a:r>
            <a:r>
              <a:rPr lang="zh-CN" altLang="en-US"/>
              <a:t>｝。</a:t>
            </a:r>
          </a:p>
          <a:p>
            <a:pPr algn="just" eaLnBrk="1" hangingPunct="1">
              <a:lnSpc>
                <a:spcPct val="140000"/>
              </a:lnSpc>
              <a:spcBef>
                <a:spcPct val="50000"/>
              </a:spcBef>
            </a:pPr>
            <a:r>
              <a:rPr lang="zh-CN" altLang="en-US"/>
              <a:t>　　</a:t>
            </a:r>
            <a:r>
              <a:rPr lang="en-US" altLang="zh-CN"/>
              <a:t>(2) </a:t>
            </a:r>
            <a:r>
              <a:rPr lang="zh-CN" altLang="en-US"/>
              <a:t>对从出错点开始的余留输入串</a:t>
            </a:r>
            <a:r>
              <a:rPr lang="en-US" altLang="zh-CN"/>
              <a:t>a</a:t>
            </a:r>
            <a:r>
              <a:rPr lang="en-US" altLang="zh-CN" baseline="-30000"/>
              <a:t>i</a:t>
            </a:r>
            <a:r>
              <a:rPr lang="en-US" altLang="zh-CN"/>
              <a:t>w</a:t>
            </a:r>
            <a:r>
              <a:rPr lang="en-US" altLang="zh-CN" baseline="-30000"/>
              <a:t>2</a:t>
            </a:r>
            <a:r>
              <a:rPr lang="zh-CN" altLang="en-US"/>
              <a:t>，删去其首符号</a:t>
            </a:r>
            <a:r>
              <a:rPr lang="en-US" altLang="zh-CN"/>
              <a:t>a</a:t>
            </a:r>
            <a:r>
              <a:rPr lang="en-US" altLang="zh-CN" baseline="-30000"/>
              <a:t>i</a:t>
            </a:r>
            <a:r>
              <a:rPr lang="zh-CN" altLang="en-US"/>
              <a:t>，考察</a:t>
            </a:r>
            <a:r>
              <a:rPr lang="en-US" altLang="zh-CN"/>
              <a:t>w</a:t>
            </a:r>
            <a:r>
              <a:rPr lang="en-US" altLang="zh-CN" baseline="-30000"/>
              <a:t>2</a:t>
            </a:r>
            <a:r>
              <a:rPr lang="en-US" altLang="zh-CN"/>
              <a:t>=a</a:t>
            </a:r>
            <a:r>
              <a:rPr lang="en-US" altLang="zh-CN" baseline="-30000"/>
              <a:t>i+1</a:t>
            </a:r>
            <a:r>
              <a:rPr lang="en-US" altLang="zh-CN"/>
              <a:t>w</a:t>
            </a:r>
            <a:r>
              <a:rPr lang="en-US" altLang="zh-CN" baseline="-30000"/>
              <a:t>3</a:t>
            </a:r>
            <a:r>
              <a:rPr lang="zh-CN" altLang="en-US"/>
              <a:t>，看</a:t>
            </a:r>
            <a:r>
              <a:rPr lang="en-US" altLang="zh-CN"/>
              <a:t>L</a:t>
            </a:r>
            <a:r>
              <a:rPr lang="zh-CN" altLang="en-US"/>
              <a:t>中是否存在这样的一个符号</a:t>
            </a:r>
            <a:r>
              <a:rPr lang="en-US" altLang="zh-CN"/>
              <a:t>U</a:t>
            </a:r>
            <a:r>
              <a:rPr lang="zh-CN" altLang="en-US"/>
              <a:t>，它满足 </a:t>
            </a:r>
            <a:r>
              <a:rPr lang="en-US" altLang="zh-CN"/>
              <a:t>U</a:t>
            </a:r>
            <a:r>
              <a:rPr lang="en-US" altLang="zh-CN">
                <a:sym typeface="SymbolPS" charset="2"/>
              </a:rPr>
              <a:t></a:t>
            </a:r>
            <a:r>
              <a:rPr lang="en-US" altLang="zh-CN"/>
              <a:t>a</a:t>
            </a:r>
            <a:r>
              <a:rPr lang="en-US" altLang="zh-CN" baseline="-30000"/>
              <a:t>i+1</a:t>
            </a:r>
            <a:r>
              <a:rPr lang="en-US" altLang="zh-CN"/>
              <a:t>…</a:t>
            </a:r>
            <a:r>
              <a:rPr lang="zh-CN" altLang="en-US"/>
              <a:t>；如果不存在则再删去</a:t>
            </a:r>
            <a:r>
              <a:rPr lang="en-US" altLang="zh-CN"/>
              <a:t>a</a:t>
            </a:r>
            <a:r>
              <a:rPr lang="en-US" altLang="zh-CN" baseline="-30000"/>
              <a:t>i+1</a:t>
            </a:r>
            <a:r>
              <a:rPr lang="zh-CN" altLang="en-US"/>
              <a:t>并继续考察</a:t>
            </a:r>
            <a:r>
              <a:rPr lang="en-US" altLang="zh-CN"/>
              <a:t>w</a:t>
            </a:r>
            <a:r>
              <a:rPr lang="en-US" altLang="zh-CN" baseline="-30000"/>
              <a:t>3</a:t>
            </a:r>
            <a:r>
              <a:rPr lang="en-US" altLang="zh-CN"/>
              <a:t>=a</a:t>
            </a:r>
            <a:r>
              <a:rPr lang="en-US" altLang="zh-CN" baseline="-30000"/>
              <a:t>i+2</a:t>
            </a:r>
            <a:r>
              <a:rPr lang="en-US" altLang="zh-CN"/>
              <a:t>w</a:t>
            </a:r>
            <a:r>
              <a:rPr lang="en-US" altLang="zh-CN" baseline="-30000"/>
              <a:t>4</a:t>
            </a:r>
            <a:r>
              <a:rPr lang="zh-CN" altLang="en-US"/>
              <a:t>，直到找到某个</a:t>
            </a:r>
            <a:r>
              <a:rPr lang="en-US" altLang="zh-CN"/>
              <a:t>a</a:t>
            </a:r>
            <a:r>
              <a:rPr lang="en-US" altLang="zh-CN" baseline="-30000"/>
              <a:t>j</a:t>
            </a:r>
            <a:r>
              <a:rPr lang="zh-CN" altLang="en-US"/>
              <a:t>满足</a:t>
            </a:r>
            <a:r>
              <a:rPr lang="en-US" altLang="zh-CN"/>
              <a:t>U</a:t>
            </a:r>
            <a:r>
              <a:rPr lang="en-US" altLang="zh-CN">
                <a:sym typeface="SymbolPS" charset="2"/>
              </a:rPr>
              <a:t></a:t>
            </a:r>
            <a:r>
              <a:rPr lang="en-US" altLang="zh-CN"/>
              <a:t>a</a:t>
            </a:r>
            <a:r>
              <a:rPr lang="en-US" altLang="zh-CN" baseline="-30000"/>
              <a:t>j</a:t>
            </a:r>
            <a:r>
              <a:rPr lang="en-US" altLang="zh-CN"/>
              <a:t>… </a:t>
            </a:r>
            <a:r>
              <a:rPr lang="zh-CN" altLang="en-US"/>
              <a:t>为止。对输入串“</a:t>
            </a:r>
            <a:r>
              <a:rPr lang="en-US" altLang="zh-CN"/>
              <a:t>i=i+)”</a:t>
            </a:r>
            <a:r>
              <a:rPr lang="zh-CN" altLang="en-US"/>
              <a:t>来说，出错点从“</a:t>
            </a:r>
            <a:r>
              <a:rPr lang="en-US" altLang="zh-CN"/>
              <a:t>)”</a:t>
            </a:r>
            <a:r>
              <a:rPr lang="zh-CN" altLang="en-US"/>
              <a:t>开始，把“</a:t>
            </a:r>
            <a:r>
              <a:rPr lang="en-US" altLang="zh-CN"/>
              <a:t>)”</a:t>
            </a:r>
            <a:r>
              <a:rPr lang="zh-CN" altLang="en-US"/>
              <a:t>删去</a:t>
            </a:r>
            <a:r>
              <a:rPr lang="en-US" altLang="zh-CN"/>
              <a:t>(L</a:t>
            </a:r>
            <a:r>
              <a:rPr lang="zh-CN" altLang="en-US"/>
              <a:t>中无此符号</a:t>
            </a:r>
            <a:r>
              <a:rPr lang="en-US" altLang="zh-CN"/>
              <a:t>)</a:t>
            </a:r>
            <a:r>
              <a:rPr lang="zh-CN" altLang="en-US"/>
              <a:t>后只剩下未完成的“</a:t>
            </a:r>
            <a:r>
              <a:rPr lang="en-US" altLang="zh-CN"/>
              <a:t>;”</a:t>
            </a:r>
            <a:r>
              <a:rPr lang="zh-CN" altLang="en-US"/>
              <a:t>，而</a:t>
            </a:r>
            <a:r>
              <a:rPr lang="en-US" altLang="zh-CN"/>
              <a:t>L</a:t>
            </a:r>
            <a:r>
              <a:rPr lang="zh-CN" altLang="en-US"/>
              <a:t>中恰有此符号，故所求的</a:t>
            </a:r>
            <a:r>
              <a:rPr lang="en-US" altLang="zh-CN"/>
              <a:t>a</a:t>
            </a:r>
            <a:r>
              <a:rPr lang="en-US" altLang="zh-CN" baseline="-30000"/>
              <a:t>j</a:t>
            </a:r>
            <a:r>
              <a:rPr lang="zh-CN" altLang="en-US"/>
              <a:t>就是“</a:t>
            </a:r>
            <a:r>
              <a:rPr lang="en-US" altLang="zh-CN"/>
              <a:t>;”</a:t>
            </a:r>
            <a:r>
              <a:rPr lang="zh-CN" altLang="en-US"/>
              <a:t>。</a:t>
            </a:r>
          </a:p>
          <a:p>
            <a:pPr algn="just" eaLnBrk="1" hangingPunct="1">
              <a:lnSpc>
                <a:spcPct val="140000"/>
              </a:lnSpc>
              <a:spcBef>
                <a:spcPct val="50000"/>
              </a:spcBef>
            </a:pPr>
            <a:r>
              <a:rPr lang="zh-CN" altLang="en-US"/>
              <a:t>　　</a:t>
            </a:r>
            <a:r>
              <a:rPr lang="en-US" altLang="zh-CN"/>
              <a:t>(3) </a:t>
            </a:r>
            <a:r>
              <a:rPr lang="zh-CN" altLang="en-US"/>
              <a:t>根据</a:t>
            </a:r>
            <a:r>
              <a:rPr lang="en-US" altLang="zh-CN"/>
              <a:t>(2)</a:t>
            </a:r>
            <a:r>
              <a:rPr lang="zh-CN" altLang="en-US"/>
              <a:t>所得的</a:t>
            </a:r>
            <a:r>
              <a:rPr lang="en-US" altLang="zh-CN"/>
              <a:t>U</a:t>
            </a:r>
            <a:r>
              <a:rPr lang="zh-CN" altLang="en-US"/>
              <a:t>，确定它所在那个未完成分支，即使得“</a:t>
            </a:r>
            <a:r>
              <a:rPr lang="en-US" altLang="zh-CN"/>
              <a:t>;”</a:t>
            </a:r>
            <a:r>
              <a:rPr lang="zh-CN" altLang="en-US"/>
              <a:t>放入</a:t>
            </a:r>
            <a:r>
              <a:rPr lang="en-US" altLang="zh-CN"/>
              <a:t>L</a:t>
            </a:r>
            <a:r>
              <a:rPr lang="zh-CN" altLang="en-US"/>
              <a:t>中的未完成分支只能是“</a:t>
            </a:r>
            <a:r>
              <a:rPr lang="en-US" altLang="zh-CN"/>
              <a:t>P→A;”</a:t>
            </a:r>
            <a:r>
              <a:rPr lang="zh-CN" altLang="en-US"/>
              <a:t>。</a:t>
            </a:r>
          </a:p>
        </p:txBody>
      </p:sp>
    </p:spTree>
  </p:cSld>
  <p:clrMapOvr>
    <a:masterClrMapping/>
  </p:clrMapOvr>
  <p:transition>
    <p:random/>
  </p:transition>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028">
            <a:extLst>
              <a:ext uri="{FF2B5EF4-FFF2-40B4-BE49-F238E27FC236}">
                <a16:creationId xmlns:a16="http://schemas.microsoft.com/office/drawing/2014/main" id="{C48F6D8F-262B-0C86-C746-9D06CAC91888}"/>
              </a:ext>
            </a:extLst>
          </p:cNvPr>
          <p:cNvSpPr txBox="1">
            <a:spLocks noChangeArrowheads="1"/>
          </p:cNvSpPr>
          <p:nvPr/>
        </p:nvSpPr>
        <p:spPr bwMode="auto">
          <a:xfrm>
            <a:off x="115888" y="581025"/>
            <a:ext cx="888365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(4) </a:t>
            </a:r>
            <a:r>
              <a:rPr lang="zh-CN" altLang="en-US"/>
              <a:t>确定一个符号串</a:t>
            </a:r>
            <a:r>
              <a:rPr lang="en-US" altLang="zh-CN"/>
              <a:t>α</a:t>
            </a:r>
            <a:r>
              <a:rPr lang="zh-CN" altLang="en-US"/>
              <a:t>，使得把</a:t>
            </a:r>
            <a:r>
              <a:rPr lang="en-US" altLang="zh-CN"/>
              <a:t>α</a:t>
            </a:r>
            <a:r>
              <a:rPr lang="zh-CN" altLang="en-US"/>
              <a:t>插到</a:t>
            </a:r>
            <a:r>
              <a:rPr lang="en-US" altLang="zh-CN"/>
              <a:t>a</a:t>
            </a:r>
            <a:r>
              <a:rPr lang="en-US" altLang="zh-CN" baseline="-30000"/>
              <a:t>j</a:t>
            </a:r>
            <a:r>
              <a:rPr lang="zh-CN" altLang="en-US"/>
              <a:t>之前就能使分析继续下去。为了确定这样的</a:t>
            </a:r>
            <a:r>
              <a:rPr lang="en-US" altLang="zh-CN"/>
              <a:t>α</a:t>
            </a:r>
            <a:r>
              <a:rPr lang="zh-CN" altLang="en-US"/>
              <a:t>，只需考察</a:t>
            </a:r>
            <a:r>
              <a:rPr lang="en-US" altLang="zh-CN"/>
              <a:t>(3)</a:t>
            </a:r>
            <a:r>
              <a:rPr lang="zh-CN" altLang="en-US"/>
              <a:t>所找到的那个未完成分支以及其各子树的未完成分支，并对它们都确定一个终结符号串以补齐相应的分支，最后再把这些终结符号串依次排列在一起就得到所需的</a:t>
            </a:r>
            <a:r>
              <a:rPr lang="en-US" altLang="zh-CN"/>
              <a:t>α</a:t>
            </a:r>
            <a:r>
              <a:rPr lang="zh-CN" altLang="en-US"/>
              <a:t>。因此，由</a:t>
            </a:r>
            <a:r>
              <a:rPr lang="en-US" altLang="zh-CN"/>
              <a:t>(3)</a:t>
            </a:r>
            <a:r>
              <a:rPr lang="zh-CN" altLang="en-US"/>
              <a:t>得知未完成的分支名为</a:t>
            </a:r>
            <a:r>
              <a:rPr lang="en-US" altLang="zh-CN"/>
              <a:t>P</a:t>
            </a:r>
            <a:r>
              <a:rPr lang="zh-CN" altLang="en-US"/>
              <a:t>，而它的子树中有名为</a:t>
            </a:r>
            <a:r>
              <a:rPr lang="en-US" altLang="zh-CN"/>
              <a:t>E</a:t>
            </a:r>
            <a:r>
              <a:rPr lang="zh-CN" altLang="en-US"/>
              <a:t>的不完全分支，即必须插入一符号串去补全“</a:t>
            </a:r>
            <a:r>
              <a:rPr lang="en-US" altLang="zh-CN"/>
              <a:t>E→T</a:t>
            </a:r>
            <a:r>
              <a:rPr lang="zh-CN" altLang="en-US"/>
              <a:t>｛</a:t>
            </a:r>
            <a:r>
              <a:rPr lang="en-US" altLang="zh-CN"/>
              <a:t>+T</a:t>
            </a:r>
            <a:r>
              <a:rPr lang="zh-CN" altLang="en-US"/>
              <a:t>｝”这个分支，所要插入的最简单符号串是标识符</a:t>
            </a:r>
            <a:r>
              <a:rPr lang="en-US" altLang="zh-CN"/>
              <a:t>i(</a:t>
            </a:r>
            <a:r>
              <a:rPr lang="zh-CN" altLang="en-US"/>
              <a:t>即</a:t>
            </a:r>
            <a:r>
              <a:rPr lang="en-US" altLang="zh-CN"/>
              <a:t>α=i)</a:t>
            </a:r>
            <a:r>
              <a:rPr lang="zh-CN" altLang="en-US"/>
              <a:t>。</a:t>
            </a:r>
          </a:p>
          <a:p>
            <a:pPr algn="just" eaLnBrk="1" hangingPunct="1">
              <a:lnSpc>
                <a:spcPct val="130000"/>
              </a:lnSpc>
              <a:spcBef>
                <a:spcPct val="50000"/>
              </a:spcBef>
            </a:pPr>
            <a:r>
              <a:rPr lang="zh-CN" altLang="en-US"/>
              <a:t>　　</a:t>
            </a:r>
            <a:r>
              <a:rPr lang="en-US" altLang="zh-CN"/>
              <a:t>(5) </a:t>
            </a:r>
            <a:r>
              <a:rPr lang="zh-CN" altLang="en-US"/>
              <a:t>把</a:t>
            </a:r>
            <a:r>
              <a:rPr lang="en-US" altLang="zh-CN"/>
              <a:t>α</a:t>
            </a:r>
            <a:r>
              <a:rPr lang="zh-CN" altLang="en-US"/>
              <a:t>插到</a:t>
            </a:r>
            <a:r>
              <a:rPr lang="en-US" altLang="zh-CN"/>
              <a:t>a</a:t>
            </a:r>
            <a:r>
              <a:rPr lang="en-US" altLang="zh-CN" baseline="-30000"/>
              <a:t>j</a:t>
            </a:r>
            <a:r>
              <a:rPr lang="zh-CN" altLang="en-US"/>
              <a:t>之前，并从</a:t>
            </a:r>
            <a:r>
              <a:rPr lang="en-US" altLang="zh-CN"/>
              <a:t>α</a:t>
            </a:r>
            <a:r>
              <a:rPr lang="zh-CN" altLang="en-US"/>
              <a:t>的首部开始继续分析，即将</a:t>
            </a:r>
            <a:r>
              <a:rPr lang="en-US" altLang="zh-CN"/>
              <a:t>i</a:t>
            </a:r>
            <a:r>
              <a:rPr lang="zh-CN" altLang="en-US"/>
              <a:t>插入到“</a:t>
            </a:r>
            <a:r>
              <a:rPr lang="en-US" altLang="zh-CN"/>
              <a:t>i=i+;”</a:t>
            </a:r>
            <a:r>
              <a:rPr lang="zh-CN" altLang="en-US"/>
              <a:t>中</a:t>
            </a:r>
            <a:r>
              <a:rPr lang="en-US" altLang="zh-CN"/>
              <a:t>,</a:t>
            </a:r>
            <a:r>
              <a:rPr lang="zh-CN" altLang="en-US"/>
              <a:t>得到“</a:t>
            </a:r>
            <a:r>
              <a:rPr lang="en-US" altLang="zh-CN"/>
              <a:t>i=i+i;”</a:t>
            </a:r>
            <a:r>
              <a:rPr lang="zh-CN" altLang="en-US"/>
              <a:t>。</a:t>
            </a:r>
          </a:p>
          <a:p>
            <a:pPr algn="just" eaLnBrk="1" hangingPunct="1">
              <a:lnSpc>
                <a:spcPct val="130000"/>
              </a:lnSpc>
              <a:spcBef>
                <a:spcPct val="50000"/>
              </a:spcBef>
            </a:pPr>
            <a:r>
              <a:rPr lang="zh-CN" altLang="en-US"/>
              <a:t>　　至此，我们完成了对输入串“</a:t>
            </a:r>
            <a:r>
              <a:rPr lang="en-US" altLang="zh-CN"/>
              <a:t>i=i+)”</a:t>
            </a:r>
            <a:r>
              <a:rPr lang="zh-CN" altLang="en-US"/>
              <a:t>的错误校正。</a:t>
            </a:r>
          </a:p>
        </p:txBody>
      </p:sp>
    </p:spTree>
  </p:cSld>
  <p:clrMapOvr>
    <a:masterClrMapping/>
  </p:clrMapOvr>
  <p:transition>
    <p:random/>
  </p:transition>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a:extLst>
              <a:ext uri="{FF2B5EF4-FFF2-40B4-BE49-F238E27FC236}">
                <a16:creationId xmlns:a16="http://schemas.microsoft.com/office/drawing/2014/main" id="{5EEC5765-DB0F-8828-36FD-314EDB0B8713}"/>
              </a:ext>
            </a:extLst>
          </p:cNvPr>
          <p:cNvSpPr txBox="1">
            <a:spLocks noChangeArrowheads="1"/>
          </p:cNvSpPr>
          <p:nvPr/>
        </p:nvSpPr>
        <p:spPr bwMode="auto">
          <a:xfrm>
            <a:off x="393700" y="534988"/>
            <a:ext cx="835501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对递归下降分析器来说，虽然原则上可用上述校正错误的方法，但因无法将语法树已构造部分明显表示出来，故上述方法未必可行。考虑到递归下降分析器实际上是由一组递归程序组成的，其中每一递归程序都对应一个文法的非终结符号，并且在语法分析的每一时刻，当前正在执行的递归程序也代表了与之对应的非终结符的未完成分支。因此，我们可以采用这样的策略来校正源程序中的语法错误：在执行某递归程序中，当扫描到输入符号</a:t>
            </a:r>
            <a:r>
              <a:rPr lang="en-US" altLang="zh-CN"/>
              <a:t>a</a:t>
            </a:r>
            <a:r>
              <a:rPr lang="en-US" altLang="zh-CN" baseline="-30000"/>
              <a:t>i</a:t>
            </a:r>
            <a:r>
              <a:rPr lang="zh-CN" altLang="en-US"/>
              <a:t>时发现一个语法错误，则除报错之外还将根据</a:t>
            </a:r>
            <a:r>
              <a:rPr lang="en-US" altLang="zh-CN"/>
              <a:t>a</a:t>
            </a:r>
            <a:r>
              <a:rPr lang="en-US" altLang="zh-CN" baseline="-30000"/>
              <a:t>i</a:t>
            </a:r>
            <a:r>
              <a:rPr lang="zh-CN" altLang="en-US"/>
              <a:t>及它所表示的未完成分支的结构，尽量设法插入或删除一些符号对该错误进行校正，使语法分析能够继续进行下去；若无法做到这一点，则带着该语法错误的有关信息返回到调用此过程的上一层过程，在那里再谋求对语法错误进行校正。</a:t>
            </a:r>
          </a:p>
        </p:txBody>
      </p:sp>
    </p:spTree>
  </p:cSld>
  <p:clrMapOvr>
    <a:masterClrMapping/>
  </p:clrMapOvr>
  <p:transition>
    <p:random/>
  </p:transition>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a:extLst>
              <a:ext uri="{FF2B5EF4-FFF2-40B4-BE49-F238E27FC236}">
                <a16:creationId xmlns:a16="http://schemas.microsoft.com/office/drawing/2014/main" id="{A3CE77C1-8B7D-0F7F-2815-5198B9AD472E}"/>
              </a:ext>
            </a:extLst>
          </p:cNvPr>
          <p:cNvSpPr txBox="1">
            <a:spLocks noChangeArrowheads="1"/>
          </p:cNvSpPr>
          <p:nvPr/>
        </p:nvSpPr>
        <p:spPr bwMode="auto">
          <a:xfrm>
            <a:off x="609600" y="990600"/>
            <a:ext cx="8226425"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此外，对</a:t>
            </a:r>
            <a:r>
              <a:rPr lang="en-US" altLang="zh-CN"/>
              <a:t>LL(1)</a:t>
            </a:r>
            <a:r>
              <a:rPr lang="zh-CN" altLang="en-US"/>
              <a:t>分析器和算符优先分析器，我们还可以用分析表作为工具来进行错误校正。例如，使用</a:t>
            </a:r>
            <a:r>
              <a:rPr lang="en-US" altLang="zh-CN"/>
              <a:t>LL(1)</a:t>
            </a:r>
            <a:r>
              <a:rPr lang="zh-CN" altLang="en-US"/>
              <a:t>分析表会遇到两种语法分析错误：</a:t>
            </a:r>
          </a:p>
          <a:p>
            <a:pPr algn="just" eaLnBrk="1" hangingPunct="1">
              <a:lnSpc>
                <a:spcPct val="130000"/>
              </a:lnSpc>
              <a:spcBef>
                <a:spcPct val="50000"/>
              </a:spcBef>
            </a:pPr>
            <a:r>
              <a:rPr lang="zh-CN" altLang="en-US"/>
              <a:t>　　</a:t>
            </a:r>
            <a:r>
              <a:rPr lang="en-US" altLang="zh-CN"/>
              <a:t>(1) </a:t>
            </a:r>
            <a:r>
              <a:rPr lang="zh-CN" altLang="en-US"/>
              <a:t>栈顶终结符与输入字符不匹配。</a:t>
            </a:r>
          </a:p>
          <a:p>
            <a:pPr algn="just" eaLnBrk="1" hangingPunct="1">
              <a:lnSpc>
                <a:spcPct val="130000"/>
              </a:lnSpc>
              <a:spcBef>
                <a:spcPct val="50000"/>
              </a:spcBef>
            </a:pPr>
            <a:r>
              <a:rPr lang="zh-CN" altLang="en-US"/>
              <a:t>　　</a:t>
            </a:r>
            <a:r>
              <a:rPr lang="en-US" altLang="zh-CN"/>
              <a:t>(2) </a:t>
            </a:r>
            <a:r>
              <a:rPr lang="zh-CN" altLang="en-US"/>
              <a:t>栈顶非终结符为</a:t>
            </a:r>
            <a:r>
              <a:rPr lang="en-US" altLang="zh-CN"/>
              <a:t>A</a:t>
            </a:r>
            <a:r>
              <a:rPr lang="zh-CN" altLang="en-US"/>
              <a:t>而输入字符为</a:t>
            </a:r>
            <a:r>
              <a:rPr lang="en-US" altLang="zh-CN"/>
              <a:t>a</a:t>
            </a:r>
            <a:r>
              <a:rPr lang="zh-CN" altLang="en-US"/>
              <a:t>，但分析表</a:t>
            </a:r>
            <a:r>
              <a:rPr lang="en-US" altLang="zh-CN"/>
              <a:t>M[A,a]</a:t>
            </a:r>
            <a:r>
              <a:rPr lang="zh-CN" altLang="en-US"/>
              <a:t>中为空。</a:t>
            </a:r>
          </a:p>
        </p:txBody>
      </p:sp>
    </p:spTree>
  </p:cSld>
  <p:clrMapOvr>
    <a:masterClrMapping/>
  </p:clrMapOvr>
  <p:transition>
    <p:random/>
  </p:transition>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1028">
            <a:extLst>
              <a:ext uri="{FF2B5EF4-FFF2-40B4-BE49-F238E27FC236}">
                <a16:creationId xmlns:a16="http://schemas.microsoft.com/office/drawing/2014/main" id="{348A1D87-2DFB-DD35-0649-9A018CD45D28}"/>
              </a:ext>
            </a:extLst>
          </p:cNvPr>
          <p:cNvSpPr txBox="1">
            <a:spLocks noChangeArrowheads="1"/>
          </p:cNvSpPr>
          <p:nvPr/>
        </p:nvSpPr>
        <p:spPr bwMode="auto">
          <a:xfrm>
            <a:off x="217488" y="549275"/>
            <a:ext cx="86360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处理这两种出错情况的基本思想是跳过一些分析步骤，继续进行分析。具体有两种处理方法：</a:t>
            </a:r>
          </a:p>
          <a:p>
            <a:pPr algn="just" eaLnBrk="1" hangingPunct="1">
              <a:lnSpc>
                <a:spcPct val="130000"/>
              </a:lnSpc>
              <a:spcBef>
                <a:spcPct val="50000"/>
              </a:spcBef>
            </a:pPr>
            <a:r>
              <a:rPr lang="zh-CN" altLang="en-US"/>
              <a:t>　　</a:t>
            </a:r>
            <a:r>
              <a:rPr lang="en-US" altLang="zh-CN"/>
              <a:t>(1) </a:t>
            </a:r>
            <a:r>
              <a:rPr lang="zh-CN" altLang="en-US"/>
              <a:t>将输入指针移向下一个输入字符，即跳过当前输入字符</a:t>
            </a:r>
            <a:r>
              <a:rPr lang="en-US" altLang="zh-CN"/>
              <a:t>a</a:t>
            </a:r>
            <a:r>
              <a:rPr lang="zh-CN" altLang="en-US"/>
              <a:t>，但分析栈不变。这种处理方法是把输入字符</a:t>
            </a:r>
            <a:r>
              <a:rPr lang="en-US" altLang="zh-CN"/>
              <a:t>a</a:t>
            </a:r>
            <a:r>
              <a:rPr lang="zh-CN" altLang="en-US"/>
              <a:t>作为多余的字符来处理的，以寻求栈顶符号与下一个输入字符的匹配。</a:t>
            </a:r>
          </a:p>
          <a:p>
            <a:pPr algn="just" eaLnBrk="1" hangingPunct="1">
              <a:lnSpc>
                <a:spcPct val="130000"/>
              </a:lnSpc>
              <a:spcBef>
                <a:spcPct val="50000"/>
              </a:spcBef>
            </a:pPr>
            <a:r>
              <a:rPr lang="zh-CN" altLang="en-US"/>
              <a:t>　　</a:t>
            </a:r>
            <a:r>
              <a:rPr lang="en-US" altLang="zh-CN"/>
              <a:t>(2) </a:t>
            </a:r>
            <a:r>
              <a:rPr lang="zh-CN" altLang="en-US"/>
              <a:t>将栈顶符号弹出而输入字符不变，这意味着输入串中缺少了与栈顶终结符匹配的输入字符或与栈顶非终结符匹配的短语，由此可以跳过栈顶符号继续分析下去。</a:t>
            </a:r>
          </a:p>
          <a:p>
            <a:pPr algn="just" eaLnBrk="1" hangingPunct="1">
              <a:lnSpc>
                <a:spcPct val="130000"/>
              </a:lnSpc>
              <a:spcBef>
                <a:spcPct val="50000"/>
              </a:spcBef>
            </a:pPr>
            <a:r>
              <a:rPr lang="zh-CN" altLang="en-US"/>
              <a:t>　　例如，表</a:t>
            </a:r>
            <a:r>
              <a:rPr lang="en-US" altLang="zh-CN"/>
              <a:t>3.3</a:t>
            </a:r>
            <a:r>
              <a:rPr lang="zh-CN" altLang="en-US"/>
              <a:t>的</a:t>
            </a:r>
            <a:r>
              <a:rPr lang="en-US" altLang="zh-CN"/>
              <a:t>LL(1)</a:t>
            </a:r>
            <a:r>
              <a:rPr lang="zh-CN" altLang="en-US"/>
              <a:t>分析表在增加了错误处理功能后如表</a:t>
            </a:r>
            <a:r>
              <a:rPr lang="en-US" altLang="zh-CN"/>
              <a:t>8.1</a:t>
            </a:r>
            <a:r>
              <a:rPr lang="zh-CN" altLang="en-US"/>
              <a:t>所示。</a:t>
            </a:r>
          </a:p>
        </p:txBody>
      </p:sp>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7">
            <a:extLst>
              <a:ext uri="{FF2B5EF4-FFF2-40B4-BE49-F238E27FC236}">
                <a16:creationId xmlns:a16="http://schemas.microsoft.com/office/drawing/2014/main" id="{81D24CED-A92C-820E-B356-927B51946118}"/>
              </a:ext>
            </a:extLst>
          </p:cNvPr>
          <p:cNvSpPr txBox="1">
            <a:spLocks noChangeArrowheads="1"/>
          </p:cNvSpPr>
          <p:nvPr/>
        </p:nvSpPr>
        <p:spPr bwMode="auto">
          <a:xfrm>
            <a:off x="231775" y="533400"/>
            <a:ext cx="8751888"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黑体" panose="02010609060101010101" pitchFamily="49" charset="-122"/>
              </a:rPr>
              <a:t>　　</a:t>
            </a:r>
            <a:r>
              <a:rPr lang="zh-CN" altLang="en-US" b="1">
                <a:ea typeface="黑体" panose="02010609060101010101" pitchFamily="49" charset="-122"/>
              </a:rPr>
              <a:t>例</a:t>
            </a:r>
            <a:r>
              <a:rPr lang="en-US" altLang="zh-CN" b="1">
                <a:ea typeface="黑体" panose="02010609060101010101" pitchFamily="49" charset="-122"/>
              </a:rPr>
              <a:t>3.1</a:t>
            </a:r>
            <a:r>
              <a:rPr lang="en-US" altLang="zh-CN"/>
              <a:t>  </a:t>
            </a:r>
            <a:r>
              <a:rPr lang="zh-CN" altLang="en-US"/>
              <a:t>试构造产生标识符的文法。</a:t>
            </a:r>
          </a:p>
          <a:p>
            <a:pPr algn="just" eaLnBrk="1" hangingPunct="1">
              <a:lnSpc>
                <a:spcPct val="130000"/>
              </a:lnSpc>
            </a:pPr>
            <a:endParaRPr lang="zh-CN" altLang="en-US"/>
          </a:p>
          <a:p>
            <a:pPr algn="just" eaLnBrk="1" hangingPunct="1">
              <a:lnSpc>
                <a:spcPct val="130000"/>
              </a:lnSpc>
            </a:pPr>
            <a:r>
              <a:rPr lang="zh-CN" altLang="en-US"/>
              <a:t>　　</a:t>
            </a:r>
            <a:r>
              <a:rPr lang="en-US" altLang="zh-CN"/>
              <a:t>[</a:t>
            </a:r>
            <a:r>
              <a:rPr lang="zh-CN" altLang="en-US">
                <a:ea typeface="黑体" panose="02010609060101010101" pitchFamily="49" charset="-122"/>
              </a:rPr>
              <a:t>解答</a:t>
            </a:r>
            <a:r>
              <a:rPr lang="en-US" altLang="zh-CN"/>
              <a:t>]  </a:t>
            </a:r>
            <a:r>
              <a:rPr lang="zh-CN" altLang="en-US"/>
              <a:t>首先，标识符是以字母开头的字母数字串，我们用</a:t>
            </a:r>
            <a:r>
              <a:rPr lang="en-US" altLang="zh-CN"/>
              <a:t>L</a:t>
            </a:r>
            <a:r>
              <a:rPr lang="zh-CN" altLang="en-US">
                <a:latin typeface="宋体" panose="02010600030101010101" pitchFamily="2" charset="-122"/>
              </a:rPr>
              <a:t>表示</a:t>
            </a:r>
            <a:r>
              <a:rPr lang="zh-CN" altLang="en-US"/>
              <a:t>“</a:t>
            </a:r>
            <a:r>
              <a:rPr lang="zh-CN" altLang="en-US">
                <a:latin typeface="宋体" panose="02010600030101010101" pitchFamily="2" charset="-122"/>
              </a:rPr>
              <a:t>字母</a:t>
            </a:r>
            <a:r>
              <a:rPr lang="zh-CN" altLang="en-US"/>
              <a:t>”</a:t>
            </a:r>
            <a:r>
              <a:rPr lang="zh-CN" altLang="en-US">
                <a:latin typeface="宋体" panose="02010600030101010101" pitchFamily="2" charset="-122"/>
              </a:rPr>
              <a:t>类非终结符，用</a:t>
            </a:r>
            <a:r>
              <a:rPr lang="en-US" altLang="zh-CN"/>
              <a:t>D</a:t>
            </a:r>
            <a:r>
              <a:rPr lang="zh-CN" altLang="en-US">
                <a:latin typeface="宋体" panose="02010600030101010101" pitchFamily="2" charset="-122"/>
              </a:rPr>
              <a:t>表示</a:t>
            </a:r>
            <a:r>
              <a:rPr lang="zh-CN" altLang="en-US"/>
              <a:t>“</a:t>
            </a:r>
            <a:r>
              <a:rPr lang="zh-CN" altLang="en-US">
                <a:latin typeface="宋体" panose="02010600030101010101" pitchFamily="2" charset="-122"/>
              </a:rPr>
              <a:t>数字</a:t>
            </a:r>
            <a:r>
              <a:rPr lang="zh-CN" altLang="en-US"/>
              <a:t>”</a:t>
            </a:r>
            <a:r>
              <a:rPr lang="zh-CN" altLang="en-US">
                <a:latin typeface="宋体" panose="02010600030101010101" pitchFamily="2" charset="-122"/>
              </a:rPr>
              <a:t>类非终结符，而用</a:t>
            </a:r>
            <a:r>
              <a:rPr lang="en-US" altLang="zh-CN"/>
              <a:t>T</a:t>
            </a:r>
            <a:r>
              <a:rPr lang="zh-CN" altLang="en-US">
                <a:latin typeface="宋体" panose="02010600030101010101" pitchFamily="2" charset="-122"/>
              </a:rPr>
              <a:t>表示</a:t>
            </a:r>
            <a:r>
              <a:rPr lang="zh-CN" altLang="en-US"/>
              <a:t>“</a:t>
            </a:r>
            <a:r>
              <a:rPr lang="zh-CN" altLang="en-US">
                <a:latin typeface="宋体" panose="02010600030101010101" pitchFamily="2" charset="-122"/>
              </a:rPr>
              <a:t>字母或数字</a:t>
            </a:r>
            <a:r>
              <a:rPr lang="zh-CN" altLang="en-US"/>
              <a:t>”</a:t>
            </a:r>
            <a:r>
              <a:rPr lang="zh-CN" altLang="en-US">
                <a:latin typeface="宋体" panose="02010600030101010101" pitchFamily="2" charset="-122"/>
              </a:rPr>
              <a:t>类非终结符，则有：</a:t>
            </a:r>
            <a:r>
              <a:rPr lang="zh-CN" altLang="en-US"/>
              <a:t> </a:t>
            </a:r>
          </a:p>
          <a:p>
            <a:pPr algn="just" eaLnBrk="1" hangingPunct="1">
              <a:lnSpc>
                <a:spcPct val="130000"/>
              </a:lnSpc>
            </a:pPr>
            <a:r>
              <a:rPr lang="zh-CN" altLang="en-US"/>
              <a:t>		</a:t>
            </a:r>
            <a:r>
              <a:rPr lang="en-US" altLang="zh-CN"/>
              <a:t>L→a∣b∣…∣z</a:t>
            </a:r>
          </a:p>
          <a:p>
            <a:pPr algn="just" eaLnBrk="1" hangingPunct="1">
              <a:lnSpc>
                <a:spcPct val="130000"/>
              </a:lnSpc>
            </a:pPr>
            <a:r>
              <a:rPr lang="en-US" altLang="zh-CN"/>
              <a:t>		D→0∣1∣…∣9</a:t>
            </a:r>
          </a:p>
          <a:p>
            <a:pPr algn="just" eaLnBrk="1" hangingPunct="1">
              <a:lnSpc>
                <a:spcPct val="130000"/>
              </a:lnSpc>
            </a:pPr>
            <a:r>
              <a:rPr lang="en-US" altLang="zh-CN"/>
              <a:t>		T→L∣D</a:t>
            </a:r>
          </a:p>
          <a:p>
            <a:pPr algn="just" eaLnBrk="1" hangingPunct="1">
              <a:lnSpc>
                <a:spcPct val="130000"/>
              </a:lnSpc>
            </a:pPr>
            <a:r>
              <a:rPr lang="zh-CN" altLang="en-US"/>
              <a:t>其次，如果用</a:t>
            </a:r>
            <a:r>
              <a:rPr lang="en-US" altLang="zh-CN"/>
              <a:t>S</a:t>
            </a:r>
            <a:r>
              <a:rPr lang="zh-CN" altLang="en-US"/>
              <a:t>表示“字母数字串”类，则</a:t>
            </a:r>
            <a:r>
              <a:rPr lang="en-US" altLang="zh-CN"/>
              <a:t>T</a:t>
            </a:r>
            <a:r>
              <a:rPr lang="zh-CN" altLang="en-US"/>
              <a:t>是一字母或数字，</a:t>
            </a:r>
            <a:r>
              <a:rPr lang="en-US" altLang="zh-CN"/>
              <a:t>ST</a:t>
            </a:r>
            <a:r>
              <a:rPr lang="zh-CN" altLang="en-US"/>
              <a:t>也是字母数字串，即有                               </a:t>
            </a:r>
          </a:p>
          <a:p>
            <a:pPr algn="just" eaLnBrk="1" hangingPunct="1">
              <a:lnSpc>
                <a:spcPct val="130000"/>
              </a:lnSpc>
            </a:pPr>
            <a:r>
              <a:rPr lang="zh-CN" altLang="en-US"/>
              <a:t>		</a:t>
            </a:r>
            <a:r>
              <a:rPr lang="en-US" altLang="zh-CN"/>
              <a:t>S→T∣ST</a:t>
            </a:r>
          </a:p>
          <a:p>
            <a:pPr algn="just" eaLnBrk="1" hangingPunct="1">
              <a:lnSpc>
                <a:spcPct val="130000"/>
              </a:lnSpc>
            </a:pPr>
            <a:r>
              <a:rPr lang="zh-CN" altLang="en-US"/>
              <a:t>其中，产生式</a:t>
            </a:r>
            <a:r>
              <a:rPr lang="en-US" altLang="zh-CN"/>
              <a:t>S→T∣ST</a:t>
            </a:r>
            <a:r>
              <a:rPr lang="zh-CN" altLang="en-US"/>
              <a:t>是一种左递归形式，由它可以产生一串</a:t>
            </a:r>
            <a:r>
              <a:rPr lang="en-US" altLang="zh-CN"/>
              <a:t>T</a:t>
            </a:r>
            <a:r>
              <a:rPr lang="zh-CN" altLang="en-US"/>
              <a:t>。</a:t>
            </a:r>
          </a:p>
        </p:txBody>
      </p:sp>
    </p:spTree>
  </p:cSld>
  <p:clrMapOvr>
    <a:masterClrMapping/>
  </p:clrMapOvr>
  <p:transition>
    <p:random/>
  </p:transition>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1024">
            <a:extLst>
              <a:ext uri="{FF2B5EF4-FFF2-40B4-BE49-F238E27FC236}">
                <a16:creationId xmlns:a16="http://schemas.microsoft.com/office/drawing/2014/main" id="{DC78784F-E442-28B1-A0DE-1D7E700085CD}"/>
              </a:ext>
            </a:extLst>
          </p:cNvPr>
          <p:cNvGraphicFramePr>
            <a:graphicFrameLocks noChangeAspect="1"/>
          </p:cNvGraphicFramePr>
          <p:nvPr/>
        </p:nvGraphicFramePr>
        <p:xfrm>
          <a:off x="0" y="692150"/>
          <a:ext cx="9144000" cy="3171825"/>
        </p:xfrm>
        <a:graphic>
          <a:graphicData uri="http://schemas.openxmlformats.org/presentationml/2006/ole">
            <mc:AlternateContent xmlns:mc="http://schemas.openxmlformats.org/markup-compatibility/2006">
              <mc:Choice xmlns:v="urn:schemas-microsoft-com:vml" Requires="v">
                <p:oleObj name="文档" r:id="rId2" imgW="5400720" imgH="1698120" progId="Word.Document.8">
                  <p:embed/>
                </p:oleObj>
              </mc:Choice>
              <mc:Fallback>
                <p:oleObj name="文档" r:id="rId2" imgW="5400720" imgH="1698120" progId="Word.Document.8">
                  <p:embed/>
                  <p:pic>
                    <p:nvPicPr>
                      <p:cNvPr id="4098" name="Object 1024">
                        <a:extLst>
                          <a:ext uri="{FF2B5EF4-FFF2-40B4-BE49-F238E27FC236}">
                            <a16:creationId xmlns:a16="http://schemas.microsoft.com/office/drawing/2014/main" id="{DC78784F-E442-28B1-A0DE-1D7E70008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59" r="4597"/>
                      <a:stretch>
                        <a:fillRect/>
                      </a:stretch>
                    </p:blipFill>
                    <p:spPr bwMode="auto">
                      <a:xfrm>
                        <a:off x="0" y="692150"/>
                        <a:ext cx="91440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4">
            <a:extLst>
              <a:ext uri="{FF2B5EF4-FFF2-40B4-BE49-F238E27FC236}">
                <a16:creationId xmlns:a16="http://schemas.microsoft.com/office/drawing/2014/main" id="{6CDFB5B1-58F0-5B1E-7030-F7A2A94E4200}"/>
              </a:ext>
            </a:extLst>
          </p:cNvPr>
          <p:cNvSpPr txBox="1">
            <a:spLocks noChangeArrowheads="1"/>
          </p:cNvSpPr>
          <p:nvPr/>
        </p:nvSpPr>
        <p:spPr bwMode="auto">
          <a:xfrm>
            <a:off x="217488" y="798513"/>
            <a:ext cx="8723312"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在这个分析表中，有两种错误入口：一种仍用空白符，即输入指针移向下一个字符；另一种用</a:t>
            </a:r>
            <a:r>
              <a:rPr lang="en-US" altLang="zh-CN"/>
              <a:t>e</a:t>
            </a:r>
            <a:r>
              <a:rPr lang="zh-CN" altLang="en-US"/>
              <a:t>标记，即弹出栈顶符号。</a:t>
            </a:r>
          </a:p>
          <a:p>
            <a:pPr algn="just" eaLnBrk="1" hangingPunct="1">
              <a:lnSpc>
                <a:spcPct val="130000"/>
              </a:lnSpc>
              <a:spcBef>
                <a:spcPct val="50000"/>
              </a:spcBef>
            </a:pPr>
            <a:r>
              <a:rPr lang="zh-CN" altLang="en-US"/>
              <a:t>　　不难发现所有标记</a:t>
            </a:r>
            <a:r>
              <a:rPr lang="en-US" altLang="zh-CN"/>
              <a:t>e</a:t>
            </a:r>
            <a:r>
              <a:rPr lang="zh-CN" altLang="en-US"/>
              <a:t>的位置是由</a:t>
            </a:r>
            <a:r>
              <a:rPr lang="en-US" altLang="zh-CN"/>
              <a:t>FOLLOW(E)={),#}</a:t>
            </a:r>
            <a:r>
              <a:rPr lang="zh-CN" altLang="en-US"/>
              <a:t>、</a:t>
            </a:r>
            <a:r>
              <a:rPr lang="en-US" altLang="zh-CN"/>
              <a:t>FOLLOW(T)={+,),#}</a:t>
            </a:r>
            <a:r>
              <a:rPr lang="zh-CN" altLang="en-US"/>
              <a:t>和</a:t>
            </a:r>
            <a:r>
              <a:rPr lang="en-US" altLang="zh-CN"/>
              <a:t>FOLLOW(F)={*, +,), #}</a:t>
            </a:r>
            <a:r>
              <a:rPr lang="zh-CN" altLang="en-US"/>
              <a:t>所确定的。</a:t>
            </a:r>
          </a:p>
        </p:txBody>
      </p:sp>
    </p:spTree>
  </p:cSld>
  <p:clrMapOvr>
    <a:masterClrMapping/>
  </p:clrMapOvr>
  <p:transition>
    <p:random/>
  </p:transition>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4">
            <a:extLst>
              <a:ext uri="{FF2B5EF4-FFF2-40B4-BE49-F238E27FC236}">
                <a16:creationId xmlns:a16="http://schemas.microsoft.com/office/drawing/2014/main" id="{347AED5C-523F-F327-04AD-D2CA4CD2AE06}"/>
              </a:ext>
            </a:extLst>
          </p:cNvPr>
          <p:cNvSpPr txBox="1">
            <a:spLocks noChangeArrowheads="1"/>
          </p:cNvSpPr>
          <p:nvPr/>
        </p:nvSpPr>
        <p:spPr bwMode="auto">
          <a:xfrm>
            <a:off x="130175" y="550863"/>
            <a:ext cx="8782050"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．自下而上分析中的错误校正</a:t>
            </a:r>
          </a:p>
          <a:p>
            <a:pPr algn="just" eaLnBrk="1" hangingPunct="1">
              <a:lnSpc>
                <a:spcPct val="130000"/>
              </a:lnSpc>
            </a:pPr>
            <a:r>
              <a:rPr lang="zh-CN" altLang="en-US"/>
              <a:t>　　对于算符优先分析器来说，会产生这样一类错误：栈顶终结符和当前输入字符之间无优先关系。此时，可在优先关系表中的相应位置标记错误处理子程序编号。表</a:t>
            </a:r>
            <a:r>
              <a:rPr lang="en-US" altLang="zh-CN"/>
              <a:t>8.2</a:t>
            </a:r>
            <a:r>
              <a:rPr lang="zh-CN" altLang="en-US"/>
              <a:t>就是表</a:t>
            </a:r>
            <a:r>
              <a:rPr lang="en-US" altLang="zh-CN"/>
              <a:t>3.7</a:t>
            </a:r>
            <a:r>
              <a:rPr lang="zh-CN" altLang="en-US"/>
              <a:t>优先关系表增加了错误处理后的结果。其中：</a:t>
            </a:r>
          </a:p>
          <a:p>
            <a:pPr algn="just" eaLnBrk="1" hangingPunct="1">
              <a:lnSpc>
                <a:spcPct val="130000"/>
              </a:lnSpc>
            </a:pPr>
            <a:r>
              <a:rPr lang="zh-CN" altLang="en-US"/>
              <a:t>　　</a:t>
            </a:r>
            <a:r>
              <a:rPr lang="en-US" altLang="zh-CN"/>
              <a:t>(1) e1</a:t>
            </a:r>
            <a:r>
              <a:rPr lang="zh-CN" altLang="en-US"/>
              <a:t>：栈顶符号为“</a:t>
            </a:r>
            <a:r>
              <a:rPr lang="en-US" altLang="zh-CN"/>
              <a:t>i”</a:t>
            </a:r>
            <a:r>
              <a:rPr lang="zh-CN" altLang="en-US"/>
              <a:t>或“</a:t>
            </a:r>
            <a:r>
              <a:rPr lang="en-US" altLang="zh-CN"/>
              <a:t>)”</a:t>
            </a:r>
            <a:r>
              <a:rPr lang="zh-CN" altLang="en-US"/>
              <a:t>而当前输入字符为“</a:t>
            </a:r>
            <a:r>
              <a:rPr lang="en-US" altLang="zh-CN"/>
              <a:t>i”</a:t>
            </a:r>
            <a:r>
              <a:rPr lang="zh-CN" altLang="en-US"/>
              <a:t>或“</a:t>
            </a:r>
            <a:r>
              <a:rPr lang="en-US" altLang="zh-CN"/>
              <a:t>(”</a:t>
            </a:r>
            <a:r>
              <a:rPr lang="zh-CN" altLang="en-US"/>
              <a:t>，即缺少运算符，这时可在当前输入字符之前插入假想运算符“</a:t>
            </a:r>
            <a:r>
              <a:rPr lang="en-US" altLang="zh-CN"/>
              <a:t>+”</a:t>
            </a:r>
            <a:r>
              <a:rPr lang="zh-CN" altLang="en-US"/>
              <a:t>。</a:t>
            </a:r>
          </a:p>
          <a:p>
            <a:pPr algn="just" eaLnBrk="1" hangingPunct="1">
              <a:lnSpc>
                <a:spcPct val="130000"/>
              </a:lnSpc>
            </a:pPr>
            <a:r>
              <a:rPr lang="zh-CN" altLang="en-US"/>
              <a:t>　　</a:t>
            </a:r>
            <a:r>
              <a:rPr lang="en-US" altLang="zh-CN"/>
              <a:t>(2)  e2</a:t>
            </a:r>
            <a:r>
              <a:rPr lang="zh-CN" altLang="en-US"/>
              <a:t>：栈顶符号为“</a:t>
            </a:r>
            <a:r>
              <a:rPr lang="en-US" altLang="zh-CN"/>
              <a:t>(”</a:t>
            </a:r>
            <a:r>
              <a:rPr lang="zh-CN" altLang="en-US"/>
              <a:t>而当前输入符号为“</a:t>
            </a:r>
            <a:r>
              <a:rPr lang="en-US" altLang="zh-CN"/>
              <a:t>#”</a:t>
            </a:r>
            <a:r>
              <a:rPr lang="zh-CN" altLang="en-US"/>
              <a:t>，即缺少右括号“</a:t>
            </a:r>
            <a:r>
              <a:rPr lang="en-US" altLang="zh-CN"/>
              <a:t>)”</a:t>
            </a:r>
            <a:r>
              <a:rPr lang="zh-CN" altLang="en-US"/>
              <a:t>，故从栈中弹出“</a:t>
            </a:r>
            <a:r>
              <a:rPr lang="en-US" altLang="zh-CN"/>
              <a:t>(”</a:t>
            </a:r>
            <a:r>
              <a:rPr lang="zh-CN" altLang="en-US"/>
              <a:t>。</a:t>
            </a:r>
          </a:p>
          <a:p>
            <a:pPr algn="just" eaLnBrk="1" hangingPunct="1">
              <a:lnSpc>
                <a:spcPct val="130000"/>
              </a:lnSpc>
            </a:pPr>
            <a:r>
              <a:rPr lang="zh-CN" altLang="en-US"/>
              <a:t>　　</a:t>
            </a:r>
            <a:r>
              <a:rPr lang="en-US" altLang="zh-CN"/>
              <a:t>(3)  e3</a:t>
            </a:r>
            <a:r>
              <a:rPr lang="zh-CN" altLang="en-US"/>
              <a:t>：栈顶符号为“</a:t>
            </a:r>
            <a:r>
              <a:rPr lang="en-US" altLang="zh-CN"/>
              <a:t>#”</a:t>
            </a:r>
            <a:r>
              <a:rPr lang="zh-CN" altLang="en-US"/>
              <a:t>而当前输入符号为 “</a:t>
            </a:r>
            <a:r>
              <a:rPr lang="en-US" altLang="zh-CN"/>
              <a:t>)”</a:t>
            </a:r>
            <a:r>
              <a:rPr lang="zh-CN" altLang="en-US"/>
              <a:t>， 即右括号不配对， 故从输入串中删去“</a:t>
            </a:r>
            <a:r>
              <a:rPr lang="en-US" altLang="zh-CN"/>
              <a:t>)”</a:t>
            </a:r>
            <a:r>
              <a:rPr lang="zh-CN" altLang="en-US"/>
              <a:t>。</a:t>
            </a:r>
          </a:p>
        </p:txBody>
      </p:sp>
    </p:spTree>
  </p:cSld>
  <p:clrMapOvr>
    <a:masterClrMapping/>
  </p:clrMapOvr>
  <p:transition>
    <p:random/>
  </p:transition>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028">
            <a:extLst>
              <a:ext uri="{FF2B5EF4-FFF2-40B4-BE49-F238E27FC236}">
                <a16:creationId xmlns:a16="http://schemas.microsoft.com/office/drawing/2014/main" id="{DD1F8DB9-800C-4A9E-62F7-307F8972ABA0}"/>
              </a:ext>
            </a:extLst>
          </p:cNvPr>
          <p:cNvGraphicFramePr>
            <a:graphicFrameLocks noChangeAspect="1"/>
          </p:cNvGraphicFramePr>
          <p:nvPr/>
        </p:nvGraphicFramePr>
        <p:xfrm>
          <a:off x="71438" y="620713"/>
          <a:ext cx="8964612" cy="4306887"/>
        </p:xfrm>
        <a:graphic>
          <a:graphicData uri="http://schemas.openxmlformats.org/presentationml/2006/ole">
            <mc:AlternateContent xmlns:mc="http://schemas.openxmlformats.org/markup-compatibility/2006">
              <mc:Choice xmlns:v="urn:schemas-microsoft-com:vml" Requires="v">
                <p:oleObj name="文档" r:id="rId2" imgW="5399674" imgH="1961991" progId="Word.Document.8">
                  <p:embed/>
                </p:oleObj>
              </mc:Choice>
              <mc:Fallback>
                <p:oleObj name="文档" r:id="rId2" imgW="5399674" imgH="1961991" progId="Word.Document.8">
                  <p:embed/>
                  <p:pic>
                    <p:nvPicPr>
                      <p:cNvPr id="5122" name="Object 1028">
                        <a:extLst>
                          <a:ext uri="{FF2B5EF4-FFF2-40B4-BE49-F238E27FC236}">
                            <a16:creationId xmlns:a16="http://schemas.microsoft.com/office/drawing/2014/main" id="{DD1F8DB9-800C-4A9E-62F7-307F8972A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67" r="11746"/>
                      <a:stretch>
                        <a:fillRect/>
                      </a:stretch>
                    </p:blipFill>
                    <p:spPr bwMode="auto">
                      <a:xfrm>
                        <a:off x="71438" y="620713"/>
                        <a:ext cx="8964612" cy="430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
            <a:extLst>
              <a:ext uri="{FF2B5EF4-FFF2-40B4-BE49-F238E27FC236}">
                <a16:creationId xmlns:a16="http://schemas.microsoft.com/office/drawing/2014/main" id="{22B8B164-A93E-484F-4D52-E554A8402EB2}"/>
              </a:ext>
            </a:extLst>
          </p:cNvPr>
          <p:cNvSpPr txBox="1">
            <a:spLocks noChangeArrowheads="1"/>
          </p:cNvSpPr>
          <p:nvPr/>
        </p:nvSpPr>
        <p:spPr bwMode="auto">
          <a:xfrm>
            <a:off x="212725" y="549275"/>
            <a:ext cx="8751888"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latin typeface="宋体" panose="02010600030101010101" pitchFamily="2" charset="-122"/>
              </a:rPr>
              <a:t>　　算符优先分析器会产生的另一类错误是：当按优先关系表进行归约时，却发现没有一个产生式的候选式可与分析栈中的</a:t>
            </a:r>
            <a:r>
              <a:rPr lang="zh-CN" altLang="en-US"/>
              <a:t>“</a:t>
            </a:r>
            <a:r>
              <a:rPr lang="zh-CN" altLang="en-US">
                <a:latin typeface="宋体" panose="02010600030101010101" pitchFamily="2" charset="-122"/>
              </a:rPr>
              <a:t>可归约串</a:t>
            </a:r>
            <a:r>
              <a:rPr lang="zh-CN" altLang="en-US"/>
              <a:t>”</a:t>
            </a:r>
            <a:r>
              <a:rPr lang="zh-CN" altLang="en-US">
                <a:latin typeface="宋体" panose="02010600030101010101" pitchFamily="2" charset="-122"/>
              </a:rPr>
              <a:t>匹配，这时应按下述几种情况处理：</a:t>
            </a:r>
            <a:endParaRPr lang="zh-CN" altLang="en-US">
              <a:ea typeface="黑体" panose="02010609060101010101" pitchFamily="49" charset="-122"/>
            </a:endParaRPr>
          </a:p>
          <a:p>
            <a:pPr algn="just" eaLnBrk="1" hangingPunct="1">
              <a:lnSpc>
                <a:spcPct val="130000"/>
              </a:lnSpc>
              <a:spcBef>
                <a:spcPct val="50000"/>
              </a:spcBef>
            </a:pPr>
            <a:r>
              <a:rPr lang="zh-CN" altLang="en-US"/>
              <a:t>　　</a:t>
            </a:r>
            <a:r>
              <a:rPr lang="en-US" altLang="zh-CN"/>
              <a:t>(1) </a:t>
            </a:r>
            <a:r>
              <a:rPr lang="zh-CN" altLang="en-US"/>
              <a:t>按“</a:t>
            </a:r>
            <a:r>
              <a:rPr lang="en-US" altLang="zh-CN"/>
              <a:t>+”</a:t>
            </a:r>
            <a:r>
              <a:rPr lang="zh-CN" altLang="en-US"/>
              <a:t>、“*”归约时，其两端均应有非终结符，否则表示缺少运算对象。</a:t>
            </a:r>
          </a:p>
          <a:p>
            <a:pPr algn="just" eaLnBrk="1" hangingPunct="1">
              <a:lnSpc>
                <a:spcPct val="130000"/>
              </a:lnSpc>
              <a:spcBef>
                <a:spcPct val="50000"/>
              </a:spcBef>
            </a:pPr>
            <a:r>
              <a:rPr lang="zh-CN" altLang="en-US"/>
              <a:t>　　</a:t>
            </a:r>
            <a:r>
              <a:rPr lang="en-US" altLang="zh-CN"/>
              <a:t>(2) </a:t>
            </a:r>
            <a:r>
              <a:rPr lang="zh-CN" altLang="en-US"/>
              <a:t>按“</a:t>
            </a:r>
            <a:r>
              <a:rPr lang="en-US" altLang="zh-CN"/>
              <a:t>i”</a:t>
            </a:r>
            <a:r>
              <a:rPr lang="zh-CN" altLang="en-US"/>
              <a:t>归约时，其两端若有非终结符，则表示缺少运算符。</a:t>
            </a:r>
          </a:p>
          <a:p>
            <a:pPr algn="just" eaLnBrk="1" hangingPunct="1">
              <a:lnSpc>
                <a:spcPct val="130000"/>
              </a:lnSpc>
              <a:spcBef>
                <a:spcPct val="50000"/>
              </a:spcBef>
            </a:pPr>
            <a:r>
              <a:rPr lang="zh-CN" altLang="en-US"/>
              <a:t>　　</a:t>
            </a:r>
            <a:r>
              <a:rPr lang="en-US" altLang="zh-CN"/>
              <a:t>(3) </a:t>
            </a:r>
            <a:r>
              <a:rPr lang="zh-CN" altLang="en-US"/>
              <a:t>按“</a:t>
            </a:r>
            <a:r>
              <a:rPr lang="en-US" altLang="zh-CN"/>
              <a:t>(”</a:t>
            </a:r>
            <a:r>
              <a:rPr lang="zh-CN" altLang="en-US"/>
              <a:t>、“</a:t>
            </a:r>
            <a:r>
              <a:rPr lang="en-US" altLang="zh-CN"/>
              <a:t>)”</a:t>
            </a:r>
            <a:r>
              <a:rPr lang="zh-CN" altLang="en-US"/>
              <a:t>归约时，在括号之间若没有非终结符，则表示缺少表达式。</a:t>
            </a:r>
          </a:p>
        </p:txBody>
      </p:sp>
    </p:spTree>
  </p:cSld>
  <p:clrMapOvr>
    <a:masterClrMapping/>
  </p:clrMapOvr>
  <p:transition>
    <p:random/>
  </p:transition>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a:extLst>
              <a:ext uri="{FF2B5EF4-FFF2-40B4-BE49-F238E27FC236}">
                <a16:creationId xmlns:a16="http://schemas.microsoft.com/office/drawing/2014/main" id="{A9E91F80-67F5-D356-0C87-00F71CF3AC6E}"/>
              </a:ext>
            </a:extLst>
          </p:cNvPr>
          <p:cNvSpPr txBox="1">
            <a:spLocks noChangeArrowheads="1"/>
          </p:cNvSpPr>
          <p:nvPr/>
        </p:nvSpPr>
        <p:spPr bwMode="auto">
          <a:xfrm>
            <a:off x="160338" y="404813"/>
            <a:ext cx="8751887"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pPr>
            <a:r>
              <a:rPr lang="zh-CN" altLang="en-US"/>
              <a:t>　　</a:t>
            </a:r>
            <a:r>
              <a:rPr lang="en-US" altLang="zh-CN"/>
              <a:t>LR</a:t>
            </a:r>
            <a:r>
              <a:rPr lang="zh-CN" altLang="en-US"/>
              <a:t>分析器是根据分析表来确定各个分析动作的。当分析器处于某一状态</a:t>
            </a:r>
            <a:r>
              <a:rPr lang="en-US" altLang="zh-CN"/>
              <a:t>s</a:t>
            </a:r>
            <a:r>
              <a:rPr lang="zh-CN" altLang="en-US"/>
              <a:t>并面临输入符号为</a:t>
            </a:r>
            <a:r>
              <a:rPr lang="en-US" altLang="zh-CN"/>
              <a:t>a</a:t>
            </a:r>
            <a:r>
              <a:rPr lang="zh-CN" altLang="en-US"/>
              <a:t>时，就以符号对</a:t>
            </a:r>
            <a:r>
              <a:rPr lang="en-US" altLang="zh-CN"/>
              <a:t>(s,a)</a:t>
            </a:r>
            <a:r>
              <a:rPr lang="zh-CN" altLang="en-US"/>
              <a:t>查</a:t>
            </a:r>
            <a:r>
              <a:rPr lang="en-US" altLang="zh-CN"/>
              <a:t>LR</a:t>
            </a:r>
            <a:r>
              <a:rPr lang="zh-CN" altLang="en-US"/>
              <a:t>分析表。如果分析表中</a:t>
            </a:r>
            <a:r>
              <a:rPr lang="en-US" altLang="zh-CN"/>
              <a:t>ACTION[s,a]</a:t>
            </a:r>
            <a:r>
              <a:rPr lang="zh-CN" altLang="en-US"/>
              <a:t>栏为“空”</a:t>
            </a:r>
            <a:r>
              <a:rPr lang="en-US" altLang="zh-CN"/>
              <a:t>(</a:t>
            </a:r>
            <a:r>
              <a:rPr lang="zh-CN" altLang="en-US"/>
              <a:t>即在分析器当前格局下既不能移进输入符号</a:t>
            </a:r>
            <a:r>
              <a:rPr lang="en-US" altLang="zh-CN"/>
              <a:t>a</a:t>
            </a:r>
            <a:r>
              <a:rPr lang="zh-CN" altLang="en-US"/>
              <a:t>也不能将其归约</a:t>
            </a:r>
            <a:r>
              <a:rPr lang="en-US" altLang="zh-CN"/>
              <a:t>)</a:t>
            </a:r>
            <a:r>
              <a:rPr lang="zh-CN" altLang="en-US"/>
              <a:t>，就表明已经发现了一个语法错误，此时分析器应调用相应的出错处理子程序进行处理。因此，可以在</a:t>
            </a:r>
            <a:r>
              <a:rPr lang="en-US" altLang="zh-CN"/>
              <a:t>ACTION</a:t>
            </a:r>
            <a:r>
              <a:rPr lang="zh-CN" altLang="en-US"/>
              <a:t>表的每一空白项中填入一个指向相应出错处理子程序的编号。至于每一出错处理子程序所完成的操作，则可根据各类语法错误所在语法结构的特点预先进行设计。通常各出错处理子程序所要完成的校错操作无非是从分析栈或</a:t>
            </a:r>
            <a:r>
              <a:rPr lang="en-US" altLang="zh-CN"/>
              <a:t>(</a:t>
            </a:r>
            <a:r>
              <a:rPr lang="zh-CN" altLang="en-US"/>
              <a:t>和</a:t>
            </a:r>
            <a:r>
              <a:rPr lang="en-US" altLang="zh-CN"/>
              <a:t>)</a:t>
            </a:r>
            <a:r>
              <a:rPr lang="zh-CN" altLang="en-US"/>
              <a:t>余留输入字符串中插入、删除或修改一些符号。由于</a:t>
            </a:r>
            <a:r>
              <a:rPr lang="en-US" altLang="zh-CN"/>
              <a:t>LR</a:t>
            </a:r>
            <a:r>
              <a:rPr lang="zh-CN" altLang="en-US"/>
              <a:t>分析器的各个归约动作总是正确的</a:t>
            </a:r>
            <a:r>
              <a:rPr lang="en-US" altLang="zh-CN"/>
              <a:t>(</a:t>
            </a:r>
            <a:r>
              <a:rPr lang="zh-CN" altLang="en-US"/>
              <a:t>因为在每次归约之后，分析栈中的内容必然是文法的一个活前缀，而此活前缀即代表输入的那一部分已被成功分析</a:t>
            </a:r>
            <a:r>
              <a:rPr lang="en-US" altLang="zh-CN"/>
              <a:t>)</a:t>
            </a:r>
            <a:r>
              <a:rPr lang="zh-CN" altLang="en-US"/>
              <a:t>，故在设计出错处理程序时，应避免将那些与非终结符相对应的状态从栈中弹出。</a:t>
            </a:r>
          </a:p>
        </p:txBody>
      </p:sp>
    </p:spTree>
  </p:cSld>
  <p:clrMapOvr>
    <a:masterClrMapping/>
  </p:clrMapOvr>
  <p:transition>
    <p:random/>
  </p:transition>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a:extLst>
              <a:ext uri="{FF2B5EF4-FFF2-40B4-BE49-F238E27FC236}">
                <a16:creationId xmlns:a16="http://schemas.microsoft.com/office/drawing/2014/main" id="{7B5A46EE-5DB2-E9F9-523A-AE922E352CC1}"/>
              </a:ext>
            </a:extLst>
          </p:cNvPr>
          <p:cNvSpPr txBox="1">
            <a:spLocks noChangeArrowheads="1"/>
          </p:cNvSpPr>
          <p:nvPr/>
        </p:nvSpPr>
        <p:spPr bwMode="auto">
          <a:xfrm>
            <a:off x="276225" y="581025"/>
            <a:ext cx="86788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例如，表</a:t>
            </a:r>
            <a:r>
              <a:rPr lang="en-US" altLang="zh-CN"/>
              <a:t>3.20</a:t>
            </a:r>
            <a:r>
              <a:rPr lang="zh-CN" altLang="en-US"/>
              <a:t>算术表达式的</a:t>
            </a:r>
            <a:r>
              <a:rPr lang="en-US" altLang="zh-CN"/>
              <a:t>SLR(1)</a:t>
            </a:r>
            <a:r>
              <a:rPr lang="zh-CN" altLang="en-US"/>
              <a:t>分析表</a:t>
            </a:r>
            <a:r>
              <a:rPr lang="en-US" altLang="zh-CN"/>
              <a:t>(</a:t>
            </a:r>
            <a:r>
              <a:rPr lang="zh-CN" altLang="en-US"/>
              <a:t>略有改动，实际上改为</a:t>
            </a:r>
            <a:r>
              <a:rPr lang="en-US" altLang="zh-CN"/>
              <a:t>LR(0))</a:t>
            </a:r>
            <a:r>
              <a:rPr lang="zh-CN" altLang="en-US"/>
              <a:t>在增加了错误处理功能后如表</a:t>
            </a:r>
            <a:r>
              <a:rPr lang="en-US" altLang="zh-CN"/>
              <a:t>8.3</a:t>
            </a:r>
            <a:r>
              <a:rPr lang="zh-CN" altLang="en-US"/>
              <a:t>所示。</a:t>
            </a:r>
          </a:p>
        </p:txBody>
      </p:sp>
    </p:spTree>
  </p:cSld>
  <p:clrMapOvr>
    <a:masterClrMapping/>
  </p:clrMapOvr>
  <p:transition>
    <p:random/>
  </p:transition>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1024">
            <a:extLst>
              <a:ext uri="{FF2B5EF4-FFF2-40B4-BE49-F238E27FC236}">
                <a16:creationId xmlns:a16="http://schemas.microsoft.com/office/drawing/2014/main" id="{253609E0-60A2-9559-F4CB-3C4ED857A331}"/>
              </a:ext>
            </a:extLst>
          </p:cNvPr>
          <p:cNvGraphicFramePr>
            <a:graphicFrameLocks noChangeAspect="1"/>
          </p:cNvGraphicFramePr>
          <p:nvPr/>
        </p:nvGraphicFramePr>
        <p:xfrm>
          <a:off x="0" y="549275"/>
          <a:ext cx="9144000" cy="5761038"/>
        </p:xfrm>
        <a:graphic>
          <a:graphicData uri="http://schemas.openxmlformats.org/presentationml/2006/ole">
            <mc:AlternateContent xmlns:mc="http://schemas.openxmlformats.org/markup-compatibility/2006">
              <mc:Choice xmlns:v="urn:schemas-microsoft-com:vml" Requires="v">
                <p:oleObj name="文档" r:id="rId2" imgW="5400720" imgH="2878920" progId="Word.Document.8">
                  <p:embed/>
                </p:oleObj>
              </mc:Choice>
              <mc:Fallback>
                <p:oleObj name="文档" r:id="rId2" imgW="5400720" imgH="2878920" progId="Word.Document.8">
                  <p:embed/>
                  <p:pic>
                    <p:nvPicPr>
                      <p:cNvPr id="6146" name="Object 1024">
                        <a:extLst>
                          <a:ext uri="{FF2B5EF4-FFF2-40B4-BE49-F238E27FC236}">
                            <a16:creationId xmlns:a16="http://schemas.microsoft.com/office/drawing/2014/main" id="{253609E0-60A2-9559-F4CB-3C4ED857A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797" r="7626"/>
                      <a:stretch>
                        <a:fillRect/>
                      </a:stretch>
                    </p:blipFill>
                    <p:spPr bwMode="auto">
                      <a:xfrm>
                        <a:off x="0" y="549275"/>
                        <a:ext cx="9144000" cy="57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028">
            <a:extLst>
              <a:ext uri="{FF2B5EF4-FFF2-40B4-BE49-F238E27FC236}">
                <a16:creationId xmlns:a16="http://schemas.microsoft.com/office/drawing/2014/main" id="{19366D22-EB32-68F9-EBCA-5534C17B45B5}"/>
              </a:ext>
            </a:extLst>
          </p:cNvPr>
          <p:cNvSpPr txBox="1">
            <a:spLocks noChangeArrowheads="1"/>
          </p:cNvSpPr>
          <p:nvPr/>
        </p:nvSpPr>
        <p:spPr bwMode="auto">
          <a:xfrm>
            <a:off x="188913" y="549275"/>
            <a:ext cx="8723312" cy="524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其中，错误处理子程序</a:t>
            </a:r>
            <a:r>
              <a:rPr lang="en-US" altLang="zh-CN"/>
              <a:t>e1</a:t>
            </a:r>
            <a:r>
              <a:rPr lang="zh-CN" altLang="en-US"/>
              <a:t>～</a:t>
            </a:r>
            <a:r>
              <a:rPr lang="en-US" altLang="zh-CN"/>
              <a:t>e4</a:t>
            </a:r>
            <a:r>
              <a:rPr lang="zh-CN" altLang="en-US"/>
              <a:t>的含义和功能如下：</a:t>
            </a:r>
          </a:p>
          <a:p>
            <a:pPr algn="just" eaLnBrk="1" hangingPunct="1">
              <a:lnSpc>
                <a:spcPct val="140000"/>
              </a:lnSpc>
              <a:spcBef>
                <a:spcPct val="50000"/>
              </a:spcBef>
            </a:pPr>
            <a:r>
              <a:rPr lang="zh-CN" altLang="en-US"/>
              <a:t>　　</a:t>
            </a:r>
            <a:r>
              <a:rPr lang="en-US" altLang="zh-CN"/>
              <a:t>(1)  e1</a:t>
            </a:r>
            <a:r>
              <a:rPr lang="zh-CN" altLang="en-US"/>
              <a:t>：在分析器状态</a:t>
            </a:r>
            <a:r>
              <a:rPr lang="en-US" altLang="zh-CN"/>
              <a:t>0</a:t>
            </a:r>
            <a:r>
              <a:rPr lang="zh-CN" altLang="en-US"/>
              <a:t>、</a:t>
            </a:r>
            <a:r>
              <a:rPr lang="en-US" altLang="zh-CN"/>
              <a:t>2</a:t>
            </a:r>
            <a:r>
              <a:rPr lang="zh-CN" altLang="en-US"/>
              <a:t>、</a:t>
            </a:r>
            <a:r>
              <a:rPr lang="en-US" altLang="zh-CN"/>
              <a:t>4</a:t>
            </a:r>
            <a:r>
              <a:rPr lang="zh-CN" altLang="en-US"/>
              <a:t>或</a:t>
            </a:r>
            <a:r>
              <a:rPr lang="en-US" altLang="zh-CN"/>
              <a:t>5</a:t>
            </a:r>
            <a:r>
              <a:rPr lang="zh-CN" altLang="en-US"/>
              <a:t>时，所扫描的输入符号应为“</a:t>
            </a:r>
            <a:r>
              <a:rPr lang="en-US" altLang="zh-CN"/>
              <a:t>i”</a:t>
            </a:r>
            <a:r>
              <a:rPr lang="zh-CN" altLang="en-US"/>
              <a:t>或“</a:t>
            </a:r>
            <a:r>
              <a:rPr lang="en-US" altLang="zh-CN"/>
              <a:t>(”</a:t>
            </a:r>
            <a:r>
              <a:rPr lang="zh-CN" altLang="en-US"/>
              <a:t>；若此时输入符号为“</a:t>
            </a:r>
            <a:r>
              <a:rPr lang="en-US" altLang="zh-CN"/>
              <a:t>+”</a:t>
            </a:r>
            <a:r>
              <a:rPr lang="zh-CN" altLang="en-US"/>
              <a:t>、“*”或“</a:t>
            </a:r>
            <a:r>
              <a:rPr lang="en-US" altLang="zh-CN"/>
              <a:t>#”</a:t>
            </a:r>
            <a:r>
              <a:rPr lang="zh-CN" altLang="en-US"/>
              <a:t>，就调用此子程序将一假想的“</a:t>
            </a:r>
            <a:r>
              <a:rPr lang="en-US" altLang="zh-CN"/>
              <a:t>i”</a:t>
            </a:r>
            <a:r>
              <a:rPr lang="zh-CN" altLang="en-US"/>
              <a:t>与状态</a:t>
            </a:r>
            <a:r>
              <a:rPr lang="en-US" altLang="zh-CN"/>
              <a:t>3</a:t>
            </a:r>
            <a:r>
              <a:rPr lang="zh-CN" altLang="en-US"/>
              <a:t>压栈并给出“缺少运算量”错误信息。</a:t>
            </a:r>
          </a:p>
          <a:p>
            <a:pPr algn="just" eaLnBrk="1" hangingPunct="1">
              <a:lnSpc>
                <a:spcPct val="140000"/>
              </a:lnSpc>
              <a:spcBef>
                <a:spcPct val="50000"/>
              </a:spcBef>
            </a:pPr>
            <a:r>
              <a:rPr lang="zh-CN" altLang="en-US"/>
              <a:t>　　</a:t>
            </a:r>
            <a:r>
              <a:rPr lang="en-US" altLang="zh-CN"/>
              <a:t>(2) e2</a:t>
            </a:r>
            <a:r>
              <a:rPr lang="zh-CN" altLang="en-US"/>
              <a:t>：在分析器状态</a:t>
            </a:r>
            <a:r>
              <a:rPr lang="en-US" altLang="zh-CN"/>
              <a:t>0</a:t>
            </a:r>
            <a:r>
              <a:rPr lang="zh-CN" altLang="en-US"/>
              <a:t>～</a:t>
            </a:r>
            <a:r>
              <a:rPr lang="en-US" altLang="zh-CN"/>
              <a:t>5</a:t>
            </a:r>
            <a:r>
              <a:rPr lang="zh-CN" altLang="en-US"/>
              <a:t>且扫描的输入符号为“</a:t>
            </a:r>
            <a:r>
              <a:rPr lang="en-US" altLang="zh-CN"/>
              <a:t>)”</a:t>
            </a:r>
            <a:r>
              <a:rPr lang="zh-CN" altLang="en-US"/>
              <a:t>时，调用此程序删除符号“</a:t>
            </a:r>
            <a:r>
              <a:rPr lang="en-US" altLang="zh-CN"/>
              <a:t>)”</a:t>
            </a:r>
            <a:r>
              <a:rPr lang="zh-CN" altLang="en-US"/>
              <a:t>，并给出“右括号不匹配”错误信息。</a:t>
            </a:r>
          </a:p>
          <a:p>
            <a:pPr algn="just" eaLnBrk="1" hangingPunct="1">
              <a:lnSpc>
                <a:spcPct val="140000"/>
              </a:lnSpc>
              <a:spcBef>
                <a:spcPct val="50000"/>
              </a:spcBef>
            </a:pPr>
            <a:r>
              <a:rPr lang="zh-CN" altLang="en-US"/>
              <a:t>　　</a:t>
            </a:r>
            <a:r>
              <a:rPr lang="en-US" altLang="zh-CN"/>
              <a:t>(3)  e3</a:t>
            </a:r>
            <a:r>
              <a:rPr lang="zh-CN" altLang="en-US"/>
              <a:t>：在分析器状态</a:t>
            </a:r>
            <a:r>
              <a:rPr lang="en-US" altLang="zh-CN"/>
              <a:t>1</a:t>
            </a:r>
            <a:r>
              <a:rPr lang="zh-CN" altLang="en-US"/>
              <a:t>或</a:t>
            </a:r>
            <a:r>
              <a:rPr lang="en-US" altLang="zh-CN"/>
              <a:t>6</a:t>
            </a:r>
            <a:r>
              <a:rPr lang="zh-CN" altLang="en-US"/>
              <a:t>时，所扫描的输入符号应为一运算符；若此时输入符号为“</a:t>
            </a:r>
            <a:r>
              <a:rPr lang="en-US" altLang="zh-CN"/>
              <a:t>i”</a:t>
            </a:r>
            <a:r>
              <a:rPr lang="zh-CN" altLang="en-US"/>
              <a:t>或“</a:t>
            </a:r>
            <a:r>
              <a:rPr lang="en-US" altLang="zh-CN"/>
              <a:t>(”</a:t>
            </a:r>
            <a:r>
              <a:rPr lang="zh-CN" altLang="en-US"/>
              <a:t>，则调用此程序将假想运算符“</a:t>
            </a:r>
            <a:r>
              <a:rPr lang="en-US" altLang="zh-CN"/>
              <a:t>+”</a:t>
            </a:r>
            <a:r>
              <a:rPr lang="zh-CN" altLang="en-US"/>
              <a:t>及状态</a:t>
            </a:r>
            <a:r>
              <a:rPr lang="en-US" altLang="zh-CN"/>
              <a:t>4</a:t>
            </a:r>
            <a:r>
              <a:rPr lang="zh-CN" altLang="en-US"/>
              <a:t>压栈并给出“缺少运算符”错误信息。</a:t>
            </a:r>
          </a:p>
        </p:txBody>
      </p:sp>
    </p:spTree>
  </p:cSld>
  <p:clrMapOvr>
    <a:masterClrMapping/>
  </p:clrMapOvr>
  <p:transition>
    <p:random/>
  </p:transition>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
            <a:extLst>
              <a:ext uri="{FF2B5EF4-FFF2-40B4-BE49-F238E27FC236}">
                <a16:creationId xmlns:a16="http://schemas.microsoft.com/office/drawing/2014/main" id="{ED0EFC7A-C47D-4C41-B995-AAF2D83F3362}"/>
              </a:ext>
            </a:extLst>
          </p:cNvPr>
          <p:cNvSpPr txBox="1">
            <a:spLocks noChangeArrowheads="1"/>
          </p:cNvSpPr>
          <p:nvPr/>
        </p:nvSpPr>
        <p:spPr bwMode="auto">
          <a:xfrm>
            <a:off x="231775" y="581025"/>
            <a:ext cx="87376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(4)  e4</a:t>
            </a:r>
            <a:r>
              <a:rPr lang="zh-CN" altLang="en-US"/>
              <a:t>：当分析器处于状态</a:t>
            </a:r>
            <a:r>
              <a:rPr lang="en-US" altLang="zh-CN"/>
              <a:t>6</a:t>
            </a:r>
            <a:r>
              <a:rPr lang="zh-CN" altLang="en-US"/>
              <a:t>时，所扫描的输入符号应为运算符或右括号；若此时扫描的输入符号为“</a:t>
            </a:r>
            <a:r>
              <a:rPr lang="en-US" altLang="zh-CN"/>
              <a:t>#”</a:t>
            </a:r>
            <a:r>
              <a:rPr lang="zh-CN" altLang="en-US"/>
              <a:t>，则调用此程序将“</a:t>
            </a:r>
            <a:r>
              <a:rPr lang="en-US" altLang="zh-CN"/>
              <a:t>)”</a:t>
            </a:r>
            <a:r>
              <a:rPr lang="zh-CN" altLang="en-US"/>
              <a:t>和状态</a:t>
            </a:r>
            <a:r>
              <a:rPr lang="en-US" altLang="zh-CN"/>
              <a:t>9</a:t>
            </a:r>
            <a:r>
              <a:rPr lang="zh-CN" altLang="en-US"/>
              <a:t>压栈并给出“缺少右括号”错误信息。</a:t>
            </a:r>
          </a:p>
          <a:p>
            <a:pPr algn="just" eaLnBrk="1" hangingPunct="1">
              <a:lnSpc>
                <a:spcPct val="120000"/>
              </a:lnSpc>
              <a:spcBef>
                <a:spcPct val="50000"/>
              </a:spcBef>
            </a:pPr>
            <a:r>
              <a:rPr lang="zh-CN" altLang="en-US">
                <a:ea typeface="黑体" panose="02010609060101010101" pitchFamily="49" charset="-122"/>
              </a:rPr>
              <a:t>　　例</a:t>
            </a:r>
            <a:r>
              <a:rPr lang="en-US" altLang="zh-CN">
                <a:ea typeface="黑体" panose="02010609060101010101" pitchFamily="49" charset="-122"/>
              </a:rPr>
              <a:t>8.3</a:t>
            </a:r>
            <a:r>
              <a:rPr lang="en-US" altLang="zh-CN"/>
              <a:t>  </a:t>
            </a:r>
            <a:r>
              <a:rPr lang="zh-CN" altLang="en-US"/>
              <a:t>试根据表</a:t>
            </a:r>
            <a:r>
              <a:rPr lang="en-US" altLang="zh-CN"/>
              <a:t>8.3</a:t>
            </a:r>
            <a:r>
              <a:rPr lang="zh-CN" altLang="en-US"/>
              <a:t>分析输入串</a:t>
            </a:r>
            <a:r>
              <a:rPr lang="en-US" altLang="zh-CN"/>
              <a:t>(i+(*i)#</a:t>
            </a:r>
            <a:r>
              <a:rPr lang="zh-CN" altLang="en-US"/>
              <a:t>的错误校正处理过程。</a:t>
            </a:r>
          </a:p>
          <a:p>
            <a:pPr algn="just" eaLnBrk="1" hangingPunct="1">
              <a:lnSpc>
                <a:spcPct val="12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按表</a:t>
            </a:r>
            <a:r>
              <a:rPr lang="en-US" altLang="zh-CN"/>
              <a:t>8.3</a:t>
            </a:r>
            <a:r>
              <a:rPr lang="zh-CN" altLang="en-US"/>
              <a:t>对输入串</a:t>
            </a:r>
            <a:r>
              <a:rPr lang="en-US" altLang="zh-CN"/>
              <a:t>(i+(*i)#</a:t>
            </a:r>
            <a:r>
              <a:rPr lang="zh-CN" altLang="en-US"/>
              <a:t>的分析及错误校正处理过程如表</a:t>
            </a:r>
            <a:r>
              <a:rPr lang="en-US" altLang="zh-CN"/>
              <a:t>8.4</a:t>
            </a:r>
            <a:r>
              <a:rPr lang="zh-CN" altLang="en-US"/>
              <a:t>所示。</a:t>
            </a:r>
          </a:p>
        </p:txBody>
      </p:sp>
    </p:spTree>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a:extLst>
              <a:ext uri="{FF2B5EF4-FFF2-40B4-BE49-F238E27FC236}">
                <a16:creationId xmlns:a16="http://schemas.microsoft.com/office/drawing/2014/main" id="{4EB4211A-F139-A094-DDA4-020748EFE925}"/>
              </a:ext>
            </a:extLst>
          </p:cNvPr>
          <p:cNvSpPr txBox="1">
            <a:spLocks noChangeArrowheads="1"/>
          </p:cNvSpPr>
          <p:nvPr/>
        </p:nvSpPr>
        <p:spPr bwMode="auto">
          <a:xfrm>
            <a:off x="231775" y="457200"/>
            <a:ext cx="8666163"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最后，作为“标识符”的非终结符</a:t>
            </a:r>
            <a:r>
              <a:rPr lang="en-US" altLang="zh-CN"/>
              <a:t>I</a:t>
            </a:r>
            <a:r>
              <a:rPr lang="zh-CN" altLang="en-US"/>
              <a:t>，它或者是一单个字母，或者为一字母后跟字母数字串，即     </a:t>
            </a:r>
          </a:p>
          <a:p>
            <a:pPr algn="just" eaLnBrk="1" hangingPunct="1">
              <a:lnSpc>
                <a:spcPct val="130000"/>
              </a:lnSpc>
              <a:spcBef>
                <a:spcPct val="50000"/>
              </a:spcBef>
            </a:pPr>
            <a:r>
              <a:rPr lang="zh-CN" altLang="en-US"/>
              <a:t>		</a:t>
            </a:r>
            <a:r>
              <a:rPr lang="en-US" altLang="zh-CN"/>
              <a:t>I→L∣LS                    </a:t>
            </a:r>
          </a:p>
          <a:p>
            <a:pPr algn="just" eaLnBrk="1" hangingPunct="1">
              <a:lnSpc>
                <a:spcPct val="130000"/>
              </a:lnSpc>
              <a:spcBef>
                <a:spcPct val="50000"/>
              </a:spcBef>
            </a:pPr>
            <a:r>
              <a:rPr lang="zh-CN" altLang="en-US"/>
              <a:t>　　因此，产生标识符的文法</a:t>
            </a:r>
            <a:r>
              <a:rPr lang="en-US" altLang="zh-CN"/>
              <a:t>G[I]</a:t>
            </a:r>
            <a:r>
              <a:rPr lang="zh-CN" altLang="en-US"/>
              <a:t>为：</a:t>
            </a:r>
          </a:p>
          <a:p>
            <a:pPr algn="just" eaLnBrk="1" hangingPunct="1">
              <a:lnSpc>
                <a:spcPct val="130000"/>
              </a:lnSpc>
              <a:spcBef>
                <a:spcPct val="50000"/>
              </a:spcBef>
            </a:pPr>
            <a:r>
              <a:rPr lang="zh-CN" altLang="en-US"/>
              <a:t>		</a:t>
            </a:r>
            <a:r>
              <a:rPr lang="en-US" altLang="zh-CN"/>
              <a:t>G[I]=({a,b,…,z,0,…,9},{I,S,T,L,D},I, ξ)</a:t>
            </a:r>
          </a:p>
          <a:p>
            <a:pPr algn="just" eaLnBrk="1" hangingPunct="1">
              <a:lnSpc>
                <a:spcPct val="130000"/>
              </a:lnSpc>
              <a:spcBef>
                <a:spcPct val="50000"/>
              </a:spcBef>
            </a:pPr>
            <a:r>
              <a:rPr lang="en-US" altLang="zh-CN"/>
              <a:t>		ξ : I→L∣LS</a:t>
            </a:r>
          </a:p>
          <a:p>
            <a:pPr algn="just" eaLnBrk="1" hangingPunct="1">
              <a:lnSpc>
                <a:spcPct val="130000"/>
              </a:lnSpc>
              <a:spcBef>
                <a:spcPct val="50000"/>
              </a:spcBef>
            </a:pPr>
            <a:r>
              <a:rPr lang="en-US" altLang="zh-CN"/>
              <a:t>        		S→T∣ST</a:t>
            </a:r>
          </a:p>
          <a:p>
            <a:pPr algn="just" eaLnBrk="1" hangingPunct="1">
              <a:lnSpc>
                <a:spcPct val="130000"/>
              </a:lnSpc>
              <a:spcBef>
                <a:spcPct val="50000"/>
              </a:spcBef>
            </a:pPr>
            <a:r>
              <a:rPr lang="en-US" altLang="zh-CN"/>
              <a:t>        		T→L∣D</a:t>
            </a:r>
          </a:p>
          <a:p>
            <a:pPr algn="just" eaLnBrk="1" hangingPunct="1">
              <a:lnSpc>
                <a:spcPct val="130000"/>
              </a:lnSpc>
              <a:spcBef>
                <a:spcPct val="50000"/>
              </a:spcBef>
            </a:pPr>
            <a:r>
              <a:rPr lang="en-US" altLang="zh-CN"/>
              <a:t>       		 L→a∣b∣…∣z</a:t>
            </a:r>
          </a:p>
          <a:p>
            <a:pPr algn="just" eaLnBrk="1" hangingPunct="1">
              <a:lnSpc>
                <a:spcPct val="130000"/>
              </a:lnSpc>
              <a:spcBef>
                <a:spcPct val="50000"/>
              </a:spcBef>
            </a:pPr>
            <a:r>
              <a:rPr lang="en-US" altLang="zh-CN"/>
              <a:t>       		 D→0∣1∣…∣9</a:t>
            </a:r>
          </a:p>
        </p:txBody>
      </p:sp>
    </p:spTree>
  </p:cSld>
  <p:clrMapOvr>
    <a:masterClrMapping/>
  </p:clrMapOvr>
  <p:transition>
    <p:random/>
  </p:transition>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0">
            <a:extLst>
              <a:ext uri="{FF2B5EF4-FFF2-40B4-BE49-F238E27FC236}">
                <a16:creationId xmlns:a16="http://schemas.microsoft.com/office/drawing/2014/main" id="{278B1A12-CECF-F721-A804-C81D2ACB6EAA}"/>
              </a:ext>
            </a:extLst>
          </p:cNvPr>
          <p:cNvGraphicFramePr>
            <a:graphicFrameLocks noChangeAspect="1"/>
          </p:cNvGraphicFramePr>
          <p:nvPr/>
        </p:nvGraphicFramePr>
        <p:xfrm>
          <a:off x="0" y="549275"/>
          <a:ext cx="9144000" cy="4695825"/>
        </p:xfrm>
        <a:graphic>
          <a:graphicData uri="http://schemas.openxmlformats.org/presentationml/2006/ole">
            <mc:AlternateContent xmlns:mc="http://schemas.openxmlformats.org/markup-compatibility/2006">
              <mc:Choice xmlns:v="urn:schemas-microsoft-com:vml" Requires="v">
                <p:oleObj name="文档" r:id="rId2" imgW="5400720" imgH="2688480" progId="Word.Document.8">
                  <p:embed/>
                </p:oleObj>
              </mc:Choice>
              <mc:Fallback>
                <p:oleObj name="文档" r:id="rId2" imgW="5400720" imgH="2688480" progId="Word.Document.8">
                  <p:embed/>
                  <p:pic>
                    <p:nvPicPr>
                      <p:cNvPr id="7170" name="Object 0">
                        <a:extLst>
                          <a:ext uri="{FF2B5EF4-FFF2-40B4-BE49-F238E27FC236}">
                            <a16:creationId xmlns:a16="http://schemas.microsoft.com/office/drawing/2014/main" id="{278B1A12-CECF-F721-A804-C81D2ACB6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9275"/>
                        <a:ext cx="9144000" cy="4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1024">
            <a:extLst>
              <a:ext uri="{FF2B5EF4-FFF2-40B4-BE49-F238E27FC236}">
                <a16:creationId xmlns:a16="http://schemas.microsoft.com/office/drawing/2014/main" id="{CB6279B5-0587-CB6C-9826-3ECAF3641040}"/>
              </a:ext>
            </a:extLst>
          </p:cNvPr>
          <p:cNvGraphicFramePr>
            <a:graphicFrameLocks noChangeAspect="1"/>
          </p:cNvGraphicFramePr>
          <p:nvPr/>
        </p:nvGraphicFramePr>
        <p:xfrm>
          <a:off x="0" y="1773238"/>
          <a:ext cx="9144000" cy="3271837"/>
        </p:xfrm>
        <a:graphic>
          <a:graphicData uri="http://schemas.openxmlformats.org/presentationml/2006/ole">
            <mc:AlternateContent xmlns:mc="http://schemas.openxmlformats.org/markup-compatibility/2006">
              <mc:Choice xmlns:v="urn:schemas-microsoft-com:vml" Requires="v">
                <p:oleObj name="文档" r:id="rId2" imgW="5400720" imgH="1931760" progId="Word.Document.8">
                  <p:embed/>
                </p:oleObj>
              </mc:Choice>
              <mc:Fallback>
                <p:oleObj name="文档" r:id="rId2" imgW="5400720" imgH="1931760" progId="Word.Document.8">
                  <p:embed/>
                  <p:pic>
                    <p:nvPicPr>
                      <p:cNvPr id="8194" name="Object 1024">
                        <a:extLst>
                          <a:ext uri="{FF2B5EF4-FFF2-40B4-BE49-F238E27FC236}">
                            <a16:creationId xmlns:a16="http://schemas.microsoft.com/office/drawing/2014/main" id="{CB6279B5-0587-CB6C-9826-3ECAF3641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3238"/>
                        <a:ext cx="9144000" cy="327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a:extLst>
              <a:ext uri="{FF2B5EF4-FFF2-40B4-BE49-F238E27FC236}">
                <a16:creationId xmlns:a16="http://schemas.microsoft.com/office/drawing/2014/main" id="{17A15236-939A-A094-EB7B-E5DD811EEE44}"/>
              </a:ext>
            </a:extLst>
          </p:cNvPr>
          <p:cNvSpPr txBox="1">
            <a:spLocks noChangeArrowheads="1"/>
          </p:cNvSpPr>
          <p:nvPr/>
        </p:nvSpPr>
        <p:spPr bwMode="auto">
          <a:xfrm>
            <a:off x="506413" y="838200"/>
            <a:ext cx="8131175"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b="1">
                <a:ea typeface="方正小标宋简体" charset="-122"/>
              </a:rPr>
              <a:t>8.2.2  </a:t>
            </a:r>
            <a:r>
              <a:rPr lang="zh-CN" altLang="en-US" b="1">
                <a:ea typeface="方正小标宋简体" charset="-122"/>
              </a:rPr>
              <a:t>语义错误的校正</a:t>
            </a:r>
          </a:p>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．遏止错误株连信息</a:t>
            </a:r>
          </a:p>
          <a:p>
            <a:pPr algn="just" eaLnBrk="1" hangingPunct="1">
              <a:lnSpc>
                <a:spcPct val="130000"/>
              </a:lnSpc>
              <a:spcBef>
                <a:spcPct val="50000"/>
              </a:spcBef>
            </a:pPr>
            <a:r>
              <a:rPr lang="zh-CN" altLang="en-US"/>
              <a:t>　　所谓错误株连，是指当源程序出现一个错误时，此错误将导致发生其它错误，而后者可能并不是一个真正的错误。例如，当编译程序处理一个形如</a:t>
            </a:r>
            <a:r>
              <a:rPr lang="en-US" altLang="zh-CN"/>
              <a:t>A[e</a:t>
            </a:r>
            <a:r>
              <a:rPr lang="en-US" altLang="zh-CN" baseline="-30000"/>
              <a:t>1</a:t>
            </a:r>
            <a:r>
              <a:rPr lang="en-US" altLang="zh-CN"/>
              <a:t>,e</a:t>
            </a:r>
            <a:r>
              <a:rPr lang="en-US" altLang="zh-CN" baseline="-30000"/>
              <a:t>2</a:t>
            </a:r>
            <a:r>
              <a:rPr lang="en-US" altLang="zh-CN"/>
              <a:t>,…,e</a:t>
            </a:r>
            <a:r>
              <a:rPr lang="en-US" altLang="zh-CN" baseline="-30000"/>
              <a:t>n</a:t>
            </a:r>
            <a:r>
              <a:rPr lang="en-US" altLang="zh-CN"/>
              <a:t>]</a:t>
            </a:r>
            <a:r>
              <a:rPr lang="zh-CN" altLang="en-US"/>
              <a:t>的下标变量时，假定由查符号表得知</a:t>
            </a:r>
            <a:r>
              <a:rPr lang="en-US" altLang="zh-CN"/>
              <a:t>A</a:t>
            </a:r>
            <a:r>
              <a:rPr lang="zh-CN" altLang="en-US"/>
              <a:t>不是一个数组名，这就出现了一个错误；而其后核对此下标变量的下标个数是否与相应数组的维数一致时，由于</a:t>
            </a:r>
            <a:r>
              <a:rPr lang="en-US" altLang="zh-CN"/>
              <a:t>A</a:t>
            </a:r>
            <a:r>
              <a:rPr lang="zh-CN" altLang="en-US"/>
              <a:t>不是数组名而查不到内情向量，从而只能认为两者不一致，于是又株连产生了第二个错误。</a:t>
            </a:r>
          </a:p>
        </p:txBody>
      </p:sp>
    </p:spTree>
  </p:cSld>
  <p:clrMapOvr>
    <a:masterClrMapping/>
  </p:clrMapOvr>
  <p:transition>
    <p:random/>
  </p:transition>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1028">
            <a:extLst>
              <a:ext uri="{FF2B5EF4-FFF2-40B4-BE49-F238E27FC236}">
                <a16:creationId xmlns:a16="http://schemas.microsoft.com/office/drawing/2014/main" id="{24B3059B-9941-14C3-9AEE-6DF24985E0F8}"/>
              </a:ext>
            </a:extLst>
          </p:cNvPr>
          <p:cNvSpPr txBox="1">
            <a:spLocks noChangeArrowheads="1"/>
          </p:cNvSpPr>
          <p:nvPr/>
        </p:nvSpPr>
        <p:spPr bwMode="auto">
          <a:xfrm>
            <a:off x="179388" y="566738"/>
            <a:ext cx="873760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为了遏止这种株连信息，一种简单的办法是在源程序中用一个“正确”的标识符去替换出错的标识符，同时把新标识符登入符号表中并尽可能填入各种属性。在此，这种符号表登记项是为改正错误而临时插入的，故对它们加以特殊标志。这样就可按下述方法实现遏止株连信息：每当发现一个引起错误的标识符时，就以该标识符的符号表登记项指针作为参数去调用输出出错信息子程序，这个子程序将查看相应的登记项，如果它已加以标志</a:t>
            </a:r>
            <a:r>
              <a:rPr lang="en-US" altLang="zh-CN"/>
              <a:t>(</a:t>
            </a:r>
            <a:r>
              <a:rPr lang="zh-CN" altLang="en-US"/>
              <a:t>即此标识符是为改正错误而引入的</a:t>
            </a:r>
            <a:r>
              <a:rPr lang="en-US" altLang="zh-CN"/>
              <a:t>)</a:t>
            </a:r>
            <a:r>
              <a:rPr lang="zh-CN" altLang="en-US"/>
              <a:t>，则不再输出出错信息。</a:t>
            </a:r>
          </a:p>
        </p:txBody>
      </p:sp>
    </p:spTree>
  </p:cSld>
  <p:clrMapOvr>
    <a:masterClrMapping/>
  </p:clrMapOvr>
  <p:transition>
    <p:random/>
  </p:transition>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4">
            <a:extLst>
              <a:ext uri="{FF2B5EF4-FFF2-40B4-BE49-F238E27FC236}">
                <a16:creationId xmlns:a16="http://schemas.microsoft.com/office/drawing/2014/main" id="{2F879F06-2F6A-ECBC-09CF-F3D53EA7ABB3}"/>
              </a:ext>
            </a:extLst>
          </p:cNvPr>
          <p:cNvSpPr txBox="1">
            <a:spLocks noChangeArrowheads="1"/>
          </p:cNvSpPr>
          <p:nvPr/>
        </p:nvSpPr>
        <p:spPr bwMode="auto">
          <a:xfrm>
            <a:off x="188913" y="476250"/>
            <a:ext cx="8824912"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．遏止重复出错信息</a:t>
            </a:r>
          </a:p>
          <a:p>
            <a:pPr algn="just" eaLnBrk="1" hangingPunct="1">
              <a:lnSpc>
                <a:spcPct val="130000"/>
              </a:lnSpc>
              <a:spcBef>
                <a:spcPct val="50000"/>
              </a:spcBef>
            </a:pPr>
            <a:r>
              <a:rPr lang="zh-CN" altLang="en-US"/>
              <a:t>　　在源程序中，如果某一标识符未加说明或者说明不正确，则会导致程序中对该标识符的错误使用。例如，对于下面的程序： </a:t>
            </a:r>
          </a:p>
          <a:p>
            <a:pPr lvl="2" eaLnBrk="1" hangingPunct="1"/>
            <a:r>
              <a:rPr lang="en-US" altLang="zh-CN"/>
              <a:t>int f( int a, int b );</a:t>
            </a:r>
          </a:p>
          <a:p>
            <a:pPr lvl="2" eaLnBrk="1" hangingPunct="1"/>
            <a:r>
              <a:rPr lang="en-US" altLang="zh-CN"/>
              <a:t>void main( )</a:t>
            </a:r>
          </a:p>
          <a:p>
            <a:pPr lvl="2" eaLnBrk="1" hangingPunct="1"/>
            <a:r>
              <a:rPr lang="en-US" altLang="zh-CN"/>
              <a:t>{</a:t>
            </a:r>
          </a:p>
          <a:p>
            <a:pPr lvl="2" eaLnBrk="1" hangingPunct="1"/>
            <a:r>
              <a:rPr lang="en-US" altLang="zh-CN"/>
              <a:t>      char c;</a:t>
            </a:r>
          </a:p>
          <a:p>
            <a:pPr lvl="2" eaLnBrk="1" hangingPunct="1"/>
            <a:r>
              <a:rPr lang="en-US" altLang="zh-CN"/>
              <a:t>      int i=2,p;</a:t>
            </a:r>
          </a:p>
          <a:p>
            <a:pPr lvl="2" eaLnBrk="1" hangingPunct="1"/>
            <a:r>
              <a:rPr lang="en-US" altLang="zh-CN"/>
              <a:t>      p=f( i, ++i );</a:t>
            </a:r>
          </a:p>
          <a:p>
            <a:pPr lvl="2" eaLnBrk="1" hangingPunct="1"/>
            <a:r>
              <a:rPr lang="en-US" altLang="zh-CN"/>
              <a:t>      printf( “%d\n”, p );</a:t>
            </a:r>
          </a:p>
          <a:p>
            <a:pPr lvl="2" eaLnBrk="1" hangingPunct="1"/>
            <a:r>
              <a:rPr lang="en-US" altLang="zh-CN"/>
              <a:t>}</a:t>
            </a:r>
          </a:p>
        </p:txBody>
      </p:sp>
    </p:spTree>
  </p:cSld>
  <p:clrMapOvr>
    <a:masterClrMapping/>
  </p:clrMapOvr>
  <p:transition>
    <p:random/>
  </p:transition>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4">
            <a:extLst>
              <a:ext uri="{FF2B5EF4-FFF2-40B4-BE49-F238E27FC236}">
                <a16:creationId xmlns:a16="http://schemas.microsoft.com/office/drawing/2014/main" id="{295DFBD5-4AB1-D896-2E16-A7FA3472F251}"/>
              </a:ext>
            </a:extLst>
          </p:cNvPr>
          <p:cNvSpPr txBox="1">
            <a:spLocks noChangeArrowheads="1"/>
          </p:cNvSpPr>
          <p:nvPr/>
        </p:nvSpPr>
        <p:spPr bwMode="auto">
          <a:xfrm>
            <a:off x="231775" y="1336675"/>
            <a:ext cx="868045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r>
              <a:rPr lang="en-US" altLang="zh-CN"/>
              <a:t>int f( int a, int b )</a:t>
            </a:r>
          </a:p>
          <a:p>
            <a:pPr lvl="1" eaLnBrk="1" hangingPunct="1"/>
            <a:r>
              <a:rPr lang="en-US" altLang="zh-CN"/>
              <a:t>{</a:t>
            </a:r>
          </a:p>
          <a:p>
            <a:pPr lvl="1" eaLnBrk="1" hangingPunct="1"/>
            <a:r>
              <a:rPr lang="en-US" altLang="zh-CN"/>
              <a:t>       c=1;</a:t>
            </a:r>
          </a:p>
          <a:p>
            <a:pPr lvl="1" eaLnBrk="1" hangingPunct="1"/>
            <a:r>
              <a:rPr lang="en-US" altLang="zh-CN"/>
              <a:t>       if( a&gt;b ) </a:t>
            </a:r>
          </a:p>
          <a:p>
            <a:pPr lvl="1" eaLnBrk="1" hangingPunct="1"/>
            <a:r>
              <a:rPr lang="en-US" altLang="zh-CN"/>
              <a:t>             c=c+1;</a:t>
            </a:r>
          </a:p>
          <a:p>
            <a:pPr lvl="1" eaLnBrk="1" hangingPunct="1"/>
            <a:r>
              <a:rPr lang="en-US" altLang="zh-CN"/>
              <a:t>       else </a:t>
            </a:r>
          </a:p>
          <a:p>
            <a:pPr lvl="1" eaLnBrk="1" hangingPunct="1"/>
            <a:r>
              <a:rPr lang="en-US" altLang="zh-CN"/>
              <a:t>             c=c−1;</a:t>
            </a:r>
          </a:p>
          <a:p>
            <a:pPr lvl="1" eaLnBrk="1" hangingPunct="1"/>
            <a:r>
              <a:rPr lang="en-US" altLang="zh-CN"/>
              <a:t>       return c;</a:t>
            </a:r>
          </a:p>
          <a:p>
            <a:pPr lvl="1" eaLnBrk="1" hangingPunct="1"/>
            <a:r>
              <a:rPr lang="en-US" altLang="zh-CN"/>
              <a:t>}</a:t>
            </a:r>
          </a:p>
          <a:p>
            <a:pPr lvl="1" eaLnBrk="1" hangingPunct="1"/>
            <a:r>
              <a:rPr lang="zh-CN" altLang="en-US"/>
              <a:t>由于未在函数</a:t>
            </a:r>
            <a:r>
              <a:rPr lang="en-US" altLang="zh-CN"/>
              <a:t>f</a:t>
            </a:r>
            <a:r>
              <a:rPr lang="zh-CN" altLang="en-US"/>
              <a:t>中对整型变量</a:t>
            </a:r>
            <a:r>
              <a:rPr lang="en-US" altLang="zh-CN"/>
              <a:t>c</a:t>
            </a:r>
            <a:r>
              <a:rPr lang="zh-CN" altLang="en-US"/>
              <a:t>加以说明，因而赋值句中对</a:t>
            </a:r>
            <a:r>
              <a:rPr lang="en-US" altLang="zh-CN"/>
              <a:t>c</a:t>
            </a:r>
            <a:r>
              <a:rPr lang="zh-CN" altLang="en-US"/>
              <a:t>的每次引用都将输出“变量的类型不相容”错误信息。</a:t>
            </a:r>
          </a:p>
        </p:txBody>
      </p:sp>
    </p:spTree>
  </p:cSld>
  <p:clrMapOvr>
    <a:masterClrMapping/>
  </p:clrMapOvr>
  <p:transition>
    <p:random/>
  </p:transition>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028">
            <a:extLst>
              <a:ext uri="{FF2B5EF4-FFF2-40B4-BE49-F238E27FC236}">
                <a16:creationId xmlns:a16="http://schemas.microsoft.com/office/drawing/2014/main" id="{2B2F0755-D7B8-E5F0-2D23-7625EE62EB20}"/>
              </a:ext>
            </a:extLst>
          </p:cNvPr>
          <p:cNvSpPr txBox="1">
            <a:spLocks noChangeArrowheads="1"/>
          </p:cNvSpPr>
          <p:nvPr/>
        </p:nvSpPr>
        <p:spPr bwMode="auto">
          <a:xfrm>
            <a:off x="261938" y="595313"/>
            <a:ext cx="8577262"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防止诸如此类的重复出错信息比较容易。当在源程序中发现使用了一个未经说明的标识符时，就将它登入符号表中，并根据上下文填写所查出的一些属性；再建立另一张表，其中各个登记项有相应标识符的各种错误用法，在遇到一个错用的标识符时就顺序检查这张表。如果以前曾按同样方式使用过该标识符，就不再输出出错信息；否则，除输出出错信息外，还要将本次错用的情况登入该表。</a:t>
            </a:r>
          </a:p>
        </p:txBody>
      </p:sp>
    </p:spTree>
  </p:cSld>
  <p:clrMapOvr>
    <a:masterClrMapping/>
  </p:clrMapOvr>
  <p:transition>
    <p:random/>
  </p:transition>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4">
            <a:extLst>
              <a:ext uri="{FF2B5EF4-FFF2-40B4-BE49-F238E27FC236}">
                <a16:creationId xmlns:a16="http://schemas.microsoft.com/office/drawing/2014/main" id="{089CC833-CA89-ADE5-032A-B706397037A7}"/>
              </a:ext>
            </a:extLst>
          </p:cNvPr>
          <p:cNvSpPr txBox="1">
            <a:spLocks noChangeArrowheads="1"/>
          </p:cNvSpPr>
          <p:nvPr/>
        </p:nvSpPr>
        <p:spPr bwMode="auto">
          <a:xfrm>
            <a:off x="231775" y="476250"/>
            <a:ext cx="868045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50000"/>
              </a:spcBef>
            </a:pPr>
            <a:r>
              <a:rPr lang="zh-CN" altLang="en-US" sz="3200" b="1">
                <a:ea typeface="方正宋黑简体" pitchFamily="65" charset="-122"/>
              </a:rPr>
              <a:t>习  题  八</a:t>
            </a:r>
          </a:p>
          <a:p>
            <a:pPr algn="just" eaLnBrk="1" hangingPunct="1">
              <a:lnSpc>
                <a:spcPct val="120000"/>
              </a:lnSpc>
              <a:spcBef>
                <a:spcPct val="50000"/>
              </a:spcBef>
            </a:pPr>
            <a:r>
              <a:rPr lang="zh-CN" altLang="en-US">
                <a:cs typeface="Times New Roman" panose="02020603050405020304" pitchFamily="18" charset="0"/>
              </a:rPr>
              <a:t>　　</a:t>
            </a:r>
            <a:r>
              <a:rPr lang="en-US" altLang="zh-CN">
                <a:cs typeface="Times New Roman" panose="02020603050405020304" pitchFamily="18" charset="0"/>
              </a:rPr>
              <a:t>8.1  </a:t>
            </a:r>
            <a:r>
              <a:rPr lang="zh-CN" altLang="en-US"/>
              <a:t>完成下列选择题：</a:t>
            </a:r>
            <a:endParaRPr lang="zh-CN" altLang="en-US">
              <a:latin typeface="宋体" panose="02010600030101010101" pitchFamily="2" charset="-122"/>
            </a:endParaRPr>
          </a:p>
          <a:p>
            <a:pPr eaLnBrk="1" hangingPunct="1">
              <a:lnSpc>
                <a:spcPct val="120000"/>
              </a:lnSpc>
            </a:pPr>
            <a:r>
              <a:rPr lang="zh-CN" altLang="en-US"/>
              <a:t>　　 </a:t>
            </a:r>
            <a:r>
              <a:rPr lang="en-US" altLang="zh-CN"/>
              <a:t>(1)</a:t>
            </a:r>
            <a:r>
              <a:rPr lang="zh-CN" altLang="en-US"/>
              <a:t>符号表的组织方式中不包括</a:t>
            </a:r>
            <a:r>
              <a:rPr lang="zh-CN" altLang="en-US" u="sng"/>
              <a:t>      </a:t>
            </a:r>
            <a:r>
              <a:rPr lang="zh-CN" altLang="en-US"/>
              <a:t>方式。</a:t>
            </a:r>
          </a:p>
          <a:p>
            <a:pPr eaLnBrk="1" hangingPunct="1">
              <a:lnSpc>
                <a:spcPct val="120000"/>
              </a:lnSpc>
            </a:pPr>
            <a:r>
              <a:rPr lang="zh-CN" altLang="en-US"/>
              <a:t>　　   </a:t>
            </a:r>
            <a:r>
              <a:rPr lang="en-US" altLang="zh-CN"/>
              <a:t>A</a:t>
            </a:r>
            <a:r>
              <a:rPr lang="zh-CN" altLang="en-US"/>
              <a:t>．按标识符种属   </a:t>
            </a:r>
            <a:r>
              <a:rPr lang="en-US" altLang="zh-CN"/>
              <a:t>B</a:t>
            </a:r>
            <a:r>
              <a:rPr lang="zh-CN" altLang="en-US"/>
              <a:t>．按标识符名字   </a:t>
            </a:r>
            <a:r>
              <a:rPr lang="en-US" altLang="zh-CN"/>
              <a:t>C</a:t>
            </a:r>
            <a:r>
              <a:rPr lang="zh-CN" altLang="en-US"/>
              <a:t>．直接          </a:t>
            </a:r>
          </a:p>
          <a:p>
            <a:pPr eaLnBrk="1" hangingPunct="1">
              <a:lnSpc>
                <a:spcPct val="120000"/>
              </a:lnSpc>
            </a:pPr>
            <a:r>
              <a:rPr lang="zh-CN" altLang="en-US"/>
              <a:t>           </a:t>
            </a:r>
            <a:r>
              <a:rPr lang="en-US" altLang="zh-CN"/>
              <a:t>D</a:t>
            </a:r>
            <a:r>
              <a:rPr lang="zh-CN" altLang="en-US"/>
              <a:t>．间接</a:t>
            </a:r>
          </a:p>
          <a:p>
            <a:pPr eaLnBrk="1" hangingPunct="1">
              <a:lnSpc>
                <a:spcPct val="120000"/>
              </a:lnSpc>
            </a:pPr>
            <a:r>
              <a:rPr lang="zh-CN" altLang="en-US"/>
              <a:t>         </a:t>
            </a:r>
            <a:r>
              <a:rPr lang="en-US" altLang="zh-CN"/>
              <a:t>(2)</a:t>
            </a:r>
            <a:r>
              <a:rPr lang="zh-CN" altLang="en-US"/>
              <a:t>分程序结构的高级语言中，编译程序使用</a:t>
            </a:r>
            <a:r>
              <a:rPr lang="zh-CN" altLang="en-US" u="sng"/>
              <a:t>      </a:t>
            </a:r>
            <a:r>
              <a:rPr lang="zh-CN" altLang="en-US"/>
              <a:t>来区别标识符的作用域。</a:t>
            </a:r>
          </a:p>
          <a:p>
            <a:pPr algn="just" eaLnBrk="1" hangingPunct="1">
              <a:lnSpc>
                <a:spcPct val="120000"/>
              </a:lnSpc>
              <a:spcBef>
                <a:spcPct val="50000"/>
              </a:spcBef>
            </a:pPr>
            <a:r>
              <a:rPr lang="zh-CN" altLang="en-US"/>
              <a:t>　　</a:t>
            </a:r>
            <a:r>
              <a:rPr lang="en-US" altLang="zh-CN"/>
              <a:t>A. </a:t>
            </a:r>
            <a:r>
              <a:rPr lang="zh-CN" altLang="en-US"/>
              <a:t>说明标识符的过程或函数名          </a:t>
            </a:r>
          </a:p>
          <a:p>
            <a:pPr algn="just" eaLnBrk="1" hangingPunct="1">
              <a:lnSpc>
                <a:spcPct val="120000"/>
              </a:lnSpc>
              <a:spcBef>
                <a:spcPct val="50000"/>
              </a:spcBef>
            </a:pPr>
            <a:r>
              <a:rPr lang="zh-CN" altLang="en-US"/>
              <a:t>　　</a:t>
            </a:r>
            <a:r>
              <a:rPr lang="en-US" altLang="zh-CN"/>
              <a:t>B. </a:t>
            </a:r>
            <a:r>
              <a:rPr lang="zh-CN" altLang="en-US"/>
              <a:t>说明标识符的过程或函数的静态层次</a:t>
            </a:r>
          </a:p>
          <a:p>
            <a:pPr algn="just" eaLnBrk="1" hangingPunct="1">
              <a:lnSpc>
                <a:spcPct val="120000"/>
              </a:lnSpc>
              <a:spcBef>
                <a:spcPct val="50000"/>
              </a:spcBef>
            </a:pPr>
            <a:r>
              <a:rPr lang="zh-CN" altLang="en-US"/>
              <a:t>　　</a:t>
            </a:r>
            <a:r>
              <a:rPr lang="en-US" altLang="zh-CN"/>
              <a:t>C. </a:t>
            </a:r>
            <a:r>
              <a:rPr lang="zh-CN" altLang="en-US"/>
              <a:t>说明标识符的过程或函数的动态层次  </a:t>
            </a:r>
          </a:p>
          <a:p>
            <a:pPr algn="just" eaLnBrk="1" hangingPunct="1">
              <a:lnSpc>
                <a:spcPct val="120000"/>
              </a:lnSpc>
              <a:spcBef>
                <a:spcPct val="50000"/>
              </a:spcBef>
            </a:pPr>
            <a:r>
              <a:rPr lang="zh-CN" altLang="en-US"/>
              <a:t>　    </a:t>
            </a:r>
            <a:r>
              <a:rPr lang="en-US" altLang="zh-CN"/>
              <a:t>D. </a:t>
            </a:r>
            <a:r>
              <a:rPr lang="zh-CN" altLang="en-US"/>
              <a:t>标识符的行号</a:t>
            </a:r>
          </a:p>
        </p:txBody>
      </p:sp>
    </p:spTree>
  </p:cSld>
  <p:clrMapOvr>
    <a:masterClrMapping/>
  </p:clrMapOvr>
  <p:transition>
    <p:random/>
  </p:transition>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a:extLst>
              <a:ext uri="{FF2B5EF4-FFF2-40B4-BE49-F238E27FC236}">
                <a16:creationId xmlns:a16="http://schemas.microsoft.com/office/drawing/2014/main" id="{6F3B3AEA-268D-BE1C-8B1D-3B68F3D8F918}"/>
              </a:ext>
            </a:extLst>
          </p:cNvPr>
          <p:cNvSpPr txBox="1">
            <a:spLocks noChangeArrowheads="1"/>
          </p:cNvSpPr>
          <p:nvPr/>
        </p:nvSpPr>
        <p:spPr bwMode="auto">
          <a:xfrm>
            <a:off x="188913" y="1244600"/>
            <a:ext cx="8751887"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(3)</a:t>
            </a:r>
            <a:r>
              <a:rPr lang="zh-CN" altLang="en-US"/>
              <a:t>在常用的符号表构造和处理方法中，</a:t>
            </a:r>
            <a:r>
              <a:rPr lang="zh-CN" altLang="en-US" u="sng"/>
              <a:t>      </a:t>
            </a:r>
            <a:r>
              <a:rPr lang="zh-CN" altLang="en-US"/>
              <a:t>符号表常把符号表组织成二叉树形式。</a:t>
            </a:r>
          </a:p>
          <a:p>
            <a:pPr eaLnBrk="1" hangingPunct="1">
              <a:lnSpc>
                <a:spcPct val="110000"/>
              </a:lnSpc>
            </a:pPr>
            <a:r>
              <a:rPr lang="zh-CN" altLang="en-US"/>
              <a:t>　　   </a:t>
            </a:r>
            <a:r>
              <a:rPr lang="en-US" altLang="zh-CN"/>
              <a:t>A</a:t>
            </a:r>
            <a:r>
              <a:rPr lang="zh-CN" altLang="en-US"/>
              <a:t>．线性             </a:t>
            </a:r>
            <a:r>
              <a:rPr lang="en-US" altLang="zh-CN"/>
              <a:t>B</a:t>
            </a:r>
            <a:r>
              <a:rPr lang="zh-CN" altLang="en-US"/>
              <a:t>．无序         </a:t>
            </a:r>
            <a:r>
              <a:rPr lang="en-US" altLang="zh-CN"/>
              <a:t>C</a:t>
            </a:r>
            <a:r>
              <a:rPr lang="zh-CN" altLang="en-US"/>
              <a:t>．散列         </a:t>
            </a:r>
            <a:r>
              <a:rPr lang="en-US" altLang="zh-CN"/>
              <a:t>D</a:t>
            </a:r>
            <a:r>
              <a:rPr lang="zh-CN" altLang="en-US"/>
              <a:t>．有序</a:t>
            </a:r>
          </a:p>
          <a:p>
            <a:pPr eaLnBrk="1" hangingPunct="1">
              <a:lnSpc>
                <a:spcPct val="110000"/>
              </a:lnSpc>
            </a:pPr>
            <a:r>
              <a:rPr lang="en-US" altLang="zh-CN"/>
              <a:t>(4) </a:t>
            </a:r>
            <a:r>
              <a:rPr lang="zh-CN" altLang="en-US"/>
              <a:t>在目标代码生成阶段，符号表用于</a:t>
            </a:r>
            <a:r>
              <a:rPr lang="zh-CN" altLang="en-US" u="sng"/>
              <a:t>      </a:t>
            </a:r>
            <a:r>
              <a:rPr lang="zh-CN" altLang="en-US"/>
              <a:t>。</a:t>
            </a:r>
          </a:p>
          <a:p>
            <a:pPr eaLnBrk="1" hangingPunct="1">
              <a:lnSpc>
                <a:spcPct val="110000"/>
              </a:lnSpc>
            </a:pPr>
            <a:r>
              <a:rPr lang="zh-CN" altLang="en-US"/>
              <a:t>　　</a:t>
            </a:r>
            <a:r>
              <a:rPr lang="en-US" altLang="zh-CN"/>
              <a:t>A. </a:t>
            </a:r>
            <a:r>
              <a:rPr lang="zh-CN" altLang="en-US"/>
              <a:t>目标代码生成   </a:t>
            </a:r>
            <a:r>
              <a:rPr lang="en-US" altLang="zh-CN"/>
              <a:t>B. </a:t>
            </a:r>
            <a:r>
              <a:rPr lang="zh-CN" altLang="en-US"/>
              <a:t>语义检查   </a:t>
            </a:r>
            <a:r>
              <a:rPr lang="en-US" altLang="zh-CN"/>
              <a:t>C. </a:t>
            </a:r>
            <a:r>
              <a:rPr lang="zh-CN" altLang="en-US"/>
              <a:t>语法检查   </a:t>
            </a:r>
            <a:r>
              <a:rPr lang="en-US" altLang="zh-CN"/>
              <a:t>D. </a:t>
            </a:r>
            <a:r>
              <a:rPr lang="zh-CN" altLang="en-US"/>
              <a:t>地址分配　　</a:t>
            </a:r>
          </a:p>
          <a:p>
            <a:pPr algn="just" eaLnBrk="1" hangingPunct="1">
              <a:lnSpc>
                <a:spcPct val="110000"/>
              </a:lnSpc>
              <a:spcBef>
                <a:spcPct val="50000"/>
              </a:spcBef>
            </a:pPr>
            <a:r>
              <a:rPr lang="en-US" altLang="zh-CN"/>
              <a:t>(5) </a:t>
            </a:r>
            <a:r>
              <a:rPr lang="zh-CN" altLang="en-US"/>
              <a:t>错误的局部化是指</a:t>
            </a:r>
            <a:r>
              <a:rPr lang="zh-CN" altLang="en-US" u="sng"/>
              <a:t>       </a:t>
            </a:r>
            <a:r>
              <a:rPr lang="zh-CN" altLang="en-US"/>
              <a:t>。</a:t>
            </a:r>
          </a:p>
          <a:p>
            <a:pPr algn="just" eaLnBrk="1" hangingPunct="1">
              <a:lnSpc>
                <a:spcPct val="110000"/>
              </a:lnSpc>
              <a:spcBef>
                <a:spcPct val="50000"/>
              </a:spcBef>
            </a:pPr>
            <a:r>
              <a:rPr lang="zh-CN" altLang="en-US"/>
              <a:t>　　</a:t>
            </a:r>
            <a:r>
              <a:rPr lang="en-US" altLang="zh-CN"/>
              <a:t>a. </a:t>
            </a:r>
            <a:r>
              <a:rPr lang="zh-CN" altLang="en-US"/>
              <a:t>把错误理解成局部的错误         </a:t>
            </a:r>
          </a:p>
          <a:p>
            <a:pPr algn="just" eaLnBrk="1" hangingPunct="1">
              <a:lnSpc>
                <a:spcPct val="110000"/>
              </a:lnSpc>
              <a:spcBef>
                <a:spcPct val="50000"/>
              </a:spcBef>
            </a:pPr>
            <a:r>
              <a:rPr lang="zh-CN" altLang="en-US"/>
              <a:t>　　</a:t>
            </a:r>
            <a:r>
              <a:rPr lang="en-US" altLang="zh-CN"/>
              <a:t>b. </a:t>
            </a:r>
            <a:r>
              <a:rPr lang="zh-CN" altLang="en-US"/>
              <a:t>对错误在局部范围内进行纠正</a:t>
            </a:r>
          </a:p>
          <a:p>
            <a:pPr algn="just" eaLnBrk="1" hangingPunct="1">
              <a:lnSpc>
                <a:spcPct val="110000"/>
              </a:lnSpc>
              <a:spcBef>
                <a:spcPct val="50000"/>
              </a:spcBef>
            </a:pPr>
            <a:r>
              <a:rPr lang="zh-CN" altLang="en-US"/>
              <a:t>　　</a:t>
            </a:r>
            <a:r>
              <a:rPr lang="en-US" altLang="zh-CN"/>
              <a:t>c. </a:t>
            </a:r>
            <a:r>
              <a:rPr lang="zh-CN" altLang="en-US"/>
              <a:t>当发现错误时，跳过错误所在的语法单位继续分析下去</a:t>
            </a:r>
          </a:p>
          <a:p>
            <a:pPr algn="just" eaLnBrk="1" hangingPunct="1">
              <a:lnSpc>
                <a:spcPct val="110000"/>
              </a:lnSpc>
              <a:spcBef>
                <a:spcPct val="50000"/>
              </a:spcBef>
            </a:pPr>
            <a:r>
              <a:rPr lang="zh-CN" altLang="en-US"/>
              <a:t>　　</a:t>
            </a:r>
            <a:r>
              <a:rPr lang="en-US" altLang="zh-CN"/>
              <a:t>d. </a:t>
            </a:r>
            <a:r>
              <a:rPr lang="zh-CN" altLang="en-US"/>
              <a:t>当发现错误时立即停止编译，待用户改正错误后再继续编译</a:t>
            </a:r>
          </a:p>
          <a:p>
            <a:pPr algn="just" eaLnBrk="1" hangingPunct="1">
              <a:lnSpc>
                <a:spcPct val="110000"/>
              </a:lnSpc>
              <a:spcBef>
                <a:spcPct val="50000"/>
              </a:spcBef>
            </a:pPr>
            <a:r>
              <a:rPr lang="zh-CN" altLang="en-US"/>
              <a:t>　</a:t>
            </a:r>
          </a:p>
        </p:txBody>
      </p:sp>
    </p:spTree>
  </p:cSld>
  <p:clrMapOvr>
    <a:masterClrMapping/>
  </p:clrMapOvr>
  <p:transition>
    <p:random/>
  </p:transition>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7" name="Rectangle 3">
            <a:extLst>
              <a:ext uri="{FF2B5EF4-FFF2-40B4-BE49-F238E27FC236}">
                <a16:creationId xmlns:a16="http://schemas.microsoft.com/office/drawing/2014/main" id="{BF1216EA-BE5D-1B5B-1D42-2C2B944967C5}"/>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zh-CN" altLang="en-US" b="0"/>
              <a:t>　   </a:t>
            </a:r>
            <a:r>
              <a:rPr lang="en-US" altLang="zh-CN" b="0"/>
              <a:t>8.2  </a:t>
            </a:r>
            <a:r>
              <a:rPr lang="zh-CN" altLang="en-US" b="0"/>
              <a:t>在编译过程中为什么要建立符号表？</a:t>
            </a:r>
          </a:p>
          <a:p>
            <a:pPr eaLnBrk="1" hangingPunct="1">
              <a:buFont typeface="Wingdings" panose="05000000000000000000" pitchFamily="2" charset="2"/>
              <a:buNone/>
              <a:defRPr/>
            </a:pPr>
            <a:r>
              <a:rPr lang="zh-CN" altLang="en-US" b="0"/>
              <a:t>　　</a:t>
            </a:r>
            <a:r>
              <a:rPr lang="en-US" altLang="zh-CN" b="0"/>
              <a:t>8.3  </a:t>
            </a:r>
            <a:r>
              <a:rPr lang="zh-CN" altLang="en-US" b="0"/>
              <a:t>对出现在各个分程序中的标识符，扫描时是如何处理的？</a:t>
            </a:r>
          </a:p>
        </p:txBody>
      </p:sp>
    </p:spTree>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053">
            <a:extLst>
              <a:ext uri="{FF2B5EF4-FFF2-40B4-BE49-F238E27FC236}">
                <a16:creationId xmlns:a16="http://schemas.microsoft.com/office/drawing/2014/main" id="{1DECCD06-0BA9-C29F-EFD0-7FA9C725EC42}"/>
              </a:ext>
            </a:extLst>
          </p:cNvPr>
          <p:cNvSpPr txBox="1">
            <a:spLocks noChangeArrowheads="1"/>
          </p:cNvSpPr>
          <p:nvPr/>
        </p:nvSpPr>
        <p:spPr bwMode="auto">
          <a:xfrm>
            <a:off x="217488" y="533400"/>
            <a:ext cx="8737600" cy="334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3.2</a:t>
            </a:r>
            <a:r>
              <a:rPr lang="en-US" altLang="zh-CN"/>
              <a:t>  </a:t>
            </a:r>
            <a:r>
              <a:rPr lang="zh-CN" altLang="en-US"/>
              <a:t>写一文法，使其语言是奇数集合，但不允许出现以</a:t>
            </a:r>
            <a:r>
              <a:rPr lang="en-US" altLang="zh-CN"/>
              <a:t>0</a:t>
            </a:r>
            <a:r>
              <a:rPr lang="zh-CN" altLang="en-US"/>
              <a:t>打头的奇数。</a:t>
            </a:r>
          </a:p>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根据题意，我们可以将奇数划分为如图</a:t>
            </a:r>
            <a:r>
              <a:rPr lang="en-US" altLang="zh-CN"/>
              <a:t>3–1</a:t>
            </a:r>
            <a:r>
              <a:rPr lang="zh-CN" altLang="en-US"/>
              <a:t>所示的三个部分，即最高位允许出现</a:t>
            </a:r>
            <a:r>
              <a:rPr lang="en-US" altLang="zh-CN"/>
              <a:t>1</a:t>
            </a:r>
            <a:r>
              <a:rPr lang="zh-CN" altLang="en-US"/>
              <a:t>～</a:t>
            </a:r>
            <a:r>
              <a:rPr lang="en-US" altLang="zh-CN"/>
              <a:t>9</a:t>
            </a:r>
            <a:r>
              <a:rPr lang="zh-CN" altLang="en-US"/>
              <a:t>，用非终结符</a:t>
            </a:r>
            <a:r>
              <a:rPr lang="en-US" altLang="zh-CN"/>
              <a:t>B</a:t>
            </a:r>
            <a:r>
              <a:rPr lang="zh-CN" altLang="en-US"/>
              <a:t>表示；中间部分可以出现任意多位数字</a:t>
            </a:r>
            <a:r>
              <a:rPr lang="en-US" altLang="zh-CN"/>
              <a:t>0</a:t>
            </a:r>
            <a:r>
              <a:rPr lang="zh-CN" altLang="en-US"/>
              <a:t>～</a:t>
            </a:r>
            <a:r>
              <a:rPr lang="en-US" altLang="zh-CN"/>
              <a:t>9</a:t>
            </a:r>
            <a:r>
              <a:rPr lang="zh-CN" altLang="en-US"/>
              <a:t>，每一位用非终结符</a:t>
            </a:r>
            <a:r>
              <a:rPr lang="en-US" altLang="zh-CN"/>
              <a:t>D</a:t>
            </a:r>
            <a:r>
              <a:rPr lang="zh-CN" altLang="en-US"/>
              <a:t>表示；最低位只允许出现</a:t>
            </a:r>
            <a:r>
              <a:rPr lang="en-US" altLang="zh-CN"/>
              <a:t>1</a:t>
            </a:r>
            <a:r>
              <a:rPr lang="zh-CN" altLang="en-US"/>
              <a:t>、</a:t>
            </a:r>
            <a:r>
              <a:rPr lang="en-US" altLang="zh-CN"/>
              <a:t>3</a:t>
            </a:r>
            <a:r>
              <a:rPr lang="zh-CN" altLang="en-US"/>
              <a:t>、</a:t>
            </a:r>
            <a:r>
              <a:rPr lang="en-US" altLang="zh-CN"/>
              <a:t>5</a:t>
            </a:r>
            <a:r>
              <a:rPr lang="zh-CN" altLang="en-US"/>
              <a:t>、</a:t>
            </a:r>
            <a:r>
              <a:rPr lang="en-US" altLang="zh-CN"/>
              <a:t>7</a:t>
            </a:r>
            <a:r>
              <a:rPr lang="zh-CN" altLang="en-US"/>
              <a:t>、</a:t>
            </a:r>
            <a:r>
              <a:rPr lang="en-US" altLang="zh-CN"/>
              <a:t>9</a:t>
            </a:r>
            <a:r>
              <a:rPr lang="zh-CN" altLang="en-US"/>
              <a:t>等奇数，用</a:t>
            </a:r>
            <a:r>
              <a:rPr lang="en-US" altLang="zh-CN"/>
              <a:t>A</a:t>
            </a:r>
            <a:r>
              <a:rPr lang="zh-CN" altLang="en-US"/>
              <a:t>表示。</a:t>
            </a:r>
          </a:p>
        </p:txBody>
      </p:sp>
    </p:spTree>
  </p:cSld>
  <p:clrMapOvr>
    <a:masterClrMapping/>
  </p:clrMapOvr>
  <p:transition>
    <p:random/>
  </p:transition>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a:extLst>
              <a:ext uri="{FF2B5EF4-FFF2-40B4-BE49-F238E27FC236}">
                <a16:creationId xmlns:a16="http://schemas.microsoft.com/office/drawing/2014/main" id="{DB9BF43D-5B89-8B0B-81E7-9B889A62BAD9}"/>
              </a:ext>
            </a:extLst>
          </p:cNvPr>
          <p:cNvSpPr txBox="1">
            <a:spLocks noChangeArrowheads="1"/>
          </p:cNvSpPr>
          <p:nvPr/>
        </p:nvSpPr>
        <p:spPr bwMode="auto">
          <a:xfrm>
            <a:off x="241300" y="457200"/>
            <a:ext cx="8723313"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a:t>
            </a:r>
            <a:r>
              <a:rPr lang="en-US" altLang="zh-CN"/>
              <a:t>8.4  </a:t>
            </a:r>
            <a:r>
              <a:rPr lang="zh-CN" altLang="en-US"/>
              <a:t>对下列程序，当编译程序编译到箭头所指位置时，画出其层次表</a:t>
            </a:r>
            <a:r>
              <a:rPr lang="en-US" altLang="zh-CN"/>
              <a:t>(</a:t>
            </a:r>
            <a:r>
              <a:rPr lang="zh-CN" altLang="en-US"/>
              <a:t>分程序索引表</a:t>
            </a:r>
            <a:r>
              <a:rPr lang="en-US" altLang="zh-CN"/>
              <a:t>)</a:t>
            </a:r>
            <a:r>
              <a:rPr lang="zh-CN" altLang="en-US"/>
              <a:t>和符号表：</a:t>
            </a:r>
          </a:p>
          <a:p>
            <a:pPr lvl="1" algn="just" eaLnBrk="1" hangingPunct="1">
              <a:lnSpc>
                <a:spcPct val="130000"/>
              </a:lnSpc>
            </a:pPr>
            <a:r>
              <a:rPr lang="en-US" altLang="zh-CN"/>
              <a:t>program stack(output);</a:t>
            </a:r>
          </a:p>
          <a:p>
            <a:pPr lvl="1" algn="just" eaLnBrk="1" hangingPunct="1">
              <a:lnSpc>
                <a:spcPct val="130000"/>
              </a:lnSpc>
            </a:pPr>
            <a:r>
              <a:rPr lang="en-US" altLang="zh-CN"/>
              <a:t>var m, n:integer;</a:t>
            </a:r>
          </a:p>
          <a:p>
            <a:pPr lvl="1" algn="just" eaLnBrk="1" hangingPunct="1">
              <a:lnSpc>
                <a:spcPct val="130000"/>
              </a:lnSpc>
            </a:pPr>
            <a:r>
              <a:rPr lang="en-US" altLang="zh-CN"/>
              <a:t>  r:real;</a:t>
            </a:r>
          </a:p>
          <a:p>
            <a:pPr lvl="1" algn="just" eaLnBrk="1" hangingPunct="1">
              <a:lnSpc>
                <a:spcPct val="130000"/>
              </a:lnSpc>
            </a:pPr>
            <a:r>
              <a:rPr lang="en-US" altLang="zh-CN"/>
              <a:t>  procedure setup(ns:integer, check:real);</a:t>
            </a:r>
          </a:p>
          <a:p>
            <a:pPr lvl="1" algn="just" eaLnBrk="1" hangingPunct="1">
              <a:lnSpc>
                <a:spcPct val="130000"/>
              </a:lnSpc>
            </a:pPr>
            <a:r>
              <a:rPr lang="en-US" altLang="zh-CN"/>
              <a:t>    var k, l:integer;</a:t>
            </a:r>
          </a:p>
          <a:p>
            <a:pPr lvl="1" algn="just" eaLnBrk="1" hangingPunct="1">
              <a:lnSpc>
                <a:spcPct val="130000"/>
              </a:lnSpc>
            </a:pPr>
            <a:r>
              <a:rPr lang="en-US" altLang="zh-CN"/>
              <a:t>    function total(var at:integer, nt:integer):integer;</a:t>
            </a:r>
          </a:p>
          <a:p>
            <a:pPr lvl="1" algn="just" eaLnBrk="1" hangingPunct="1">
              <a:lnSpc>
                <a:spcPct val="130000"/>
              </a:lnSpc>
            </a:pPr>
            <a:r>
              <a:rPr lang="en-US" altLang="zh-CN"/>
              <a:t>var i, sum:integer;</a:t>
            </a:r>
          </a:p>
          <a:p>
            <a:pPr lvl="1" algn="just" eaLnBrk="1" hangingPunct="1">
              <a:lnSpc>
                <a:spcPct val="130000"/>
              </a:lnSpc>
            </a:pPr>
            <a:r>
              <a:rPr lang="en-US" altLang="zh-CN"/>
              <a:t>      begin</a:t>
            </a:r>
          </a:p>
          <a:p>
            <a:pPr lvl="1" algn="just" eaLnBrk="1" hangingPunct="1">
              <a:lnSpc>
                <a:spcPct val="130000"/>
              </a:lnSpc>
            </a:pPr>
            <a:r>
              <a:rPr lang="en-US" altLang="zh-CN"/>
              <a:t>        for i:=1 to nt do sum:=sum+at[i];</a:t>
            </a:r>
          </a:p>
          <a:p>
            <a:pPr lvl="1" algn="just" eaLnBrk="1" hangingPunct="1">
              <a:lnSpc>
                <a:spcPct val="130000"/>
              </a:lnSpc>
            </a:pPr>
            <a:r>
              <a:rPr lang="en-US" altLang="zh-CN"/>
              <a:t>        total:=sum;</a:t>
            </a:r>
          </a:p>
          <a:p>
            <a:pPr lvl="1" algn="just" eaLnBrk="1" hangingPunct="1">
              <a:lnSpc>
                <a:spcPct val="130000"/>
              </a:lnSpc>
            </a:pPr>
            <a:r>
              <a:rPr lang="en-US" altLang="zh-CN"/>
              <a:t>      end;</a:t>
            </a:r>
          </a:p>
        </p:txBody>
      </p:sp>
    </p:spTree>
  </p:cSld>
  <p:clrMapOvr>
    <a:masterClrMapping/>
  </p:clrMapOvr>
  <p:transition>
    <p:random/>
  </p:transition>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0">
            <a:extLst>
              <a:ext uri="{FF2B5EF4-FFF2-40B4-BE49-F238E27FC236}">
                <a16:creationId xmlns:a16="http://schemas.microsoft.com/office/drawing/2014/main" id="{9387E36B-AF15-63A8-7452-C81FE60C0284}"/>
              </a:ext>
            </a:extLst>
          </p:cNvPr>
          <p:cNvGraphicFramePr>
            <a:graphicFrameLocks noChangeAspect="1"/>
          </p:cNvGraphicFramePr>
          <p:nvPr/>
        </p:nvGraphicFramePr>
        <p:xfrm>
          <a:off x="533400" y="838200"/>
          <a:ext cx="7783513" cy="3414713"/>
        </p:xfrm>
        <a:graphic>
          <a:graphicData uri="http://schemas.openxmlformats.org/presentationml/2006/ole">
            <mc:AlternateContent xmlns:mc="http://schemas.openxmlformats.org/markup-compatibility/2006">
              <mc:Choice xmlns:v="urn:schemas-microsoft-com:vml" Requires="v">
                <p:oleObj name="文档" r:id="rId2" imgW="3161520" imgH="1386720" progId="Word.Document.8">
                  <p:embed/>
                </p:oleObj>
              </mc:Choice>
              <mc:Fallback>
                <p:oleObj name="文档" r:id="rId2" imgW="3161520" imgH="1386720" progId="Word.Document.8">
                  <p:embed/>
                  <p:pic>
                    <p:nvPicPr>
                      <p:cNvPr id="9218" name="Object 0">
                        <a:extLst>
                          <a:ext uri="{FF2B5EF4-FFF2-40B4-BE49-F238E27FC236}">
                            <a16:creationId xmlns:a16="http://schemas.microsoft.com/office/drawing/2014/main" id="{9387E36B-AF15-63A8-7452-C81FE60C0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38200"/>
                        <a:ext cx="7783513"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4">
            <a:extLst>
              <a:ext uri="{FF2B5EF4-FFF2-40B4-BE49-F238E27FC236}">
                <a16:creationId xmlns:a16="http://schemas.microsoft.com/office/drawing/2014/main" id="{FD4BB58A-A5FA-7144-2F50-25D4D77415DD}"/>
              </a:ext>
            </a:extLst>
          </p:cNvPr>
          <p:cNvSpPr txBox="1">
            <a:spLocks noChangeArrowheads="1"/>
          </p:cNvSpPr>
          <p:nvPr/>
        </p:nvSpPr>
        <p:spPr bwMode="auto">
          <a:xfrm>
            <a:off x="246063" y="581025"/>
            <a:ext cx="8737600"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8.5  </a:t>
            </a:r>
            <a:r>
              <a:rPr lang="zh-CN" altLang="en-US"/>
              <a:t>已知文法</a:t>
            </a:r>
            <a:r>
              <a:rPr lang="en-US" altLang="zh-CN"/>
              <a:t>G[S]: S→while (e) S</a:t>
            </a:r>
          </a:p>
          <a:p>
            <a:pPr algn="just" eaLnBrk="1" hangingPunct="1">
              <a:lnSpc>
                <a:spcPct val="140000"/>
              </a:lnSpc>
              <a:spcBef>
                <a:spcPct val="50000"/>
              </a:spcBef>
            </a:pPr>
            <a:r>
              <a:rPr lang="en-US" altLang="zh-CN"/>
              <a:t>                  S→{L}</a:t>
            </a:r>
          </a:p>
          <a:p>
            <a:pPr algn="just" eaLnBrk="1" hangingPunct="1">
              <a:lnSpc>
                <a:spcPct val="140000"/>
              </a:lnSpc>
              <a:spcBef>
                <a:spcPct val="50000"/>
              </a:spcBef>
            </a:pPr>
            <a:r>
              <a:rPr lang="en-US" altLang="zh-CN"/>
              <a:t>                  S→a                /*a</a:t>
            </a:r>
            <a:r>
              <a:rPr lang="zh-CN" altLang="en-US"/>
              <a:t>代表赋值句*</a:t>
            </a:r>
            <a:r>
              <a:rPr lang="en-US" altLang="zh-CN"/>
              <a:t>/</a:t>
            </a:r>
          </a:p>
          <a:p>
            <a:pPr algn="just" eaLnBrk="1" hangingPunct="1">
              <a:lnSpc>
                <a:spcPct val="140000"/>
              </a:lnSpc>
              <a:spcBef>
                <a:spcPct val="50000"/>
              </a:spcBef>
            </a:pPr>
            <a:r>
              <a:rPr lang="en-US" altLang="zh-CN"/>
              <a:t>                  L→S;L</a:t>
            </a:r>
          </a:p>
          <a:p>
            <a:pPr algn="just" eaLnBrk="1" hangingPunct="1">
              <a:lnSpc>
                <a:spcPct val="140000"/>
              </a:lnSpc>
              <a:spcBef>
                <a:spcPct val="50000"/>
              </a:spcBef>
            </a:pPr>
            <a:r>
              <a:rPr lang="en-US" altLang="zh-CN"/>
              <a:t>                  L→S</a:t>
            </a:r>
          </a:p>
          <a:p>
            <a:pPr algn="just" eaLnBrk="1" hangingPunct="1">
              <a:lnSpc>
                <a:spcPct val="140000"/>
              </a:lnSpc>
              <a:spcBef>
                <a:spcPct val="50000"/>
              </a:spcBef>
            </a:pPr>
            <a:r>
              <a:rPr lang="zh-CN" altLang="en-US"/>
              <a:t>　　构造该文法的</a:t>
            </a:r>
            <a:r>
              <a:rPr lang="en-US" altLang="zh-CN"/>
              <a:t>LR</a:t>
            </a:r>
            <a:r>
              <a:rPr lang="zh-CN" altLang="en-US"/>
              <a:t>型的错误校正分析程序。</a:t>
            </a:r>
          </a:p>
        </p:txBody>
      </p:sp>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76FFB564-4ACA-E1B7-1F28-96C666DFE884}"/>
              </a:ext>
            </a:extLst>
          </p:cNvPr>
          <p:cNvSpPr>
            <a:spLocks noChangeArrowheads="1"/>
          </p:cNvSpPr>
          <p:nvPr/>
        </p:nvSpPr>
        <p:spPr bwMode="auto">
          <a:xfrm>
            <a:off x="3352800" y="5791200"/>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3–1  </a:t>
            </a:r>
            <a:r>
              <a:rPr lang="zh-CN" altLang="en-US"/>
              <a:t>奇数划分示意</a:t>
            </a:r>
          </a:p>
        </p:txBody>
      </p:sp>
      <p:pic>
        <p:nvPicPr>
          <p:cNvPr id="76803" name="Picture 5" descr="3-1">
            <a:extLst>
              <a:ext uri="{FF2B5EF4-FFF2-40B4-BE49-F238E27FC236}">
                <a16:creationId xmlns:a16="http://schemas.microsoft.com/office/drawing/2014/main" id="{9092B77B-BEBB-13E3-B96D-7F934123E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196975"/>
            <a:ext cx="5111750" cy="447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5442C0B-B506-D8FA-FA10-7D890E1921F7}"/>
              </a:ext>
            </a:extLst>
          </p:cNvPr>
          <p:cNvSpPr>
            <a:spLocks noGrp="1" noChangeArrowheads="1"/>
          </p:cNvSpPr>
          <p:nvPr>
            <p:ph type="title"/>
          </p:nvPr>
        </p:nvSpPr>
        <p:spPr/>
        <p:txBody>
          <a:bodyPr/>
          <a:lstStyle/>
          <a:p>
            <a:pPr eaLnBrk="1" hangingPunct="1"/>
            <a:r>
              <a:rPr lang="en-US" altLang="zh-CN">
                <a:solidFill>
                  <a:schemeClr val="tx1"/>
                </a:solidFill>
                <a:ea typeface="方正宋黑简体" pitchFamily="65" charset="-122"/>
              </a:rPr>
              <a:t>1.2  </a:t>
            </a:r>
            <a:r>
              <a:rPr lang="zh-CN" altLang="en-US">
                <a:solidFill>
                  <a:schemeClr val="tx1"/>
                </a:solidFill>
                <a:ea typeface="方正宋黑简体" pitchFamily="65" charset="-122"/>
              </a:rPr>
              <a:t>编译程序的历史及发展</a:t>
            </a:r>
          </a:p>
        </p:txBody>
      </p:sp>
      <p:sp>
        <p:nvSpPr>
          <p:cNvPr id="19459" name="Text Box 4">
            <a:extLst>
              <a:ext uri="{FF2B5EF4-FFF2-40B4-BE49-F238E27FC236}">
                <a16:creationId xmlns:a16="http://schemas.microsoft.com/office/drawing/2014/main" id="{A7C90F34-B460-1914-F5F2-A63BAACBE812}"/>
              </a:ext>
            </a:extLst>
          </p:cNvPr>
          <p:cNvSpPr txBox="1">
            <a:spLocks noChangeArrowheads="1"/>
          </p:cNvSpPr>
          <p:nvPr/>
        </p:nvSpPr>
        <p:spPr bwMode="auto">
          <a:xfrm>
            <a:off x="468313" y="1573213"/>
            <a:ext cx="83820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0" lang="en-US" altLang="zh-CN"/>
              <a:t> </a:t>
            </a:r>
            <a:r>
              <a:rPr kumimoji="0" lang="zh-CN" altLang="en-US"/>
              <a:t>（</a:t>
            </a:r>
            <a:r>
              <a:rPr kumimoji="0" lang="en-US" altLang="zh-CN"/>
              <a:t>1</a:t>
            </a:r>
            <a:r>
              <a:rPr kumimoji="0" lang="zh-CN" altLang="en-US"/>
              <a:t>） </a:t>
            </a:r>
            <a:r>
              <a:rPr kumimoji="0" lang="en-US" altLang="zh-CN"/>
              <a:t>20</a:t>
            </a:r>
            <a:r>
              <a:rPr kumimoji="0" lang="zh-CN" altLang="en-US"/>
              <a:t>世纪</a:t>
            </a:r>
            <a:r>
              <a:rPr kumimoji="0" lang="en-US" altLang="zh-CN"/>
              <a:t>40</a:t>
            </a:r>
            <a:r>
              <a:rPr kumimoji="0" lang="zh-CN" altLang="en-US"/>
              <a:t>年代，由于冯</a:t>
            </a:r>
            <a:r>
              <a:rPr kumimoji="0" lang="en-US" altLang="zh-CN"/>
              <a:t>·</a:t>
            </a:r>
            <a:r>
              <a:rPr kumimoji="0" lang="zh-CN" altLang="en-US"/>
              <a:t>诺伊曼在存储</a:t>
            </a:r>
            <a:r>
              <a:rPr kumimoji="0" lang="en-US" altLang="zh-CN"/>
              <a:t>-</a:t>
            </a:r>
            <a:r>
              <a:rPr kumimoji="0" lang="zh-CN" altLang="en-US"/>
              <a:t>程序计算机方面的开创性工作，计算机可以执行编写的一串代码或程序，这些程序最初都是用机器语言（</a:t>
            </a:r>
            <a:r>
              <a:rPr kumimoji="0" lang="en-US" altLang="zh-CN"/>
              <a:t>Machine Language</a:t>
            </a:r>
            <a:r>
              <a:rPr kumimoji="0" lang="zh-CN" altLang="en-US"/>
              <a:t>）编写的。 </a:t>
            </a:r>
          </a:p>
          <a:p>
            <a:pPr eaLnBrk="1" hangingPunct="1">
              <a:lnSpc>
                <a:spcPct val="125000"/>
              </a:lnSpc>
            </a:pPr>
            <a:endParaRPr kumimoji="0" lang="zh-CN" altLang="en-US"/>
          </a:p>
          <a:p>
            <a:pPr eaLnBrk="1" hangingPunct="1">
              <a:lnSpc>
                <a:spcPct val="125000"/>
              </a:lnSpc>
            </a:pPr>
            <a:r>
              <a:rPr kumimoji="0" lang="zh-CN" altLang="en-US"/>
              <a:t>  （</a:t>
            </a:r>
            <a:r>
              <a:rPr kumimoji="0" lang="en-US" altLang="zh-CN"/>
              <a:t>2</a:t>
            </a:r>
            <a:r>
              <a:rPr kumimoji="0" lang="zh-CN" altLang="en-US"/>
              <a:t>）用机器语言编写程序很不方便且容易出错，因此这种代码形式很快就被汇编语言（</a:t>
            </a:r>
            <a:r>
              <a:rPr kumimoji="0" lang="en-US" altLang="zh-CN"/>
              <a:t>Assembly Language</a:t>
            </a:r>
            <a:r>
              <a:rPr kumimoji="0" lang="zh-CN" altLang="en-US"/>
              <a:t>）取代。在汇编语言中，指令和存储地址都以符号形式给出。 </a:t>
            </a:r>
          </a:p>
        </p:txBody>
      </p:sp>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5">
            <a:extLst>
              <a:ext uri="{FF2B5EF4-FFF2-40B4-BE49-F238E27FC236}">
                <a16:creationId xmlns:a16="http://schemas.microsoft.com/office/drawing/2014/main" id="{AA65DB63-B30C-B6E6-8436-3281FA0EB9FA}"/>
              </a:ext>
            </a:extLst>
          </p:cNvPr>
          <p:cNvSpPr txBox="1">
            <a:spLocks noChangeArrowheads="1"/>
          </p:cNvSpPr>
          <p:nvPr/>
        </p:nvSpPr>
        <p:spPr bwMode="auto">
          <a:xfrm>
            <a:off x="217488" y="457200"/>
            <a:ext cx="8694737"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由于中间部分可出现任意位，所以另引入了一个非终结符</a:t>
            </a:r>
            <a:r>
              <a:rPr lang="en-US" altLang="zh-CN"/>
              <a:t>M</a:t>
            </a:r>
            <a:r>
              <a:rPr lang="zh-CN" altLang="en-US"/>
              <a:t>，它包括最高位和中间位部分。假定开始符为</a:t>
            </a:r>
            <a:r>
              <a:rPr lang="en-US" altLang="zh-CN"/>
              <a:t>N</a:t>
            </a:r>
            <a:r>
              <a:rPr lang="zh-CN" altLang="en-US"/>
              <a:t>，则可得到文法</a:t>
            </a:r>
            <a:r>
              <a:rPr lang="en-US" altLang="zh-CN"/>
              <a:t>G[N]</a:t>
            </a:r>
            <a:r>
              <a:rPr lang="zh-CN" altLang="en-US"/>
              <a:t>为</a:t>
            </a:r>
          </a:p>
          <a:p>
            <a:pPr algn="just" eaLnBrk="1" hangingPunct="1">
              <a:lnSpc>
                <a:spcPct val="120000"/>
              </a:lnSpc>
              <a:spcBef>
                <a:spcPct val="50000"/>
              </a:spcBef>
            </a:pPr>
            <a:r>
              <a:rPr lang="zh-CN" altLang="en-US"/>
              <a:t>		</a:t>
            </a:r>
            <a:r>
              <a:rPr lang="en-US" altLang="zh-CN"/>
              <a:t>G[N]=({0,1,…,9},{N,A,M,B,D},N, ξ )</a:t>
            </a:r>
          </a:p>
          <a:p>
            <a:pPr algn="just" eaLnBrk="1" hangingPunct="1">
              <a:lnSpc>
                <a:spcPct val="120000"/>
              </a:lnSpc>
              <a:spcBef>
                <a:spcPct val="50000"/>
              </a:spcBef>
            </a:pPr>
            <a:r>
              <a:rPr lang="en-US" altLang="zh-CN"/>
              <a:t>    		ξ : N→A∣MA           </a:t>
            </a:r>
            <a:r>
              <a:rPr lang="en-US" altLang="zh-CN">
                <a:ea typeface="楷体_GB2312" pitchFamily="49" charset="-122"/>
              </a:rPr>
              <a:t>/*</a:t>
            </a:r>
            <a:r>
              <a:rPr lang="zh-CN" altLang="en-US">
                <a:ea typeface="楷体_GB2312" pitchFamily="49" charset="-122"/>
              </a:rPr>
              <a:t>一位数字│多位数字*</a:t>
            </a:r>
            <a:r>
              <a:rPr lang="en-US" altLang="zh-CN">
                <a:ea typeface="楷体_GB2312" pitchFamily="49" charset="-122"/>
              </a:rPr>
              <a:t>/</a:t>
            </a:r>
            <a:endParaRPr lang="en-US" altLang="zh-CN"/>
          </a:p>
          <a:p>
            <a:pPr algn="just" eaLnBrk="1" hangingPunct="1">
              <a:lnSpc>
                <a:spcPct val="120000"/>
              </a:lnSpc>
              <a:spcBef>
                <a:spcPct val="50000"/>
              </a:spcBef>
            </a:pPr>
            <a:r>
              <a:rPr lang="en-US" altLang="zh-CN"/>
              <a:t>       		M→B∣MD              </a:t>
            </a:r>
          </a:p>
          <a:p>
            <a:pPr algn="just" eaLnBrk="1" hangingPunct="1">
              <a:lnSpc>
                <a:spcPct val="120000"/>
              </a:lnSpc>
              <a:spcBef>
                <a:spcPct val="50000"/>
              </a:spcBef>
            </a:pPr>
            <a:r>
              <a:rPr lang="en-US" altLang="zh-CN"/>
              <a:t>			</a:t>
            </a:r>
            <a:r>
              <a:rPr lang="en-US" altLang="zh-CN">
                <a:ea typeface="楷体_GB2312" pitchFamily="49" charset="-122"/>
              </a:rPr>
              <a:t>/*</a:t>
            </a:r>
            <a:r>
              <a:rPr lang="zh-CN" altLang="en-US">
                <a:ea typeface="楷体_GB2312" pitchFamily="49" charset="-122"/>
              </a:rPr>
              <a:t>仅两位数字</a:t>
            </a:r>
            <a:r>
              <a:rPr lang="en-US" altLang="zh-CN">
                <a:ea typeface="楷体_GB2312" pitchFamily="49" charset="-122"/>
              </a:rPr>
              <a:t>(</a:t>
            </a:r>
            <a:r>
              <a:rPr lang="zh-CN" altLang="en-US">
                <a:ea typeface="楷体_GB2312" pitchFamily="49" charset="-122"/>
              </a:rPr>
              <a:t>无中间位</a:t>
            </a:r>
            <a:r>
              <a:rPr lang="en-US" altLang="zh-CN">
                <a:ea typeface="楷体_GB2312" pitchFamily="49" charset="-122"/>
              </a:rPr>
              <a:t>)│</a:t>
            </a:r>
            <a:r>
              <a:rPr lang="zh-CN" altLang="en-US">
                <a:ea typeface="楷体_GB2312" pitchFamily="49" charset="-122"/>
              </a:rPr>
              <a:t>多于两位数字*</a:t>
            </a:r>
            <a:r>
              <a:rPr lang="en-US" altLang="zh-CN">
                <a:ea typeface="楷体_GB2312" pitchFamily="49" charset="-122"/>
              </a:rPr>
              <a:t>/</a:t>
            </a:r>
            <a:endParaRPr lang="en-US" altLang="zh-CN"/>
          </a:p>
          <a:p>
            <a:pPr algn="just" eaLnBrk="1" hangingPunct="1">
              <a:lnSpc>
                <a:spcPct val="120000"/>
              </a:lnSpc>
              <a:spcBef>
                <a:spcPct val="50000"/>
              </a:spcBef>
            </a:pPr>
            <a:r>
              <a:rPr lang="en-US" altLang="zh-CN"/>
              <a:t>       		A→1∣3∣5∣7∣9</a:t>
            </a:r>
          </a:p>
          <a:p>
            <a:pPr algn="just" eaLnBrk="1" hangingPunct="1">
              <a:lnSpc>
                <a:spcPct val="120000"/>
              </a:lnSpc>
              <a:spcBef>
                <a:spcPct val="50000"/>
              </a:spcBef>
            </a:pPr>
            <a:r>
              <a:rPr lang="en-US" altLang="zh-CN"/>
              <a:t>       		B→1∣2∣3∣4∣5∣6∣7∣8∣9</a:t>
            </a:r>
          </a:p>
          <a:p>
            <a:pPr algn="just" eaLnBrk="1" hangingPunct="1">
              <a:lnSpc>
                <a:spcPct val="120000"/>
              </a:lnSpc>
              <a:spcBef>
                <a:spcPct val="50000"/>
              </a:spcBef>
            </a:pPr>
            <a:r>
              <a:rPr lang="en-US" altLang="zh-CN"/>
              <a:t>       		D→0∣B</a:t>
            </a:r>
          </a:p>
        </p:txBody>
      </p:sp>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029">
            <a:extLst>
              <a:ext uri="{FF2B5EF4-FFF2-40B4-BE49-F238E27FC236}">
                <a16:creationId xmlns:a16="http://schemas.microsoft.com/office/drawing/2014/main" id="{CDD806D0-4733-B1F9-DB89-EDD045B2E944}"/>
              </a:ext>
            </a:extLst>
          </p:cNvPr>
          <p:cNvGraphicFramePr>
            <a:graphicFrameLocks noChangeAspect="1"/>
          </p:cNvGraphicFramePr>
          <p:nvPr/>
        </p:nvGraphicFramePr>
        <p:xfrm>
          <a:off x="468313" y="404813"/>
          <a:ext cx="8207375" cy="6091237"/>
        </p:xfrm>
        <a:graphic>
          <a:graphicData uri="http://schemas.openxmlformats.org/presentationml/2006/ole">
            <mc:AlternateContent xmlns:mc="http://schemas.openxmlformats.org/markup-compatibility/2006">
              <mc:Choice xmlns:v="urn:schemas-microsoft-com:vml" Requires="v">
                <p:oleObj name="文档" r:id="rId2" imgW="3427485" imgH="2610354" progId="Word.Document.8">
                  <p:embed/>
                </p:oleObj>
              </mc:Choice>
              <mc:Fallback>
                <p:oleObj name="文档" r:id="rId2" imgW="3427485" imgH="2610354" progId="Word.Document.8">
                  <p:embed/>
                  <p:pic>
                    <p:nvPicPr>
                      <p:cNvPr id="2050" name="Object 1029">
                        <a:extLst>
                          <a:ext uri="{FF2B5EF4-FFF2-40B4-BE49-F238E27FC236}">
                            <a16:creationId xmlns:a16="http://schemas.microsoft.com/office/drawing/2014/main" id="{CDD806D0-4733-B1F9-DB89-EDD045B2E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4813"/>
                        <a:ext cx="8207375" cy="609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14">
            <a:extLst>
              <a:ext uri="{FF2B5EF4-FFF2-40B4-BE49-F238E27FC236}">
                <a16:creationId xmlns:a16="http://schemas.microsoft.com/office/drawing/2014/main" id="{2AAEAEB5-A6DF-BC0C-9FCF-61DDCE4F9A6C}"/>
              </a:ext>
            </a:extLst>
          </p:cNvPr>
          <p:cNvGraphicFramePr>
            <a:graphicFrameLocks noChangeAspect="1"/>
          </p:cNvGraphicFramePr>
          <p:nvPr/>
        </p:nvGraphicFramePr>
        <p:xfrm>
          <a:off x="179388" y="1268413"/>
          <a:ext cx="8642350" cy="4465637"/>
        </p:xfrm>
        <a:graphic>
          <a:graphicData uri="http://schemas.openxmlformats.org/presentationml/2006/ole">
            <mc:AlternateContent xmlns:mc="http://schemas.openxmlformats.org/markup-compatibility/2006">
              <mc:Choice xmlns:v="urn:schemas-microsoft-com:vml" Requires="v">
                <p:oleObj name="文档" r:id="rId2" imgW="3128162" imgH="1616354" progId="Word.Document.8">
                  <p:embed/>
                </p:oleObj>
              </mc:Choice>
              <mc:Fallback>
                <p:oleObj name="文档" r:id="rId2" imgW="3128162" imgH="1616354" progId="Word.Document.8">
                  <p:embed/>
                  <p:pic>
                    <p:nvPicPr>
                      <p:cNvPr id="3074" name="Object 14">
                        <a:extLst>
                          <a:ext uri="{FF2B5EF4-FFF2-40B4-BE49-F238E27FC236}">
                            <a16:creationId xmlns:a16="http://schemas.microsoft.com/office/drawing/2014/main" id="{2AAEAEB5-A6DF-BC0C-9FCF-61DDCE4F9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268413"/>
                        <a:ext cx="8642350" cy="446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4">
            <a:extLst>
              <a:ext uri="{FF2B5EF4-FFF2-40B4-BE49-F238E27FC236}">
                <a16:creationId xmlns:a16="http://schemas.microsoft.com/office/drawing/2014/main" id="{F2289FBD-2709-8910-C922-9878C2961681}"/>
              </a:ext>
            </a:extLst>
          </p:cNvPr>
          <p:cNvSpPr txBox="1">
            <a:spLocks noChangeArrowheads="1"/>
          </p:cNvSpPr>
          <p:nvPr/>
        </p:nvSpPr>
        <p:spPr bwMode="auto">
          <a:xfrm>
            <a:off x="231775" y="623888"/>
            <a:ext cx="87820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zh-CN" altLang="en-US"/>
              <a:t>　　注意：在每一步推导过程中，只能对其中的一个非终结符用其对应的产生式右部的一个候选式来替换。</a:t>
            </a:r>
          </a:p>
        </p:txBody>
      </p:sp>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3" name="Rectangle 3">
            <a:extLst>
              <a:ext uri="{FF2B5EF4-FFF2-40B4-BE49-F238E27FC236}">
                <a16:creationId xmlns:a16="http://schemas.microsoft.com/office/drawing/2014/main" id="{BC1E8BD2-EAFA-0290-BB29-F99B38D4783C}"/>
              </a:ext>
            </a:extLst>
          </p:cNvPr>
          <p:cNvSpPr>
            <a:spLocks noGrp="1" noChangeArrowheads="1"/>
          </p:cNvSpPr>
          <p:nvPr>
            <p:ph type="body" idx="1"/>
          </p:nvPr>
        </p:nvSpPr>
        <p:spPr>
          <a:xfrm>
            <a:off x="457200" y="1236663"/>
            <a:ext cx="8229600" cy="5145087"/>
          </a:xfrm>
        </p:spPr>
        <p:txBody>
          <a:bodyPr/>
          <a:lstStyle/>
          <a:p>
            <a:pPr eaLnBrk="1" hangingPunct="1">
              <a:lnSpc>
                <a:spcPct val="120000"/>
              </a:lnSpc>
              <a:buFont typeface="Wingdings" panose="05000000000000000000" pitchFamily="2" charset="2"/>
              <a:buNone/>
              <a:defRPr/>
            </a:pPr>
            <a:r>
              <a:rPr lang="en-US" altLang="zh-CN" b="0"/>
              <a:t>           </a:t>
            </a:r>
            <a:r>
              <a:rPr lang="zh-CN" altLang="en-US" b="0"/>
              <a:t>假定</a:t>
            </a:r>
            <a:r>
              <a:rPr lang="en-US" altLang="zh-CN" b="0"/>
              <a:t>G[S] </a:t>
            </a:r>
            <a:r>
              <a:rPr lang="zh-CN" altLang="en-US" b="0"/>
              <a:t>是一个文法，</a:t>
            </a:r>
            <a:r>
              <a:rPr lang="en-US" altLang="zh-CN" b="0"/>
              <a:t>S</a:t>
            </a:r>
            <a:r>
              <a:rPr lang="zh-CN" altLang="en-US" b="0"/>
              <a:t>是它的开始符号，如果                         ，则称</a:t>
            </a:r>
            <a:r>
              <a:rPr lang="en-US" altLang="zh-CN" b="0"/>
              <a:t>α</a:t>
            </a:r>
            <a:r>
              <a:rPr lang="zh-CN" altLang="en-US" b="0"/>
              <a:t>是文法</a:t>
            </a:r>
            <a:r>
              <a:rPr lang="en-US" altLang="zh-CN" b="0"/>
              <a:t>G[S] </a:t>
            </a:r>
            <a:r>
              <a:rPr lang="zh-CN" altLang="en-US" b="0"/>
              <a:t>的一个句型；如果            ，则称</a:t>
            </a:r>
            <a:r>
              <a:rPr lang="en-US" altLang="zh-CN" b="0"/>
              <a:t>α</a:t>
            </a:r>
            <a:r>
              <a:rPr lang="zh-CN" altLang="en-US" b="0"/>
              <a:t>是文法</a:t>
            </a:r>
            <a:r>
              <a:rPr lang="en-US" altLang="zh-CN" b="0"/>
              <a:t>G[S] </a:t>
            </a:r>
            <a:r>
              <a:rPr lang="zh-CN" altLang="en-US" b="0"/>
              <a:t>的一个句子。仅含终结符的句型是一个句子。因此，句型和句子的定义如下：</a:t>
            </a:r>
          </a:p>
          <a:p>
            <a:pPr eaLnBrk="1" hangingPunct="1">
              <a:lnSpc>
                <a:spcPct val="120000"/>
              </a:lnSpc>
              <a:buFont typeface="Wingdings" panose="05000000000000000000" pitchFamily="2" charset="2"/>
              <a:buNone/>
              <a:defRPr/>
            </a:pPr>
            <a:r>
              <a:rPr lang="zh-CN" altLang="en-US" b="0"/>
              <a:t>        （</a:t>
            </a:r>
            <a:r>
              <a:rPr lang="en-US" altLang="zh-CN" b="0"/>
              <a:t>1</a:t>
            </a:r>
            <a:r>
              <a:rPr lang="zh-CN" altLang="en-US" b="0"/>
              <a:t>）句型：由文法的开始符</a:t>
            </a:r>
            <a:r>
              <a:rPr lang="en-US" altLang="zh-CN" b="0"/>
              <a:t>S</a:t>
            </a:r>
            <a:r>
              <a:rPr lang="zh-CN" altLang="en-US" b="0"/>
              <a:t>出发，经过</a:t>
            </a:r>
            <a:r>
              <a:rPr lang="en-US" altLang="zh-CN" b="0"/>
              <a:t>0</a:t>
            </a:r>
            <a:r>
              <a:rPr lang="zh-CN" altLang="en-US" b="0"/>
              <a:t>步或有限步推导出来的符号串                                          。</a:t>
            </a:r>
          </a:p>
          <a:p>
            <a:pPr eaLnBrk="1" hangingPunct="1">
              <a:lnSpc>
                <a:spcPct val="120000"/>
              </a:lnSpc>
              <a:buFont typeface="Wingdings" panose="05000000000000000000" pitchFamily="2" charset="2"/>
              <a:buNone/>
              <a:defRPr/>
            </a:pPr>
            <a:r>
              <a:rPr lang="zh-CN" altLang="en-US" b="0"/>
              <a:t>        （</a:t>
            </a:r>
            <a:r>
              <a:rPr lang="en-US" altLang="zh-CN" b="0"/>
              <a:t>2</a:t>
            </a:r>
            <a:r>
              <a:rPr lang="zh-CN" altLang="en-US" b="0"/>
              <a:t>）句子：由文法的开始符</a:t>
            </a:r>
            <a:r>
              <a:rPr lang="en-US" altLang="zh-CN" b="0"/>
              <a:t>S</a:t>
            </a:r>
            <a:r>
              <a:rPr lang="zh-CN" altLang="en-US" b="0"/>
              <a:t>出发，经过</a:t>
            </a:r>
            <a:r>
              <a:rPr lang="en-US" altLang="zh-CN" b="0"/>
              <a:t>1</a:t>
            </a:r>
            <a:r>
              <a:rPr lang="zh-CN" altLang="en-US" b="0"/>
              <a:t>步或有限步推导出来的符号串</a:t>
            </a:r>
            <a:r>
              <a:rPr lang="en-US" altLang="zh-CN" b="0"/>
              <a:t>α</a:t>
            </a:r>
            <a:r>
              <a:rPr lang="zh-CN" altLang="en-US" b="0"/>
              <a:t>且该符号串</a:t>
            </a:r>
            <a:r>
              <a:rPr lang="en-US" altLang="zh-CN" b="0"/>
              <a:t>α</a:t>
            </a:r>
            <a:r>
              <a:rPr lang="zh-CN" altLang="en-US" b="0"/>
              <a:t>全部由终结符组成                       。</a:t>
            </a:r>
          </a:p>
        </p:txBody>
      </p:sp>
      <p:pic>
        <p:nvPicPr>
          <p:cNvPr id="79875" name="Picture 4" descr="a">
            <a:extLst>
              <a:ext uri="{FF2B5EF4-FFF2-40B4-BE49-F238E27FC236}">
                <a16:creationId xmlns:a16="http://schemas.microsoft.com/office/drawing/2014/main" id="{EE555ADA-8F74-852F-9777-37DA45681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660525"/>
            <a:ext cx="2447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5" descr="b">
            <a:extLst>
              <a:ext uri="{FF2B5EF4-FFF2-40B4-BE49-F238E27FC236}">
                <a16:creationId xmlns:a16="http://schemas.microsoft.com/office/drawing/2014/main" id="{3A831D81-D803-B645-69FB-0800F645B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157413"/>
            <a:ext cx="1008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descr="e">
            <a:extLst>
              <a:ext uri="{FF2B5EF4-FFF2-40B4-BE49-F238E27FC236}">
                <a16:creationId xmlns:a16="http://schemas.microsoft.com/office/drawing/2014/main" id="{02161A98-E343-53A0-3B47-61578C94F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5413375"/>
            <a:ext cx="216058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7" descr="c">
            <a:extLst>
              <a:ext uri="{FF2B5EF4-FFF2-40B4-BE49-F238E27FC236}">
                <a16:creationId xmlns:a16="http://schemas.microsoft.com/office/drawing/2014/main" id="{832C894C-67DE-874B-ADF6-DDF0C6C527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3971925"/>
            <a:ext cx="1584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8" descr="d">
            <a:extLst>
              <a:ext uri="{FF2B5EF4-FFF2-40B4-BE49-F238E27FC236}">
                <a16:creationId xmlns:a16="http://schemas.microsoft.com/office/drawing/2014/main" id="{D81F57A8-A39B-3F21-B7E8-A29865643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3978275"/>
            <a:ext cx="165576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7" name="Rectangle 3">
            <a:extLst>
              <a:ext uri="{FF2B5EF4-FFF2-40B4-BE49-F238E27FC236}">
                <a16:creationId xmlns:a16="http://schemas.microsoft.com/office/drawing/2014/main" id="{3C6004B5-AC2D-DC8A-443A-07FB09E1AAA9}"/>
              </a:ext>
            </a:extLst>
          </p:cNvPr>
          <p:cNvSpPr>
            <a:spLocks noGrp="1" noChangeArrowheads="1"/>
          </p:cNvSpPr>
          <p:nvPr>
            <p:ph type="body" idx="1"/>
          </p:nvPr>
        </p:nvSpPr>
        <p:spPr>
          <a:xfrm>
            <a:off x="457200" y="1196975"/>
            <a:ext cx="8229600" cy="4525963"/>
          </a:xfrm>
        </p:spPr>
        <p:txBody>
          <a:bodyPr/>
          <a:lstStyle/>
          <a:p>
            <a:pPr eaLnBrk="1" hangingPunct="1">
              <a:lnSpc>
                <a:spcPct val="125000"/>
              </a:lnSpc>
              <a:buFont typeface="Wingdings" panose="05000000000000000000" pitchFamily="2" charset="2"/>
              <a:buNone/>
              <a:defRPr/>
            </a:pPr>
            <a:r>
              <a:rPr lang="en-US" altLang="zh-CN" b="0"/>
              <a:t>         </a:t>
            </a:r>
            <a:r>
              <a:rPr lang="zh-CN" altLang="en-US" b="0"/>
              <a:t>由定义可知，开始符</a:t>
            </a:r>
            <a:r>
              <a:rPr lang="en-US" altLang="zh-CN" b="0"/>
              <a:t>S</a:t>
            </a:r>
            <a:r>
              <a:rPr lang="zh-CN" altLang="en-US" b="0"/>
              <a:t>本身只能是文法的一个句型而不可能是一个句子。此外，上面推导出的</a:t>
            </a:r>
            <a:r>
              <a:rPr lang="en-US" altLang="zh-CN" b="0"/>
              <a:t>i+i*i</a:t>
            </a:r>
            <a:r>
              <a:rPr lang="zh-CN" altLang="en-US" b="0"/>
              <a:t>是文法</a:t>
            </a:r>
            <a:r>
              <a:rPr lang="en-US" altLang="zh-CN" b="0"/>
              <a:t>G[E] </a:t>
            </a:r>
            <a:r>
              <a:rPr lang="zh-CN" altLang="en-US" b="0"/>
              <a:t>的一个句子（当然也是一个句型），而</a:t>
            </a:r>
            <a:r>
              <a:rPr lang="en-US" altLang="zh-CN" b="0"/>
              <a:t>E+E</a:t>
            </a:r>
            <a:r>
              <a:rPr lang="zh-CN" altLang="en-US" b="0"/>
              <a:t>、</a:t>
            </a:r>
            <a:r>
              <a:rPr lang="en-US" altLang="zh-CN" b="0"/>
              <a:t>E+E*E</a:t>
            </a:r>
            <a:r>
              <a:rPr lang="zh-CN" altLang="en-US" b="0"/>
              <a:t>、</a:t>
            </a:r>
            <a:r>
              <a:rPr lang="en-US" altLang="zh-CN" b="0"/>
              <a:t>E+E*i</a:t>
            </a:r>
            <a:r>
              <a:rPr lang="zh-CN" altLang="en-US" b="0"/>
              <a:t>和</a:t>
            </a:r>
            <a:r>
              <a:rPr lang="en-US" altLang="zh-CN" b="0"/>
              <a:t>E+i*i</a:t>
            </a:r>
            <a:r>
              <a:rPr lang="zh-CN" altLang="en-US" b="0"/>
              <a:t>都是文法</a:t>
            </a:r>
            <a:r>
              <a:rPr lang="en-US" altLang="zh-CN" b="0"/>
              <a:t>G[E] </a:t>
            </a:r>
            <a:r>
              <a:rPr lang="zh-CN" altLang="en-US" b="0"/>
              <a:t>的句型。</a:t>
            </a:r>
          </a:p>
          <a:p>
            <a:pPr eaLnBrk="1" hangingPunct="1">
              <a:lnSpc>
                <a:spcPct val="125000"/>
              </a:lnSpc>
              <a:buFont typeface="Wingdings" panose="05000000000000000000" pitchFamily="2" charset="2"/>
              <a:buNone/>
              <a:defRPr/>
            </a:pPr>
            <a:r>
              <a:rPr lang="zh-CN" altLang="en-US" b="0"/>
              <a:t>           对于文法</a:t>
            </a:r>
            <a:r>
              <a:rPr lang="en-US" altLang="zh-CN" b="0"/>
              <a:t>G[S]</a:t>
            </a:r>
            <a:r>
              <a:rPr lang="zh-CN" altLang="en-US" b="0"/>
              <a:t>，它所产生的句子的全体称为由文法</a:t>
            </a:r>
            <a:r>
              <a:rPr lang="en-US" altLang="zh-CN" b="0"/>
              <a:t>G[S] </a:t>
            </a:r>
            <a:r>
              <a:rPr lang="zh-CN" altLang="en-US" b="0"/>
              <a:t>产生的语言，记为</a:t>
            </a:r>
            <a:r>
              <a:rPr lang="en-US" altLang="zh-CN" b="0"/>
              <a:t>L[G]</a:t>
            </a:r>
            <a:r>
              <a:rPr lang="zh-CN" altLang="en-US" b="0"/>
              <a:t>，即有</a:t>
            </a:r>
          </a:p>
          <a:p>
            <a:pPr eaLnBrk="1" hangingPunct="1">
              <a:lnSpc>
                <a:spcPct val="125000"/>
              </a:lnSpc>
              <a:buFont typeface="Wingdings" panose="05000000000000000000" pitchFamily="2" charset="2"/>
              <a:buNone/>
              <a:defRPr/>
            </a:pPr>
            <a:r>
              <a:rPr lang="zh-CN" altLang="en-US" b="0"/>
              <a:t>           </a:t>
            </a:r>
          </a:p>
          <a:p>
            <a:pPr eaLnBrk="1" hangingPunct="1">
              <a:lnSpc>
                <a:spcPct val="125000"/>
              </a:lnSpc>
              <a:buFont typeface="Wingdings" panose="05000000000000000000" pitchFamily="2" charset="2"/>
              <a:buNone/>
              <a:defRPr/>
            </a:pPr>
            <a:r>
              <a:rPr lang="zh-CN" altLang="en-US" b="0"/>
              <a:t>         在此需要注意：（</a:t>
            </a:r>
            <a:r>
              <a:rPr lang="en-US" altLang="zh-CN" b="0"/>
              <a:t>1</a:t>
            </a:r>
            <a:r>
              <a:rPr lang="zh-CN" altLang="en-US" b="0"/>
              <a:t>）</a:t>
            </a:r>
            <a:r>
              <a:rPr lang="en-US" altLang="zh-CN" b="0"/>
              <a:t>S</a:t>
            </a:r>
            <a:r>
              <a:rPr lang="zh-CN" altLang="en-US" b="0"/>
              <a:t>至少进行一次推导；（</a:t>
            </a:r>
            <a:r>
              <a:rPr lang="en-US" altLang="zh-CN" b="0"/>
              <a:t>2</a:t>
            </a:r>
            <a:r>
              <a:rPr lang="zh-CN" altLang="en-US" b="0"/>
              <a:t>）</a:t>
            </a:r>
            <a:r>
              <a:rPr lang="en-US" altLang="zh-CN" b="0"/>
              <a:t>S</a:t>
            </a:r>
            <a:r>
              <a:rPr lang="zh-CN" altLang="en-US" b="0"/>
              <a:t>所推导出的</a:t>
            </a:r>
            <a:r>
              <a:rPr lang="en-US" altLang="zh-CN" b="0"/>
              <a:t>α</a:t>
            </a:r>
            <a:r>
              <a:rPr lang="zh-CN" altLang="en-US" b="0"/>
              <a:t>必须全部由终结符组成。 </a:t>
            </a:r>
          </a:p>
        </p:txBody>
      </p:sp>
      <p:pic>
        <p:nvPicPr>
          <p:cNvPr id="80899" name="Picture 4" descr="ee">
            <a:extLst>
              <a:ext uri="{FF2B5EF4-FFF2-40B4-BE49-F238E27FC236}">
                <a16:creationId xmlns:a16="http://schemas.microsoft.com/office/drawing/2014/main" id="{505B4588-E8DC-43E7-A964-D9FC2AA29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377"/>
          <a:stretch>
            <a:fillRect/>
          </a:stretch>
        </p:blipFill>
        <p:spPr bwMode="auto">
          <a:xfrm>
            <a:off x="2411413" y="4183063"/>
            <a:ext cx="388778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4">
            <a:extLst>
              <a:ext uri="{FF2B5EF4-FFF2-40B4-BE49-F238E27FC236}">
                <a16:creationId xmlns:a16="http://schemas.microsoft.com/office/drawing/2014/main" id="{097F4B87-E2AF-F575-5DD5-6AD3D6B311F0}"/>
              </a:ext>
            </a:extLst>
          </p:cNvPr>
          <p:cNvSpPr txBox="1">
            <a:spLocks noChangeArrowheads="1"/>
          </p:cNvSpPr>
          <p:nvPr/>
        </p:nvSpPr>
        <p:spPr bwMode="auto">
          <a:xfrm>
            <a:off x="152400" y="381000"/>
            <a:ext cx="876300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en-US" altLang="zh-CN" b="1">
                <a:ea typeface="方正小标宋简体" charset="-122"/>
              </a:rPr>
              <a:t>3.1.2  </a:t>
            </a:r>
            <a:r>
              <a:rPr lang="zh-CN" altLang="en-US" b="1">
                <a:ea typeface="方正小标宋简体" charset="-122"/>
              </a:rPr>
              <a:t>形式语言分类</a:t>
            </a:r>
          </a:p>
          <a:p>
            <a:pPr algn="just" eaLnBrk="1" hangingPunct="1">
              <a:lnSpc>
                <a:spcPct val="140000"/>
              </a:lnSpc>
            </a:pPr>
            <a:r>
              <a:rPr lang="zh-CN" altLang="en-US"/>
              <a:t>　　语言学家</a:t>
            </a:r>
            <a:r>
              <a:rPr lang="en-US" altLang="zh-CN"/>
              <a:t>Noam Chomsky</a:t>
            </a:r>
            <a:r>
              <a:rPr lang="zh-CN" altLang="en-US"/>
              <a:t>于</a:t>
            </a:r>
            <a:r>
              <a:rPr lang="en-US" altLang="zh-CN"/>
              <a:t>1956</a:t>
            </a:r>
            <a:r>
              <a:rPr lang="zh-CN" altLang="en-US"/>
              <a:t>年首先建立了形式语言的描述，定义了四类文法及相应的形式语言，并分别与相应的识别系统相联系，它对程序语言的设计、编译方法、计算复杂性等方面都产生了重大影响。</a:t>
            </a:r>
          </a:p>
          <a:p>
            <a:pPr algn="just" eaLnBrk="1" hangingPunct="1">
              <a:lnSpc>
                <a:spcPct val="140000"/>
              </a:lnSpc>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a:t>
            </a:r>
            <a:r>
              <a:rPr lang="en-US" altLang="zh-CN">
                <a:ea typeface="黑体" panose="02010609060101010101" pitchFamily="49" charset="-122"/>
              </a:rPr>
              <a:t>0</a:t>
            </a:r>
            <a:r>
              <a:rPr lang="zh-CN" altLang="en-US">
                <a:ea typeface="黑体" panose="02010609060101010101" pitchFamily="49" charset="-122"/>
              </a:rPr>
              <a:t>型文法与</a:t>
            </a:r>
            <a:r>
              <a:rPr lang="en-US" altLang="zh-CN">
                <a:ea typeface="黑体" panose="02010609060101010101" pitchFamily="49" charset="-122"/>
              </a:rPr>
              <a:t>0</a:t>
            </a:r>
            <a:r>
              <a:rPr lang="zh-CN" altLang="en-US">
                <a:ea typeface="黑体" panose="02010609060101010101" pitchFamily="49" charset="-122"/>
              </a:rPr>
              <a:t>型语言</a:t>
            </a:r>
            <a:r>
              <a:rPr lang="en-US" altLang="zh-CN">
                <a:ea typeface="黑体" panose="02010609060101010101" pitchFamily="49" charset="-122"/>
              </a:rPr>
              <a:t>(</a:t>
            </a:r>
            <a:r>
              <a:rPr lang="zh-CN" altLang="en-US">
                <a:ea typeface="黑体" panose="02010609060101010101" pitchFamily="49" charset="-122"/>
              </a:rPr>
              <a:t>对应图灵机</a:t>
            </a:r>
            <a:r>
              <a:rPr lang="en-US" altLang="zh-CN">
                <a:ea typeface="黑体" panose="02010609060101010101" pitchFamily="49" charset="-122"/>
              </a:rPr>
              <a:t>)</a:t>
            </a:r>
          </a:p>
          <a:p>
            <a:pPr algn="just" eaLnBrk="1" hangingPunct="1">
              <a:lnSpc>
                <a:spcPct val="140000"/>
              </a:lnSpc>
            </a:pPr>
            <a:r>
              <a:rPr lang="zh-CN" altLang="en-US"/>
              <a:t>　　如果文法</a:t>
            </a:r>
            <a:r>
              <a:rPr lang="en-US" altLang="zh-CN"/>
              <a:t>G[S]</a:t>
            </a:r>
            <a:r>
              <a:rPr lang="zh-CN" altLang="en-US"/>
              <a:t>的每一个产生式具有下列形式：</a:t>
            </a:r>
          </a:p>
          <a:p>
            <a:pPr algn="just" eaLnBrk="1" hangingPunct="1">
              <a:lnSpc>
                <a:spcPct val="140000"/>
              </a:lnSpc>
            </a:pPr>
            <a:r>
              <a:rPr lang="zh-CN" altLang="en-US"/>
              <a:t>		</a:t>
            </a:r>
            <a:r>
              <a:rPr lang="en-US" altLang="zh-CN"/>
              <a:t>α→β</a:t>
            </a:r>
          </a:p>
          <a:p>
            <a:pPr algn="just" eaLnBrk="1" hangingPunct="1">
              <a:lnSpc>
                <a:spcPct val="140000"/>
              </a:lnSpc>
            </a:pPr>
            <a:r>
              <a:rPr lang="zh-CN" altLang="en-US"/>
              <a:t>其中，                                 ，即至少含有一个非终结符；</a:t>
            </a:r>
            <a:r>
              <a:rPr lang="en-US" altLang="zh-CN"/>
              <a:t>β∈V</a:t>
            </a:r>
            <a:r>
              <a:rPr lang="en-US" altLang="zh-CN" baseline="30000"/>
              <a:t>*</a:t>
            </a:r>
            <a:r>
              <a:rPr lang="zh-CN" altLang="en-US"/>
              <a:t>；则称文法</a:t>
            </a:r>
            <a:r>
              <a:rPr lang="en-US" altLang="zh-CN"/>
              <a:t>G[S]</a:t>
            </a:r>
            <a:r>
              <a:rPr lang="zh-CN" altLang="en-US"/>
              <a:t>为</a:t>
            </a:r>
            <a:r>
              <a:rPr lang="en-US" altLang="zh-CN"/>
              <a:t>0</a:t>
            </a:r>
            <a:r>
              <a:rPr lang="zh-CN" altLang="en-US"/>
              <a:t>型文法或短语文法，记为</a:t>
            </a:r>
            <a:r>
              <a:rPr lang="en-US" altLang="zh-CN"/>
              <a:t>PSG</a:t>
            </a:r>
            <a:r>
              <a:rPr lang="zh-CN" altLang="en-US"/>
              <a:t>。</a:t>
            </a:r>
            <a:r>
              <a:rPr lang="en-US" altLang="zh-CN"/>
              <a:t>0</a:t>
            </a:r>
            <a:r>
              <a:rPr lang="zh-CN" altLang="en-US"/>
              <a:t>型文法相应的语言称为</a:t>
            </a:r>
            <a:r>
              <a:rPr lang="en-US" altLang="zh-CN"/>
              <a:t>0</a:t>
            </a:r>
            <a:r>
              <a:rPr lang="zh-CN" altLang="en-US"/>
              <a:t>型语言或称递归可枚举集，它的识别系统是图灵</a:t>
            </a:r>
            <a:r>
              <a:rPr lang="en-US" altLang="zh-CN"/>
              <a:t>(Turing)</a:t>
            </a:r>
            <a:r>
              <a:rPr lang="zh-CN" altLang="en-US"/>
              <a:t>机。</a:t>
            </a:r>
          </a:p>
        </p:txBody>
      </p:sp>
      <p:pic>
        <p:nvPicPr>
          <p:cNvPr id="81923" name="Picture 5" descr="a">
            <a:extLst>
              <a:ext uri="{FF2B5EF4-FFF2-40B4-BE49-F238E27FC236}">
                <a16:creationId xmlns:a16="http://schemas.microsoft.com/office/drawing/2014/main" id="{1B7667C5-6E88-A4A9-378D-1E796E05F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4545013"/>
            <a:ext cx="33115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a:extLst>
              <a:ext uri="{FF2B5EF4-FFF2-40B4-BE49-F238E27FC236}">
                <a16:creationId xmlns:a16="http://schemas.microsoft.com/office/drawing/2014/main" id="{A45046AC-7BEF-436B-BFF0-4BE5796F85CA}"/>
              </a:ext>
            </a:extLst>
          </p:cNvPr>
          <p:cNvSpPr txBox="1">
            <a:spLocks noChangeArrowheads="1"/>
          </p:cNvSpPr>
          <p:nvPr/>
        </p:nvSpPr>
        <p:spPr bwMode="auto">
          <a:xfrm>
            <a:off x="217488" y="533400"/>
            <a:ext cx="8796337" cy="604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a:t>
            </a:r>
            <a:r>
              <a:rPr lang="en-US" altLang="zh-CN">
                <a:ea typeface="黑体" panose="02010609060101010101" pitchFamily="49" charset="-122"/>
              </a:rPr>
              <a:t>1</a:t>
            </a:r>
            <a:r>
              <a:rPr lang="zh-CN" altLang="en-US">
                <a:ea typeface="黑体" panose="02010609060101010101" pitchFamily="49" charset="-122"/>
              </a:rPr>
              <a:t>型文法与</a:t>
            </a:r>
            <a:r>
              <a:rPr lang="en-US" altLang="zh-CN">
                <a:ea typeface="黑体" panose="02010609060101010101" pitchFamily="49" charset="-122"/>
              </a:rPr>
              <a:t>1</a:t>
            </a:r>
            <a:r>
              <a:rPr lang="zh-CN" altLang="en-US">
                <a:ea typeface="黑体" panose="02010609060101010101" pitchFamily="49" charset="-122"/>
              </a:rPr>
              <a:t>型语言</a:t>
            </a:r>
            <a:r>
              <a:rPr lang="en-US" altLang="zh-CN">
                <a:ea typeface="黑体" panose="02010609060101010101" pitchFamily="49" charset="-122"/>
              </a:rPr>
              <a:t>(</a:t>
            </a:r>
            <a:r>
              <a:rPr lang="zh-CN" altLang="en-US">
                <a:ea typeface="黑体" panose="02010609060101010101" pitchFamily="49" charset="-122"/>
              </a:rPr>
              <a:t>对应线性界限自动机，自然语言</a:t>
            </a:r>
            <a:r>
              <a:rPr lang="en-US" altLang="zh-CN">
                <a:ea typeface="黑体" panose="02010609060101010101" pitchFamily="49" charset="-122"/>
              </a:rPr>
              <a:t>)</a:t>
            </a:r>
          </a:p>
          <a:p>
            <a:pPr algn="just" eaLnBrk="1" hangingPunct="1">
              <a:lnSpc>
                <a:spcPct val="130000"/>
              </a:lnSpc>
              <a:spcBef>
                <a:spcPct val="50000"/>
              </a:spcBef>
            </a:pPr>
            <a:r>
              <a:rPr lang="zh-CN" altLang="en-US"/>
              <a:t>　　文法</a:t>
            </a:r>
            <a:r>
              <a:rPr lang="en-US" altLang="zh-CN"/>
              <a:t>G[S]</a:t>
            </a:r>
            <a:r>
              <a:rPr lang="zh-CN" altLang="en-US"/>
              <a:t>的每一个产生式</a:t>
            </a:r>
            <a:r>
              <a:rPr lang="en-US" altLang="zh-CN"/>
              <a:t>α→β</a:t>
            </a:r>
            <a:r>
              <a:rPr lang="zh-CN" altLang="en-US"/>
              <a:t>，均在</a:t>
            </a:r>
            <a:r>
              <a:rPr lang="en-US" altLang="zh-CN"/>
              <a:t>0</a:t>
            </a:r>
            <a:r>
              <a:rPr lang="zh-CN" altLang="en-US"/>
              <a:t>型文法的基础上增加了字符长度上满足∣</a:t>
            </a:r>
            <a:r>
              <a:rPr lang="en-US" altLang="zh-CN"/>
              <a:t>α∣≤∣β∣</a:t>
            </a:r>
            <a:r>
              <a:rPr lang="zh-CN" altLang="en-US"/>
              <a:t>的限制，则称文法</a:t>
            </a:r>
            <a:r>
              <a:rPr lang="en-US" altLang="zh-CN"/>
              <a:t>G[S]</a:t>
            </a:r>
            <a:r>
              <a:rPr lang="zh-CN" altLang="en-US"/>
              <a:t>为</a:t>
            </a:r>
            <a:r>
              <a:rPr lang="en-US" altLang="zh-CN"/>
              <a:t>1</a:t>
            </a:r>
            <a:r>
              <a:rPr lang="zh-CN" altLang="en-US"/>
              <a:t>型文法或上下文有关文法，记为</a:t>
            </a:r>
            <a:r>
              <a:rPr lang="en-US" altLang="zh-CN"/>
              <a:t>CSG</a:t>
            </a:r>
            <a:r>
              <a:rPr lang="zh-CN" altLang="en-US"/>
              <a:t>。</a:t>
            </a:r>
            <a:r>
              <a:rPr lang="en-US" altLang="zh-CN"/>
              <a:t>1</a:t>
            </a:r>
            <a:r>
              <a:rPr lang="zh-CN" altLang="en-US"/>
              <a:t>型文法相应的语言称为</a:t>
            </a:r>
            <a:r>
              <a:rPr lang="en-US" altLang="zh-CN"/>
              <a:t>1</a:t>
            </a:r>
            <a:r>
              <a:rPr lang="zh-CN" altLang="en-US"/>
              <a:t>型语言或上下文有关语言，它的识别系统是线性界限自动机。</a:t>
            </a:r>
          </a:p>
          <a:p>
            <a:pPr algn="just" eaLnBrk="1" hangingPunct="1">
              <a:lnSpc>
                <a:spcPct val="130000"/>
              </a:lnSpc>
              <a:spcBef>
                <a:spcPct val="50000"/>
              </a:spcBef>
            </a:pPr>
            <a:r>
              <a:rPr lang="zh-CN" altLang="en-US"/>
              <a:t>　　</a:t>
            </a:r>
            <a:r>
              <a:rPr lang="en-US" altLang="zh-CN"/>
              <a:t>1</a:t>
            </a:r>
            <a:r>
              <a:rPr lang="zh-CN" altLang="en-US"/>
              <a:t>型文法的另一种定义方法是文法</a:t>
            </a:r>
            <a:r>
              <a:rPr lang="en-US" altLang="zh-CN"/>
              <a:t>G[S]</a:t>
            </a:r>
            <a:r>
              <a:rPr lang="zh-CN" altLang="en-US"/>
              <a:t>的每一个产生式具有下列形式：</a:t>
            </a:r>
          </a:p>
          <a:p>
            <a:pPr algn="just" eaLnBrk="1" hangingPunct="1">
              <a:lnSpc>
                <a:spcPct val="130000"/>
              </a:lnSpc>
              <a:spcBef>
                <a:spcPct val="50000"/>
              </a:spcBef>
            </a:pPr>
            <a:r>
              <a:rPr lang="zh-CN" altLang="en-US"/>
              <a:t>		</a:t>
            </a:r>
            <a:r>
              <a:rPr lang="en-US" altLang="zh-CN"/>
              <a:t>αAδ→αβδ</a:t>
            </a:r>
          </a:p>
          <a:p>
            <a:pPr algn="just" eaLnBrk="1" hangingPunct="1">
              <a:lnSpc>
                <a:spcPct val="130000"/>
              </a:lnSpc>
              <a:spcBef>
                <a:spcPct val="50000"/>
              </a:spcBef>
            </a:pPr>
            <a:r>
              <a:rPr lang="zh-CN" altLang="en-US"/>
              <a:t>其中，                                                             。显然，它满足前述定义的长度限制，但它更明确地表达了上下文有关的特性，即</a:t>
            </a:r>
            <a:r>
              <a:rPr lang="en-US" altLang="zh-CN"/>
              <a:t>A</a:t>
            </a:r>
            <a:r>
              <a:rPr lang="zh-CN" altLang="en-US"/>
              <a:t>必须在</a:t>
            </a:r>
            <a:r>
              <a:rPr lang="en-US" altLang="zh-CN"/>
              <a:t>α</a:t>
            </a:r>
            <a:r>
              <a:rPr lang="zh-CN" altLang="en-US"/>
              <a:t>、</a:t>
            </a:r>
            <a:r>
              <a:rPr lang="en-US" altLang="zh-CN"/>
              <a:t>δ</a:t>
            </a:r>
            <a:r>
              <a:rPr lang="zh-CN" altLang="en-US"/>
              <a:t>的上下文环境中才能被</a:t>
            </a:r>
            <a:r>
              <a:rPr lang="en-US" altLang="zh-CN"/>
              <a:t>β</a:t>
            </a:r>
            <a:r>
              <a:rPr lang="zh-CN" altLang="en-US"/>
              <a:t>所替换。</a:t>
            </a:r>
          </a:p>
        </p:txBody>
      </p:sp>
      <p:pic>
        <p:nvPicPr>
          <p:cNvPr id="82947" name="Picture 5" descr="a">
            <a:extLst>
              <a:ext uri="{FF2B5EF4-FFF2-40B4-BE49-F238E27FC236}">
                <a16:creationId xmlns:a16="http://schemas.microsoft.com/office/drawing/2014/main" id="{E9A4EBA1-6E85-125D-44B4-9ED58322E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5170488"/>
            <a:ext cx="475138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4">
            <a:extLst>
              <a:ext uri="{FF2B5EF4-FFF2-40B4-BE49-F238E27FC236}">
                <a16:creationId xmlns:a16="http://schemas.microsoft.com/office/drawing/2014/main" id="{5B980BC8-6B8F-BD89-2B6F-1C1497DCD81E}"/>
              </a:ext>
            </a:extLst>
          </p:cNvPr>
          <p:cNvSpPr txBox="1">
            <a:spLocks noChangeArrowheads="1"/>
          </p:cNvSpPr>
          <p:nvPr/>
        </p:nvSpPr>
        <p:spPr bwMode="auto">
          <a:xfrm>
            <a:off x="203200" y="623888"/>
            <a:ext cx="872331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a:t>
            </a:r>
            <a:r>
              <a:rPr lang="en-US" altLang="zh-CN">
                <a:ea typeface="黑体" panose="02010609060101010101" pitchFamily="49" charset="-122"/>
              </a:rPr>
              <a:t>2</a:t>
            </a:r>
            <a:r>
              <a:rPr lang="zh-CN" altLang="en-US">
                <a:ea typeface="黑体" panose="02010609060101010101" pitchFamily="49" charset="-122"/>
              </a:rPr>
              <a:t>型文法与</a:t>
            </a:r>
            <a:r>
              <a:rPr lang="en-US" altLang="zh-CN">
                <a:ea typeface="黑体" panose="02010609060101010101" pitchFamily="49" charset="-122"/>
              </a:rPr>
              <a:t>2</a:t>
            </a:r>
            <a:r>
              <a:rPr lang="zh-CN" altLang="en-US">
                <a:ea typeface="黑体" panose="02010609060101010101" pitchFamily="49" charset="-122"/>
              </a:rPr>
              <a:t>型语言</a:t>
            </a:r>
            <a:r>
              <a:rPr lang="en-US" altLang="zh-CN">
                <a:ea typeface="黑体" panose="02010609060101010101" pitchFamily="49" charset="-122"/>
              </a:rPr>
              <a:t>(</a:t>
            </a:r>
            <a:r>
              <a:rPr lang="zh-CN" altLang="en-US">
                <a:ea typeface="黑体" panose="02010609060101010101" pitchFamily="49" charset="-122"/>
              </a:rPr>
              <a:t>对应下推自动机，程序设计语言</a:t>
            </a:r>
            <a:r>
              <a:rPr lang="en-US" altLang="zh-CN">
                <a:ea typeface="黑体" panose="02010609060101010101" pitchFamily="49" charset="-122"/>
              </a:rPr>
              <a:t>)</a:t>
            </a:r>
          </a:p>
          <a:p>
            <a:pPr algn="just" eaLnBrk="1" hangingPunct="1">
              <a:lnSpc>
                <a:spcPct val="140000"/>
              </a:lnSpc>
              <a:spcBef>
                <a:spcPct val="50000"/>
              </a:spcBef>
            </a:pPr>
            <a:r>
              <a:rPr lang="zh-CN" altLang="en-US"/>
              <a:t>　　文法</a:t>
            </a:r>
            <a:r>
              <a:rPr lang="en-US" altLang="zh-CN"/>
              <a:t>G[S]</a:t>
            </a:r>
            <a:r>
              <a:rPr lang="zh-CN" altLang="en-US"/>
              <a:t>的每一个产生式具有下列形式：</a:t>
            </a:r>
          </a:p>
          <a:p>
            <a:pPr algn="ctr" eaLnBrk="1" hangingPunct="1">
              <a:lnSpc>
                <a:spcPct val="140000"/>
              </a:lnSpc>
              <a:spcBef>
                <a:spcPct val="50000"/>
              </a:spcBef>
            </a:pPr>
            <a:r>
              <a:rPr lang="en-US" altLang="zh-CN"/>
              <a:t>A→α</a:t>
            </a:r>
          </a:p>
          <a:p>
            <a:pPr algn="just" eaLnBrk="1" hangingPunct="1">
              <a:lnSpc>
                <a:spcPct val="140000"/>
              </a:lnSpc>
              <a:spcBef>
                <a:spcPct val="50000"/>
              </a:spcBef>
            </a:pPr>
            <a:r>
              <a:rPr lang="zh-CN" altLang="en-US"/>
              <a:t>其中，</a:t>
            </a:r>
            <a:r>
              <a:rPr lang="en-US" altLang="zh-CN"/>
              <a:t>A∈V</a:t>
            </a:r>
            <a:r>
              <a:rPr lang="en-US" altLang="zh-CN" baseline="-30000"/>
              <a:t>N</a:t>
            </a:r>
            <a:r>
              <a:rPr lang="zh-CN" altLang="en-US"/>
              <a:t>，                  ，则称文法</a:t>
            </a:r>
            <a:r>
              <a:rPr lang="en-US" altLang="zh-CN"/>
              <a:t>G[S]</a:t>
            </a:r>
            <a:r>
              <a:rPr lang="zh-CN" altLang="en-US"/>
              <a:t>为</a:t>
            </a:r>
            <a:r>
              <a:rPr lang="en-US" altLang="zh-CN"/>
              <a:t>2</a:t>
            </a:r>
            <a:r>
              <a:rPr lang="zh-CN" altLang="en-US"/>
              <a:t>型文法或上下文无关文法，记为</a:t>
            </a:r>
            <a:r>
              <a:rPr lang="en-US" altLang="zh-CN"/>
              <a:t>CFG</a:t>
            </a:r>
            <a:r>
              <a:rPr lang="zh-CN" altLang="en-US"/>
              <a:t>。</a:t>
            </a:r>
            <a:r>
              <a:rPr lang="en-US" altLang="zh-CN"/>
              <a:t>2</a:t>
            </a:r>
            <a:r>
              <a:rPr lang="zh-CN" altLang="en-US"/>
              <a:t>型文法相应的语言称为</a:t>
            </a:r>
            <a:r>
              <a:rPr lang="en-US" altLang="zh-CN"/>
              <a:t>2</a:t>
            </a:r>
            <a:r>
              <a:rPr lang="zh-CN" altLang="en-US"/>
              <a:t>型语言或上下文无关语言，它的识别系统是下推自动机。</a:t>
            </a:r>
          </a:p>
        </p:txBody>
      </p:sp>
      <p:pic>
        <p:nvPicPr>
          <p:cNvPr id="83971" name="Picture 5" descr="a">
            <a:extLst>
              <a:ext uri="{FF2B5EF4-FFF2-40B4-BE49-F238E27FC236}">
                <a16:creationId xmlns:a16="http://schemas.microsoft.com/office/drawing/2014/main" id="{E82D68F1-637F-E711-6B6F-6C23EB157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776538"/>
            <a:ext cx="158273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4">
            <a:extLst>
              <a:ext uri="{FF2B5EF4-FFF2-40B4-BE49-F238E27FC236}">
                <a16:creationId xmlns:a16="http://schemas.microsoft.com/office/drawing/2014/main" id="{70D1CB4C-B8D6-D56C-6155-962A7E219E91}"/>
              </a:ext>
            </a:extLst>
          </p:cNvPr>
          <p:cNvSpPr txBox="1">
            <a:spLocks noChangeArrowheads="1"/>
          </p:cNvSpPr>
          <p:nvPr/>
        </p:nvSpPr>
        <p:spPr bwMode="auto">
          <a:xfrm>
            <a:off x="276225" y="533400"/>
            <a:ext cx="859155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b="1">
                <a:ea typeface="黑体" panose="02010609060101010101" pitchFamily="49" charset="-122"/>
              </a:rPr>
              <a:t>　　</a:t>
            </a:r>
            <a:r>
              <a:rPr lang="en-US" altLang="zh-CN" b="1">
                <a:ea typeface="黑体" panose="02010609060101010101" pitchFamily="49" charset="-122"/>
              </a:rPr>
              <a:t>4</a:t>
            </a:r>
            <a:r>
              <a:rPr lang="zh-CN" altLang="en-US" b="1">
                <a:ea typeface="黑体" panose="02010609060101010101" pitchFamily="49" charset="-122"/>
              </a:rPr>
              <a:t>．</a:t>
            </a:r>
            <a:r>
              <a:rPr lang="en-US" altLang="zh-CN" b="1">
                <a:ea typeface="黑体" panose="02010609060101010101" pitchFamily="49" charset="-122"/>
              </a:rPr>
              <a:t>3</a:t>
            </a:r>
            <a:r>
              <a:rPr lang="zh-CN" altLang="en-US" b="1">
                <a:ea typeface="黑体" panose="02010609060101010101" pitchFamily="49" charset="-122"/>
              </a:rPr>
              <a:t>型文法与</a:t>
            </a:r>
            <a:r>
              <a:rPr lang="en-US" altLang="zh-CN" b="1">
                <a:ea typeface="黑体" panose="02010609060101010101" pitchFamily="49" charset="-122"/>
              </a:rPr>
              <a:t>3</a:t>
            </a:r>
            <a:r>
              <a:rPr lang="zh-CN" altLang="en-US" b="1">
                <a:ea typeface="黑体" panose="02010609060101010101" pitchFamily="49" charset="-122"/>
              </a:rPr>
              <a:t>型语言</a:t>
            </a:r>
            <a:r>
              <a:rPr lang="en-US" altLang="zh-CN" b="1">
                <a:ea typeface="黑体" panose="02010609060101010101" pitchFamily="49" charset="-122"/>
              </a:rPr>
              <a:t>(</a:t>
            </a:r>
            <a:r>
              <a:rPr lang="zh-CN" altLang="en-US" b="1">
                <a:ea typeface="黑体" panose="02010609060101010101" pitchFamily="49" charset="-122"/>
              </a:rPr>
              <a:t>对应有限自动机</a:t>
            </a:r>
            <a:r>
              <a:rPr lang="en-US" altLang="zh-CN" b="1">
                <a:ea typeface="黑体" panose="02010609060101010101" pitchFamily="49" charset="-122"/>
              </a:rPr>
              <a:t>)</a:t>
            </a:r>
          </a:p>
          <a:p>
            <a:pPr algn="just" eaLnBrk="1" hangingPunct="1">
              <a:lnSpc>
                <a:spcPct val="140000"/>
              </a:lnSpc>
              <a:spcBef>
                <a:spcPct val="50000"/>
              </a:spcBef>
            </a:pPr>
            <a:r>
              <a:rPr lang="zh-CN" altLang="en-US"/>
              <a:t>　　文法</a:t>
            </a:r>
            <a:r>
              <a:rPr lang="en-US" altLang="zh-CN"/>
              <a:t>G[S]</a:t>
            </a:r>
            <a:r>
              <a:rPr lang="zh-CN" altLang="en-US"/>
              <a:t>的每个产生式具有下列形式：</a:t>
            </a:r>
          </a:p>
          <a:p>
            <a:pPr algn="ctr" eaLnBrk="1" hangingPunct="1">
              <a:lnSpc>
                <a:spcPct val="140000"/>
              </a:lnSpc>
              <a:spcBef>
                <a:spcPct val="50000"/>
              </a:spcBef>
            </a:pPr>
            <a:r>
              <a:rPr lang="en-US" altLang="zh-CN"/>
              <a:t>A→a</a:t>
            </a:r>
            <a:r>
              <a:rPr lang="zh-CN" altLang="en-US"/>
              <a:t>或</a:t>
            </a:r>
            <a:r>
              <a:rPr lang="en-US" altLang="zh-CN"/>
              <a:t>A→aB</a:t>
            </a:r>
          </a:p>
          <a:p>
            <a:pPr algn="just" eaLnBrk="1" hangingPunct="1">
              <a:lnSpc>
                <a:spcPct val="140000"/>
              </a:lnSpc>
              <a:spcBef>
                <a:spcPct val="50000"/>
              </a:spcBef>
            </a:pPr>
            <a:r>
              <a:rPr lang="zh-CN" altLang="en-US"/>
              <a:t>其中，</a:t>
            </a:r>
            <a:r>
              <a:rPr lang="en-US" altLang="zh-CN"/>
              <a:t>A</a:t>
            </a:r>
            <a:r>
              <a:rPr lang="zh-CN" altLang="en-US"/>
              <a:t>、</a:t>
            </a:r>
            <a:r>
              <a:rPr lang="en-US" altLang="zh-CN"/>
              <a:t>B∈V</a:t>
            </a:r>
            <a:r>
              <a:rPr lang="en-US" altLang="zh-CN" baseline="-30000"/>
              <a:t>N </a:t>
            </a:r>
            <a:r>
              <a:rPr lang="zh-CN" altLang="en-US"/>
              <a:t>，</a:t>
            </a:r>
            <a:r>
              <a:rPr lang="en-US" altLang="zh-CN"/>
              <a:t>a∈V</a:t>
            </a:r>
            <a:r>
              <a:rPr lang="en-US" altLang="zh-CN" baseline="-30000"/>
              <a:t>T</a:t>
            </a:r>
            <a:r>
              <a:rPr lang="en-US" altLang="zh-CN" baseline="30000"/>
              <a:t>*</a:t>
            </a:r>
            <a:r>
              <a:rPr lang="zh-CN" altLang="en-US"/>
              <a:t>，则文法</a:t>
            </a:r>
            <a:r>
              <a:rPr lang="en-US" altLang="zh-CN"/>
              <a:t>G[S]</a:t>
            </a:r>
            <a:r>
              <a:rPr lang="zh-CN" altLang="en-US"/>
              <a:t>称为</a:t>
            </a:r>
            <a:r>
              <a:rPr lang="en-US" altLang="zh-CN"/>
              <a:t>3</a:t>
            </a:r>
            <a:r>
              <a:rPr lang="zh-CN" altLang="en-US"/>
              <a:t>型文法、正规文法或右线性文法，记为</a:t>
            </a:r>
            <a:r>
              <a:rPr lang="en-US" altLang="zh-CN"/>
              <a:t>RG</a:t>
            </a:r>
            <a:r>
              <a:rPr lang="zh-CN" altLang="en-US"/>
              <a:t>。</a:t>
            </a:r>
            <a:r>
              <a:rPr lang="en-US" altLang="zh-CN"/>
              <a:t>3</a:t>
            </a:r>
            <a:r>
              <a:rPr lang="zh-CN" altLang="en-US"/>
              <a:t>型文法相应的语言为</a:t>
            </a:r>
            <a:r>
              <a:rPr lang="en-US" altLang="zh-CN"/>
              <a:t>3</a:t>
            </a:r>
            <a:r>
              <a:rPr lang="zh-CN" altLang="en-US"/>
              <a:t>型语言或正规语言，它的识别系统是有限自动机。</a:t>
            </a:r>
            <a:r>
              <a:rPr lang="en-US" altLang="zh-CN"/>
              <a:t>3</a:t>
            </a:r>
            <a:r>
              <a:rPr lang="zh-CN" altLang="en-US"/>
              <a:t>型文法还可以呈左线性形式：</a:t>
            </a:r>
          </a:p>
          <a:p>
            <a:pPr algn="ctr" eaLnBrk="1" hangingPunct="1">
              <a:lnSpc>
                <a:spcPct val="140000"/>
              </a:lnSpc>
              <a:spcBef>
                <a:spcPct val="50000"/>
              </a:spcBef>
            </a:pPr>
            <a:r>
              <a:rPr lang="en-US" altLang="zh-CN"/>
              <a:t>A→a</a:t>
            </a:r>
            <a:r>
              <a:rPr lang="zh-CN" altLang="en-US"/>
              <a:t>或</a:t>
            </a:r>
            <a:r>
              <a:rPr lang="en-US" altLang="zh-CN"/>
              <a:t>A→Ba</a:t>
            </a: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a:extLst>
              <a:ext uri="{FF2B5EF4-FFF2-40B4-BE49-F238E27FC236}">
                <a16:creationId xmlns:a16="http://schemas.microsoft.com/office/drawing/2014/main" id="{71CE615E-2796-7940-C4B1-828D10C9D54D}"/>
              </a:ext>
            </a:extLst>
          </p:cNvPr>
          <p:cNvSpPr txBox="1">
            <a:spLocks noChangeArrowheads="1"/>
          </p:cNvSpPr>
          <p:nvPr/>
        </p:nvSpPr>
        <p:spPr bwMode="auto">
          <a:xfrm>
            <a:off x="468313" y="1412875"/>
            <a:ext cx="83820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0" lang="en-US" altLang="zh-CN"/>
              <a:t> </a:t>
            </a:r>
            <a:r>
              <a:rPr kumimoji="0" lang="zh-CN" altLang="en-US"/>
              <a:t>（</a:t>
            </a:r>
            <a:r>
              <a:rPr kumimoji="0" lang="en-US" altLang="zh-CN"/>
              <a:t>3</a:t>
            </a:r>
            <a:r>
              <a:rPr kumimoji="0" lang="zh-CN" altLang="en-US"/>
              <a:t>） </a:t>
            </a:r>
            <a:r>
              <a:rPr kumimoji="0" lang="en-US" altLang="zh-CN"/>
              <a:t>1954~1957</a:t>
            </a:r>
            <a:r>
              <a:rPr kumimoji="0" lang="zh-CN" altLang="en-US"/>
              <a:t>年，</a:t>
            </a:r>
            <a:r>
              <a:rPr kumimoji="0" lang="en-US" altLang="zh-CN"/>
              <a:t>IBM John Backus</a:t>
            </a:r>
            <a:r>
              <a:rPr kumimoji="0" lang="zh-CN" altLang="en-US"/>
              <a:t>带领的一个研究小组对</a:t>
            </a:r>
            <a:r>
              <a:rPr kumimoji="0" lang="en-US" altLang="zh-CN"/>
              <a:t>FORTRAN</a:t>
            </a:r>
            <a:r>
              <a:rPr kumimoji="0" lang="zh-CN" altLang="en-US"/>
              <a:t>语言及其编译器进行了开发。但是，由于对编译程序的理论及技术研究刚刚开始，这个语言的开发付出了巨大的辛劳。与此同时， 波兰语言学家</a:t>
            </a:r>
            <a:r>
              <a:rPr kumimoji="0" lang="en-US" altLang="zh-CN"/>
              <a:t>Noam Chomsky</a:t>
            </a:r>
            <a:r>
              <a:rPr kumimoji="0" lang="zh-CN" altLang="en-US"/>
              <a:t>开始了他的自然语言结构研究。</a:t>
            </a:r>
            <a:r>
              <a:rPr kumimoji="0" lang="en-US" altLang="zh-CN"/>
              <a:t>Noam Chomsky</a:t>
            </a:r>
            <a:r>
              <a:rPr kumimoji="0" lang="zh-CN" altLang="en-US"/>
              <a:t>根据文法（</a:t>
            </a:r>
            <a:r>
              <a:rPr kumimoji="0" lang="en-US" altLang="zh-CN"/>
              <a:t>Grammar</a:t>
            </a:r>
            <a:r>
              <a:rPr kumimoji="0" lang="zh-CN" altLang="en-US"/>
              <a:t>，产生语言的规则）的难易程度及识别它们所需的算法对语言进行了分类，定义了</a:t>
            </a:r>
            <a:r>
              <a:rPr kumimoji="0" lang="en-US" altLang="zh-CN"/>
              <a:t>0</a:t>
            </a:r>
            <a:r>
              <a:rPr kumimoji="0" lang="zh-CN" altLang="en-US"/>
              <a:t>型、</a:t>
            </a:r>
            <a:r>
              <a:rPr kumimoji="0" lang="en-US" altLang="zh-CN"/>
              <a:t>1</a:t>
            </a:r>
            <a:r>
              <a:rPr kumimoji="0" lang="zh-CN" altLang="en-US"/>
              <a:t>型、</a:t>
            </a:r>
            <a:r>
              <a:rPr kumimoji="0" lang="en-US" altLang="zh-CN"/>
              <a:t>2</a:t>
            </a:r>
            <a:r>
              <a:rPr kumimoji="0" lang="zh-CN" altLang="en-US"/>
              <a:t>型和</a:t>
            </a:r>
            <a:r>
              <a:rPr kumimoji="0" lang="en-US" altLang="zh-CN"/>
              <a:t>3</a:t>
            </a:r>
            <a:r>
              <a:rPr kumimoji="0" lang="zh-CN" altLang="en-US"/>
              <a:t>型这四类文法及其相应的形式语言，并分别与相应的识别系统相联系。</a:t>
            </a:r>
          </a:p>
          <a:p>
            <a:pPr eaLnBrk="1" hangingPunct="1">
              <a:lnSpc>
                <a:spcPct val="120000"/>
              </a:lnSpc>
            </a:pPr>
            <a:r>
              <a:rPr kumimoji="0" lang="zh-CN" altLang="en-US"/>
              <a:t> </a:t>
            </a:r>
          </a:p>
          <a:p>
            <a:pPr eaLnBrk="1" hangingPunct="1">
              <a:lnSpc>
                <a:spcPct val="120000"/>
              </a:lnSpc>
            </a:pPr>
            <a:r>
              <a:rPr kumimoji="0" lang="zh-CN" altLang="en-US"/>
              <a:t> （</a:t>
            </a:r>
            <a:r>
              <a:rPr kumimoji="0" lang="en-US" altLang="zh-CN"/>
              <a:t>4</a:t>
            </a:r>
            <a:r>
              <a:rPr kumimoji="0" lang="zh-CN" altLang="en-US"/>
              <a:t>）</a:t>
            </a:r>
            <a:r>
              <a:rPr kumimoji="0" lang="en-US" altLang="zh-CN"/>
              <a:t>20</a:t>
            </a:r>
            <a:r>
              <a:rPr kumimoji="0" lang="zh-CN" altLang="en-US"/>
              <a:t>世纪</a:t>
            </a:r>
            <a:r>
              <a:rPr kumimoji="0" lang="en-US" altLang="zh-CN"/>
              <a:t>70</a:t>
            </a:r>
            <a:r>
              <a:rPr kumimoji="0" lang="zh-CN" altLang="en-US"/>
              <a:t>年代后期和</a:t>
            </a:r>
            <a:r>
              <a:rPr kumimoji="0" lang="en-US" altLang="zh-CN"/>
              <a:t>80</a:t>
            </a:r>
            <a:r>
              <a:rPr kumimoji="0" lang="zh-CN" altLang="en-US"/>
              <a:t>年代初，大量的研究都关注于编译器其他部分的自动生成，其中包括代码生成。</a:t>
            </a:r>
          </a:p>
        </p:txBody>
      </p:sp>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a:extLst>
              <a:ext uri="{FF2B5EF4-FFF2-40B4-BE49-F238E27FC236}">
                <a16:creationId xmlns:a16="http://schemas.microsoft.com/office/drawing/2014/main" id="{76EB70AE-D0FA-A29B-2EB9-67102D04DF30}"/>
              </a:ext>
            </a:extLst>
          </p:cNvPr>
          <p:cNvSpPr txBox="1">
            <a:spLocks noChangeArrowheads="1"/>
          </p:cNvSpPr>
          <p:nvPr/>
        </p:nvSpPr>
        <p:spPr bwMode="auto">
          <a:xfrm>
            <a:off x="144463" y="581025"/>
            <a:ext cx="8767762"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a:t>
            </a:r>
            <a:r>
              <a:rPr lang="en-US" altLang="zh-CN" b="1">
                <a:ea typeface="黑体" panose="02010609060101010101" pitchFamily="49" charset="-122"/>
              </a:rPr>
              <a:t>5</a:t>
            </a:r>
            <a:r>
              <a:rPr lang="zh-CN" altLang="en-US" b="1">
                <a:ea typeface="黑体" panose="02010609060101010101" pitchFamily="49" charset="-122"/>
              </a:rPr>
              <a:t>．四类文法的关系与区别</a:t>
            </a:r>
          </a:p>
          <a:p>
            <a:pPr algn="just" eaLnBrk="1" hangingPunct="1">
              <a:lnSpc>
                <a:spcPct val="140000"/>
              </a:lnSpc>
              <a:spcBef>
                <a:spcPct val="50000"/>
              </a:spcBef>
            </a:pPr>
            <a:r>
              <a:rPr lang="zh-CN" altLang="en-US"/>
              <a:t>　　由四类文法的定义可知，从</a:t>
            </a:r>
            <a:r>
              <a:rPr lang="en-US" altLang="zh-CN"/>
              <a:t>0</a:t>
            </a:r>
            <a:r>
              <a:rPr lang="zh-CN" altLang="en-US"/>
              <a:t>型文法到</a:t>
            </a:r>
            <a:r>
              <a:rPr lang="en-US" altLang="zh-CN"/>
              <a:t>3</a:t>
            </a:r>
            <a:r>
              <a:rPr lang="zh-CN" altLang="en-US"/>
              <a:t>型文法逐渐增加限制。</a:t>
            </a:r>
            <a:r>
              <a:rPr lang="en-US" altLang="zh-CN"/>
              <a:t>1</a:t>
            </a:r>
            <a:r>
              <a:rPr lang="zh-CN" altLang="en-US"/>
              <a:t>～</a:t>
            </a:r>
            <a:r>
              <a:rPr lang="en-US" altLang="zh-CN"/>
              <a:t>3</a:t>
            </a:r>
            <a:r>
              <a:rPr lang="zh-CN" altLang="en-US"/>
              <a:t>型文法都属于</a:t>
            </a:r>
            <a:r>
              <a:rPr lang="en-US" altLang="zh-CN"/>
              <a:t>0</a:t>
            </a:r>
            <a:r>
              <a:rPr lang="zh-CN" altLang="en-US"/>
              <a:t>型文法，</a:t>
            </a:r>
            <a:r>
              <a:rPr lang="en-US" altLang="zh-CN"/>
              <a:t>2</a:t>
            </a:r>
            <a:r>
              <a:rPr lang="zh-CN" altLang="en-US"/>
              <a:t>、</a:t>
            </a:r>
            <a:r>
              <a:rPr lang="en-US" altLang="zh-CN"/>
              <a:t>3</a:t>
            </a:r>
            <a:r>
              <a:rPr lang="zh-CN" altLang="en-US"/>
              <a:t>型文法不一定属于</a:t>
            </a:r>
            <a:r>
              <a:rPr lang="en-US" altLang="zh-CN"/>
              <a:t>1</a:t>
            </a:r>
            <a:r>
              <a:rPr lang="zh-CN" altLang="en-US"/>
              <a:t>型文法</a:t>
            </a:r>
            <a:r>
              <a:rPr lang="en-US" altLang="zh-CN"/>
              <a:t>(</a:t>
            </a:r>
            <a:r>
              <a:rPr lang="zh-CN" altLang="en-US"/>
              <a:t>如果存在形如</a:t>
            </a:r>
            <a:r>
              <a:rPr lang="en-US" altLang="zh-CN"/>
              <a:t>A→ε</a:t>
            </a:r>
            <a:r>
              <a:rPr lang="zh-CN" altLang="en-US"/>
              <a:t>的产生式，则不属于</a:t>
            </a:r>
            <a:r>
              <a:rPr lang="en-US" altLang="zh-CN"/>
              <a:t>1</a:t>
            </a:r>
            <a:r>
              <a:rPr lang="zh-CN" altLang="en-US"/>
              <a:t>型文法</a:t>
            </a:r>
            <a:r>
              <a:rPr lang="en-US" altLang="zh-CN"/>
              <a:t>)</a:t>
            </a:r>
            <a:r>
              <a:rPr lang="zh-CN" altLang="en-US"/>
              <a:t>，</a:t>
            </a:r>
            <a:r>
              <a:rPr lang="en-US" altLang="zh-CN"/>
              <a:t>3</a:t>
            </a:r>
            <a:r>
              <a:rPr lang="zh-CN" altLang="en-US"/>
              <a:t>型文法属于</a:t>
            </a:r>
            <a:r>
              <a:rPr lang="en-US" altLang="zh-CN"/>
              <a:t>2</a:t>
            </a:r>
            <a:r>
              <a:rPr lang="zh-CN" altLang="en-US"/>
              <a:t>型文法。四类文法的区别如下：</a:t>
            </a:r>
          </a:p>
          <a:p>
            <a:pPr algn="just" eaLnBrk="1" hangingPunct="1">
              <a:lnSpc>
                <a:spcPct val="140000"/>
              </a:lnSpc>
              <a:spcBef>
                <a:spcPct val="50000"/>
              </a:spcBef>
            </a:pPr>
            <a:r>
              <a:rPr lang="zh-CN" altLang="en-US"/>
              <a:t>　　</a:t>
            </a:r>
            <a:r>
              <a:rPr lang="en-US" altLang="zh-CN"/>
              <a:t>(1) 1</a:t>
            </a:r>
            <a:r>
              <a:rPr lang="zh-CN" altLang="en-US"/>
              <a:t>型文法中不允许有形如“</a:t>
            </a:r>
            <a:r>
              <a:rPr lang="en-US" altLang="zh-CN"/>
              <a:t>A→ε”</a:t>
            </a:r>
            <a:r>
              <a:rPr lang="zh-CN" altLang="en-US"/>
              <a:t>的产生式存在，而</a:t>
            </a:r>
            <a:r>
              <a:rPr lang="en-US" altLang="zh-CN"/>
              <a:t>2</a:t>
            </a:r>
            <a:r>
              <a:rPr lang="zh-CN" altLang="en-US"/>
              <a:t>、</a:t>
            </a:r>
            <a:r>
              <a:rPr lang="en-US" altLang="zh-CN"/>
              <a:t>3</a:t>
            </a:r>
            <a:r>
              <a:rPr lang="zh-CN" altLang="en-US"/>
              <a:t>型文法则允许形如“</a:t>
            </a:r>
            <a:r>
              <a:rPr lang="en-US" altLang="zh-CN"/>
              <a:t>A→ε”</a:t>
            </a:r>
            <a:r>
              <a:rPr lang="zh-CN" altLang="en-US"/>
              <a:t>的产生式存在；</a:t>
            </a:r>
          </a:p>
          <a:p>
            <a:pPr algn="just" eaLnBrk="1" hangingPunct="1">
              <a:lnSpc>
                <a:spcPct val="140000"/>
              </a:lnSpc>
              <a:spcBef>
                <a:spcPct val="50000"/>
              </a:spcBef>
            </a:pPr>
            <a:r>
              <a:rPr lang="zh-CN" altLang="en-US"/>
              <a:t>　　</a:t>
            </a:r>
            <a:r>
              <a:rPr lang="en-US" altLang="zh-CN"/>
              <a:t>(2)  0</a:t>
            </a:r>
            <a:r>
              <a:rPr lang="zh-CN" altLang="en-US"/>
              <a:t>、</a:t>
            </a:r>
            <a:r>
              <a:rPr lang="en-US" altLang="zh-CN"/>
              <a:t>1</a:t>
            </a:r>
            <a:r>
              <a:rPr lang="zh-CN" altLang="en-US"/>
              <a:t>型文法的产生式左部存在含有终结符号的符号串或两个以上的非终结符，而</a:t>
            </a:r>
            <a:r>
              <a:rPr lang="en-US" altLang="zh-CN"/>
              <a:t>2</a:t>
            </a:r>
            <a:r>
              <a:rPr lang="zh-CN" altLang="en-US"/>
              <a:t>型和</a:t>
            </a:r>
            <a:r>
              <a:rPr lang="en-US" altLang="zh-CN"/>
              <a:t>3</a:t>
            </a:r>
            <a:r>
              <a:rPr lang="zh-CN" altLang="en-US"/>
              <a:t>型文法的产生式左部只允许是单个的非终结符号。</a:t>
            </a:r>
          </a:p>
        </p:txBody>
      </p:sp>
    </p:spTree>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4">
            <a:extLst>
              <a:ext uri="{FF2B5EF4-FFF2-40B4-BE49-F238E27FC236}">
                <a16:creationId xmlns:a16="http://schemas.microsoft.com/office/drawing/2014/main" id="{C4715CB9-07B5-F785-9A45-D6726B32B7ED}"/>
              </a:ext>
            </a:extLst>
          </p:cNvPr>
          <p:cNvSpPr txBox="1">
            <a:spLocks noChangeArrowheads="1"/>
          </p:cNvSpPr>
          <p:nvPr/>
        </p:nvSpPr>
        <p:spPr bwMode="auto">
          <a:xfrm>
            <a:off x="130175" y="457200"/>
            <a:ext cx="8853488"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zh-CN" altLang="en-US" b="1">
                <a:ea typeface="黑体" panose="02010609060101010101" pitchFamily="49" charset="-122"/>
              </a:rPr>
              <a:t>例</a:t>
            </a:r>
            <a:r>
              <a:rPr lang="en-US" altLang="zh-CN" b="1">
                <a:ea typeface="黑体" panose="02010609060101010101" pitchFamily="49" charset="-122"/>
              </a:rPr>
              <a:t>3.3</a:t>
            </a:r>
            <a:r>
              <a:rPr lang="en-US" altLang="zh-CN"/>
              <a:t>  </a:t>
            </a:r>
            <a:r>
              <a:rPr lang="zh-CN" altLang="en-US"/>
              <a:t>试判断下列产生式集所对应的文法和产生的语言：</a:t>
            </a:r>
          </a:p>
          <a:p>
            <a:pPr algn="just" eaLnBrk="1" hangingPunct="1">
              <a:lnSpc>
                <a:spcPct val="130000"/>
              </a:lnSpc>
              <a:spcBef>
                <a:spcPct val="50000"/>
              </a:spcBef>
            </a:pPr>
            <a:r>
              <a:rPr lang="en-US" altLang="zh-CN" sz="2000"/>
              <a:t>(1)	① S→ACaB      (2)</a:t>
            </a:r>
            <a:r>
              <a:rPr lang="zh-CN" altLang="en-US" sz="2000"/>
              <a:t>　① </a:t>
            </a:r>
            <a:r>
              <a:rPr lang="en-US" altLang="zh-CN" sz="2000"/>
              <a:t>S→aSBC      (3)</a:t>
            </a:r>
            <a:r>
              <a:rPr lang="zh-CN" altLang="en-US" sz="2000"/>
              <a:t>　①</a:t>
            </a:r>
            <a:r>
              <a:rPr lang="en-US" altLang="zh-CN" sz="2000"/>
              <a:t>S→Ac     (4)</a:t>
            </a:r>
            <a:r>
              <a:rPr lang="zh-CN" altLang="en-US" sz="2000"/>
              <a:t>　① </a:t>
            </a:r>
            <a:r>
              <a:rPr lang="en-US" altLang="zh-CN" sz="2000"/>
              <a:t>S→aS</a:t>
            </a:r>
          </a:p>
          <a:p>
            <a:pPr algn="just" eaLnBrk="1" hangingPunct="1">
              <a:lnSpc>
                <a:spcPct val="130000"/>
              </a:lnSpc>
              <a:spcBef>
                <a:spcPct val="50000"/>
              </a:spcBef>
            </a:pPr>
            <a:r>
              <a:rPr lang="en-US" altLang="zh-CN" sz="2000"/>
              <a:t>   	② Ca→aaC       	</a:t>
            </a:r>
            <a:r>
              <a:rPr lang="zh-CN" altLang="en-US" sz="2000"/>
              <a:t>　　② </a:t>
            </a:r>
            <a:r>
              <a:rPr lang="en-US" altLang="zh-CN" sz="2000"/>
              <a:t>S→aBC          	②S→Sc        	② S→aA</a:t>
            </a:r>
          </a:p>
          <a:p>
            <a:pPr algn="just" eaLnBrk="1" hangingPunct="1">
              <a:lnSpc>
                <a:spcPct val="130000"/>
              </a:lnSpc>
              <a:spcBef>
                <a:spcPct val="50000"/>
              </a:spcBef>
            </a:pPr>
            <a:r>
              <a:rPr lang="en-US" altLang="zh-CN" sz="2000"/>
              <a:t>   	③ CB→DB      	</a:t>
            </a:r>
            <a:r>
              <a:rPr lang="zh-CN" altLang="en-US" sz="2000"/>
              <a:t>　　③ </a:t>
            </a:r>
            <a:r>
              <a:rPr lang="en-US" altLang="zh-CN" sz="2000"/>
              <a:t>CB→DB       	③A→ab        	③ A→bA</a:t>
            </a:r>
          </a:p>
          <a:p>
            <a:pPr algn="just" eaLnBrk="1" hangingPunct="1">
              <a:lnSpc>
                <a:spcPct val="130000"/>
              </a:lnSpc>
              <a:spcBef>
                <a:spcPct val="50000"/>
              </a:spcBef>
            </a:pPr>
            <a:r>
              <a:rPr lang="en-US" altLang="zh-CN" sz="2000"/>
              <a:t>   	④ CB→E         	</a:t>
            </a:r>
            <a:r>
              <a:rPr lang="zh-CN" altLang="en-US" sz="2000"/>
              <a:t>　　④ </a:t>
            </a:r>
            <a:r>
              <a:rPr lang="en-US" altLang="zh-CN" sz="2000"/>
              <a:t>DB→DC        	④A→aAb      	④ A→bB</a:t>
            </a:r>
          </a:p>
          <a:p>
            <a:pPr algn="just" eaLnBrk="1" hangingPunct="1">
              <a:lnSpc>
                <a:spcPct val="130000"/>
              </a:lnSpc>
              <a:spcBef>
                <a:spcPct val="50000"/>
              </a:spcBef>
            </a:pPr>
            <a:r>
              <a:rPr lang="en-US" altLang="zh-CN" sz="2000"/>
              <a:t>  	⑤ aD→Da        	</a:t>
            </a:r>
            <a:r>
              <a:rPr lang="zh-CN" altLang="en-US" sz="2000"/>
              <a:t>　　⑤ </a:t>
            </a:r>
            <a:r>
              <a:rPr lang="en-US" altLang="zh-CN" sz="2000"/>
              <a:t>DC→BC               ⑤ B→cB</a:t>
            </a:r>
          </a:p>
          <a:p>
            <a:pPr algn="just" eaLnBrk="1" hangingPunct="1">
              <a:lnSpc>
                <a:spcPct val="130000"/>
              </a:lnSpc>
              <a:spcBef>
                <a:spcPct val="50000"/>
              </a:spcBef>
            </a:pPr>
            <a:r>
              <a:rPr lang="en-US" altLang="zh-CN" sz="2000"/>
              <a:t>   	⑥ AD→AC      	</a:t>
            </a:r>
            <a:r>
              <a:rPr lang="zh-CN" altLang="en-US" sz="2000"/>
              <a:t>　　⑥ </a:t>
            </a:r>
            <a:r>
              <a:rPr lang="en-US" altLang="zh-CN" sz="2000"/>
              <a:t>aB→ab                  ⑥ B→c</a:t>
            </a:r>
          </a:p>
          <a:p>
            <a:pPr algn="just" eaLnBrk="1" hangingPunct="1">
              <a:lnSpc>
                <a:spcPct val="130000"/>
              </a:lnSpc>
              <a:spcBef>
                <a:spcPct val="50000"/>
              </a:spcBef>
            </a:pPr>
            <a:r>
              <a:rPr lang="en-US" altLang="zh-CN" sz="2000"/>
              <a:t>   	⑦ aE→Ea       	</a:t>
            </a:r>
            <a:r>
              <a:rPr lang="zh-CN" altLang="en-US" sz="2000"/>
              <a:t>　　⑦ </a:t>
            </a:r>
            <a:r>
              <a:rPr lang="en-US" altLang="zh-CN" sz="2000"/>
              <a:t>bB→bb</a:t>
            </a:r>
          </a:p>
          <a:p>
            <a:pPr algn="just" eaLnBrk="1" hangingPunct="1">
              <a:lnSpc>
                <a:spcPct val="130000"/>
              </a:lnSpc>
              <a:spcBef>
                <a:spcPct val="50000"/>
              </a:spcBef>
            </a:pPr>
            <a:r>
              <a:rPr lang="en-US" altLang="zh-CN" sz="2000"/>
              <a:t>  	⑧ AE→ε      </a:t>
            </a:r>
            <a:r>
              <a:rPr lang="zh-CN" altLang="en-US" sz="2000"/>
              <a:t>　　　⑧ </a:t>
            </a:r>
            <a:r>
              <a:rPr lang="en-US" altLang="zh-CN" sz="2000"/>
              <a:t>bC→bc</a:t>
            </a:r>
          </a:p>
          <a:p>
            <a:pPr algn="just" eaLnBrk="1" hangingPunct="1">
              <a:lnSpc>
                <a:spcPct val="130000"/>
              </a:lnSpc>
              <a:spcBef>
                <a:spcPct val="50000"/>
              </a:spcBef>
            </a:pPr>
            <a:r>
              <a:rPr lang="en-US" altLang="zh-CN" sz="2000"/>
              <a:t>                     		</a:t>
            </a:r>
            <a:r>
              <a:rPr lang="zh-CN" altLang="en-US" sz="2000"/>
              <a:t>　　⑨ </a:t>
            </a:r>
            <a:r>
              <a:rPr lang="en-US" altLang="zh-CN" sz="2000"/>
              <a:t>cC→cc</a:t>
            </a:r>
          </a:p>
          <a:p>
            <a:pPr eaLnBrk="1" hangingPunct="1">
              <a:lnSpc>
                <a:spcPct val="130000"/>
              </a:lnSpc>
              <a:spcBef>
                <a:spcPct val="50000"/>
              </a:spcBef>
            </a:pPr>
            <a:endParaRPr lang="en-US" altLang="zh-CN" sz="2000"/>
          </a:p>
        </p:txBody>
      </p:sp>
    </p:spTree>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5">
            <a:extLst>
              <a:ext uri="{FF2B5EF4-FFF2-40B4-BE49-F238E27FC236}">
                <a16:creationId xmlns:a16="http://schemas.microsoft.com/office/drawing/2014/main" id="{ED17A09F-8F97-D1EF-D5B4-90DFA22947F6}"/>
              </a:ext>
            </a:extLst>
          </p:cNvPr>
          <p:cNvGraphicFramePr>
            <a:graphicFrameLocks noChangeAspect="1"/>
          </p:cNvGraphicFramePr>
          <p:nvPr/>
        </p:nvGraphicFramePr>
        <p:xfrm>
          <a:off x="395288" y="620713"/>
          <a:ext cx="8458200" cy="5260975"/>
        </p:xfrm>
        <a:graphic>
          <a:graphicData uri="http://schemas.openxmlformats.org/presentationml/2006/ole">
            <mc:AlternateContent xmlns:mc="http://schemas.openxmlformats.org/markup-compatibility/2006">
              <mc:Choice xmlns:v="urn:schemas-microsoft-com:vml" Requires="v">
                <p:oleObj name="文档" r:id="rId2" imgW="3504600" imgH="2179440" progId="Word.Document.8">
                  <p:embed/>
                </p:oleObj>
              </mc:Choice>
              <mc:Fallback>
                <p:oleObj name="文档" r:id="rId2" imgW="3504600" imgH="2179440" progId="Word.Document.8">
                  <p:embed/>
                  <p:pic>
                    <p:nvPicPr>
                      <p:cNvPr id="4098" name="Object 5">
                        <a:extLst>
                          <a:ext uri="{FF2B5EF4-FFF2-40B4-BE49-F238E27FC236}">
                            <a16:creationId xmlns:a16="http://schemas.microsoft.com/office/drawing/2014/main" id="{ED17A09F-8F97-D1EF-D5B4-90DFA2294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620713"/>
                        <a:ext cx="8458200" cy="52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a:extLst>
              <a:ext uri="{FF2B5EF4-FFF2-40B4-BE49-F238E27FC236}">
                <a16:creationId xmlns:a16="http://schemas.microsoft.com/office/drawing/2014/main" id="{7AF9F35B-1F68-35AC-37A6-C2F61069061F}"/>
              </a:ext>
            </a:extLst>
          </p:cNvPr>
          <p:cNvGraphicFramePr>
            <a:graphicFrameLocks noChangeAspect="1"/>
          </p:cNvGraphicFramePr>
          <p:nvPr/>
        </p:nvGraphicFramePr>
        <p:xfrm>
          <a:off x="228600" y="762000"/>
          <a:ext cx="8763000" cy="3648075"/>
        </p:xfrm>
        <a:graphic>
          <a:graphicData uri="http://schemas.openxmlformats.org/presentationml/2006/ole">
            <mc:AlternateContent xmlns:mc="http://schemas.openxmlformats.org/markup-compatibility/2006">
              <mc:Choice xmlns:v="urn:schemas-microsoft-com:vml" Requires="v">
                <p:oleObj name="文档" r:id="rId2" imgW="3866400" imgH="1610280" progId="Word.Document.8">
                  <p:embed/>
                </p:oleObj>
              </mc:Choice>
              <mc:Fallback>
                <p:oleObj name="文档" r:id="rId2" imgW="3866400" imgH="1610280" progId="Word.Document.8">
                  <p:embed/>
                  <p:pic>
                    <p:nvPicPr>
                      <p:cNvPr id="5122" name="Object 4">
                        <a:extLst>
                          <a:ext uri="{FF2B5EF4-FFF2-40B4-BE49-F238E27FC236}">
                            <a16:creationId xmlns:a16="http://schemas.microsoft.com/office/drawing/2014/main" id="{7AF9F35B-1F68-35AC-37A6-C2F610690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0"/>
                        <a:ext cx="876300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a:extLst>
              <a:ext uri="{FF2B5EF4-FFF2-40B4-BE49-F238E27FC236}">
                <a16:creationId xmlns:a16="http://schemas.microsoft.com/office/drawing/2014/main" id="{0C5AE4E4-D65F-5C77-4288-69D7D3D86B3B}"/>
              </a:ext>
            </a:extLst>
          </p:cNvPr>
          <p:cNvGraphicFramePr>
            <a:graphicFrameLocks noChangeAspect="1"/>
          </p:cNvGraphicFramePr>
          <p:nvPr/>
        </p:nvGraphicFramePr>
        <p:xfrm>
          <a:off x="468313" y="762000"/>
          <a:ext cx="8229600" cy="2452688"/>
        </p:xfrm>
        <a:graphic>
          <a:graphicData uri="http://schemas.openxmlformats.org/presentationml/2006/ole">
            <mc:AlternateContent xmlns:mc="http://schemas.openxmlformats.org/markup-compatibility/2006">
              <mc:Choice xmlns:v="urn:schemas-microsoft-com:vml" Requires="v">
                <p:oleObj name="文档" r:id="rId2" imgW="3323520" imgH="990720" progId="Word.Document.8">
                  <p:embed/>
                </p:oleObj>
              </mc:Choice>
              <mc:Fallback>
                <p:oleObj name="文档" r:id="rId2" imgW="3323520" imgH="990720" progId="Word.Document.8">
                  <p:embed/>
                  <p:pic>
                    <p:nvPicPr>
                      <p:cNvPr id="6146" name="Object 4">
                        <a:extLst>
                          <a:ext uri="{FF2B5EF4-FFF2-40B4-BE49-F238E27FC236}">
                            <a16:creationId xmlns:a16="http://schemas.microsoft.com/office/drawing/2014/main" id="{0C5AE4E4-D65F-5C77-4288-69D7D3D86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762000"/>
                        <a:ext cx="8229600" cy="2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4">
            <a:extLst>
              <a:ext uri="{FF2B5EF4-FFF2-40B4-BE49-F238E27FC236}">
                <a16:creationId xmlns:a16="http://schemas.microsoft.com/office/drawing/2014/main" id="{3F428299-6671-66A5-2C7E-6EED66D7EBAD}"/>
              </a:ext>
            </a:extLst>
          </p:cNvPr>
          <p:cNvGraphicFramePr>
            <a:graphicFrameLocks noChangeAspect="1"/>
          </p:cNvGraphicFramePr>
          <p:nvPr/>
        </p:nvGraphicFramePr>
        <p:xfrm>
          <a:off x="228600" y="914400"/>
          <a:ext cx="8686800" cy="3408363"/>
        </p:xfrm>
        <a:graphic>
          <a:graphicData uri="http://schemas.openxmlformats.org/presentationml/2006/ole">
            <mc:AlternateContent xmlns:mc="http://schemas.openxmlformats.org/markup-compatibility/2006">
              <mc:Choice xmlns:v="urn:schemas-microsoft-com:vml" Requires="v">
                <p:oleObj name="文档" r:id="rId2" imgW="4038120" imgH="1585080" progId="Word.Document.8">
                  <p:embed/>
                </p:oleObj>
              </mc:Choice>
              <mc:Fallback>
                <p:oleObj name="文档" r:id="rId2" imgW="4038120" imgH="1585080" progId="Word.Document.8">
                  <p:embed/>
                  <p:pic>
                    <p:nvPicPr>
                      <p:cNvPr id="7170" name="Object 4">
                        <a:extLst>
                          <a:ext uri="{FF2B5EF4-FFF2-40B4-BE49-F238E27FC236}">
                            <a16:creationId xmlns:a16="http://schemas.microsoft.com/office/drawing/2014/main" id="{3F428299-6671-66A5-2C7E-6EED66D7E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14400"/>
                        <a:ext cx="8686800" cy="340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5">
            <a:extLst>
              <a:ext uri="{FF2B5EF4-FFF2-40B4-BE49-F238E27FC236}">
                <a16:creationId xmlns:a16="http://schemas.microsoft.com/office/drawing/2014/main" id="{BA6F5351-6DA5-4223-94F3-272F19AD44BB}"/>
              </a:ext>
            </a:extLst>
          </p:cNvPr>
          <p:cNvGraphicFramePr>
            <a:graphicFrameLocks noChangeAspect="1"/>
          </p:cNvGraphicFramePr>
          <p:nvPr/>
        </p:nvGraphicFramePr>
        <p:xfrm>
          <a:off x="76200" y="685800"/>
          <a:ext cx="8915400" cy="4311650"/>
        </p:xfrm>
        <a:graphic>
          <a:graphicData uri="http://schemas.openxmlformats.org/presentationml/2006/ole">
            <mc:AlternateContent xmlns:mc="http://schemas.openxmlformats.org/markup-compatibility/2006">
              <mc:Choice xmlns:v="urn:schemas-microsoft-com:vml" Requires="v">
                <p:oleObj name="文档" r:id="rId2" imgW="3685680" imgH="1783080" progId="Word.Document.8">
                  <p:embed/>
                </p:oleObj>
              </mc:Choice>
              <mc:Fallback>
                <p:oleObj name="文档" r:id="rId2" imgW="3685680" imgH="1783080" progId="Word.Document.8">
                  <p:embed/>
                  <p:pic>
                    <p:nvPicPr>
                      <p:cNvPr id="8194" name="Object 5">
                        <a:extLst>
                          <a:ext uri="{FF2B5EF4-FFF2-40B4-BE49-F238E27FC236}">
                            <a16:creationId xmlns:a16="http://schemas.microsoft.com/office/drawing/2014/main" id="{BA6F5351-6DA5-4223-94F3-272F19AD4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8915400" cy="431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4">
            <a:extLst>
              <a:ext uri="{FF2B5EF4-FFF2-40B4-BE49-F238E27FC236}">
                <a16:creationId xmlns:a16="http://schemas.microsoft.com/office/drawing/2014/main" id="{F70BDE69-72E7-088D-B03B-0C949C12295C}"/>
              </a:ext>
            </a:extLst>
          </p:cNvPr>
          <p:cNvSpPr txBox="1">
            <a:spLocks noChangeArrowheads="1"/>
          </p:cNvSpPr>
          <p:nvPr/>
        </p:nvSpPr>
        <p:spPr bwMode="auto">
          <a:xfrm>
            <a:off x="144463" y="638175"/>
            <a:ext cx="8869362"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a:t>
            </a:r>
            <a:r>
              <a:rPr lang="zh-CN" altLang="en-US" b="1">
                <a:ea typeface="黑体" panose="02010609060101010101" pitchFamily="49" charset="-122"/>
              </a:rPr>
              <a:t>例</a:t>
            </a:r>
            <a:r>
              <a:rPr lang="en-US" altLang="zh-CN" b="1">
                <a:ea typeface="黑体" panose="02010609060101010101" pitchFamily="49" charset="-122"/>
              </a:rPr>
              <a:t>3.4</a:t>
            </a:r>
            <a:r>
              <a:rPr lang="en-US" altLang="zh-CN"/>
              <a:t>  </a:t>
            </a:r>
            <a:r>
              <a:rPr lang="zh-CN" altLang="en-US"/>
              <a:t>给出字母表</a:t>
            </a:r>
            <a:r>
              <a:rPr lang="en-US" altLang="zh-CN"/>
              <a:t>Σ={a,b}</a:t>
            </a:r>
            <a:r>
              <a:rPr lang="zh-CN" altLang="en-US"/>
              <a:t>上的同时只有奇数个</a:t>
            </a:r>
            <a:r>
              <a:rPr lang="en-US" altLang="zh-CN"/>
              <a:t>a</a:t>
            </a:r>
            <a:r>
              <a:rPr lang="zh-CN" altLang="en-US"/>
              <a:t>和奇数个</a:t>
            </a:r>
            <a:r>
              <a:rPr lang="en-US" altLang="zh-CN"/>
              <a:t>b</a:t>
            </a:r>
            <a:r>
              <a:rPr lang="zh-CN" altLang="en-US"/>
              <a:t>的所有字符串集合的正规文法。</a:t>
            </a:r>
          </a:p>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ea typeface="黑体" panose="02010609060101010101" pitchFamily="49" charset="-122"/>
              </a:rPr>
              <a:t>]</a:t>
            </a:r>
            <a:r>
              <a:rPr lang="en-US" altLang="zh-CN"/>
              <a:t>  </a:t>
            </a:r>
            <a:r>
              <a:rPr lang="zh-CN" altLang="en-US"/>
              <a:t>为了构造字母表</a:t>
            </a:r>
            <a:r>
              <a:rPr lang="en-US" altLang="zh-CN"/>
              <a:t>Σ={a,b}</a:t>
            </a:r>
            <a:r>
              <a:rPr lang="zh-CN" altLang="en-US"/>
              <a:t>上同时只有奇数个</a:t>
            </a:r>
            <a:r>
              <a:rPr lang="en-US" altLang="zh-CN"/>
              <a:t>a</a:t>
            </a:r>
            <a:r>
              <a:rPr lang="zh-CN" altLang="en-US"/>
              <a:t>和奇数个</a:t>
            </a:r>
            <a:r>
              <a:rPr lang="en-US" altLang="zh-CN"/>
              <a:t>b</a:t>
            </a:r>
            <a:r>
              <a:rPr lang="zh-CN" altLang="en-US"/>
              <a:t>的所有字符串的正规表达式，我们画出如图</a:t>
            </a:r>
            <a:r>
              <a:rPr lang="en-US" altLang="zh-CN"/>
              <a:t>3–2</a:t>
            </a:r>
            <a:r>
              <a:rPr lang="zh-CN" altLang="en-US"/>
              <a:t>所示的</a:t>
            </a:r>
            <a:r>
              <a:rPr lang="en-US" altLang="zh-CN"/>
              <a:t>DFA</a:t>
            </a:r>
            <a:r>
              <a:rPr lang="zh-CN" altLang="en-US"/>
              <a:t>，即由开始符</a:t>
            </a:r>
            <a:r>
              <a:rPr lang="en-US" altLang="zh-CN"/>
              <a:t>S</a:t>
            </a:r>
            <a:r>
              <a:rPr lang="zh-CN" altLang="en-US"/>
              <a:t>出发，经过奇数个</a:t>
            </a:r>
            <a:r>
              <a:rPr lang="en-US" altLang="zh-CN"/>
              <a:t>a</a:t>
            </a:r>
            <a:r>
              <a:rPr lang="zh-CN" altLang="en-US"/>
              <a:t>到达状态</a:t>
            </a:r>
            <a:r>
              <a:rPr lang="en-US" altLang="zh-CN"/>
              <a:t>A</a:t>
            </a:r>
            <a:r>
              <a:rPr lang="zh-CN" altLang="en-US"/>
              <a:t>，或经过奇数个</a:t>
            </a:r>
            <a:r>
              <a:rPr lang="en-US" altLang="zh-CN"/>
              <a:t>b</a:t>
            </a:r>
            <a:r>
              <a:rPr lang="zh-CN" altLang="en-US"/>
              <a:t>到达状态</a:t>
            </a:r>
            <a:r>
              <a:rPr lang="en-US" altLang="zh-CN"/>
              <a:t>B</a:t>
            </a:r>
            <a:r>
              <a:rPr lang="zh-CN" altLang="en-US"/>
              <a:t>。再由状态</a:t>
            </a:r>
            <a:r>
              <a:rPr lang="en-US" altLang="zh-CN"/>
              <a:t>A</a:t>
            </a:r>
            <a:r>
              <a:rPr lang="zh-CN" altLang="en-US"/>
              <a:t>出发，经过奇数个</a:t>
            </a:r>
            <a:r>
              <a:rPr lang="en-US" altLang="zh-CN"/>
              <a:t>b</a:t>
            </a:r>
            <a:r>
              <a:rPr lang="zh-CN" altLang="en-US"/>
              <a:t>到达状态</a:t>
            </a:r>
            <a:r>
              <a:rPr lang="en-US" altLang="zh-CN"/>
              <a:t>C(</a:t>
            </a:r>
            <a:r>
              <a:rPr lang="zh-CN" altLang="en-US"/>
              <a:t>终态</a:t>
            </a:r>
            <a:r>
              <a:rPr lang="en-US" altLang="zh-CN"/>
              <a:t>)</a:t>
            </a:r>
            <a:r>
              <a:rPr lang="zh-CN" altLang="en-US"/>
              <a:t>；同样，由状态</a:t>
            </a:r>
            <a:r>
              <a:rPr lang="en-US" altLang="zh-CN"/>
              <a:t>B</a:t>
            </a:r>
            <a:r>
              <a:rPr lang="zh-CN" altLang="en-US"/>
              <a:t>出发，经过奇数个</a:t>
            </a:r>
            <a:r>
              <a:rPr lang="en-US" altLang="zh-CN"/>
              <a:t>a</a:t>
            </a:r>
            <a:r>
              <a:rPr lang="zh-CN" altLang="en-US"/>
              <a:t>到达终态</a:t>
            </a:r>
            <a:r>
              <a:rPr lang="en-US" altLang="zh-CN"/>
              <a:t>C</a:t>
            </a:r>
            <a:r>
              <a:rPr lang="zh-CN" altLang="en-US"/>
              <a:t>。</a:t>
            </a:r>
          </a:p>
        </p:txBody>
      </p:sp>
    </p:spTree>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a:extLst>
              <a:ext uri="{FF2B5EF4-FFF2-40B4-BE49-F238E27FC236}">
                <a16:creationId xmlns:a16="http://schemas.microsoft.com/office/drawing/2014/main" id="{AF242E5A-C2D5-785B-282D-D8DE0E542589}"/>
              </a:ext>
            </a:extLst>
          </p:cNvPr>
          <p:cNvSpPr>
            <a:spLocks noChangeArrowheads="1"/>
          </p:cNvSpPr>
          <p:nvPr/>
        </p:nvSpPr>
        <p:spPr bwMode="auto">
          <a:xfrm>
            <a:off x="3505200" y="5943600"/>
            <a:ext cx="2700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3–2  </a:t>
            </a:r>
            <a:r>
              <a:rPr lang="zh-CN" altLang="en-US"/>
              <a:t>例</a:t>
            </a:r>
            <a:r>
              <a:rPr lang="en-US" altLang="zh-CN"/>
              <a:t>3.4</a:t>
            </a:r>
            <a:r>
              <a:rPr lang="zh-CN" altLang="en-US"/>
              <a:t>的</a:t>
            </a:r>
            <a:r>
              <a:rPr lang="en-US" altLang="zh-CN"/>
              <a:t>DFA</a:t>
            </a:r>
          </a:p>
        </p:txBody>
      </p:sp>
      <p:pic>
        <p:nvPicPr>
          <p:cNvPr id="89091" name="Picture 5" descr="3-2">
            <a:extLst>
              <a:ext uri="{FF2B5EF4-FFF2-40B4-BE49-F238E27FC236}">
                <a16:creationId xmlns:a16="http://schemas.microsoft.com/office/drawing/2014/main" id="{45E0D392-BBA2-4CF2-9181-6710D664E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836613"/>
            <a:ext cx="7993063"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4">
            <a:extLst>
              <a:ext uri="{FF2B5EF4-FFF2-40B4-BE49-F238E27FC236}">
                <a16:creationId xmlns:a16="http://schemas.microsoft.com/office/drawing/2014/main" id="{DC6BEFE7-031F-B0CC-A116-8D027C939E3B}"/>
              </a:ext>
            </a:extLst>
          </p:cNvPr>
          <p:cNvSpPr txBox="1">
            <a:spLocks noChangeArrowheads="1"/>
          </p:cNvSpPr>
          <p:nvPr/>
        </p:nvSpPr>
        <p:spPr bwMode="auto">
          <a:xfrm>
            <a:off x="261938" y="533400"/>
            <a:ext cx="8620125"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由图</a:t>
            </a:r>
            <a:r>
              <a:rPr lang="en-US" altLang="zh-CN"/>
              <a:t>3–2</a:t>
            </a:r>
            <a:r>
              <a:rPr lang="zh-CN" altLang="en-US"/>
              <a:t>可直接得到正规文法</a:t>
            </a:r>
            <a:r>
              <a:rPr lang="en-US" altLang="zh-CN"/>
              <a:t>G[S]</a:t>
            </a:r>
            <a:r>
              <a:rPr lang="zh-CN" altLang="en-US"/>
              <a:t>如下：</a:t>
            </a:r>
          </a:p>
          <a:p>
            <a:pPr algn="just" eaLnBrk="1" hangingPunct="1">
              <a:lnSpc>
                <a:spcPct val="130000"/>
              </a:lnSpc>
              <a:spcBef>
                <a:spcPct val="50000"/>
              </a:spcBef>
            </a:pPr>
            <a:r>
              <a:rPr lang="zh-CN" altLang="en-US"/>
              <a:t>                 	</a:t>
            </a:r>
            <a:r>
              <a:rPr lang="en-US" altLang="zh-CN"/>
              <a:t>G[S]:   S→aA ∣bB</a:t>
            </a:r>
          </a:p>
          <a:p>
            <a:pPr algn="just" eaLnBrk="1" hangingPunct="1">
              <a:lnSpc>
                <a:spcPct val="130000"/>
              </a:lnSpc>
              <a:spcBef>
                <a:spcPct val="50000"/>
              </a:spcBef>
            </a:pPr>
            <a:r>
              <a:rPr lang="en-US" altLang="zh-CN"/>
              <a:t>			A→aS ∣bC∣b</a:t>
            </a:r>
          </a:p>
          <a:p>
            <a:pPr algn="just" eaLnBrk="1" hangingPunct="1">
              <a:lnSpc>
                <a:spcPct val="130000"/>
              </a:lnSpc>
              <a:spcBef>
                <a:spcPct val="50000"/>
              </a:spcBef>
            </a:pPr>
            <a:r>
              <a:rPr lang="en-US" altLang="zh-CN"/>
              <a:t>			B→bS ∣aC∣a</a:t>
            </a:r>
          </a:p>
          <a:p>
            <a:pPr algn="just" eaLnBrk="1" hangingPunct="1">
              <a:lnSpc>
                <a:spcPct val="130000"/>
              </a:lnSpc>
              <a:spcBef>
                <a:spcPct val="50000"/>
              </a:spcBef>
            </a:pPr>
            <a:r>
              <a:rPr lang="en-US" altLang="zh-CN"/>
              <a:t>			C→bA ∣aB∣ε</a:t>
            </a: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a:extLst>
              <a:ext uri="{FF2B5EF4-FFF2-40B4-BE49-F238E27FC236}">
                <a16:creationId xmlns:a16="http://schemas.microsoft.com/office/drawing/2014/main" id="{A2E33D95-63CA-0075-706A-1D1F11692935}"/>
              </a:ext>
            </a:extLst>
          </p:cNvPr>
          <p:cNvSpPr txBox="1">
            <a:spLocks noChangeArrowheads="1"/>
          </p:cNvSpPr>
          <p:nvPr/>
        </p:nvSpPr>
        <p:spPr bwMode="auto">
          <a:xfrm>
            <a:off x="395288" y="1341438"/>
            <a:ext cx="83820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0" lang="en-US" altLang="zh-CN"/>
              <a:t>  </a:t>
            </a:r>
            <a:r>
              <a:rPr kumimoji="0" lang="zh-CN" altLang="en-US"/>
              <a:t>（</a:t>
            </a:r>
            <a:r>
              <a:rPr kumimoji="0" lang="en-US" altLang="zh-CN"/>
              <a:t>5</a:t>
            </a:r>
            <a:r>
              <a:rPr kumimoji="0" lang="zh-CN" altLang="en-US"/>
              <a:t>）现今编译器的发展包括了更为复杂的算法应用程序，它用于简化或推断程序中的信息，这又与具有此类功能的更为复杂的程序设计语言发展结合在一起。其中典型的有用于函数语言编译</a:t>
            </a:r>
            <a:r>
              <a:rPr kumimoji="0" lang="en-US" altLang="zh-CN"/>
              <a:t>Hindley-Milner</a:t>
            </a:r>
            <a:r>
              <a:rPr kumimoji="0" lang="zh-CN" altLang="en-US"/>
              <a:t>类型检查的统一算法。目前，编译器已经越来越成为基于窗口的交互开发环境（</a:t>
            </a:r>
            <a:r>
              <a:rPr kumimoji="0" lang="en-US" altLang="zh-CN"/>
              <a:t>Interactive Development Environment</a:t>
            </a:r>
            <a:r>
              <a:rPr kumimoji="0" lang="zh-CN" altLang="en-US"/>
              <a:t>，</a:t>
            </a:r>
            <a:r>
              <a:rPr kumimoji="0" lang="en-US" altLang="zh-CN"/>
              <a:t>IDE</a:t>
            </a:r>
            <a:r>
              <a:rPr kumimoji="0" lang="zh-CN" altLang="en-US"/>
              <a:t>）的一部分，这个开发环境包括了编辑器、链接程序、调试程序以及项目管理程序。尽管近年来对</a:t>
            </a:r>
            <a:r>
              <a:rPr kumimoji="0" lang="en-US" altLang="zh-CN"/>
              <a:t>IDE</a:t>
            </a:r>
            <a:r>
              <a:rPr kumimoji="0" lang="zh-CN" altLang="en-US"/>
              <a:t>进行了大量的研究，但是基本的编译器设计在近</a:t>
            </a:r>
            <a:r>
              <a:rPr kumimoji="0" lang="en-US" altLang="zh-CN"/>
              <a:t>20</a:t>
            </a:r>
            <a:r>
              <a:rPr kumimoji="0" lang="zh-CN" altLang="en-US"/>
              <a:t>年中都没有多大的改变。</a:t>
            </a:r>
          </a:p>
          <a:p>
            <a:pPr eaLnBrk="1" hangingPunct="1">
              <a:lnSpc>
                <a:spcPct val="120000"/>
              </a:lnSpc>
            </a:pPr>
            <a:endParaRPr kumimoji="0" lang="zh-CN" altLang="en-US"/>
          </a:p>
          <a:p>
            <a:pPr eaLnBrk="1" hangingPunct="1">
              <a:lnSpc>
                <a:spcPct val="120000"/>
              </a:lnSpc>
            </a:pPr>
            <a:r>
              <a:rPr kumimoji="0" lang="zh-CN" altLang="en-US"/>
              <a:t> （</a:t>
            </a:r>
            <a:r>
              <a:rPr kumimoji="0" lang="en-US" altLang="zh-CN"/>
              <a:t>6</a:t>
            </a:r>
            <a:r>
              <a:rPr kumimoji="0" lang="zh-CN" altLang="en-US"/>
              <a:t>）现代编译技术已转向并行编译的研究。 </a:t>
            </a:r>
          </a:p>
        </p:txBody>
      </p:sp>
    </p:spTree>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4">
            <a:extLst>
              <a:ext uri="{FF2B5EF4-FFF2-40B4-BE49-F238E27FC236}">
                <a16:creationId xmlns:a16="http://schemas.microsoft.com/office/drawing/2014/main" id="{0E207CA5-65A7-329E-64ED-76D39949CBEF}"/>
              </a:ext>
            </a:extLst>
          </p:cNvPr>
          <p:cNvSpPr txBox="1">
            <a:spLocks noChangeArrowheads="1"/>
          </p:cNvSpPr>
          <p:nvPr/>
        </p:nvSpPr>
        <p:spPr bwMode="auto">
          <a:xfrm>
            <a:off x="188913" y="581025"/>
            <a:ext cx="8766175"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b="1">
                <a:ea typeface="方正小标宋简体" charset="-122"/>
              </a:rPr>
              <a:t>3.1.3  </a:t>
            </a:r>
            <a:r>
              <a:rPr lang="zh-CN" altLang="en-US" b="1">
                <a:ea typeface="方正小标宋简体" charset="-122"/>
              </a:rPr>
              <a:t>正规表达式与上下文无关文法</a:t>
            </a:r>
          </a:p>
          <a:p>
            <a:pPr algn="just" eaLnBrk="1" hangingPunct="1">
              <a:spcBef>
                <a:spcPct val="50000"/>
              </a:spcBef>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．正规表达式到上下文无关文法的转换</a:t>
            </a:r>
          </a:p>
          <a:p>
            <a:pPr algn="just" eaLnBrk="1" hangingPunct="1">
              <a:spcBef>
                <a:spcPct val="50000"/>
              </a:spcBef>
            </a:pPr>
            <a:r>
              <a:rPr lang="zh-CN" altLang="en-US"/>
              <a:t>　　正规表达式所描述的语言结构均可以用上下文无关文法描述，反之则不一定。由正规表达式构造上下文无关文法的一种方法如下：</a:t>
            </a:r>
          </a:p>
          <a:p>
            <a:pPr algn="just" eaLnBrk="1" hangingPunct="1">
              <a:spcBef>
                <a:spcPct val="50000"/>
              </a:spcBef>
            </a:pPr>
            <a:r>
              <a:rPr lang="zh-CN" altLang="en-US"/>
              <a:t>　　</a:t>
            </a:r>
            <a:r>
              <a:rPr lang="en-US" altLang="zh-CN"/>
              <a:t>(1) </a:t>
            </a:r>
            <a:r>
              <a:rPr lang="zh-CN" altLang="en-US"/>
              <a:t>构造正规表达式的</a:t>
            </a:r>
            <a:r>
              <a:rPr lang="en-US" altLang="zh-CN"/>
              <a:t>NFA</a:t>
            </a:r>
            <a:r>
              <a:rPr lang="zh-CN" altLang="en-US"/>
              <a:t>；</a:t>
            </a:r>
          </a:p>
          <a:p>
            <a:pPr algn="just" eaLnBrk="1" hangingPunct="1">
              <a:spcBef>
                <a:spcPct val="50000"/>
              </a:spcBef>
            </a:pPr>
            <a:r>
              <a:rPr lang="zh-CN" altLang="en-US"/>
              <a:t>　　</a:t>
            </a:r>
            <a:r>
              <a:rPr lang="en-US" altLang="zh-CN"/>
              <a:t>(2) </a:t>
            </a:r>
            <a:r>
              <a:rPr lang="zh-CN" altLang="en-US"/>
              <a:t>若</a:t>
            </a:r>
            <a:r>
              <a:rPr lang="en-US" altLang="zh-CN"/>
              <a:t>0</a:t>
            </a:r>
            <a:r>
              <a:rPr lang="zh-CN" altLang="en-US"/>
              <a:t>为初始状态，则</a:t>
            </a:r>
            <a:r>
              <a:rPr lang="en-US" altLang="zh-CN"/>
              <a:t>A</a:t>
            </a:r>
            <a:r>
              <a:rPr lang="en-US" altLang="zh-CN" baseline="-30000"/>
              <a:t>0</a:t>
            </a:r>
            <a:r>
              <a:rPr lang="zh-CN" altLang="en-US"/>
              <a:t>为开始符号；</a:t>
            </a:r>
          </a:p>
          <a:p>
            <a:pPr algn="just" eaLnBrk="1" hangingPunct="1">
              <a:spcBef>
                <a:spcPct val="50000"/>
              </a:spcBef>
            </a:pPr>
            <a:r>
              <a:rPr lang="zh-CN" altLang="en-US"/>
              <a:t>　　</a:t>
            </a:r>
            <a:r>
              <a:rPr lang="en-US" altLang="zh-CN"/>
              <a:t>(3) </a:t>
            </a:r>
            <a:r>
              <a:rPr lang="zh-CN" altLang="en-US"/>
              <a:t>如果存在映射关系</a:t>
            </a:r>
            <a:r>
              <a:rPr lang="en-US" altLang="zh-CN"/>
              <a:t>f(i, a)= j</a:t>
            </a:r>
            <a:r>
              <a:rPr lang="zh-CN" altLang="en-US"/>
              <a:t>，则定义产生式</a:t>
            </a:r>
            <a:r>
              <a:rPr lang="en-US" altLang="zh-CN"/>
              <a:t>A</a:t>
            </a:r>
            <a:r>
              <a:rPr lang="en-US" altLang="zh-CN" baseline="-30000"/>
              <a:t>i </a:t>
            </a:r>
            <a:r>
              <a:rPr lang="en-US" altLang="zh-CN"/>
              <a:t>→aA</a:t>
            </a:r>
            <a:r>
              <a:rPr lang="en-US" altLang="zh-CN" baseline="-30000"/>
              <a:t>j</a:t>
            </a:r>
            <a:r>
              <a:rPr lang="zh-CN" altLang="en-US"/>
              <a:t>；</a:t>
            </a:r>
          </a:p>
          <a:p>
            <a:pPr algn="just" eaLnBrk="1" hangingPunct="1">
              <a:spcBef>
                <a:spcPct val="50000"/>
              </a:spcBef>
            </a:pPr>
            <a:r>
              <a:rPr lang="zh-CN" altLang="en-US"/>
              <a:t>　　</a:t>
            </a:r>
            <a:r>
              <a:rPr lang="en-US" altLang="zh-CN"/>
              <a:t>(4) </a:t>
            </a:r>
            <a:r>
              <a:rPr lang="zh-CN" altLang="en-US"/>
              <a:t>如果存在映射关系</a:t>
            </a:r>
            <a:r>
              <a:rPr lang="en-US" altLang="zh-CN"/>
              <a:t>f(i, ε)= j</a:t>
            </a:r>
            <a:r>
              <a:rPr lang="zh-CN" altLang="en-US"/>
              <a:t>，则定义产生式</a:t>
            </a:r>
            <a:r>
              <a:rPr lang="en-US" altLang="zh-CN"/>
              <a:t>A</a:t>
            </a:r>
            <a:r>
              <a:rPr lang="en-US" altLang="zh-CN" baseline="-30000"/>
              <a:t>i </a:t>
            </a:r>
            <a:r>
              <a:rPr lang="en-US" altLang="zh-CN"/>
              <a:t>→A</a:t>
            </a:r>
            <a:r>
              <a:rPr lang="en-US" altLang="zh-CN" baseline="-30000"/>
              <a:t>j</a:t>
            </a:r>
            <a:r>
              <a:rPr lang="zh-CN" altLang="en-US"/>
              <a:t>；</a:t>
            </a:r>
          </a:p>
          <a:p>
            <a:pPr algn="just" eaLnBrk="1" hangingPunct="1">
              <a:spcBef>
                <a:spcPct val="50000"/>
              </a:spcBef>
            </a:pPr>
            <a:r>
              <a:rPr lang="zh-CN" altLang="en-US"/>
              <a:t>　　</a:t>
            </a:r>
            <a:r>
              <a:rPr lang="en-US" altLang="zh-CN"/>
              <a:t>(5) </a:t>
            </a:r>
            <a:r>
              <a:rPr lang="zh-CN" altLang="en-US"/>
              <a:t>若</a:t>
            </a:r>
            <a:r>
              <a:rPr lang="en-US" altLang="zh-CN"/>
              <a:t>i</a:t>
            </a:r>
            <a:r>
              <a:rPr lang="zh-CN" altLang="en-US"/>
              <a:t>为终态，则定义产生式</a:t>
            </a:r>
            <a:r>
              <a:rPr lang="en-US" altLang="zh-CN"/>
              <a:t>A</a:t>
            </a:r>
            <a:r>
              <a:rPr lang="en-US" altLang="zh-CN" baseline="-30000"/>
              <a:t>i </a:t>
            </a:r>
            <a:r>
              <a:rPr lang="en-US" altLang="zh-CN"/>
              <a:t>→ε</a:t>
            </a:r>
            <a:r>
              <a:rPr lang="zh-CN" altLang="en-US"/>
              <a:t>。</a:t>
            </a:r>
          </a:p>
        </p:txBody>
      </p:sp>
    </p:spTree>
  </p:cSld>
  <p:clrMapOvr>
    <a:masterClrMapping/>
  </p:clrMapOvr>
  <p:transition>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4">
            <a:extLst>
              <a:ext uri="{FF2B5EF4-FFF2-40B4-BE49-F238E27FC236}">
                <a16:creationId xmlns:a16="http://schemas.microsoft.com/office/drawing/2014/main" id="{50127D36-90CA-B78C-E211-8D624BCBC939}"/>
              </a:ext>
            </a:extLst>
          </p:cNvPr>
          <p:cNvSpPr txBox="1">
            <a:spLocks noChangeArrowheads="1"/>
          </p:cNvSpPr>
          <p:nvPr/>
        </p:nvSpPr>
        <p:spPr bwMode="auto">
          <a:xfrm>
            <a:off x="231775" y="595313"/>
            <a:ext cx="8723313"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ea typeface="黑体" panose="02010609060101010101" pitchFamily="49" charset="-122"/>
              </a:rPr>
              <a:t>　　例</a:t>
            </a:r>
            <a:r>
              <a:rPr lang="en-US" altLang="zh-CN">
                <a:ea typeface="黑体" panose="02010609060101010101" pitchFamily="49" charset="-122"/>
              </a:rPr>
              <a:t>3.5</a:t>
            </a:r>
            <a:r>
              <a:rPr lang="en-US" altLang="zh-CN"/>
              <a:t>  </a:t>
            </a:r>
            <a:r>
              <a:rPr lang="zh-CN" altLang="en-US"/>
              <a:t>用上下文无关文法描述正规表达式</a:t>
            </a:r>
            <a:r>
              <a:rPr lang="en-US" altLang="zh-CN"/>
              <a:t>(a∣b)</a:t>
            </a:r>
            <a:r>
              <a:rPr lang="en-US" altLang="zh-CN" baseline="30000"/>
              <a:t>*</a:t>
            </a:r>
            <a:r>
              <a:rPr lang="en-US" altLang="zh-CN"/>
              <a:t>abb</a:t>
            </a:r>
            <a:r>
              <a:rPr lang="zh-CN" altLang="en-US"/>
              <a:t>。</a:t>
            </a:r>
          </a:p>
          <a:p>
            <a:pPr algn="just" eaLnBrk="1" hangingPunct="1">
              <a:lnSpc>
                <a:spcPct val="150000"/>
              </a:lnSpc>
            </a:pPr>
            <a:r>
              <a:rPr lang="zh-CN" altLang="en-US"/>
              <a:t>　　</a:t>
            </a:r>
            <a:r>
              <a:rPr lang="en-US" altLang="zh-CN"/>
              <a:t>[</a:t>
            </a:r>
            <a:r>
              <a:rPr lang="zh-CN" altLang="en-US">
                <a:ea typeface="黑体" panose="02010609060101010101" pitchFamily="49" charset="-122"/>
              </a:rPr>
              <a:t>解答</a:t>
            </a:r>
            <a:r>
              <a:rPr lang="en-US" altLang="zh-CN"/>
              <a:t>]  </a:t>
            </a:r>
            <a:r>
              <a:rPr lang="zh-CN" altLang="en-US"/>
              <a:t>首先构造识别正规表达式</a:t>
            </a:r>
            <a:r>
              <a:rPr lang="en-US" altLang="zh-CN"/>
              <a:t>(a∣b)</a:t>
            </a:r>
            <a:r>
              <a:rPr lang="en-US" altLang="zh-CN" baseline="30000"/>
              <a:t>*</a:t>
            </a:r>
            <a:r>
              <a:rPr lang="en-US" altLang="zh-CN"/>
              <a:t>abb</a:t>
            </a:r>
            <a:r>
              <a:rPr lang="zh-CN" altLang="en-US"/>
              <a:t>的</a:t>
            </a:r>
            <a:r>
              <a:rPr lang="en-US" altLang="zh-CN"/>
              <a:t>NFA M</a:t>
            </a:r>
            <a:r>
              <a:rPr lang="zh-CN" altLang="en-US"/>
              <a:t>如图</a:t>
            </a:r>
            <a:r>
              <a:rPr lang="en-US" altLang="zh-CN"/>
              <a:t>3–3</a:t>
            </a:r>
            <a:r>
              <a:rPr lang="zh-CN" altLang="en-US"/>
              <a:t>所示。</a:t>
            </a:r>
          </a:p>
          <a:p>
            <a:pPr algn="just" eaLnBrk="1" hangingPunct="1">
              <a:lnSpc>
                <a:spcPct val="150000"/>
              </a:lnSpc>
            </a:pPr>
            <a:r>
              <a:rPr lang="zh-CN" altLang="en-US"/>
              <a:t>　　由构造上下文无关文法的方法得到上下文无关文法</a:t>
            </a:r>
            <a:r>
              <a:rPr lang="en-US" altLang="zh-CN"/>
              <a:t>G[A</a:t>
            </a:r>
            <a:r>
              <a:rPr lang="en-US" altLang="zh-CN" baseline="-30000"/>
              <a:t>0</a:t>
            </a:r>
            <a:r>
              <a:rPr lang="en-US" altLang="zh-CN"/>
              <a:t>]</a:t>
            </a:r>
            <a:r>
              <a:rPr lang="zh-CN" altLang="en-US"/>
              <a:t>如下：</a:t>
            </a:r>
          </a:p>
          <a:p>
            <a:pPr algn="just" eaLnBrk="1" hangingPunct="1">
              <a:lnSpc>
                <a:spcPct val="150000"/>
              </a:lnSpc>
            </a:pPr>
            <a:r>
              <a:rPr lang="zh-CN" altLang="en-US"/>
              <a:t>	</a:t>
            </a:r>
            <a:r>
              <a:rPr lang="en-US" altLang="zh-CN"/>
              <a:t>G[A</a:t>
            </a:r>
            <a:r>
              <a:rPr lang="en-US" altLang="zh-CN" baseline="-30000"/>
              <a:t>0</a:t>
            </a:r>
            <a:r>
              <a:rPr lang="en-US" altLang="zh-CN"/>
              <a:t>]: A</a:t>
            </a:r>
            <a:r>
              <a:rPr lang="en-US" altLang="zh-CN" baseline="-30000"/>
              <a:t>0</a:t>
            </a:r>
            <a:r>
              <a:rPr lang="en-US" altLang="zh-CN"/>
              <a:t>→aA</a:t>
            </a:r>
            <a:r>
              <a:rPr lang="en-US" altLang="zh-CN" baseline="-30000"/>
              <a:t>0</a:t>
            </a:r>
            <a:r>
              <a:rPr lang="en-US" altLang="zh-CN"/>
              <a:t>∣bA</a:t>
            </a:r>
            <a:r>
              <a:rPr lang="en-US" altLang="zh-CN" baseline="-30000"/>
              <a:t>0</a:t>
            </a:r>
            <a:r>
              <a:rPr lang="en-US" altLang="zh-CN"/>
              <a:t>∣aA</a:t>
            </a:r>
            <a:r>
              <a:rPr lang="en-US" altLang="zh-CN" baseline="-30000"/>
              <a:t>1</a:t>
            </a:r>
            <a:endParaRPr lang="en-US" altLang="zh-CN"/>
          </a:p>
          <a:p>
            <a:pPr algn="just" eaLnBrk="1" hangingPunct="1">
              <a:lnSpc>
                <a:spcPct val="150000"/>
              </a:lnSpc>
            </a:pPr>
            <a:r>
              <a:rPr lang="en-US" altLang="zh-CN"/>
              <a:t>		A</a:t>
            </a:r>
            <a:r>
              <a:rPr lang="en-US" altLang="zh-CN" baseline="-30000"/>
              <a:t>1</a:t>
            </a:r>
            <a:r>
              <a:rPr lang="en-US" altLang="zh-CN"/>
              <a:t>→bA</a:t>
            </a:r>
            <a:r>
              <a:rPr lang="en-US" altLang="zh-CN" baseline="-30000"/>
              <a:t>2</a:t>
            </a:r>
            <a:endParaRPr lang="en-US" altLang="zh-CN"/>
          </a:p>
          <a:p>
            <a:pPr algn="just" eaLnBrk="1" hangingPunct="1">
              <a:lnSpc>
                <a:spcPct val="150000"/>
              </a:lnSpc>
            </a:pPr>
            <a:r>
              <a:rPr lang="en-US" altLang="zh-CN"/>
              <a:t>		A</a:t>
            </a:r>
            <a:r>
              <a:rPr lang="en-US" altLang="zh-CN" baseline="-30000"/>
              <a:t>2</a:t>
            </a:r>
            <a:r>
              <a:rPr lang="en-US" altLang="zh-CN"/>
              <a:t>→bA</a:t>
            </a:r>
            <a:r>
              <a:rPr lang="en-US" altLang="zh-CN" baseline="-30000"/>
              <a:t>3</a:t>
            </a:r>
            <a:endParaRPr lang="en-US" altLang="zh-CN"/>
          </a:p>
          <a:p>
            <a:pPr algn="just" eaLnBrk="1" hangingPunct="1">
              <a:lnSpc>
                <a:spcPct val="150000"/>
              </a:lnSpc>
            </a:pPr>
            <a:r>
              <a:rPr lang="en-US" altLang="zh-CN"/>
              <a:t>                     	 A</a:t>
            </a:r>
            <a:r>
              <a:rPr lang="en-US" altLang="zh-CN" baseline="-30000"/>
              <a:t>3</a:t>
            </a:r>
            <a:r>
              <a:rPr lang="en-US" altLang="zh-CN"/>
              <a:t>→ε</a:t>
            </a:r>
          </a:p>
        </p:txBody>
      </p:sp>
    </p:spTree>
  </p:cSld>
  <p:clrMapOvr>
    <a:masterClrMapping/>
  </p:clrMapOvr>
  <p:transition>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a:extLst>
              <a:ext uri="{FF2B5EF4-FFF2-40B4-BE49-F238E27FC236}">
                <a16:creationId xmlns:a16="http://schemas.microsoft.com/office/drawing/2014/main" id="{8AF35AA4-DE0A-AFA6-C055-73F41F6AC221}"/>
              </a:ext>
            </a:extLst>
          </p:cNvPr>
          <p:cNvSpPr>
            <a:spLocks noChangeArrowheads="1"/>
          </p:cNvSpPr>
          <p:nvPr/>
        </p:nvSpPr>
        <p:spPr bwMode="auto">
          <a:xfrm>
            <a:off x="3429000" y="51816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图</a:t>
            </a:r>
            <a:r>
              <a:rPr lang="en-US" altLang="zh-CN"/>
              <a:t>3–3  </a:t>
            </a:r>
            <a:r>
              <a:rPr lang="zh-CN" altLang="en-US"/>
              <a:t>例</a:t>
            </a:r>
            <a:r>
              <a:rPr lang="en-US" altLang="zh-CN"/>
              <a:t>3.5</a:t>
            </a:r>
            <a:r>
              <a:rPr lang="zh-CN" altLang="en-US"/>
              <a:t>的</a:t>
            </a:r>
            <a:r>
              <a:rPr lang="en-US" altLang="zh-CN"/>
              <a:t>NFA M</a:t>
            </a:r>
          </a:p>
        </p:txBody>
      </p:sp>
      <p:pic>
        <p:nvPicPr>
          <p:cNvPr id="93187" name="Picture 5" descr="3-3">
            <a:extLst>
              <a:ext uri="{FF2B5EF4-FFF2-40B4-BE49-F238E27FC236}">
                <a16:creationId xmlns:a16="http://schemas.microsoft.com/office/drawing/2014/main" id="{DA204FEE-C234-1564-4564-DDECC45ED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73238"/>
            <a:ext cx="85693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4">
            <a:extLst>
              <a:ext uri="{FF2B5EF4-FFF2-40B4-BE49-F238E27FC236}">
                <a16:creationId xmlns:a16="http://schemas.microsoft.com/office/drawing/2014/main" id="{2E362633-99DB-8C3F-C673-F9626994F5B2}"/>
              </a:ext>
            </a:extLst>
          </p:cNvPr>
          <p:cNvSpPr txBox="1">
            <a:spLocks noChangeArrowheads="1"/>
          </p:cNvSpPr>
          <p:nvPr/>
        </p:nvSpPr>
        <p:spPr bwMode="auto">
          <a:xfrm>
            <a:off x="203200" y="638175"/>
            <a:ext cx="86788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事实上，由正规表达式构造上下文无关文法还可以采用另一种方法，即通过分析正规表达式的特性凭经验直接构造。如可把</a:t>
            </a:r>
            <a:r>
              <a:rPr lang="en-US" altLang="zh-CN"/>
              <a:t>(a∣b)</a:t>
            </a:r>
            <a:r>
              <a:rPr lang="en-US" altLang="zh-CN" baseline="30000"/>
              <a:t>*</a:t>
            </a:r>
            <a:r>
              <a:rPr lang="en-US" altLang="zh-CN"/>
              <a:t>abb</a:t>
            </a:r>
            <a:r>
              <a:rPr lang="zh-CN" altLang="en-US"/>
              <a:t>看作由</a:t>
            </a:r>
            <a:r>
              <a:rPr lang="en-US" altLang="zh-CN"/>
              <a:t>(a∣b)</a:t>
            </a:r>
            <a:r>
              <a:rPr lang="en-US" altLang="zh-CN" baseline="30000"/>
              <a:t>*</a:t>
            </a:r>
            <a:r>
              <a:rPr lang="zh-CN" altLang="en-US"/>
              <a:t>和</a:t>
            </a:r>
            <a:r>
              <a:rPr lang="en-US" altLang="zh-CN"/>
              <a:t>abb</a:t>
            </a:r>
            <a:r>
              <a:rPr lang="zh-CN" altLang="en-US"/>
              <a:t>两部分组成，第一部分是由</a:t>
            </a:r>
            <a:r>
              <a:rPr lang="en-US" altLang="zh-CN"/>
              <a:t>0</a:t>
            </a:r>
            <a:r>
              <a:rPr lang="zh-CN" altLang="en-US"/>
              <a:t>个或若干个</a:t>
            </a:r>
            <a:r>
              <a:rPr lang="en-US" altLang="zh-CN"/>
              <a:t>a</a:t>
            </a:r>
            <a:r>
              <a:rPr lang="zh-CN" altLang="en-US"/>
              <a:t>和</a:t>
            </a:r>
            <a:r>
              <a:rPr lang="en-US" altLang="zh-CN"/>
              <a:t>b</a:t>
            </a:r>
            <a:r>
              <a:rPr lang="zh-CN" altLang="en-US"/>
              <a:t>组成的字符串，而第二部分则仅由</a:t>
            </a:r>
            <a:r>
              <a:rPr lang="en-US" altLang="zh-CN"/>
              <a:t>abb</a:t>
            </a:r>
            <a:r>
              <a:rPr lang="zh-CN" altLang="en-US"/>
              <a:t>字符串组成，由此得到上下文无关文法</a:t>
            </a:r>
            <a:r>
              <a:rPr lang="en-US" altLang="zh-CN"/>
              <a:t>G[A]</a:t>
            </a:r>
            <a:r>
              <a:rPr lang="zh-CN" altLang="en-US"/>
              <a:t>如下：</a:t>
            </a:r>
          </a:p>
          <a:p>
            <a:pPr algn="just" eaLnBrk="1" hangingPunct="1">
              <a:lnSpc>
                <a:spcPct val="140000"/>
              </a:lnSpc>
            </a:pPr>
            <a:r>
              <a:rPr lang="zh-CN" altLang="en-US"/>
              <a:t>                          	 </a:t>
            </a:r>
            <a:r>
              <a:rPr lang="en-US" altLang="zh-CN"/>
              <a:t>G[A]:  A→HT</a:t>
            </a:r>
          </a:p>
          <a:p>
            <a:pPr algn="ctr" eaLnBrk="1" hangingPunct="1">
              <a:lnSpc>
                <a:spcPct val="140000"/>
              </a:lnSpc>
            </a:pPr>
            <a:r>
              <a:rPr lang="en-US" altLang="zh-CN"/>
              <a:t>	    H→aH∣bH∣ε</a:t>
            </a:r>
          </a:p>
          <a:p>
            <a:pPr algn="just" eaLnBrk="1" hangingPunct="1">
              <a:lnSpc>
                <a:spcPct val="140000"/>
              </a:lnSpc>
            </a:pPr>
            <a:r>
              <a:rPr lang="en-US" altLang="zh-CN"/>
              <a:t>                                  	 T→abb</a:t>
            </a:r>
          </a:p>
        </p:txBody>
      </p:sp>
    </p:spTree>
  </p:cSld>
  <p:clrMapOvr>
    <a:masterClrMapping/>
  </p:clrMapOvr>
  <p:transition>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4">
            <a:extLst>
              <a:ext uri="{FF2B5EF4-FFF2-40B4-BE49-F238E27FC236}">
                <a16:creationId xmlns:a16="http://schemas.microsoft.com/office/drawing/2014/main" id="{D123BD83-5C55-E75D-429E-1A6519B0F7A0}"/>
              </a:ext>
            </a:extLst>
          </p:cNvPr>
          <p:cNvSpPr txBox="1">
            <a:spLocks noChangeArrowheads="1"/>
          </p:cNvSpPr>
          <p:nvPr/>
        </p:nvSpPr>
        <p:spPr bwMode="auto">
          <a:xfrm>
            <a:off x="130175" y="457200"/>
            <a:ext cx="8853488"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．正规表达式与上下文无关文法描述的对象</a:t>
            </a:r>
          </a:p>
          <a:p>
            <a:pPr algn="just" eaLnBrk="1" hangingPunct="1">
              <a:lnSpc>
                <a:spcPct val="130000"/>
              </a:lnSpc>
            </a:pPr>
            <a:r>
              <a:rPr lang="zh-CN" altLang="en-US"/>
              <a:t>　　上下文无关文法既可以描述程序语言的语法，又可以描述程序语言的词法，但基于下述原因，应采用正规表达式描述词法：</a:t>
            </a:r>
          </a:p>
          <a:p>
            <a:pPr algn="just" eaLnBrk="1" hangingPunct="1">
              <a:lnSpc>
                <a:spcPct val="130000"/>
              </a:lnSpc>
            </a:pPr>
            <a:r>
              <a:rPr lang="zh-CN" altLang="en-US"/>
              <a:t>　　</a:t>
            </a:r>
            <a:r>
              <a:rPr lang="en-US" altLang="zh-CN"/>
              <a:t>(1) </a:t>
            </a:r>
            <a:r>
              <a:rPr lang="zh-CN" altLang="en-US"/>
              <a:t>词法规则简单，采用正规表达式已足以描述；</a:t>
            </a:r>
          </a:p>
          <a:p>
            <a:pPr algn="just" eaLnBrk="1" hangingPunct="1">
              <a:lnSpc>
                <a:spcPct val="130000"/>
              </a:lnSpc>
            </a:pPr>
            <a:r>
              <a:rPr lang="zh-CN" altLang="en-US"/>
              <a:t>　　</a:t>
            </a:r>
            <a:r>
              <a:rPr lang="en-US" altLang="zh-CN"/>
              <a:t>(2) </a:t>
            </a:r>
            <a:r>
              <a:rPr lang="zh-CN" altLang="en-US"/>
              <a:t>正规表达式的表示比上下文无关文法更加简洁、直观和易于理解；</a:t>
            </a:r>
          </a:p>
          <a:p>
            <a:pPr algn="just" eaLnBrk="1" hangingPunct="1">
              <a:lnSpc>
                <a:spcPct val="130000"/>
              </a:lnSpc>
            </a:pPr>
            <a:r>
              <a:rPr lang="zh-CN" altLang="en-US"/>
              <a:t>　　</a:t>
            </a:r>
            <a:r>
              <a:rPr lang="en-US" altLang="zh-CN"/>
              <a:t>(3) </a:t>
            </a:r>
            <a:r>
              <a:rPr lang="zh-CN" altLang="en-US"/>
              <a:t>有限自动机的构造比下推自动机简单且分析效率高。</a:t>
            </a:r>
          </a:p>
          <a:p>
            <a:pPr algn="just" eaLnBrk="1" hangingPunct="1">
              <a:lnSpc>
                <a:spcPct val="130000"/>
              </a:lnSpc>
            </a:pPr>
            <a:r>
              <a:rPr lang="zh-CN" altLang="en-US"/>
              <a:t>　　贯穿词法分析和语法分析始终如一的思想是：语言的描述和语言的识别是表示一个语言的两个不同的侧面，二者缺一不可。用正规表达式和上下文无关文法描述语言时的识别方法</a:t>
            </a:r>
            <a:r>
              <a:rPr lang="en-US" altLang="zh-CN"/>
              <a:t>(</a:t>
            </a:r>
            <a:r>
              <a:rPr lang="zh-CN" altLang="en-US"/>
              <a:t>即自动机</a:t>
            </a:r>
            <a:r>
              <a:rPr lang="en-US" altLang="zh-CN"/>
              <a:t>)</a:t>
            </a:r>
            <a:r>
              <a:rPr lang="zh-CN" altLang="en-US"/>
              <a:t>不同。通常，正规表达式适合于描述线性结构，如标识符、关键字和注释等；而上下文无关文法则适合于描述具有嵌套</a:t>
            </a:r>
            <a:r>
              <a:rPr lang="en-US" altLang="zh-CN"/>
              <a:t>(</a:t>
            </a:r>
            <a:r>
              <a:rPr lang="zh-CN" altLang="en-US"/>
              <a:t>层次</a:t>
            </a:r>
            <a:r>
              <a:rPr lang="en-US" altLang="zh-CN"/>
              <a:t>)</a:t>
            </a:r>
            <a:r>
              <a:rPr lang="zh-CN" altLang="en-US"/>
              <a:t>性质的非线性结构，如不同结构的语句</a:t>
            </a:r>
            <a:r>
              <a:rPr lang="en-US" altLang="zh-CN"/>
              <a:t>if-else</a:t>
            </a:r>
            <a:r>
              <a:rPr lang="zh-CN" altLang="en-US"/>
              <a:t>、</a:t>
            </a:r>
            <a:r>
              <a:rPr lang="en-US" altLang="zh-CN"/>
              <a:t>while</a:t>
            </a:r>
            <a:r>
              <a:rPr lang="zh-CN" altLang="en-US"/>
              <a:t>等。</a:t>
            </a:r>
          </a:p>
        </p:txBody>
      </p:sp>
      <p:sp>
        <p:nvSpPr>
          <p:cNvPr id="95235" name="AutoShape 5">
            <a:hlinkClick r:id="" action="ppaction://hlinkshowjump?jump=firstslide" highlightClick="1"/>
            <a:extLst>
              <a:ext uri="{FF2B5EF4-FFF2-40B4-BE49-F238E27FC236}">
                <a16:creationId xmlns:a16="http://schemas.microsoft.com/office/drawing/2014/main" id="{45A94B4F-3B99-7E0E-CA4D-6F6B8B5B206B}"/>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4">
            <a:extLst>
              <a:ext uri="{FF2B5EF4-FFF2-40B4-BE49-F238E27FC236}">
                <a16:creationId xmlns:a16="http://schemas.microsoft.com/office/drawing/2014/main" id="{A6BC0CDF-B7B2-E237-3EDD-B7FE5387C156}"/>
              </a:ext>
            </a:extLst>
          </p:cNvPr>
          <p:cNvSpPr txBox="1">
            <a:spLocks noChangeArrowheads="1"/>
          </p:cNvSpPr>
          <p:nvPr/>
        </p:nvSpPr>
        <p:spPr bwMode="auto">
          <a:xfrm>
            <a:off x="203200" y="581025"/>
            <a:ext cx="8723313"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50000"/>
              </a:lnSpc>
              <a:spcBef>
                <a:spcPct val="50000"/>
              </a:spcBef>
            </a:pPr>
            <a:r>
              <a:rPr lang="en-US" altLang="zh-CN" sz="3200" b="1">
                <a:ea typeface="方正宋黑简体" pitchFamily="65" charset="-122"/>
              </a:rPr>
              <a:t>3.2  </a:t>
            </a:r>
            <a:r>
              <a:rPr lang="zh-CN" altLang="en-US" sz="3200" b="1">
                <a:ea typeface="方正宋黑简体" pitchFamily="65" charset="-122"/>
              </a:rPr>
              <a:t>推导与语法树</a:t>
            </a:r>
          </a:p>
          <a:p>
            <a:pPr algn="just" eaLnBrk="1" hangingPunct="1">
              <a:lnSpc>
                <a:spcPct val="150000"/>
              </a:lnSpc>
              <a:spcBef>
                <a:spcPct val="50000"/>
              </a:spcBef>
            </a:pPr>
            <a:r>
              <a:rPr lang="zh-CN" altLang="en-US"/>
              <a:t>　　在此后的讨论中，我们用大写字母</a:t>
            </a:r>
            <a:r>
              <a:rPr lang="en-US" altLang="zh-CN"/>
              <a:t>A</a:t>
            </a:r>
            <a:r>
              <a:rPr lang="zh-CN" altLang="en-US"/>
              <a:t>、</a:t>
            </a:r>
            <a:r>
              <a:rPr lang="en-US" altLang="zh-CN"/>
              <a:t>B</a:t>
            </a:r>
            <a:r>
              <a:rPr lang="zh-CN" altLang="en-US"/>
              <a:t>、</a:t>
            </a:r>
            <a:r>
              <a:rPr lang="en-US" altLang="zh-CN"/>
              <a:t>S</a:t>
            </a:r>
            <a:r>
              <a:rPr lang="zh-CN" altLang="en-US"/>
              <a:t>、</a:t>
            </a:r>
            <a:r>
              <a:rPr lang="en-US" altLang="zh-CN"/>
              <a:t>E</a:t>
            </a:r>
            <a:r>
              <a:rPr lang="zh-CN" altLang="en-US"/>
              <a:t>等表示非终结符，用小写字母</a:t>
            </a:r>
            <a:r>
              <a:rPr lang="en-US" altLang="zh-CN"/>
              <a:t>a</a:t>
            </a:r>
            <a:r>
              <a:rPr lang="zh-CN" altLang="en-US"/>
              <a:t>、</a:t>
            </a:r>
            <a:r>
              <a:rPr lang="en-US" altLang="zh-CN"/>
              <a:t>b</a:t>
            </a:r>
            <a:r>
              <a:rPr lang="zh-CN" altLang="en-US"/>
              <a:t>、</a:t>
            </a:r>
            <a:r>
              <a:rPr lang="en-US" altLang="zh-CN"/>
              <a:t>i</a:t>
            </a:r>
            <a:r>
              <a:rPr lang="zh-CN" altLang="en-US"/>
              <a:t>、</a:t>
            </a:r>
            <a:r>
              <a:rPr lang="en-US" altLang="zh-CN"/>
              <a:t>j</a:t>
            </a:r>
            <a:r>
              <a:rPr lang="zh-CN" altLang="en-US"/>
              <a:t>等表示终结符，并用希腊字母等表示文法符号串，即</a:t>
            </a:r>
            <a:r>
              <a:rPr lang="en-US" altLang="zh-CN"/>
              <a:t>α</a:t>
            </a:r>
            <a:r>
              <a:rPr lang="zh-CN" altLang="en-US"/>
              <a:t>、</a:t>
            </a:r>
            <a:r>
              <a:rPr lang="en-US" altLang="zh-CN"/>
              <a:t>β</a:t>
            </a:r>
            <a:r>
              <a:rPr lang="zh-CN" altLang="en-US"/>
              <a:t>、</a:t>
            </a:r>
            <a:r>
              <a:rPr lang="en-US" altLang="zh-CN"/>
              <a:t>δ</a:t>
            </a:r>
            <a:r>
              <a:rPr lang="zh-CN" altLang="en-US"/>
              <a:t>、</a:t>
            </a:r>
            <a:r>
              <a:rPr lang="en-US" altLang="zh-CN"/>
              <a:t>γ</a:t>
            </a:r>
            <a:r>
              <a:rPr lang="zh-CN" altLang="en-US"/>
              <a:t>等均属于</a:t>
            </a:r>
            <a:r>
              <a:rPr lang="en-US" altLang="zh-CN"/>
              <a:t>(V</a:t>
            </a:r>
            <a:r>
              <a:rPr lang="en-US" altLang="zh-CN" baseline="-30000"/>
              <a:t>T</a:t>
            </a:r>
            <a:r>
              <a:rPr lang="en-US" altLang="zh-CN"/>
              <a:t>∪V</a:t>
            </a:r>
            <a:r>
              <a:rPr lang="en-US" altLang="zh-CN" baseline="-30000"/>
              <a:t>N</a:t>
            </a:r>
            <a:r>
              <a:rPr lang="en-US" altLang="zh-CN"/>
              <a:t>)</a:t>
            </a:r>
            <a:r>
              <a:rPr lang="en-US" altLang="zh-CN" baseline="30000"/>
              <a:t>*</a:t>
            </a:r>
            <a:r>
              <a:rPr lang="zh-CN" altLang="en-US"/>
              <a:t>。</a:t>
            </a:r>
          </a:p>
        </p:txBody>
      </p:sp>
    </p:spTree>
  </p:cSld>
  <p:clrMapOvr>
    <a:masterClrMapping/>
  </p:clrMapOvr>
  <p:transition>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9" name="Group 6">
            <a:extLst>
              <a:ext uri="{FF2B5EF4-FFF2-40B4-BE49-F238E27FC236}">
                <a16:creationId xmlns:a16="http://schemas.microsoft.com/office/drawing/2014/main" id="{00B0D2BE-D68E-B7E8-F65B-4B019AD3DDBF}"/>
              </a:ext>
            </a:extLst>
          </p:cNvPr>
          <p:cNvGrpSpPr>
            <a:grpSpLocks/>
          </p:cNvGrpSpPr>
          <p:nvPr/>
        </p:nvGrpSpPr>
        <p:grpSpPr bwMode="auto">
          <a:xfrm>
            <a:off x="177800" y="381000"/>
            <a:ext cx="8737600" cy="6262688"/>
            <a:chOff x="112" y="240"/>
            <a:chExt cx="5504" cy="3945"/>
          </a:xfrm>
        </p:grpSpPr>
        <p:sp>
          <p:nvSpPr>
            <p:cNvPr id="9220" name="Text Box 4">
              <a:extLst>
                <a:ext uri="{FF2B5EF4-FFF2-40B4-BE49-F238E27FC236}">
                  <a16:creationId xmlns:a16="http://schemas.microsoft.com/office/drawing/2014/main" id="{040438EB-FF9C-D654-03D1-63CB0748FDDD}"/>
                </a:ext>
              </a:extLst>
            </p:cNvPr>
            <p:cNvSpPr txBox="1">
              <a:spLocks noChangeArrowheads="1"/>
            </p:cNvSpPr>
            <p:nvPr/>
          </p:nvSpPr>
          <p:spPr bwMode="auto">
            <a:xfrm>
              <a:off x="112" y="240"/>
              <a:ext cx="5504" cy="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b="1">
                  <a:ea typeface="方正小标宋简体" charset="-122"/>
                </a:rPr>
                <a:t>3.2.1  </a:t>
              </a:r>
              <a:r>
                <a:rPr lang="zh-CN" altLang="en-US" b="1">
                  <a:ea typeface="方正小标宋简体" charset="-122"/>
                </a:rPr>
                <a:t>推导与短语</a:t>
              </a:r>
            </a:p>
            <a:p>
              <a:pPr algn="just" eaLnBrk="1" hangingPunct="1">
                <a:lnSpc>
                  <a:spcPct val="140000"/>
                </a:lnSpc>
                <a:spcBef>
                  <a:spcPct val="50000"/>
                </a:spcBef>
              </a:pPr>
              <a:r>
                <a:rPr lang="zh-CN" altLang="en-US" b="1">
                  <a:ea typeface="黑体" panose="02010609060101010101" pitchFamily="49" charset="-122"/>
                </a:rPr>
                <a:t>　　</a:t>
              </a:r>
              <a:r>
                <a:rPr lang="en-US" altLang="zh-CN" b="1">
                  <a:ea typeface="黑体" panose="02010609060101010101" pitchFamily="49" charset="-122"/>
                </a:rPr>
                <a:t>1</a:t>
              </a:r>
              <a:r>
                <a:rPr lang="zh-CN" altLang="en-US" b="1">
                  <a:ea typeface="黑体" panose="02010609060101010101" pitchFamily="49" charset="-122"/>
                </a:rPr>
                <a:t>．规范推导</a:t>
              </a:r>
            </a:p>
            <a:p>
              <a:pPr algn="just" eaLnBrk="1" hangingPunct="1">
                <a:lnSpc>
                  <a:spcPct val="140000"/>
                </a:lnSpc>
                <a:spcBef>
                  <a:spcPct val="50000"/>
                </a:spcBef>
              </a:pPr>
              <a:r>
                <a:rPr lang="zh-CN" altLang="en-US"/>
                <a:t>　　在</a:t>
              </a:r>
              <a:r>
                <a:rPr lang="en-US" altLang="zh-CN"/>
                <a:t>3.1.1</a:t>
              </a:r>
              <a:r>
                <a:rPr lang="zh-CN" altLang="en-US"/>
                <a:t>节中，所给句子</a:t>
              </a:r>
              <a:r>
                <a:rPr lang="en-US" altLang="zh-CN"/>
                <a:t>i+i*i</a:t>
              </a:r>
              <a:r>
                <a:rPr lang="zh-CN" altLang="en-US"/>
                <a:t>推导序列中的每一步推导都是对句型中的最右非终结符用相应产生式的右部进行替换，这样的推导称为最右推导。如果每一步推导都是对句型中的最左非终结符用相应产生式的右部进行替换，则称为最左推导。例如句子</a:t>
              </a:r>
              <a:r>
                <a:rPr lang="en-US" altLang="zh-CN"/>
                <a:t>i+i*i</a:t>
              </a:r>
              <a:r>
                <a:rPr lang="zh-CN" altLang="en-US"/>
                <a:t>按文法</a:t>
              </a:r>
              <a:r>
                <a:rPr lang="en-US" altLang="zh-CN"/>
                <a:t>(3</a:t>
              </a:r>
              <a:r>
                <a:rPr lang="en-US" altLang="zh-CN">
                  <a:latin typeface="宋体" panose="02010600030101010101" pitchFamily="2" charset="-122"/>
                </a:rPr>
                <a:t>.</a:t>
              </a:r>
              <a:r>
                <a:rPr lang="en-US" altLang="zh-CN"/>
                <a:t>1)</a:t>
              </a:r>
              <a:r>
                <a:rPr lang="zh-CN" altLang="en-US"/>
                <a:t>的最左推导是</a:t>
              </a:r>
            </a:p>
            <a:p>
              <a:pPr algn="ctr" eaLnBrk="1" hangingPunct="1">
                <a:lnSpc>
                  <a:spcPct val="90000"/>
                </a:lnSpc>
                <a:spcBef>
                  <a:spcPct val="50000"/>
                </a:spcBef>
              </a:pPr>
              <a:endParaRPr lang="zh-CN" altLang="en-US"/>
            </a:p>
            <a:p>
              <a:pPr algn="just" eaLnBrk="1" hangingPunct="1">
                <a:lnSpc>
                  <a:spcPct val="140000"/>
                </a:lnSpc>
                <a:spcBef>
                  <a:spcPct val="50000"/>
                </a:spcBef>
              </a:pPr>
              <a:r>
                <a:rPr lang="zh-CN" altLang="en-US"/>
                <a:t>从一个句型到另一个句型的推导过程并不是惟一的，为了对句子的结构进行确定性分析，我们往往只考虑最左推导或最右推导，并且称最右推导为规范推导。规范推导的逆过程便是规范归约。</a:t>
              </a:r>
            </a:p>
          </p:txBody>
        </p:sp>
        <p:graphicFrame>
          <p:nvGraphicFramePr>
            <p:cNvPr id="9218" name="Object 5">
              <a:extLst>
                <a:ext uri="{FF2B5EF4-FFF2-40B4-BE49-F238E27FC236}">
                  <a16:creationId xmlns:a16="http://schemas.microsoft.com/office/drawing/2014/main" id="{067B842E-A652-78D0-EBD1-4FA71E21E102}"/>
                </a:ext>
              </a:extLst>
            </p:cNvPr>
            <p:cNvGraphicFramePr>
              <a:graphicFrameLocks noChangeAspect="1"/>
            </p:cNvGraphicFramePr>
            <p:nvPr/>
          </p:nvGraphicFramePr>
          <p:xfrm>
            <a:off x="816" y="2880"/>
            <a:ext cx="4139" cy="301"/>
          </p:xfrm>
          <a:graphic>
            <a:graphicData uri="http://schemas.openxmlformats.org/presentationml/2006/ole">
              <mc:AlternateContent xmlns:mc="http://schemas.openxmlformats.org/markup-compatibility/2006">
                <mc:Choice xmlns:v="urn:schemas-microsoft-com:vml" Requires="v">
                  <p:oleObj name="文档" r:id="rId2" imgW="5257080" imgH="198000" progId="Word.Document.8">
                    <p:embed/>
                  </p:oleObj>
                </mc:Choice>
                <mc:Fallback>
                  <p:oleObj name="文档" r:id="rId2" imgW="5257080" imgH="198000" progId="Word.Document.8">
                    <p:embed/>
                    <p:pic>
                      <p:nvPicPr>
                        <p:cNvPr id="9218" name="Object 5">
                          <a:extLst>
                            <a:ext uri="{FF2B5EF4-FFF2-40B4-BE49-F238E27FC236}">
                              <a16:creationId xmlns:a16="http://schemas.microsoft.com/office/drawing/2014/main" id="{067B842E-A652-78D0-EBD1-4FA71E21E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547" r="36226" b="-7201"/>
                        <a:stretch>
                          <a:fillRect/>
                        </a:stretch>
                      </p:blipFill>
                      <p:spPr bwMode="auto">
                        <a:xfrm>
                          <a:off x="816" y="2880"/>
                          <a:ext cx="4139"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rand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4">
            <a:extLst>
              <a:ext uri="{FF2B5EF4-FFF2-40B4-BE49-F238E27FC236}">
                <a16:creationId xmlns:a16="http://schemas.microsoft.com/office/drawing/2014/main" id="{2E98A787-591A-B739-48B1-764070D79E02}"/>
              </a:ext>
            </a:extLst>
          </p:cNvPr>
          <p:cNvGraphicFramePr>
            <a:graphicFrameLocks noChangeAspect="1"/>
          </p:cNvGraphicFramePr>
          <p:nvPr/>
        </p:nvGraphicFramePr>
        <p:xfrm>
          <a:off x="231775" y="465138"/>
          <a:ext cx="8767763" cy="6096000"/>
        </p:xfrm>
        <a:graphic>
          <a:graphicData uri="http://schemas.openxmlformats.org/presentationml/2006/ole">
            <mc:AlternateContent xmlns:mc="http://schemas.openxmlformats.org/markup-compatibility/2006">
              <mc:Choice xmlns:v="urn:schemas-microsoft-com:vml" Requires="v">
                <p:oleObj name="文档" r:id="rId2" imgW="3865549" imgH="2684432" progId="Word.Document.8">
                  <p:embed/>
                </p:oleObj>
              </mc:Choice>
              <mc:Fallback>
                <p:oleObj name="文档" r:id="rId2" imgW="3865549" imgH="2684432" progId="Word.Document.8">
                  <p:embed/>
                  <p:pic>
                    <p:nvPicPr>
                      <p:cNvPr id="10242" name="Object 4">
                        <a:extLst>
                          <a:ext uri="{FF2B5EF4-FFF2-40B4-BE49-F238E27FC236}">
                            <a16:creationId xmlns:a16="http://schemas.microsoft.com/office/drawing/2014/main" id="{2E98A787-591A-B739-48B1-764070D79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 y="465138"/>
                        <a:ext cx="8767763"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4">
            <a:extLst>
              <a:ext uri="{FF2B5EF4-FFF2-40B4-BE49-F238E27FC236}">
                <a16:creationId xmlns:a16="http://schemas.microsoft.com/office/drawing/2014/main" id="{5AE7B1B1-D33C-9133-B184-AE4FEC9B5367}"/>
              </a:ext>
            </a:extLst>
          </p:cNvPr>
          <p:cNvGraphicFramePr>
            <a:graphicFrameLocks noChangeAspect="1"/>
          </p:cNvGraphicFramePr>
          <p:nvPr/>
        </p:nvGraphicFramePr>
        <p:xfrm>
          <a:off x="228600" y="381000"/>
          <a:ext cx="8458200" cy="5129213"/>
        </p:xfrm>
        <a:graphic>
          <a:graphicData uri="http://schemas.openxmlformats.org/presentationml/2006/ole">
            <mc:AlternateContent xmlns:mc="http://schemas.openxmlformats.org/markup-compatibility/2006">
              <mc:Choice xmlns:v="urn:schemas-microsoft-com:vml" Requires="v">
                <p:oleObj name="文档" r:id="rId2" imgW="3866400" imgH="2344320" progId="Word.Document.8">
                  <p:embed/>
                </p:oleObj>
              </mc:Choice>
              <mc:Fallback>
                <p:oleObj name="文档" r:id="rId2" imgW="3866400" imgH="2344320" progId="Word.Document.8">
                  <p:embed/>
                  <p:pic>
                    <p:nvPicPr>
                      <p:cNvPr id="11266" name="Object 4">
                        <a:extLst>
                          <a:ext uri="{FF2B5EF4-FFF2-40B4-BE49-F238E27FC236}">
                            <a16:creationId xmlns:a16="http://schemas.microsoft.com/office/drawing/2014/main" id="{5AE7B1B1-D33C-9133-B184-AE4FEC9B5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81000"/>
                        <a:ext cx="8458200" cy="512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4">
            <a:extLst>
              <a:ext uri="{FF2B5EF4-FFF2-40B4-BE49-F238E27FC236}">
                <a16:creationId xmlns:a16="http://schemas.microsoft.com/office/drawing/2014/main" id="{2445201B-7E50-236B-CC06-D435E3E33E86}"/>
              </a:ext>
            </a:extLst>
          </p:cNvPr>
          <p:cNvSpPr txBox="1">
            <a:spLocks noChangeArrowheads="1"/>
          </p:cNvSpPr>
          <p:nvPr/>
        </p:nvSpPr>
        <p:spPr bwMode="auto">
          <a:xfrm>
            <a:off x="203200" y="581025"/>
            <a:ext cx="8664575"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b="1">
                <a:ea typeface="方正小标宋简体" charset="-122"/>
              </a:rPr>
              <a:t>3.2.2  </a:t>
            </a:r>
            <a:r>
              <a:rPr lang="zh-CN" altLang="en-US" b="1">
                <a:ea typeface="方正小标宋简体" charset="-122"/>
              </a:rPr>
              <a:t>语法树与二义性</a:t>
            </a:r>
          </a:p>
          <a:p>
            <a:pPr algn="just" eaLnBrk="1" hangingPunct="1">
              <a:lnSpc>
                <a:spcPct val="140000"/>
              </a:lnSpc>
              <a:spcBef>
                <a:spcPct val="50000"/>
              </a:spcBef>
            </a:pPr>
            <a:r>
              <a:rPr lang="zh-CN" altLang="en-US" b="1">
                <a:ea typeface="黑体" panose="02010609060101010101" pitchFamily="49" charset="-122"/>
              </a:rPr>
              <a:t>　　</a:t>
            </a:r>
            <a:r>
              <a:rPr lang="en-US" altLang="zh-CN" b="1">
                <a:ea typeface="黑体" panose="02010609060101010101" pitchFamily="49" charset="-122"/>
              </a:rPr>
              <a:t>1</a:t>
            </a:r>
            <a:r>
              <a:rPr lang="zh-CN" altLang="en-US" b="1">
                <a:ea typeface="黑体" panose="02010609060101010101" pitchFamily="49" charset="-122"/>
              </a:rPr>
              <a:t>．语法树</a:t>
            </a:r>
          </a:p>
          <a:p>
            <a:pPr algn="just" eaLnBrk="1" hangingPunct="1">
              <a:lnSpc>
                <a:spcPct val="140000"/>
              </a:lnSpc>
              <a:spcBef>
                <a:spcPct val="50000"/>
              </a:spcBef>
            </a:pPr>
            <a:r>
              <a:rPr lang="zh-CN" altLang="en-US">
                <a:latin typeface="宋体" panose="02010600030101010101" pitchFamily="2" charset="-122"/>
              </a:rPr>
              <a:t>　　对程序语言来说，有两个问题需要解决：其一是判别程序在语法上是否正确；其二是句子的识别或分析。在编译方法中，为了便于识别或分析句子而引入了语法树这一重要的辅助工具。语法树以图示化的形式把句子分解成各个组成部分来描述或分析句子的语法结构，这种图示化的表示与所定义的文法规则完全一致，但更为直观和完整。</a:t>
            </a:r>
            <a:endParaRPr lang="zh-CN" altLang="en-US"/>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a:extLst>
              <a:ext uri="{FF2B5EF4-FFF2-40B4-BE49-F238E27FC236}">
                <a16:creationId xmlns:a16="http://schemas.microsoft.com/office/drawing/2014/main" id="{4BF10007-DA6B-176E-E197-F8C5A1B5DCC8}"/>
              </a:ext>
            </a:extLst>
          </p:cNvPr>
          <p:cNvSpPr txBox="1">
            <a:spLocks noChangeArrowheads="1"/>
          </p:cNvSpPr>
          <p:nvPr/>
        </p:nvSpPr>
        <p:spPr bwMode="auto">
          <a:xfrm>
            <a:off x="381000" y="549275"/>
            <a:ext cx="8382000" cy="48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50000"/>
              </a:spcBef>
            </a:pPr>
            <a:r>
              <a:rPr lang="en-US" altLang="zh-CN" sz="3200" b="1">
                <a:ea typeface="方正宋黑简体" pitchFamily="65" charset="-122"/>
              </a:rPr>
              <a:t>1.3  </a:t>
            </a:r>
            <a:r>
              <a:rPr lang="zh-CN" altLang="en-US" sz="3200" b="1">
                <a:ea typeface="方正宋黑简体" pitchFamily="65" charset="-122"/>
              </a:rPr>
              <a:t>编译程序的工作过程与结构</a:t>
            </a:r>
          </a:p>
          <a:p>
            <a:pPr algn="just" eaLnBrk="1" hangingPunct="1">
              <a:lnSpc>
                <a:spcPct val="130000"/>
              </a:lnSpc>
              <a:spcBef>
                <a:spcPct val="50000"/>
              </a:spcBef>
            </a:pPr>
            <a:r>
              <a:rPr lang="zh-CN" altLang="en-US" b="1">
                <a:ea typeface="黑体" panose="02010609060101010101" pitchFamily="49" charset="-122"/>
              </a:rPr>
              <a:t>　　</a:t>
            </a:r>
            <a:r>
              <a:rPr lang="en-US" altLang="zh-CN" b="1">
                <a:ea typeface="黑体" panose="02010609060101010101" pitchFamily="49" charset="-122"/>
              </a:rPr>
              <a:t>1</a:t>
            </a:r>
            <a:r>
              <a:rPr lang="zh-CN" altLang="en-US" b="1">
                <a:ea typeface="黑体" panose="02010609060101010101" pitchFamily="49" charset="-122"/>
              </a:rPr>
              <a:t>．词法分析</a:t>
            </a:r>
          </a:p>
          <a:p>
            <a:pPr algn="just" eaLnBrk="1" hangingPunct="1">
              <a:lnSpc>
                <a:spcPct val="130000"/>
              </a:lnSpc>
              <a:spcBef>
                <a:spcPct val="50000"/>
              </a:spcBef>
            </a:pPr>
            <a:r>
              <a:rPr lang="zh-CN" altLang="en-US"/>
              <a:t>　　词法分析的任务是输入源程序，对构成源程序的字符串进行扫描和分解，识别出一个个单词符号，如基本字</a:t>
            </a:r>
            <a:r>
              <a:rPr lang="en-US" altLang="zh-CN"/>
              <a:t>(if</a:t>
            </a:r>
            <a:r>
              <a:rPr lang="zh-CN" altLang="en-US"/>
              <a:t>、</a:t>
            </a:r>
            <a:r>
              <a:rPr lang="en-US" altLang="zh-CN"/>
              <a:t>for</a:t>
            </a:r>
            <a:r>
              <a:rPr lang="zh-CN" altLang="en-US"/>
              <a:t>、</a:t>
            </a:r>
            <a:r>
              <a:rPr lang="en-US" altLang="zh-CN"/>
              <a:t>begin</a:t>
            </a:r>
            <a:r>
              <a:rPr lang="zh-CN" altLang="en-US"/>
              <a:t>等</a:t>
            </a:r>
            <a:r>
              <a:rPr lang="en-US" altLang="zh-CN"/>
              <a:t>)</a:t>
            </a:r>
            <a:r>
              <a:rPr lang="zh-CN" altLang="en-US"/>
              <a:t>、标识符、常数、运算符和界符</a:t>
            </a:r>
            <a:r>
              <a:rPr lang="en-US" altLang="zh-CN"/>
              <a:t>(</a:t>
            </a:r>
            <a:r>
              <a:rPr lang="zh-CN" altLang="en-US"/>
              <a:t>如“</a:t>
            </a:r>
            <a:r>
              <a:rPr lang="en-US" altLang="zh-CN"/>
              <a:t>(”</a:t>
            </a:r>
            <a:r>
              <a:rPr lang="zh-CN" altLang="en-US"/>
              <a:t>、“</a:t>
            </a:r>
            <a:r>
              <a:rPr lang="en-US" altLang="zh-CN"/>
              <a:t>)”</a:t>
            </a:r>
            <a:r>
              <a:rPr lang="zh-CN" altLang="en-US"/>
              <a:t>、“</a:t>
            </a:r>
            <a:r>
              <a:rPr lang="en-US" altLang="zh-CN"/>
              <a:t>=”</a:t>
            </a:r>
            <a:r>
              <a:rPr lang="zh-CN" altLang="en-US"/>
              <a:t>、“；”</a:t>
            </a:r>
            <a:r>
              <a:rPr lang="en-US" altLang="zh-CN"/>
              <a:t>)</a:t>
            </a:r>
            <a:r>
              <a:rPr lang="zh-CN" altLang="en-US"/>
              <a:t>等，将所识别出的单词用统一长度的标准形式</a:t>
            </a:r>
            <a:r>
              <a:rPr lang="en-US" altLang="zh-CN"/>
              <a:t>(</a:t>
            </a:r>
            <a:r>
              <a:rPr lang="zh-CN" altLang="en-US"/>
              <a:t>也称内部码</a:t>
            </a:r>
            <a:r>
              <a:rPr lang="en-US" altLang="zh-CN"/>
              <a:t>)</a:t>
            </a:r>
            <a:r>
              <a:rPr lang="zh-CN" altLang="en-US"/>
              <a:t>来表示，以便于后继语法工作的进行。因此，词法分析工作是将源程序中的字符串变换成单词符号流的过程，词法分析所遵循的是语言的构词规则。</a:t>
            </a:r>
          </a:p>
        </p:txBody>
      </p:sp>
    </p:spTree>
  </p:cSld>
  <p:clrMapOvr>
    <a:masterClrMapping/>
  </p:clrMapOvr>
  <p:transition>
    <p:rand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Text Box 4">
            <a:extLst>
              <a:ext uri="{FF2B5EF4-FFF2-40B4-BE49-F238E27FC236}">
                <a16:creationId xmlns:a16="http://schemas.microsoft.com/office/drawing/2014/main" id="{B50C2CCC-ED7E-1DD0-A191-7969C53EEDF7}"/>
              </a:ext>
            </a:extLst>
          </p:cNvPr>
          <p:cNvSpPr txBox="1">
            <a:spLocks noChangeArrowheads="1"/>
          </p:cNvSpPr>
          <p:nvPr/>
        </p:nvSpPr>
        <p:spPr bwMode="auto">
          <a:xfrm>
            <a:off x="250825" y="615950"/>
            <a:ext cx="8588375"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对文法</a:t>
            </a:r>
            <a:r>
              <a:rPr lang="en-US" altLang="zh-CN"/>
              <a:t>G[S]=(V</a:t>
            </a:r>
            <a:r>
              <a:rPr lang="en-US" altLang="zh-CN" baseline="-30000"/>
              <a:t>T</a:t>
            </a:r>
            <a:r>
              <a:rPr lang="en-US" altLang="zh-CN"/>
              <a:t>,V</a:t>
            </a:r>
            <a:r>
              <a:rPr lang="en-US" altLang="zh-CN" baseline="-30000"/>
              <a:t>N</a:t>
            </a:r>
            <a:r>
              <a:rPr lang="en-US" altLang="zh-CN"/>
              <a:t>,S,ξ) </a:t>
            </a:r>
            <a:r>
              <a:rPr lang="zh-CN" altLang="en-US"/>
              <a:t>，满足下列条件的树称为</a:t>
            </a:r>
            <a:r>
              <a:rPr lang="en-US" altLang="zh-CN"/>
              <a:t>G[S]</a:t>
            </a:r>
            <a:r>
              <a:rPr lang="zh-CN" altLang="en-US"/>
              <a:t>的语法树：</a:t>
            </a:r>
          </a:p>
          <a:p>
            <a:pPr algn="just" eaLnBrk="1" hangingPunct="1">
              <a:lnSpc>
                <a:spcPct val="130000"/>
              </a:lnSpc>
              <a:spcBef>
                <a:spcPct val="50000"/>
              </a:spcBef>
            </a:pPr>
            <a:r>
              <a:rPr lang="zh-CN" altLang="en-US"/>
              <a:t>　　</a:t>
            </a:r>
            <a:r>
              <a:rPr lang="en-US" altLang="zh-CN"/>
              <a:t>(1) </a:t>
            </a:r>
            <a:r>
              <a:rPr lang="zh-CN" altLang="en-US"/>
              <a:t>每个结点用</a:t>
            </a:r>
            <a:r>
              <a:rPr lang="en-US" altLang="zh-CN"/>
              <a:t>G[S]</a:t>
            </a:r>
            <a:r>
              <a:rPr lang="zh-CN" altLang="en-US"/>
              <a:t>的一个终结符或非终结符标记；</a:t>
            </a:r>
          </a:p>
          <a:p>
            <a:pPr algn="just" eaLnBrk="1" hangingPunct="1">
              <a:lnSpc>
                <a:spcPct val="130000"/>
              </a:lnSpc>
              <a:spcBef>
                <a:spcPct val="50000"/>
              </a:spcBef>
            </a:pPr>
            <a:r>
              <a:rPr lang="zh-CN" altLang="en-US"/>
              <a:t>　　</a:t>
            </a:r>
            <a:r>
              <a:rPr lang="en-US" altLang="zh-CN"/>
              <a:t>(2) </a:t>
            </a:r>
            <a:r>
              <a:rPr lang="zh-CN" altLang="en-US"/>
              <a:t>根结点用文法开始符</a:t>
            </a:r>
            <a:r>
              <a:rPr lang="en-US" altLang="zh-CN"/>
              <a:t>S</a:t>
            </a:r>
            <a:r>
              <a:rPr lang="zh-CN" altLang="en-US"/>
              <a:t>标记；</a:t>
            </a:r>
          </a:p>
          <a:p>
            <a:pPr algn="just" eaLnBrk="1" hangingPunct="1">
              <a:lnSpc>
                <a:spcPct val="130000"/>
              </a:lnSpc>
              <a:spcBef>
                <a:spcPct val="50000"/>
              </a:spcBef>
            </a:pPr>
            <a:r>
              <a:rPr lang="zh-CN" altLang="en-US"/>
              <a:t>　　</a:t>
            </a:r>
            <a:r>
              <a:rPr lang="en-US" altLang="zh-CN"/>
              <a:t>(3) </a:t>
            </a:r>
            <a:r>
              <a:rPr lang="zh-CN" altLang="en-US"/>
              <a:t>内部结点</a:t>
            </a:r>
            <a:r>
              <a:rPr lang="en-US" altLang="zh-CN"/>
              <a:t>(</a:t>
            </a:r>
            <a:r>
              <a:rPr lang="zh-CN" altLang="en-US"/>
              <a:t>指非树叶结点</a:t>
            </a:r>
            <a:r>
              <a:rPr lang="en-US" altLang="zh-CN"/>
              <a:t>)</a:t>
            </a:r>
            <a:r>
              <a:rPr lang="zh-CN" altLang="en-US"/>
              <a:t>一定是非终结符，如果某内部结点</a:t>
            </a:r>
            <a:r>
              <a:rPr lang="en-US" altLang="zh-CN"/>
              <a:t>A</a:t>
            </a:r>
            <a:r>
              <a:rPr lang="zh-CN" altLang="en-US"/>
              <a:t>有</a:t>
            </a:r>
            <a:r>
              <a:rPr lang="en-US" altLang="zh-CN"/>
              <a:t>n</a:t>
            </a:r>
            <a:r>
              <a:rPr lang="zh-CN" altLang="en-US"/>
              <a:t>个分支，它的所有子结点从左至右依次标记为</a:t>
            </a:r>
            <a:r>
              <a:rPr lang="en-US" altLang="zh-CN"/>
              <a:t>x</a:t>
            </a:r>
            <a:r>
              <a:rPr lang="en-US" altLang="zh-CN" baseline="-30000"/>
              <a:t>1</a:t>
            </a:r>
            <a:r>
              <a:rPr lang="zh-CN" altLang="en-US"/>
              <a:t>、</a:t>
            </a:r>
            <a:r>
              <a:rPr lang="en-US" altLang="zh-CN"/>
              <a:t>x</a:t>
            </a:r>
            <a:r>
              <a:rPr lang="en-US" altLang="zh-CN" baseline="-30000"/>
              <a:t>2</a:t>
            </a:r>
            <a:r>
              <a:rPr lang="zh-CN" altLang="en-US"/>
              <a:t>、</a:t>
            </a:r>
            <a:r>
              <a:rPr lang="en-US" altLang="zh-CN"/>
              <a:t>…</a:t>
            </a:r>
            <a:r>
              <a:rPr lang="zh-CN" altLang="en-US"/>
              <a:t>、</a:t>
            </a:r>
            <a:r>
              <a:rPr lang="en-US" altLang="zh-CN"/>
              <a:t>x</a:t>
            </a:r>
            <a:r>
              <a:rPr lang="en-US" altLang="zh-CN" baseline="-30000"/>
              <a:t>n</a:t>
            </a:r>
            <a:r>
              <a:rPr lang="zh-CN" altLang="en-US"/>
              <a:t>，则</a:t>
            </a:r>
            <a:r>
              <a:rPr lang="en-US" altLang="zh-CN"/>
              <a:t>A→x</a:t>
            </a:r>
            <a:r>
              <a:rPr lang="en-US" altLang="zh-CN" baseline="-30000"/>
              <a:t>1</a:t>
            </a:r>
            <a:r>
              <a:rPr lang="en-US" altLang="zh-CN"/>
              <a:t>x</a:t>
            </a:r>
            <a:r>
              <a:rPr lang="en-US" altLang="zh-CN" baseline="-30000"/>
              <a:t>2</a:t>
            </a:r>
            <a:r>
              <a:rPr lang="en-US" altLang="zh-CN"/>
              <a:t>…x</a:t>
            </a:r>
            <a:r>
              <a:rPr lang="en-US" altLang="zh-CN" baseline="-30000"/>
              <a:t>n</a:t>
            </a:r>
            <a:r>
              <a:rPr lang="zh-CN" altLang="en-US"/>
              <a:t>一定是文法</a:t>
            </a:r>
            <a:r>
              <a:rPr lang="en-US" altLang="zh-CN"/>
              <a:t>G[S]</a:t>
            </a:r>
            <a:r>
              <a:rPr lang="zh-CN" altLang="en-US"/>
              <a:t>的一条产生式；</a:t>
            </a:r>
          </a:p>
          <a:p>
            <a:pPr algn="just" eaLnBrk="1" hangingPunct="1">
              <a:lnSpc>
                <a:spcPct val="130000"/>
              </a:lnSpc>
              <a:spcBef>
                <a:spcPct val="50000"/>
              </a:spcBef>
            </a:pPr>
            <a:r>
              <a:rPr lang="zh-CN" altLang="en-US"/>
              <a:t>　　</a:t>
            </a:r>
            <a:r>
              <a:rPr lang="en-US" altLang="zh-CN"/>
              <a:t>(4) </a:t>
            </a:r>
            <a:r>
              <a:rPr lang="zh-CN" altLang="en-US"/>
              <a:t>如果某结点标记为</a:t>
            </a:r>
            <a:r>
              <a:rPr lang="en-US" altLang="zh-CN"/>
              <a:t>ε</a:t>
            </a:r>
            <a:r>
              <a:rPr lang="zh-CN" altLang="en-US"/>
              <a:t>，则它必为叶结点且是其父结点的惟一子结点。</a:t>
            </a:r>
          </a:p>
        </p:txBody>
      </p:sp>
      <p:graphicFrame>
        <p:nvGraphicFramePr>
          <p:cNvPr id="12290" name="Object 6">
            <a:extLst>
              <a:ext uri="{FF2B5EF4-FFF2-40B4-BE49-F238E27FC236}">
                <a16:creationId xmlns:a16="http://schemas.microsoft.com/office/drawing/2014/main" id="{2135F574-351D-BE7E-F107-2E09FB6B243D}"/>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公式" r:id="rId2" imgW="114120" imgH="215640" progId="Equation.3">
                  <p:embed/>
                </p:oleObj>
              </mc:Choice>
              <mc:Fallback>
                <p:oleObj name="公式" r:id="rId2" imgW="114120" imgH="215640" progId="Equation.3">
                  <p:embed/>
                  <p:pic>
                    <p:nvPicPr>
                      <p:cNvPr id="12290" name="Object 6">
                        <a:extLst>
                          <a:ext uri="{FF2B5EF4-FFF2-40B4-BE49-F238E27FC236}">
                            <a16:creationId xmlns:a16="http://schemas.microsoft.com/office/drawing/2014/main" id="{2135F574-351D-BE7E-F107-2E09FB6B2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7">
            <a:extLst>
              <a:ext uri="{FF2B5EF4-FFF2-40B4-BE49-F238E27FC236}">
                <a16:creationId xmlns:a16="http://schemas.microsoft.com/office/drawing/2014/main" id="{B6D56468-2CD7-3F73-F0A8-FF283D281E9B}"/>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公式" r:id="rId4" imgW="114120" imgH="215640" progId="Equation.3">
                  <p:embed/>
                </p:oleObj>
              </mc:Choice>
              <mc:Fallback>
                <p:oleObj name="公式" r:id="rId4" imgW="114120" imgH="215640" progId="Equation.3">
                  <p:embed/>
                  <p:pic>
                    <p:nvPicPr>
                      <p:cNvPr id="12291" name="Object 7">
                        <a:extLst>
                          <a:ext uri="{FF2B5EF4-FFF2-40B4-BE49-F238E27FC236}">
                            <a16:creationId xmlns:a16="http://schemas.microsoft.com/office/drawing/2014/main" id="{B6D56468-2CD7-3F73-F0A8-FF283D281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 name="Object 8">
            <a:extLst>
              <a:ext uri="{FF2B5EF4-FFF2-40B4-BE49-F238E27FC236}">
                <a16:creationId xmlns:a16="http://schemas.microsoft.com/office/drawing/2014/main" id="{304FE30E-3AD9-99EC-EF01-397C806B58A2}"/>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公式" r:id="rId5" imgW="114120" imgH="215640" progId="Equation.3">
                  <p:embed/>
                </p:oleObj>
              </mc:Choice>
              <mc:Fallback>
                <p:oleObj name="公式" r:id="rId5" imgW="114120" imgH="215640" progId="Equation.3">
                  <p:embed/>
                  <p:pic>
                    <p:nvPicPr>
                      <p:cNvPr id="12292" name="Object 8">
                        <a:extLst>
                          <a:ext uri="{FF2B5EF4-FFF2-40B4-BE49-F238E27FC236}">
                            <a16:creationId xmlns:a16="http://schemas.microsoft.com/office/drawing/2014/main" id="{304FE30E-3AD9-99EC-EF01-397C806B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9">
            <a:extLst>
              <a:ext uri="{FF2B5EF4-FFF2-40B4-BE49-F238E27FC236}">
                <a16:creationId xmlns:a16="http://schemas.microsoft.com/office/drawing/2014/main" id="{569C4941-5B3B-D69E-13E0-E6A5BFD2C241}"/>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公式" r:id="rId6" imgW="114120" imgH="215640" progId="Equation.3">
                  <p:embed/>
                </p:oleObj>
              </mc:Choice>
              <mc:Fallback>
                <p:oleObj name="公式" r:id="rId6" imgW="114120" imgH="215640" progId="Equation.3">
                  <p:embed/>
                  <p:pic>
                    <p:nvPicPr>
                      <p:cNvPr id="12293" name="Object 9">
                        <a:extLst>
                          <a:ext uri="{FF2B5EF4-FFF2-40B4-BE49-F238E27FC236}">
                            <a16:creationId xmlns:a16="http://schemas.microsoft.com/office/drawing/2014/main" id="{569C4941-5B3B-D69E-13E0-E6A5BFD2C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4">
            <a:extLst>
              <a:ext uri="{FF2B5EF4-FFF2-40B4-BE49-F238E27FC236}">
                <a16:creationId xmlns:a16="http://schemas.microsoft.com/office/drawing/2014/main" id="{A468BF0E-00D5-04F4-7881-ECBFC23F3887}"/>
              </a:ext>
            </a:extLst>
          </p:cNvPr>
          <p:cNvSpPr txBox="1">
            <a:spLocks noChangeArrowheads="1"/>
          </p:cNvSpPr>
          <p:nvPr/>
        </p:nvSpPr>
        <p:spPr bwMode="auto">
          <a:xfrm>
            <a:off x="174625" y="595313"/>
            <a:ext cx="8780463"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相应于一个句型的语法树是以文法的开始符</a:t>
            </a:r>
            <a:r>
              <a:rPr lang="en-US" altLang="zh-CN"/>
              <a:t>S</a:t>
            </a:r>
            <a:r>
              <a:rPr lang="zh-CN" altLang="en-US"/>
              <a:t>作为根结点的，并随着推导逐步展开；当某个非终结符被它对应的产生式右部的某个候选式所替换时，这个非终结符所对应的结点就产生出下一代新结点，即候选式中从左至右的每一个符号都依次顺序对应一个新结点，且每个新结点与其父结点之间都有一条连线</a:t>
            </a:r>
            <a:r>
              <a:rPr lang="en-US" altLang="zh-CN"/>
              <a:t>(</a:t>
            </a:r>
            <a:r>
              <a:rPr lang="zh-CN" altLang="en-US"/>
              <a:t>树枝</a:t>
            </a:r>
            <a:r>
              <a:rPr lang="en-US" altLang="zh-CN"/>
              <a:t>)</a:t>
            </a:r>
            <a:r>
              <a:rPr lang="zh-CN" altLang="en-US"/>
              <a:t>。在一棵语法树生长过程中的任何时刻，所有那些没有后代的树叶结点自左至右排列起来就是一个句型。</a:t>
            </a:r>
          </a:p>
          <a:p>
            <a:pPr algn="just" eaLnBrk="1" hangingPunct="1">
              <a:lnSpc>
                <a:spcPct val="140000"/>
              </a:lnSpc>
              <a:spcBef>
                <a:spcPct val="50000"/>
              </a:spcBef>
            </a:pPr>
            <a:r>
              <a:rPr lang="zh-CN" altLang="en-US"/>
              <a:t>　　例如，与文法</a:t>
            </a:r>
            <a:r>
              <a:rPr lang="en-US" altLang="zh-CN"/>
              <a:t>(3.1)</a:t>
            </a:r>
            <a:r>
              <a:rPr lang="zh-CN" altLang="en-US"/>
              <a:t>的句子</a:t>
            </a:r>
            <a:r>
              <a:rPr lang="en-US" altLang="zh-CN"/>
              <a:t>i+i*i</a:t>
            </a:r>
            <a:r>
              <a:rPr lang="zh-CN" altLang="en-US"/>
              <a:t>相应的语法树如图</a:t>
            </a:r>
            <a:r>
              <a:rPr lang="en-US" altLang="zh-CN"/>
              <a:t>3–4</a:t>
            </a:r>
            <a:r>
              <a:rPr lang="zh-CN" altLang="en-US"/>
              <a:t>所示。</a:t>
            </a:r>
          </a:p>
        </p:txBody>
      </p:sp>
    </p:spTree>
  </p:cSld>
  <p:clrMapOvr>
    <a:masterClrMapping/>
  </p:clrMapOvr>
  <p:transition>
    <p:rand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a:extLst>
              <a:ext uri="{FF2B5EF4-FFF2-40B4-BE49-F238E27FC236}">
                <a16:creationId xmlns:a16="http://schemas.microsoft.com/office/drawing/2014/main" id="{892862E6-409D-8D71-CA9D-28EB1AAAEE82}"/>
              </a:ext>
            </a:extLst>
          </p:cNvPr>
          <p:cNvSpPr>
            <a:spLocks noChangeArrowheads="1"/>
          </p:cNvSpPr>
          <p:nvPr/>
        </p:nvSpPr>
        <p:spPr bwMode="auto">
          <a:xfrm>
            <a:off x="3200400" y="5715000"/>
            <a:ext cx="35052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a:t>
            </a:r>
            <a:r>
              <a:rPr lang="en-US" altLang="zh-CN">
                <a:latin typeface="宋体" panose="02010600030101010101" pitchFamily="2" charset="-122"/>
              </a:rPr>
              <a:t>-</a:t>
            </a:r>
            <a:r>
              <a:rPr lang="en-US" altLang="zh-CN"/>
              <a:t>4  </a:t>
            </a:r>
            <a:r>
              <a:rPr lang="zh-CN" altLang="en-US"/>
              <a:t>句子</a:t>
            </a:r>
            <a:r>
              <a:rPr lang="en-US" altLang="zh-CN"/>
              <a:t>i+i*i</a:t>
            </a:r>
            <a:r>
              <a:rPr lang="zh-CN" altLang="en-US"/>
              <a:t>的语法树</a:t>
            </a:r>
            <a:endParaRPr lang="zh-CN" altLang="en-US" sz="2800"/>
          </a:p>
          <a:p>
            <a:pPr algn="ctr"/>
            <a:endParaRPr lang="en-US" altLang="zh-CN" sz="5400"/>
          </a:p>
        </p:txBody>
      </p:sp>
      <p:pic>
        <p:nvPicPr>
          <p:cNvPr id="99331" name="Picture 5" descr="3-4">
            <a:extLst>
              <a:ext uri="{FF2B5EF4-FFF2-40B4-BE49-F238E27FC236}">
                <a16:creationId xmlns:a16="http://schemas.microsoft.com/office/drawing/2014/main" id="{9D8737A9-66C8-56EF-3081-775300BA5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908050"/>
            <a:ext cx="7632700"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4">
            <a:extLst>
              <a:ext uri="{FF2B5EF4-FFF2-40B4-BE49-F238E27FC236}">
                <a16:creationId xmlns:a16="http://schemas.microsoft.com/office/drawing/2014/main" id="{2656512A-8DED-3682-29E8-103DF478C89F}"/>
              </a:ext>
            </a:extLst>
          </p:cNvPr>
          <p:cNvSpPr txBox="1">
            <a:spLocks noChangeArrowheads="1"/>
          </p:cNvSpPr>
          <p:nvPr/>
        </p:nvSpPr>
        <p:spPr bwMode="auto">
          <a:xfrm>
            <a:off x="174625" y="566738"/>
            <a:ext cx="88392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在构造语法树时可以发现，一个句型的最左推导及最右推导只决定先生长左子树还是先生长右子树，句型推导结束时相应的语法树也随之完成，这时已不能看出是先生长左子树还是先生长右子树，所呈现的仅仅是已经长成的这个句子或句型的语法树。这与使用文法规则进行推导是有差异的，即使用文法规则的推导过程是有先后之分的。因此，一棵语法树表示了一个句型种种可能的</a:t>
            </a:r>
            <a:r>
              <a:rPr lang="en-US" altLang="zh-CN"/>
              <a:t>(</a:t>
            </a:r>
            <a:r>
              <a:rPr lang="zh-CN" altLang="en-US"/>
              <a:t>但未必是所有的</a:t>
            </a:r>
            <a:r>
              <a:rPr lang="en-US" altLang="zh-CN"/>
              <a:t>——</a:t>
            </a:r>
            <a:r>
              <a:rPr lang="zh-CN" altLang="en-US"/>
              <a:t>见下面文法的二义性</a:t>
            </a:r>
            <a:r>
              <a:rPr lang="en-US" altLang="zh-CN"/>
              <a:t>)</a:t>
            </a:r>
            <a:r>
              <a:rPr lang="zh-CN" altLang="en-US"/>
              <a:t>不同推导过程，包括最左</a:t>
            </a:r>
            <a:r>
              <a:rPr lang="en-US" altLang="zh-CN"/>
              <a:t>(</a:t>
            </a:r>
            <a:r>
              <a:rPr lang="zh-CN" altLang="en-US"/>
              <a:t>最右</a:t>
            </a:r>
            <a:r>
              <a:rPr lang="en-US" altLang="zh-CN"/>
              <a:t>)</a:t>
            </a:r>
            <a:r>
              <a:rPr lang="zh-CN" altLang="en-US"/>
              <a:t>推导。如果我们坚持使用最左</a:t>
            </a:r>
            <a:r>
              <a:rPr lang="en-US" altLang="zh-CN"/>
              <a:t>(</a:t>
            </a:r>
            <a:r>
              <a:rPr lang="zh-CN" altLang="en-US"/>
              <a:t>或最右</a:t>
            </a:r>
            <a:r>
              <a:rPr lang="en-US" altLang="zh-CN"/>
              <a:t>)</a:t>
            </a:r>
            <a:r>
              <a:rPr lang="zh-CN" altLang="en-US"/>
              <a:t>推导，那么一棵语法树就完全等价于一个最左</a:t>
            </a:r>
            <a:r>
              <a:rPr lang="en-US" altLang="zh-CN"/>
              <a:t>(</a:t>
            </a:r>
            <a:r>
              <a:rPr lang="zh-CN" altLang="en-US"/>
              <a:t>或最右</a:t>
            </a:r>
            <a:r>
              <a:rPr lang="en-US" altLang="zh-CN"/>
              <a:t>)</a:t>
            </a:r>
            <a:r>
              <a:rPr lang="zh-CN" altLang="en-US"/>
              <a:t>推导，这种等价性也包括语法树的每一步生长和推导的每一步展开的这种完全一致性。</a:t>
            </a:r>
          </a:p>
        </p:txBody>
      </p:sp>
      <p:graphicFrame>
        <p:nvGraphicFramePr>
          <p:cNvPr id="13314" name="Object 5">
            <a:extLst>
              <a:ext uri="{FF2B5EF4-FFF2-40B4-BE49-F238E27FC236}">
                <a16:creationId xmlns:a16="http://schemas.microsoft.com/office/drawing/2014/main" id="{CD4D077B-621A-8125-770D-C0F3B8190BC9}"/>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公式" r:id="rId2" imgW="114120" imgH="215640" progId="Equation.3">
                  <p:embed/>
                </p:oleObj>
              </mc:Choice>
              <mc:Fallback>
                <p:oleObj name="公式" r:id="rId2" imgW="114120" imgH="215640" progId="Equation.3">
                  <p:embed/>
                  <p:pic>
                    <p:nvPicPr>
                      <p:cNvPr id="13314" name="Object 5">
                        <a:extLst>
                          <a:ext uri="{FF2B5EF4-FFF2-40B4-BE49-F238E27FC236}">
                            <a16:creationId xmlns:a16="http://schemas.microsoft.com/office/drawing/2014/main" id="{CD4D077B-621A-8125-770D-C0F3B8190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4">
            <a:extLst>
              <a:ext uri="{FF2B5EF4-FFF2-40B4-BE49-F238E27FC236}">
                <a16:creationId xmlns:a16="http://schemas.microsoft.com/office/drawing/2014/main" id="{2DBC937A-72D6-F731-0607-630A19F49E65}"/>
              </a:ext>
            </a:extLst>
          </p:cNvPr>
          <p:cNvSpPr txBox="1">
            <a:spLocks noChangeArrowheads="1"/>
          </p:cNvSpPr>
          <p:nvPr/>
        </p:nvSpPr>
        <p:spPr bwMode="auto">
          <a:xfrm>
            <a:off x="179388" y="476250"/>
            <a:ext cx="8751887"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b="1">
                <a:ea typeface="黑体" panose="02010609060101010101" pitchFamily="49" charset="-122"/>
              </a:rPr>
              <a:t>　　</a:t>
            </a:r>
            <a:r>
              <a:rPr lang="en-US" altLang="zh-CN" b="1">
                <a:ea typeface="黑体" panose="02010609060101010101" pitchFamily="49" charset="-122"/>
              </a:rPr>
              <a:t>2</a:t>
            </a:r>
            <a:r>
              <a:rPr lang="zh-CN" altLang="en-US" b="1">
                <a:ea typeface="黑体" panose="02010609060101010101" pitchFamily="49" charset="-122"/>
              </a:rPr>
              <a:t>．子树和短语</a:t>
            </a:r>
          </a:p>
          <a:p>
            <a:pPr algn="just" eaLnBrk="1" hangingPunct="1">
              <a:lnSpc>
                <a:spcPct val="130000"/>
              </a:lnSpc>
            </a:pPr>
            <a:r>
              <a:rPr lang="zh-CN" altLang="en-US"/>
              <a:t>　　语法树的某个内部结点（即非树叶结点）连同它的所有后代组成了一棵子树，子树的根结点即为此内部结点。只含有单层分枝的子树称为简单子树。</a:t>
            </a:r>
          </a:p>
          <a:p>
            <a:pPr algn="just" eaLnBrk="1" hangingPunct="1">
              <a:lnSpc>
                <a:spcPct val="130000"/>
              </a:lnSpc>
            </a:pPr>
            <a:r>
              <a:rPr lang="zh-CN" altLang="en-US"/>
              <a:t>　　子树与短语的关系十分密切，根据子树的概念，句型的短语、直接短语、句柄和素短语的直观解释如下：</a:t>
            </a:r>
          </a:p>
          <a:p>
            <a:pPr algn="just" eaLnBrk="1" hangingPunct="1">
              <a:lnSpc>
                <a:spcPct val="130000"/>
              </a:lnSpc>
            </a:pPr>
            <a:r>
              <a:rPr lang="zh-CN" altLang="en-US"/>
              <a:t>　　</a:t>
            </a:r>
            <a:r>
              <a:rPr lang="en-US" altLang="zh-CN"/>
              <a:t>(1) </a:t>
            </a:r>
            <a:r>
              <a:rPr lang="zh-CN" altLang="en-US"/>
              <a:t>短语：子树的末端结点</a:t>
            </a:r>
            <a:r>
              <a:rPr lang="en-US" altLang="zh-CN"/>
              <a:t>(</a:t>
            </a:r>
            <a:r>
              <a:rPr lang="zh-CN" altLang="en-US"/>
              <a:t>即树叶</a:t>
            </a:r>
            <a:r>
              <a:rPr lang="en-US" altLang="zh-CN"/>
              <a:t>)</a:t>
            </a:r>
            <a:r>
              <a:rPr lang="zh-CN" altLang="en-US"/>
              <a:t>组成的符号串是相对于子树根的短语；</a:t>
            </a:r>
          </a:p>
          <a:p>
            <a:pPr algn="just" eaLnBrk="1" hangingPunct="1">
              <a:lnSpc>
                <a:spcPct val="130000"/>
              </a:lnSpc>
            </a:pPr>
            <a:r>
              <a:rPr lang="zh-CN" altLang="en-US"/>
              <a:t>　　</a:t>
            </a:r>
            <a:r>
              <a:rPr lang="en-US" altLang="zh-CN"/>
              <a:t>(2) </a:t>
            </a:r>
            <a:r>
              <a:rPr lang="zh-CN" altLang="en-US"/>
              <a:t>直接短语：简单子树的末端结点组成的符号串是相对于简单子树根的直接短语；</a:t>
            </a:r>
          </a:p>
          <a:p>
            <a:pPr algn="just" eaLnBrk="1" hangingPunct="1">
              <a:lnSpc>
                <a:spcPct val="130000"/>
              </a:lnSpc>
            </a:pPr>
            <a:r>
              <a:rPr lang="zh-CN" altLang="en-US"/>
              <a:t>　　</a:t>
            </a:r>
            <a:r>
              <a:rPr lang="en-US" altLang="zh-CN"/>
              <a:t>(3) </a:t>
            </a:r>
            <a:r>
              <a:rPr lang="zh-CN" altLang="en-US"/>
              <a:t>句柄：最左简单子树的末端结点组成的符号串为句柄；</a:t>
            </a:r>
          </a:p>
          <a:p>
            <a:pPr algn="just" eaLnBrk="1" hangingPunct="1">
              <a:lnSpc>
                <a:spcPct val="130000"/>
              </a:lnSpc>
            </a:pPr>
            <a:r>
              <a:rPr lang="zh-CN" altLang="en-US"/>
              <a:t>　　</a:t>
            </a:r>
            <a:r>
              <a:rPr lang="en-US" altLang="zh-CN"/>
              <a:t>(4) </a:t>
            </a:r>
            <a:r>
              <a:rPr lang="zh-CN" altLang="en-US"/>
              <a:t>素短语：子树的末端结点组成的符号串含终结符，且在该子树中不再有包含含有终结符的更小子树。</a:t>
            </a:r>
          </a:p>
        </p:txBody>
      </p:sp>
    </p:spTree>
  </p:cSld>
  <p:clrMapOvr>
    <a:masterClrMapping/>
  </p:clrMapOvr>
  <p:transition>
    <p:random/>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1" name="Rectangle 3">
            <a:extLst>
              <a:ext uri="{FF2B5EF4-FFF2-40B4-BE49-F238E27FC236}">
                <a16:creationId xmlns:a16="http://schemas.microsoft.com/office/drawing/2014/main" id="{31939235-A99E-EA9D-7F89-9272A4B0440A}"/>
              </a:ext>
            </a:extLst>
          </p:cNvPr>
          <p:cNvSpPr>
            <a:spLocks noGrp="1" noChangeArrowheads="1"/>
          </p:cNvSpPr>
          <p:nvPr>
            <p:ph type="body" idx="1"/>
          </p:nvPr>
        </p:nvSpPr>
        <p:spPr>
          <a:xfrm>
            <a:off x="179388" y="404813"/>
            <a:ext cx="8713787" cy="6553200"/>
          </a:xfrm>
        </p:spPr>
        <p:txBody>
          <a:bodyPr/>
          <a:lstStyle/>
          <a:p>
            <a:pPr eaLnBrk="1" hangingPunct="1">
              <a:lnSpc>
                <a:spcPct val="110000"/>
              </a:lnSpc>
              <a:buFont typeface="Wingdings" panose="05000000000000000000" pitchFamily="2" charset="2"/>
              <a:buNone/>
              <a:defRPr/>
            </a:pPr>
            <a:r>
              <a:rPr lang="en-US" altLang="zh-CN" sz="1800"/>
              <a:t> </a:t>
            </a:r>
            <a:r>
              <a:rPr lang="zh-CN" altLang="en-US"/>
              <a:t>短语和直接短语的进一步解释是：</a:t>
            </a:r>
          </a:p>
          <a:p>
            <a:pPr eaLnBrk="1" hangingPunct="1">
              <a:lnSpc>
                <a:spcPct val="110000"/>
              </a:lnSpc>
              <a:buFont typeface="Wingdings" panose="05000000000000000000" pitchFamily="2" charset="2"/>
              <a:buNone/>
              <a:defRPr/>
            </a:pPr>
            <a:r>
              <a:rPr lang="zh-CN" altLang="en-US"/>
              <a:t>（</a:t>
            </a:r>
            <a:r>
              <a:rPr lang="en-US" altLang="zh-CN"/>
              <a:t>1</a:t>
            </a:r>
            <a:r>
              <a:rPr lang="zh-CN" altLang="en-US"/>
              <a:t>）短语：由内部结点向下生长的全部树叶自左至右的排列。每个内部结点都有一个短语，也可能有些内部结点的短语是同一个。</a:t>
            </a:r>
          </a:p>
          <a:p>
            <a:pPr eaLnBrk="1" hangingPunct="1">
              <a:lnSpc>
                <a:spcPct val="110000"/>
              </a:lnSpc>
              <a:buFont typeface="Wingdings" panose="05000000000000000000" pitchFamily="2" charset="2"/>
              <a:buNone/>
              <a:defRPr/>
            </a:pPr>
            <a:r>
              <a:rPr lang="zh-CN" altLang="en-US"/>
              <a:t>（</a:t>
            </a:r>
            <a:r>
              <a:rPr lang="en-US" altLang="zh-CN"/>
              <a:t>2</a:t>
            </a:r>
            <a:r>
              <a:rPr lang="zh-CN" altLang="en-US"/>
              <a:t>）直接短语：内部结点直接一步生长出来的结点全部都由树叶组成（即以该内部结点为根的子树是简单子树），该全部树叶自左至右的排列即为直接短语。</a:t>
            </a:r>
          </a:p>
          <a:p>
            <a:pPr eaLnBrk="1" hangingPunct="1">
              <a:lnSpc>
                <a:spcPct val="110000"/>
              </a:lnSpc>
              <a:buFont typeface="Wingdings" panose="05000000000000000000" pitchFamily="2" charset="2"/>
              <a:buNone/>
              <a:defRPr/>
            </a:pPr>
            <a:r>
              <a:rPr lang="zh-CN" altLang="en-US"/>
              <a:t>         因此，直接短语是在短语基础上增加了只能向下生长一步且向下生长一步所产生的结点全部都由树叶组成这一限制；而句柄则是在直接短语的基础上增加了</a:t>
            </a:r>
            <a:r>
              <a:rPr lang="zh-CN" altLang="en-US">
                <a:latin typeface="Arial"/>
              </a:rPr>
              <a:t>“</a:t>
            </a:r>
            <a:r>
              <a:rPr lang="zh-CN" altLang="en-US"/>
              <a:t>最左</a:t>
            </a:r>
            <a:r>
              <a:rPr lang="zh-CN" altLang="en-US">
                <a:latin typeface="Arial"/>
              </a:rPr>
              <a:t>”</a:t>
            </a:r>
            <a:r>
              <a:rPr lang="zh-CN" altLang="en-US"/>
              <a:t>这一条件限制。</a:t>
            </a:r>
          </a:p>
          <a:p>
            <a:pPr eaLnBrk="1" hangingPunct="1">
              <a:lnSpc>
                <a:spcPct val="110000"/>
              </a:lnSpc>
              <a:buFont typeface="Wingdings" panose="05000000000000000000" pitchFamily="2" charset="2"/>
              <a:buNone/>
              <a:defRPr/>
            </a:pPr>
            <a:r>
              <a:rPr lang="zh-CN" altLang="en-US"/>
              <a:t>         对素短语来说，首先要求素短语本身必须是一个短语，并在短语基础上又增加了两条限制（求素短语的另一种方法见本章</a:t>
            </a:r>
            <a:r>
              <a:rPr lang="en-US" altLang="zh-CN"/>
              <a:t>3.4.2</a:t>
            </a:r>
            <a:r>
              <a:rPr lang="zh-CN" altLang="en-US"/>
              <a:t>节）：① 构成短语的全部树叶中至少含有一个终结符；② 该短语的全部树叶中不得含有其它素短语。</a:t>
            </a:r>
          </a:p>
        </p:txBody>
      </p:sp>
    </p:spTree>
  </p:cSld>
  <p:clrMapOvr>
    <a:masterClrMapping/>
  </p:clrMapOvr>
  <p:transition>
    <p:rand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4">
            <a:extLst>
              <a:ext uri="{FF2B5EF4-FFF2-40B4-BE49-F238E27FC236}">
                <a16:creationId xmlns:a16="http://schemas.microsoft.com/office/drawing/2014/main" id="{5808EA03-EBB1-AE7A-42E0-E2CADB079C35}"/>
              </a:ext>
            </a:extLst>
          </p:cNvPr>
          <p:cNvSpPr txBox="1">
            <a:spLocks noChangeArrowheads="1"/>
          </p:cNvSpPr>
          <p:nvPr/>
        </p:nvSpPr>
        <p:spPr bwMode="auto">
          <a:xfrm>
            <a:off x="188913" y="566738"/>
            <a:ext cx="8766175"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a:t>　　显然，从语法树出发寻找短语、直接短语、句柄和素短语要直观得多。此外，要注意的是子树末端结点组成的符号串是指由该子树根开始向下生长的所有末端结点（即树叶）自左至右的排列，该子树的部分末端结点并不是该子树的短语。</a:t>
            </a:r>
          </a:p>
          <a:p>
            <a:pPr eaLnBrk="1" hangingPunct="1">
              <a:lnSpc>
                <a:spcPct val="140000"/>
              </a:lnSpc>
            </a:pPr>
            <a:r>
              <a:rPr lang="zh-CN" altLang="en-US"/>
              <a:t>        对图</a:t>
            </a:r>
            <a:r>
              <a:rPr lang="en-US" altLang="zh-CN"/>
              <a:t>3-5</a:t>
            </a:r>
            <a:r>
              <a:rPr lang="zh-CN" altLang="en-US"/>
              <a:t>所示的关于句型</a:t>
            </a:r>
            <a:r>
              <a:rPr lang="en-US" altLang="zh-CN"/>
              <a:t>E+E*i</a:t>
            </a:r>
            <a:r>
              <a:rPr lang="zh-CN" altLang="en-US"/>
              <a:t>的语法树来说，它有</a:t>
            </a:r>
            <a:r>
              <a:rPr lang="en-US" altLang="zh-CN"/>
              <a:t>3</a:t>
            </a:r>
            <a:r>
              <a:rPr lang="zh-CN" altLang="en-US"/>
              <a:t>个内部结点（对应</a:t>
            </a:r>
            <a:r>
              <a:rPr lang="en-US" altLang="zh-CN"/>
              <a:t>3</a:t>
            </a:r>
            <a:r>
              <a:rPr lang="zh-CN" altLang="en-US"/>
              <a:t>棵子树），即有</a:t>
            </a:r>
            <a:r>
              <a:rPr lang="en-US" altLang="zh-CN"/>
              <a:t>3</a:t>
            </a:r>
            <a:r>
              <a:rPr lang="zh-CN" altLang="en-US"/>
              <a:t>个短语，分别为</a:t>
            </a:r>
            <a:r>
              <a:rPr lang="en-US" altLang="zh-CN"/>
              <a:t>i</a:t>
            </a:r>
            <a:r>
              <a:rPr lang="zh-CN" altLang="en-US"/>
              <a:t>、</a:t>
            </a:r>
            <a:r>
              <a:rPr lang="en-US" altLang="zh-CN"/>
              <a:t>E*i</a:t>
            </a:r>
            <a:r>
              <a:rPr lang="zh-CN" altLang="en-US"/>
              <a:t>和</a:t>
            </a:r>
            <a:r>
              <a:rPr lang="en-US" altLang="zh-CN"/>
              <a:t>E+E*i</a:t>
            </a:r>
            <a:r>
              <a:rPr lang="zh-CN" altLang="en-US"/>
              <a:t>；直接短语、句柄和素短语均为</a:t>
            </a:r>
            <a:r>
              <a:rPr lang="en-US" altLang="zh-CN"/>
              <a:t>i</a:t>
            </a:r>
            <a:r>
              <a:rPr lang="zh-CN" altLang="en-US"/>
              <a:t>；而</a:t>
            </a:r>
            <a:r>
              <a:rPr lang="en-US" altLang="zh-CN"/>
              <a:t>E+E</a:t>
            </a:r>
            <a:r>
              <a:rPr lang="zh-CN" altLang="en-US"/>
              <a:t>由于在句型</a:t>
            </a:r>
            <a:r>
              <a:rPr lang="en-US" altLang="zh-CN"/>
              <a:t>E+E*i</a:t>
            </a:r>
            <a:r>
              <a:rPr lang="zh-CN" altLang="en-US"/>
              <a:t>的限制下只是树根</a:t>
            </a:r>
            <a:r>
              <a:rPr lang="en-US" altLang="zh-CN"/>
              <a:t>E</a:t>
            </a:r>
            <a:r>
              <a:rPr lang="zh-CN" altLang="en-US"/>
              <a:t>的部分末端结点，因而不是短语。但是，在图</a:t>
            </a:r>
            <a:r>
              <a:rPr lang="en-US" altLang="zh-CN"/>
              <a:t>3-6</a:t>
            </a:r>
            <a:r>
              <a:rPr lang="zh-CN" altLang="en-US"/>
              <a:t>中给出的</a:t>
            </a:r>
            <a:r>
              <a:rPr lang="en-US" altLang="zh-CN"/>
              <a:t>E+E+E*i</a:t>
            </a:r>
            <a:r>
              <a:rPr lang="zh-CN" altLang="en-US"/>
              <a:t>的句型下，</a:t>
            </a:r>
            <a:r>
              <a:rPr lang="en-US" altLang="zh-CN"/>
              <a:t>E+E</a:t>
            </a:r>
            <a:r>
              <a:rPr lang="zh-CN" altLang="en-US"/>
              <a:t>却是子结点</a:t>
            </a:r>
            <a:r>
              <a:rPr lang="en-US" altLang="zh-CN"/>
              <a:t>E</a:t>
            </a:r>
            <a:r>
              <a:rPr lang="zh-CN" altLang="en-US"/>
              <a:t>的一个直接短语。</a:t>
            </a:r>
          </a:p>
        </p:txBody>
      </p:sp>
    </p:spTree>
  </p:cSld>
  <p:clrMapOvr>
    <a:masterClrMapping/>
  </p:clrMapOvr>
  <p:transition>
    <p:rand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5">
            <a:extLst>
              <a:ext uri="{FF2B5EF4-FFF2-40B4-BE49-F238E27FC236}">
                <a16:creationId xmlns:a16="http://schemas.microsoft.com/office/drawing/2014/main" id="{E4E32B21-A0DF-7B72-B1D7-C0A8CAF4519E}"/>
              </a:ext>
            </a:extLst>
          </p:cNvPr>
          <p:cNvSpPr txBox="1">
            <a:spLocks noChangeArrowheads="1"/>
          </p:cNvSpPr>
          <p:nvPr/>
        </p:nvSpPr>
        <p:spPr bwMode="auto">
          <a:xfrm>
            <a:off x="2514600" y="5851525"/>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3–5  E+E*i</a:t>
            </a:r>
            <a:r>
              <a:rPr lang="zh-CN" altLang="en-US">
                <a:latin typeface="宋体" panose="02010600030101010101" pitchFamily="2" charset="-122"/>
              </a:rPr>
              <a:t>的语法树</a:t>
            </a:r>
            <a:r>
              <a:rPr lang="zh-CN" altLang="en-US"/>
              <a:t> </a:t>
            </a:r>
          </a:p>
        </p:txBody>
      </p:sp>
      <p:pic>
        <p:nvPicPr>
          <p:cNvPr id="103427" name="Picture 6" descr="3-5">
            <a:extLst>
              <a:ext uri="{FF2B5EF4-FFF2-40B4-BE49-F238E27FC236}">
                <a16:creationId xmlns:a16="http://schemas.microsoft.com/office/drawing/2014/main" id="{CEEC59F9-43F9-5D23-7D93-A852CC3F3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830263"/>
            <a:ext cx="5329238"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5" name="Rectangle 3">
            <a:extLst>
              <a:ext uri="{FF2B5EF4-FFF2-40B4-BE49-F238E27FC236}">
                <a16:creationId xmlns:a16="http://schemas.microsoft.com/office/drawing/2014/main" id="{BB97F051-4F5A-9720-5450-9D2D0DE42B69}"/>
              </a:ext>
            </a:extLst>
          </p:cNvPr>
          <p:cNvSpPr>
            <a:spLocks noGrp="1" noChangeArrowheads="1"/>
          </p:cNvSpPr>
          <p:nvPr>
            <p:ph type="body" idx="1"/>
          </p:nvPr>
        </p:nvSpPr>
        <p:spPr>
          <a:xfrm>
            <a:off x="468313" y="1196975"/>
            <a:ext cx="8229600" cy="4525963"/>
          </a:xfrm>
        </p:spPr>
        <p:txBody>
          <a:bodyPr/>
          <a:lstStyle/>
          <a:p>
            <a:pPr eaLnBrk="1" hangingPunct="1">
              <a:buFont typeface="Wingdings" panose="05000000000000000000" pitchFamily="2" charset="2"/>
              <a:buNone/>
              <a:defRPr/>
            </a:pPr>
            <a:r>
              <a:rPr lang="zh-CN" altLang="en-US"/>
              <a:t>例如，对本节下面将要介绍的无二义性算术表达式文法：</a:t>
            </a:r>
          </a:p>
          <a:p>
            <a:pPr eaLnBrk="1" hangingPunct="1">
              <a:buFont typeface="Wingdings" panose="05000000000000000000" pitchFamily="2" charset="2"/>
              <a:buNone/>
              <a:defRPr/>
            </a:pPr>
            <a:r>
              <a:rPr lang="zh-CN" altLang="en-US"/>
              <a:t>                                </a:t>
            </a:r>
            <a:r>
              <a:rPr lang="en-US" altLang="zh-CN"/>
              <a:t>G[E]</a:t>
            </a:r>
            <a:r>
              <a:rPr lang="zh-CN" altLang="en-US"/>
              <a:t>：</a:t>
            </a:r>
            <a:r>
              <a:rPr lang="en-US" altLang="zh-CN"/>
              <a:t>E→E+T∣T</a:t>
            </a:r>
          </a:p>
          <a:p>
            <a:pPr eaLnBrk="1" hangingPunct="1">
              <a:buFont typeface="Wingdings" panose="05000000000000000000" pitchFamily="2" charset="2"/>
              <a:buNone/>
              <a:defRPr/>
            </a:pPr>
            <a:r>
              <a:rPr lang="en-US" altLang="zh-CN"/>
              <a:t>                                            T→T*F∣F</a:t>
            </a:r>
          </a:p>
          <a:p>
            <a:pPr eaLnBrk="1" hangingPunct="1">
              <a:buFont typeface="Wingdings" panose="05000000000000000000" pitchFamily="2" charset="2"/>
              <a:buNone/>
              <a:defRPr/>
            </a:pPr>
            <a:r>
              <a:rPr lang="en-US" altLang="zh-CN"/>
              <a:t> 			                     F→ (E)∣i</a:t>
            </a:r>
          </a:p>
          <a:p>
            <a:pPr eaLnBrk="1" hangingPunct="1">
              <a:buFont typeface="Wingdings" panose="05000000000000000000" pitchFamily="2" charset="2"/>
              <a:buNone/>
              <a:defRPr/>
            </a:pPr>
            <a:r>
              <a:rPr lang="zh-CN" altLang="en-US"/>
              <a:t>句型 </a:t>
            </a:r>
            <a:r>
              <a:rPr lang="en-US" altLang="zh-CN"/>
              <a:t>(T+T)*i</a:t>
            </a:r>
            <a:r>
              <a:rPr lang="zh-CN" altLang="en-US"/>
              <a:t>对应的语法树如图</a:t>
            </a:r>
            <a:r>
              <a:rPr lang="en-US" altLang="zh-CN"/>
              <a:t>3-7</a:t>
            </a:r>
            <a:r>
              <a:rPr lang="zh-CN" altLang="en-US"/>
              <a:t>所示。</a:t>
            </a:r>
          </a:p>
        </p:txBody>
      </p:sp>
    </p:spTree>
  </p:cSld>
  <p:clrMapOvr>
    <a:masterClrMapping/>
  </p:clrMapOvr>
  <p:transition>
    <p:rand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6" descr="a">
            <a:extLst>
              <a:ext uri="{FF2B5EF4-FFF2-40B4-BE49-F238E27FC236}">
                <a16:creationId xmlns:a16="http://schemas.microsoft.com/office/drawing/2014/main" id="{CBADD377-7482-30BC-F6D0-248F930B5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765" r="9106"/>
          <a:stretch>
            <a:fillRect/>
          </a:stretch>
        </p:blipFill>
        <p:spPr bwMode="auto">
          <a:xfrm>
            <a:off x="261938" y="1216025"/>
            <a:ext cx="3230562"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Text Box 27">
            <a:extLst>
              <a:ext uri="{FF2B5EF4-FFF2-40B4-BE49-F238E27FC236}">
                <a16:creationId xmlns:a16="http://schemas.microsoft.com/office/drawing/2014/main" id="{61EDB0B0-1AB0-3421-C638-EE48D2B08D58}"/>
              </a:ext>
            </a:extLst>
          </p:cNvPr>
          <p:cNvSpPr txBox="1">
            <a:spLocks noChangeArrowheads="1"/>
          </p:cNvSpPr>
          <p:nvPr/>
        </p:nvSpPr>
        <p:spPr bwMode="auto">
          <a:xfrm>
            <a:off x="3779838" y="549275"/>
            <a:ext cx="532765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a:t>　　对图</a:t>
            </a:r>
            <a:r>
              <a:rPr lang="en-US" altLang="zh-CN"/>
              <a:t>3-7</a:t>
            </a:r>
            <a:r>
              <a:rPr lang="zh-CN" altLang="en-US"/>
              <a:t>所示关于句型 </a:t>
            </a:r>
            <a:r>
              <a:rPr lang="en-US" altLang="zh-CN"/>
              <a:t>(T+T)*i</a:t>
            </a:r>
            <a:r>
              <a:rPr lang="zh-CN" altLang="en-US"/>
              <a:t>的语法树，它有</a:t>
            </a:r>
            <a:r>
              <a:rPr lang="en-US" altLang="zh-CN"/>
              <a:t>7</a:t>
            </a:r>
            <a:r>
              <a:rPr lang="zh-CN" altLang="en-US"/>
              <a:t>个内部结点（对应</a:t>
            </a:r>
            <a:r>
              <a:rPr lang="en-US" altLang="zh-CN"/>
              <a:t>7</a:t>
            </a:r>
            <a:r>
              <a:rPr lang="zh-CN" altLang="en-US"/>
              <a:t>棵子树），相应就有</a:t>
            </a:r>
            <a:r>
              <a:rPr lang="en-US" altLang="zh-CN"/>
              <a:t>7</a:t>
            </a:r>
            <a:r>
              <a:rPr lang="zh-CN" altLang="en-US"/>
              <a:t>个短语；但根结点（内部结点）</a:t>
            </a:r>
            <a:r>
              <a:rPr lang="en-US" altLang="zh-CN"/>
              <a:t>E</a:t>
            </a:r>
            <a:r>
              <a:rPr lang="zh-CN" altLang="en-US"/>
              <a:t>和第二层内部结点</a:t>
            </a:r>
            <a:r>
              <a:rPr lang="en-US" altLang="zh-CN"/>
              <a:t>T</a:t>
            </a:r>
            <a:r>
              <a:rPr lang="zh-CN" altLang="en-US"/>
              <a:t>向下生长出来的是同一树叶序列，故两者短语相同，都是 </a:t>
            </a:r>
            <a:r>
              <a:rPr lang="en-US" altLang="zh-CN"/>
              <a:t>(T+T)*i</a:t>
            </a:r>
            <a:r>
              <a:rPr lang="zh-CN" altLang="en-US"/>
              <a:t>。第三层的内部结点</a:t>
            </a:r>
            <a:r>
              <a:rPr lang="en-US" altLang="zh-CN"/>
              <a:t>T</a:t>
            </a:r>
            <a:r>
              <a:rPr lang="zh-CN" altLang="en-US"/>
              <a:t>和第四层的内部结点</a:t>
            </a:r>
            <a:r>
              <a:rPr lang="en-US" altLang="zh-CN"/>
              <a:t>F</a:t>
            </a:r>
            <a:r>
              <a:rPr lang="zh-CN" altLang="en-US"/>
              <a:t>向下生长的也是同一树叶序列，即两者短语也相同，均为 </a:t>
            </a:r>
            <a:r>
              <a:rPr lang="en-US" altLang="zh-CN"/>
              <a:t>(T+T)</a:t>
            </a:r>
            <a:r>
              <a:rPr lang="zh-CN" altLang="en-US"/>
              <a:t>。其余内部结点对应的短语各不相同，因此该句型（语法树）共有</a:t>
            </a:r>
            <a:r>
              <a:rPr lang="en-US" altLang="zh-CN"/>
              <a:t>5</a:t>
            </a:r>
            <a:r>
              <a:rPr lang="zh-CN" altLang="en-US"/>
              <a:t>个短语：</a:t>
            </a:r>
            <a:r>
              <a:rPr lang="en-US" altLang="zh-CN"/>
              <a:t>T</a:t>
            </a:r>
            <a:r>
              <a:rPr lang="zh-CN" altLang="en-US"/>
              <a:t>、</a:t>
            </a:r>
            <a:r>
              <a:rPr lang="en-US" altLang="zh-CN"/>
              <a:t>T+T</a:t>
            </a:r>
            <a:r>
              <a:rPr lang="zh-CN" altLang="en-US"/>
              <a:t>、</a:t>
            </a:r>
            <a:r>
              <a:rPr lang="en-US" altLang="zh-CN"/>
              <a:t>(T+T)</a:t>
            </a:r>
            <a:r>
              <a:rPr lang="zh-CN" altLang="en-US"/>
              <a:t>、</a:t>
            </a:r>
            <a:r>
              <a:rPr lang="en-US" altLang="zh-CN"/>
              <a:t>i</a:t>
            </a:r>
            <a:r>
              <a:rPr lang="zh-CN" altLang="en-US"/>
              <a:t>、</a:t>
            </a:r>
            <a:r>
              <a:rPr lang="en-US" altLang="zh-CN"/>
              <a:t>(T+T)*i</a:t>
            </a:r>
            <a:r>
              <a:rPr lang="zh-CN" altLang="en-US"/>
              <a:t>。</a:t>
            </a:r>
          </a:p>
        </p:txBody>
      </p:sp>
      <p:sp>
        <p:nvSpPr>
          <p:cNvPr id="105476" name="Text Box 28">
            <a:extLst>
              <a:ext uri="{FF2B5EF4-FFF2-40B4-BE49-F238E27FC236}">
                <a16:creationId xmlns:a16="http://schemas.microsoft.com/office/drawing/2014/main" id="{E23B6381-C3E9-69EF-3EC5-F3A22C47B614}"/>
              </a:ext>
            </a:extLst>
          </p:cNvPr>
          <p:cNvSpPr txBox="1">
            <a:spLocks noChangeArrowheads="1"/>
          </p:cNvSpPr>
          <p:nvPr/>
        </p:nvSpPr>
        <p:spPr bwMode="auto">
          <a:xfrm>
            <a:off x="179388" y="5229225"/>
            <a:ext cx="3240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latin typeface="宋体" panose="02010600030101010101" pitchFamily="2" charset="-122"/>
              </a:rPr>
              <a:t>图</a:t>
            </a:r>
            <a:r>
              <a:rPr lang="en-US" altLang="zh-CN" sz="1800"/>
              <a:t>3–7  (T+T)*i</a:t>
            </a:r>
            <a:r>
              <a:rPr lang="zh-CN" altLang="en-US" sz="1800"/>
              <a:t>对应的语法树</a:t>
            </a:r>
            <a:r>
              <a:rPr lang="zh-CN" altLang="en-US"/>
              <a:t> </a:t>
            </a: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a:extLst>
              <a:ext uri="{FF2B5EF4-FFF2-40B4-BE49-F238E27FC236}">
                <a16:creationId xmlns:a16="http://schemas.microsoft.com/office/drawing/2014/main" id="{5B7BCB5A-67AB-A6C5-DADA-1EF8882E2348}"/>
              </a:ext>
            </a:extLst>
          </p:cNvPr>
          <p:cNvSpPr txBox="1">
            <a:spLocks noChangeArrowheads="1"/>
          </p:cNvSpPr>
          <p:nvPr/>
        </p:nvSpPr>
        <p:spPr bwMode="auto">
          <a:xfrm>
            <a:off x="228600" y="533400"/>
            <a:ext cx="85344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．语法分析</a:t>
            </a:r>
          </a:p>
          <a:p>
            <a:pPr algn="just" eaLnBrk="1" hangingPunct="1">
              <a:lnSpc>
                <a:spcPct val="130000"/>
              </a:lnSpc>
              <a:spcBef>
                <a:spcPct val="50000"/>
              </a:spcBef>
            </a:pPr>
            <a:r>
              <a:rPr lang="zh-CN" altLang="en-US"/>
              <a:t>　　语法分析的任务是在词法分析的基础上，根据语言的语法规则</a:t>
            </a:r>
            <a:r>
              <a:rPr lang="en-US" altLang="zh-CN"/>
              <a:t>(</a:t>
            </a:r>
            <a:r>
              <a:rPr lang="zh-CN" altLang="en-US"/>
              <a:t>文法规则</a:t>
            </a:r>
            <a:r>
              <a:rPr lang="en-US" altLang="zh-CN"/>
              <a:t>)</a:t>
            </a:r>
            <a:r>
              <a:rPr lang="zh-CN" altLang="en-US"/>
              <a:t>把单词符号流分解成各类语法单位</a:t>
            </a:r>
            <a:r>
              <a:rPr lang="en-US" altLang="zh-CN"/>
              <a:t>(</a:t>
            </a:r>
            <a:r>
              <a:rPr lang="zh-CN" altLang="en-US"/>
              <a:t>语法范畴</a:t>
            </a:r>
            <a:r>
              <a:rPr lang="en-US" altLang="zh-CN"/>
              <a:t>)</a:t>
            </a:r>
            <a:r>
              <a:rPr lang="zh-CN" altLang="en-US"/>
              <a:t>，如“短语”、“子句”、“句子</a:t>
            </a:r>
            <a:r>
              <a:rPr lang="en-US" altLang="zh-CN"/>
              <a:t>(</a:t>
            </a:r>
            <a:r>
              <a:rPr lang="zh-CN" altLang="en-US"/>
              <a:t>语句</a:t>
            </a:r>
            <a:r>
              <a:rPr lang="en-US" altLang="zh-CN"/>
              <a:t>)”</a:t>
            </a:r>
            <a:r>
              <a:rPr lang="zh-CN" altLang="en-US"/>
              <a:t>、“程序段”和“程序”。通过语法分析可以确定整个输入串是否构成一个语法上正确的“程序”。语法分析所遵循的是语言的语法规则，语法规则通常用上下文无关文法描述。</a:t>
            </a:r>
          </a:p>
        </p:txBody>
      </p:sp>
    </p:spTree>
  </p:cSld>
  <p:clrMapOvr>
    <a:masterClrMapping/>
  </p:clrMapOvr>
  <p:transition>
    <p:random/>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3" name="Rectangle 3">
            <a:extLst>
              <a:ext uri="{FF2B5EF4-FFF2-40B4-BE49-F238E27FC236}">
                <a16:creationId xmlns:a16="http://schemas.microsoft.com/office/drawing/2014/main" id="{D7E39B7B-5C81-C0B6-FC5C-1F7E046ABF44}"/>
              </a:ext>
            </a:extLst>
          </p:cNvPr>
          <p:cNvSpPr>
            <a:spLocks noGrp="1" noChangeArrowheads="1"/>
          </p:cNvSpPr>
          <p:nvPr>
            <p:ph type="body" idx="1"/>
          </p:nvPr>
        </p:nvSpPr>
        <p:spPr>
          <a:xfrm>
            <a:off x="144463" y="1195388"/>
            <a:ext cx="8748712" cy="6481762"/>
          </a:xfrm>
        </p:spPr>
        <p:txBody>
          <a:bodyPr/>
          <a:lstStyle/>
          <a:p>
            <a:pPr eaLnBrk="1" hangingPunct="1">
              <a:buFont typeface="Wingdings" panose="05000000000000000000" pitchFamily="2" charset="2"/>
              <a:buNone/>
              <a:defRPr/>
            </a:pPr>
            <a:r>
              <a:rPr lang="en-US" altLang="zh-CN"/>
              <a:t>         </a:t>
            </a:r>
            <a:r>
              <a:rPr lang="zh-CN" altLang="en-US"/>
              <a:t>图</a:t>
            </a:r>
            <a:r>
              <a:rPr lang="en-US" altLang="zh-CN"/>
              <a:t>3-7</a:t>
            </a:r>
            <a:r>
              <a:rPr lang="zh-CN" altLang="en-US"/>
              <a:t>对应的直接短语有两个：一个是最下面的内部结点</a:t>
            </a:r>
            <a:r>
              <a:rPr lang="en-US" altLang="zh-CN"/>
              <a:t>E</a:t>
            </a:r>
            <a:r>
              <a:rPr lang="zh-CN" altLang="en-US"/>
              <a:t>直接一步生长成的树叶</a:t>
            </a:r>
            <a:r>
              <a:rPr lang="en-US" altLang="zh-CN"/>
              <a:t>T</a:t>
            </a:r>
            <a:r>
              <a:rPr lang="zh-CN" altLang="en-US"/>
              <a:t>，另一个是第三层的内部结点</a:t>
            </a:r>
            <a:r>
              <a:rPr lang="en-US" altLang="zh-CN"/>
              <a:t>F</a:t>
            </a:r>
            <a:r>
              <a:rPr lang="zh-CN" altLang="en-US"/>
              <a:t>直接一步生长成的树叶</a:t>
            </a:r>
            <a:r>
              <a:rPr lang="en-US" altLang="zh-CN"/>
              <a:t>i</a:t>
            </a:r>
            <a:r>
              <a:rPr lang="zh-CN" altLang="en-US"/>
              <a:t>。由于</a:t>
            </a:r>
            <a:r>
              <a:rPr lang="en-US" altLang="zh-CN"/>
              <a:t>T</a:t>
            </a:r>
            <a:r>
              <a:rPr lang="zh-CN" altLang="en-US"/>
              <a:t>在</a:t>
            </a:r>
            <a:r>
              <a:rPr lang="en-US" altLang="zh-CN"/>
              <a:t>i</a:t>
            </a:r>
            <a:r>
              <a:rPr lang="zh-CN" altLang="en-US"/>
              <a:t>的左边，故</a:t>
            </a:r>
            <a:r>
              <a:rPr lang="en-US" altLang="zh-CN"/>
              <a:t>T</a:t>
            </a:r>
            <a:r>
              <a:rPr lang="zh-CN" altLang="en-US"/>
              <a:t>为句柄。</a:t>
            </a:r>
          </a:p>
          <a:p>
            <a:pPr eaLnBrk="1" hangingPunct="1">
              <a:buFont typeface="Wingdings" panose="05000000000000000000" pitchFamily="2" charset="2"/>
              <a:buNone/>
              <a:defRPr/>
            </a:pPr>
            <a:r>
              <a:rPr lang="zh-CN" altLang="en-US"/>
              <a:t>         素短语首先必须是一个短语，其次要至少含有一个终结符并且该素短语中不再含有其它更小的素短语。因此，直接短语</a:t>
            </a:r>
            <a:r>
              <a:rPr lang="en-US" altLang="zh-CN"/>
              <a:t>T</a:t>
            </a:r>
            <a:r>
              <a:rPr lang="zh-CN" altLang="en-US"/>
              <a:t>因其是非终结符（即该短语不含终结符）而不是素短语；</a:t>
            </a:r>
          </a:p>
          <a:p>
            <a:pPr eaLnBrk="1" hangingPunct="1">
              <a:buFont typeface="Wingdings" panose="05000000000000000000" pitchFamily="2" charset="2"/>
              <a:buNone/>
              <a:defRPr/>
            </a:pPr>
            <a:r>
              <a:rPr lang="zh-CN" altLang="en-US"/>
              <a:t>         直接短语</a:t>
            </a:r>
            <a:r>
              <a:rPr lang="en-US" altLang="zh-CN"/>
              <a:t>i</a:t>
            </a:r>
            <a:r>
              <a:rPr lang="zh-CN" altLang="en-US"/>
              <a:t>因其本身是终结符且不含其它更小的素短语，故为素短语；短语</a:t>
            </a:r>
            <a:r>
              <a:rPr lang="en-US" altLang="zh-CN"/>
              <a:t>T+T</a:t>
            </a:r>
            <a:r>
              <a:rPr lang="zh-CN" altLang="en-US"/>
              <a:t>满足至少含有一个终结符的条件且</a:t>
            </a:r>
            <a:r>
              <a:rPr lang="en-US" altLang="zh-CN"/>
              <a:t>T+T</a:t>
            </a:r>
            <a:r>
              <a:rPr lang="zh-CN" altLang="en-US"/>
              <a:t>中不含其它更小的素短语，故为素短语；短语 </a:t>
            </a:r>
            <a:r>
              <a:rPr lang="en-US" altLang="zh-CN"/>
              <a:t>(T+T) </a:t>
            </a:r>
            <a:r>
              <a:rPr lang="zh-CN" altLang="en-US"/>
              <a:t>虽然满足至少含有一个终结符的条件，但因其含有更小的素短语</a:t>
            </a:r>
            <a:r>
              <a:rPr lang="en-US" altLang="zh-CN"/>
              <a:t>T+T</a:t>
            </a:r>
            <a:r>
              <a:rPr lang="zh-CN" altLang="en-US"/>
              <a:t>而不是素短语；短语 </a:t>
            </a:r>
            <a:r>
              <a:rPr lang="en-US" altLang="zh-CN"/>
              <a:t>(T+T)*i</a:t>
            </a:r>
            <a:r>
              <a:rPr lang="zh-CN" altLang="en-US"/>
              <a:t>也因同样的原因不是素短语。</a:t>
            </a:r>
          </a:p>
        </p:txBody>
      </p:sp>
    </p:spTree>
  </p:cSld>
  <p:clrMapOvr>
    <a:masterClrMapping/>
  </p:clrMapOvr>
  <p:transition>
    <p:rand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4">
            <a:extLst>
              <a:ext uri="{FF2B5EF4-FFF2-40B4-BE49-F238E27FC236}">
                <a16:creationId xmlns:a16="http://schemas.microsoft.com/office/drawing/2014/main" id="{290FFA22-2596-2539-8F3A-1A5BB289BCAC}"/>
              </a:ext>
            </a:extLst>
          </p:cNvPr>
          <p:cNvSpPr txBox="1">
            <a:spLocks noChangeArrowheads="1"/>
          </p:cNvSpPr>
          <p:nvPr/>
        </p:nvSpPr>
        <p:spPr bwMode="auto">
          <a:xfrm>
            <a:off x="174625" y="566738"/>
            <a:ext cx="8809038"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．文法的二义性</a:t>
            </a:r>
          </a:p>
          <a:p>
            <a:pPr algn="just" eaLnBrk="1" hangingPunct="1">
              <a:lnSpc>
                <a:spcPct val="140000"/>
              </a:lnSpc>
              <a:spcBef>
                <a:spcPct val="50000"/>
              </a:spcBef>
            </a:pPr>
            <a:r>
              <a:rPr lang="zh-CN" altLang="en-US"/>
              <a:t>　　文法</a:t>
            </a:r>
            <a:r>
              <a:rPr lang="en-US" altLang="zh-CN"/>
              <a:t>G[S]</a:t>
            </a:r>
            <a:r>
              <a:rPr lang="zh-CN" altLang="en-US"/>
              <a:t>的一个句子如果能找到两种不同的最左推导</a:t>
            </a:r>
            <a:r>
              <a:rPr lang="en-US" altLang="zh-CN"/>
              <a:t>(</a:t>
            </a:r>
            <a:r>
              <a:rPr lang="zh-CN" altLang="en-US"/>
              <a:t>或最右推导</a:t>
            </a:r>
            <a:r>
              <a:rPr lang="en-US" altLang="zh-CN"/>
              <a:t>)</a:t>
            </a:r>
            <a:r>
              <a:rPr lang="zh-CN" altLang="en-US"/>
              <a:t>，或者存在两棵不同的语法树，则称这个句子是二义性的。一个文法如果包含二义性的句子，则这个文法是二义文法，否则是无二义文法。</a:t>
            </a:r>
          </a:p>
          <a:p>
            <a:pPr algn="just" eaLnBrk="1" hangingPunct="1">
              <a:lnSpc>
                <a:spcPct val="140000"/>
              </a:lnSpc>
              <a:spcBef>
                <a:spcPct val="50000"/>
              </a:spcBef>
            </a:pPr>
            <a:r>
              <a:rPr lang="zh-CN" altLang="en-US"/>
              <a:t>　　例如，对文法</a:t>
            </a:r>
            <a:r>
              <a:rPr lang="en-US" altLang="zh-CN"/>
              <a:t>(3.1)</a:t>
            </a:r>
            <a:r>
              <a:rPr lang="zh-CN" altLang="en-US"/>
              <a:t>，句子</a:t>
            </a:r>
            <a:r>
              <a:rPr lang="en-US" altLang="zh-CN"/>
              <a:t>i+i*i</a:t>
            </a:r>
            <a:r>
              <a:rPr lang="zh-CN" altLang="en-US"/>
              <a:t>存在着两种最左推导或最右推导，所形成的两棵不同的语法树如图</a:t>
            </a:r>
            <a:r>
              <a:rPr lang="en-US" altLang="zh-CN"/>
              <a:t>3–8</a:t>
            </a:r>
            <a:r>
              <a:rPr lang="zh-CN" altLang="en-US"/>
              <a:t>所示。</a:t>
            </a:r>
          </a:p>
        </p:txBody>
      </p:sp>
    </p:spTree>
  </p:cSld>
  <p:clrMapOvr>
    <a:masterClrMapping/>
  </p:clrMapOvr>
  <p:transition>
    <p:rand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5">
            <a:extLst>
              <a:ext uri="{FF2B5EF4-FFF2-40B4-BE49-F238E27FC236}">
                <a16:creationId xmlns:a16="http://schemas.microsoft.com/office/drawing/2014/main" id="{2EF1492F-89E4-FA7E-4953-C4EC1B5E4137}"/>
              </a:ext>
            </a:extLst>
          </p:cNvPr>
          <p:cNvSpPr txBox="1">
            <a:spLocks noChangeArrowheads="1"/>
          </p:cNvSpPr>
          <p:nvPr/>
        </p:nvSpPr>
        <p:spPr bwMode="auto">
          <a:xfrm>
            <a:off x="2667000" y="5851525"/>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3–6  E+E+E*i</a:t>
            </a:r>
            <a:r>
              <a:rPr lang="zh-CN" altLang="en-US">
                <a:latin typeface="宋体" panose="02010600030101010101" pitchFamily="2" charset="-122"/>
              </a:rPr>
              <a:t>的语法树</a:t>
            </a:r>
            <a:r>
              <a:rPr lang="zh-CN" altLang="en-US"/>
              <a:t> </a:t>
            </a:r>
          </a:p>
        </p:txBody>
      </p:sp>
      <p:pic>
        <p:nvPicPr>
          <p:cNvPr id="108547" name="Picture 6" descr="3-6">
            <a:extLst>
              <a:ext uri="{FF2B5EF4-FFF2-40B4-BE49-F238E27FC236}">
                <a16:creationId xmlns:a16="http://schemas.microsoft.com/office/drawing/2014/main" id="{095CF659-383F-EEB1-DF24-9A0CB4732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549275"/>
            <a:ext cx="500856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4">
            <a:extLst>
              <a:ext uri="{FF2B5EF4-FFF2-40B4-BE49-F238E27FC236}">
                <a16:creationId xmlns:a16="http://schemas.microsoft.com/office/drawing/2014/main" id="{30E40ABB-D306-2CF3-7EA0-B32726E785DB}"/>
              </a:ext>
            </a:extLst>
          </p:cNvPr>
          <p:cNvSpPr txBox="1">
            <a:spLocks noChangeArrowheads="1"/>
          </p:cNvSpPr>
          <p:nvPr/>
        </p:nvSpPr>
        <p:spPr bwMode="auto">
          <a:xfrm>
            <a:off x="1905000" y="56388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3–8  </a:t>
            </a:r>
            <a:r>
              <a:rPr lang="zh-CN" altLang="en-US"/>
              <a:t>句子</a:t>
            </a:r>
            <a:r>
              <a:rPr lang="en-US" altLang="zh-CN"/>
              <a:t>i+i*i</a:t>
            </a:r>
            <a:r>
              <a:rPr lang="zh-CN" altLang="en-US"/>
              <a:t>的两棵不同的语法树</a:t>
            </a:r>
          </a:p>
        </p:txBody>
      </p:sp>
      <p:pic>
        <p:nvPicPr>
          <p:cNvPr id="109571" name="Picture 5" descr="3-7">
            <a:extLst>
              <a:ext uri="{FF2B5EF4-FFF2-40B4-BE49-F238E27FC236}">
                <a16:creationId xmlns:a16="http://schemas.microsoft.com/office/drawing/2014/main" id="{6D0A6217-838A-1BE2-0D91-22C671AA6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908050"/>
            <a:ext cx="882015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4">
            <a:extLst>
              <a:ext uri="{FF2B5EF4-FFF2-40B4-BE49-F238E27FC236}">
                <a16:creationId xmlns:a16="http://schemas.microsoft.com/office/drawing/2014/main" id="{84056748-446F-57E2-88FC-657F279CA97A}"/>
              </a:ext>
            </a:extLst>
          </p:cNvPr>
          <p:cNvSpPr txBox="1">
            <a:spLocks noChangeArrowheads="1"/>
          </p:cNvSpPr>
          <p:nvPr/>
        </p:nvSpPr>
        <p:spPr bwMode="auto">
          <a:xfrm>
            <a:off x="203200" y="595313"/>
            <a:ext cx="8709025" cy="41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再如，条件语句的文法</a:t>
            </a:r>
            <a:r>
              <a:rPr lang="en-US" altLang="zh-CN"/>
              <a:t>G[S]</a:t>
            </a:r>
            <a:r>
              <a:rPr lang="zh-CN" altLang="en-US"/>
              <a:t>为</a:t>
            </a:r>
          </a:p>
          <a:p>
            <a:pPr algn="just" eaLnBrk="1" hangingPunct="1">
              <a:lnSpc>
                <a:spcPct val="130000"/>
              </a:lnSpc>
              <a:spcBef>
                <a:spcPct val="50000"/>
              </a:spcBef>
            </a:pPr>
            <a:r>
              <a:rPr lang="zh-CN" altLang="en-US"/>
              <a:t>                          	</a:t>
            </a:r>
            <a:r>
              <a:rPr lang="en-US" altLang="zh-CN"/>
              <a:t>G[S]: S→if B S</a:t>
            </a:r>
          </a:p>
          <a:p>
            <a:pPr algn="just" eaLnBrk="1" hangingPunct="1">
              <a:lnSpc>
                <a:spcPct val="130000"/>
              </a:lnSpc>
              <a:spcBef>
                <a:spcPct val="50000"/>
              </a:spcBef>
            </a:pPr>
            <a:r>
              <a:rPr lang="en-US" altLang="zh-CN"/>
              <a:t>                               		S→if B S else S</a:t>
            </a:r>
          </a:p>
          <a:p>
            <a:pPr algn="just" eaLnBrk="1" hangingPunct="1">
              <a:lnSpc>
                <a:spcPct val="130000"/>
              </a:lnSpc>
              <a:spcBef>
                <a:spcPct val="50000"/>
              </a:spcBef>
            </a:pPr>
            <a:r>
              <a:rPr lang="en-US" altLang="zh-CN"/>
              <a:t>                               		S→A                </a:t>
            </a:r>
            <a:r>
              <a:rPr lang="en-US" altLang="zh-CN">
                <a:ea typeface="楷体_GB2312" pitchFamily="49" charset="-122"/>
              </a:rPr>
              <a:t>/*A</a:t>
            </a:r>
            <a:r>
              <a:rPr lang="zh-CN" altLang="en-US">
                <a:ea typeface="楷体_GB2312" pitchFamily="49" charset="-122"/>
              </a:rPr>
              <a:t>指其它语句*</a:t>
            </a:r>
            <a:r>
              <a:rPr lang="en-US" altLang="zh-CN">
                <a:ea typeface="楷体_GB2312" pitchFamily="49" charset="-122"/>
              </a:rPr>
              <a:t>/</a:t>
            </a:r>
            <a:endParaRPr lang="en-US" altLang="zh-CN"/>
          </a:p>
          <a:p>
            <a:pPr algn="just" eaLnBrk="1" hangingPunct="1">
              <a:lnSpc>
                <a:spcPct val="130000"/>
              </a:lnSpc>
              <a:spcBef>
                <a:spcPct val="50000"/>
              </a:spcBef>
            </a:pPr>
            <a:r>
              <a:rPr lang="zh-CN" altLang="en-US"/>
              <a:t>其中，</a:t>
            </a:r>
            <a:r>
              <a:rPr lang="en-US" altLang="zh-CN"/>
              <a:t>V</a:t>
            </a:r>
            <a:r>
              <a:rPr lang="en-US" altLang="zh-CN" baseline="-30000"/>
              <a:t>N </a:t>
            </a:r>
            <a:r>
              <a:rPr lang="en-US" altLang="zh-CN"/>
              <a:t>= {B,S,A}</a:t>
            </a:r>
            <a:r>
              <a:rPr lang="zh-CN" altLang="en-US"/>
              <a:t>，</a:t>
            </a:r>
            <a:r>
              <a:rPr lang="en-US" altLang="zh-CN"/>
              <a:t>V</a:t>
            </a:r>
            <a:r>
              <a:rPr lang="en-US" altLang="zh-CN" baseline="-30000"/>
              <a:t>T </a:t>
            </a:r>
            <a:r>
              <a:rPr lang="en-US" altLang="zh-CN"/>
              <a:t>= {if , else}</a:t>
            </a:r>
            <a:r>
              <a:rPr lang="zh-CN" altLang="en-US"/>
              <a:t>，则句型</a:t>
            </a:r>
            <a:r>
              <a:rPr lang="en-US" altLang="zh-CN"/>
              <a:t>if B if B S else S</a:t>
            </a:r>
            <a:r>
              <a:rPr lang="zh-CN" altLang="en-US"/>
              <a:t>所对应的两棵不同语法树见图</a:t>
            </a:r>
            <a:r>
              <a:rPr lang="en-US" altLang="zh-CN"/>
              <a:t>3–9</a:t>
            </a:r>
            <a:r>
              <a:rPr lang="zh-CN" altLang="en-US"/>
              <a:t>。因此，文法</a:t>
            </a:r>
            <a:r>
              <a:rPr lang="en-US" altLang="zh-CN"/>
              <a:t>G[S]</a:t>
            </a:r>
            <a:r>
              <a:rPr lang="zh-CN" altLang="en-US"/>
              <a:t>是二义性文法。</a:t>
            </a:r>
          </a:p>
        </p:txBody>
      </p:sp>
    </p:spTree>
  </p:cSld>
  <p:clrMapOvr>
    <a:masterClrMapping/>
  </p:clrMapOvr>
  <p:transition>
    <p:rand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6">
            <a:extLst>
              <a:ext uri="{FF2B5EF4-FFF2-40B4-BE49-F238E27FC236}">
                <a16:creationId xmlns:a16="http://schemas.microsoft.com/office/drawing/2014/main" id="{68D8B9A1-2F89-5E5B-96B4-362982E09855}"/>
              </a:ext>
            </a:extLst>
          </p:cNvPr>
          <p:cNvSpPr txBox="1">
            <a:spLocks noChangeArrowheads="1"/>
          </p:cNvSpPr>
          <p:nvPr/>
        </p:nvSpPr>
        <p:spPr bwMode="auto">
          <a:xfrm>
            <a:off x="1371600" y="54864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3–9 </a:t>
            </a:r>
            <a:r>
              <a:rPr lang="zh-CN" altLang="en-US"/>
              <a:t>句型 </a:t>
            </a:r>
            <a:r>
              <a:rPr lang="en-US" altLang="zh-CN"/>
              <a:t>if B if B S else S </a:t>
            </a:r>
            <a:r>
              <a:rPr lang="zh-CN" altLang="en-US"/>
              <a:t>的两棵不同语法树</a:t>
            </a:r>
          </a:p>
        </p:txBody>
      </p:sp>
      <p:pic>
        <p:nvPicPr>
          <p:cNvPr id="111619" name="Picture 7" descr="3-8">
            <a:extLst>
              <a:ext uri="{FF2B5EF4-FFF2-40B4-BE49-F238E27FC236}">
                <a16:creationId xmlns:a16="http://schemas.microsoft.com/office/drawing/2014/main" id="{0AF58C3F-FFFB-E4F2-250F-E8DED22DB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84313"/>
            <a:ext cx="8713787" cy="335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4">
            <a:extLst>
              <a:ext uri="{FF2B5EF4-FFF2-40B4-BE49-F238E27FC236}">
                <a16:creationId xmlns:a16="http://schemas.microsoft.com/office/drawing/2014/main" id="{0C23B236-D838-B433-2582-D8A9D6CA3A99}"/>
              </a:ext>
            </a:extLst>
          </p:cNvPr>
          <p:cNvSpPr txBox="1">
            <a:spLocks noChangeArrowheads="1"/>
          </p:cNvSpPr>
          <p:nvPr/>
        </p:nvSpPr>
        <p:spPr bwMode="auto">
          <a:xfrm>
            <a:off x="152400" y="533400"/>
            <a:ext cx="8767763"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显然，二义性文法将给编译程序的执行带来麻烦。对于二义性文法的句子，当编译程序对它的结构进行语法分析时，就会产生两种甚至多种不同的解释；由于语法结构的这种不确定性，因而必将导致语义处理上的不确定性。</a:t>
            </a:r>
          </a:p>
        </p:txBody>
      </p:sp>
    </p:spTree>
  </p:cSld>
  <p:clrMapOvr>
    <a:masterClrMapping/>
  </p:clrMapOvr>
  <p:transition>
    <p:random/>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4">
            <a:extLst>
              <a:ext uri="{FF2B5EF4-FFF2-40B4-BE49-F238E27FC236}">
                <a16:creationId xmlns:a16="http://schemas.microsoft.com/office/drawing/2014/main" id="{B8C6FD83-F87E-2A7D-7F2B-474773C302BF}"/>
              </a:ext>
            </a:extLst>
          </p:cNvPr>
          <p:cNvSpPr txBox="1">
            <a:spLocks noChangeArrowheads="1"/>
          </p:cNvSpPr>
          <p:nvPr/>
        </p:nvSpPr>
        <p:spPr bwMode="auto">
          <a:xfrm>
            <a:off x="188913" y="381000"/>
            <a:ext cx="8824912"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4</a:t>
            </a:r>
            <a:r>
              <a:rPr lang="zh-CN" altLang="en-US">
                <a:ea typeface="黑体" panose="02010609060101010101" pitchFamily="49" charset="-122"/>
              </a:rPr>
              <a:t>．文法二义性的消除</a:t>
            </a:r>
          </a:p>
          <a:p>
            <a:pPr algn="just" eaLnBrk="1" hangingPunct="1">
              <a:lnSpc>
                <a:spcPct val="130000"/>
              </a:lnSpc>
              <a:spcBef>
                <a:spcPct val="50000"/>
              </a:spcBef>
            </a:pPr>
            <a:r>
              <a:rPr lang="zh-CN" altLang="en-US"/>
              <a:t>　　一个文法是二义性的，并不说明该文法所描述的语言也是二义性的。也即，对于一个二义性文法</a:t>
            </a:r>
            <a:r>
              <a:rPr lang="en-US" altLang="zh-CN"/>
              <a:t>G[S]</a:t>
            </a:r>
            <a:r>
              <a:rPr lang="zh-CN" altLang="en-US"/>
              <a:t>，如果能找到一个非二义性文法</a:t>
            </a:r>
            <a:r>
              <a:rPr lang="en-US" altLang="zh-CN"/>
              <a:t>G'[S]</a:t>
            </a:r>
            <a:r>
              <a:rPr lang="zh-CN" altLang="en-US"/>
              <a:t>，使得</a:t>
            </a:r>
            <a:r>
              <a:rPr lang="en-US" altLang="zh-CN"/>
              <a:t>L(G')=L(G)</a:t>
            </a:r>
            <a:r>
              <a:rPr lang="zh-CN" altLang="en-US"/>
              <a:t>，则该二义性文法的二义性是可以消除的。如果找不到这样的</a:t>
            </a:r>
            <a:r>
              <a:rPr lang="en-US" altLang="zh-CN"/>
              <a:t>G'[S]</a:t>
            </a:r>
            <a:r>
              <a:rPr lang="zh-CN" altLang="en-US"/>
              <a:t>，则二义性文法描述的语言为先天二义性的。</a:t>
            </a:r>
          </a:p>
          <a:p>
            <a:pPr algn="just" eaLnBrk="1" hangingPunct="1">
              <a:lnSpc>
                <a:spcPct val="130000"/>
              </a:lnSpc>
              <a:spcBef>
                <a:spcPct val="50000"/>
              </a:spcBef>
            </a:pPr>
            <a:r>
              <a:rPr lang="zh-CN" altLang="en-US"/>
              <a:t>　　文法二义性消除的方法如下：</a:t>
            </a:r>
          </a:p>
          <a:p>
            <a:pPr algn="just" eaLnBrk="1" hangingPunct="1">
              <a:lnSpc>
                <a:spcPct val="130000"/>
              </a:lnSpc>
              <a:spcBef>
                <a:spcPct val="50000"/>
              </a:spcBef>
            </a:pPr>
            <a:r>
              <a:rPr lang="zh-CN" altLang="en-US"/>
              <a:t>　　</a:t>
            </a:r>
            <a:r>
              <a:rPr lang="en-US" altLang="zh-CN"/>
              <a:t>(1) </a:t>
            </a:r>
            <a:r>
              <a:rPr lang="zh-CN" altLang="en-US"/>
              <a:t>不改变文法中原有的语法规则，仅加进一些语法的非形式规定。如对文法</a:t>
            </a:r>
            <a:r>
              <a:rPr lang="en-US" altLang="zh-CN"/>
              <a:t>(3.1)</a:t>
            </a:r>
            <a:r>
              <a:rPr lang="zh-CN" altLang="en-US"/>
              <a:t>，不改变已有的四条规则</a:t>
            </a:r>
            <a:r>
              <a:rPr lang="en-US" altLang="zh-CN"/>
              <a:t>(</a:t>
            </a:r>
            <a:r>
              <a:rPr lang="zh-CN" altLang="en-US"/>
              <a:t>即四个产生式</a:t>
            </a:r>
            <a:r>
              <a:rPr lang="en-US" altLang="zh-CN"/>
              <a:t>)</a:t>
            </a:r>
            <a:r>
              <a:rPr lang="zh-CN" altLang="en-US"/>
              <a:t>，仅加进运算符的优先顺序和结合规则，即*优先于</a:t>
            </a:r>
            <a:r>
              <a:rPr lang="en-US" altLang="zh-CN"/>
              <a:t>+</a:t>
            </a:r>
            <a:r>
              <a:rPr lang="zh-CN" altLang="en-US"/>
              <a:t>，且*、</a:t>
            </a:r>
            <a:r>
              <a:rPr lang="en-US" altLang="zh-CN"/>
              <a:t>+</a:t>
            </a:r>
            <a:r>
              <a:rPr lang="zh-CN" altLang="en-US"/>
              <a:t>都服从左结合。这样，对文法</a:t>
            </a:r>
            <a:r>
              <a:rPr lang="en-US" altLang="zh-CN"/>
              <a:t>(3.1)</a:t>
            </a:r>
            <a:r>
              <a:rPr lang="zh-CN" altLang="en-US"/>
              <a:t>中的句子</a:t>
            </a:r>
            <a:r>
              <a:rPr lang="en-US" altLang="zh-CN"/>
              <a:t>i+i*i</a:t>
            </a:r>
            <a:r>
              <a:rPr lang="zh-CN" altLang="en-US"/>
              <a:t>就只有如图</a:t>
            </a:r>
            <a:r>
              <a:rPr lang="en-US" altLang="zh-CN"/>
              <a:t>3–7(a)</a:t>
            </a:r>
            <a:r>
              <a:rPr lang="zh-CN" altLang="en-US"/>
              <a:t>所示的惟一一棵语法树。</a:t>
            </a:r>
          </a:p>
        </p:txBody>
      </p:sp>
    </p:spTree>
  </p:cSld>
  <p:clrMapOvr>
    <a:masterClrMapping/>
  </p:clrMapOvr>
  <p:transition>
    <p:random/>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4">
            <a:extLst>
              <a:ext uri="{FF2B5EF4-FFF2-40B4-BE49-F238E27FC236}">
                <a16:creationId xmlns:a16="http://schemas.microsoft.com/office/drawing/2014/main" id="{2F1FCAB5-02CD-E8AD-E7D9-B5FE19CAD94E}"/>
              </a:ext>
            </a:extLst>
          </p:cNvPr>
          <p:cNvSpPr txBox="1">
            <a:spLocks noChangeArrowheads="1"/>
          </p:cNvSpPr>
          <p:nvPr/>
        </p:nvSpPr>
        <p:spPr bwMode="auto">
          <a:xfrm>
            <a:off x="163513" y="536575"/>
            <a:ext cx="8751887"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(2) </a:t>
            </a:r>
            <a:r>
              <a:rPr lang="zh-CN" altLang="en-US"/>
              <a:t>构造一个等价的无二义性文法，即把排除二义性的规则合并到原有文法中，改写原有的文法。</a:t>
            </a:r>
          </a:p>
          <a:p>
            <a:pPr algn="just" eaLnBrk="1" hangingPunct="1">
              <a:lnSpc>
                <a:spcPct val="130000"/>
              </a:lnSpc>
              <a:spcBef>
                <a:spcPct val="50000"/>
              </a:spcBef>
            </a:pPr>
            <a:r>
              <a:rPr lang="zh-CN" altLang="en-US"/>
              <a:t>       方法（</a:t>
            </a:r>
            <a:r>
              <a:rPr lang="en-US" altLang="zh-CN"/>
              <a:t>2</a:t>
            </a:r>
            <a:r>
              <a:rPr lang="zh-CN" altLang="en-US"/>
              <a:t>）是通过添加新的非终结符来消除文法中的二义性，以达到将原文法改造成一个等价的无二义性文法的目的。</a:t>
            </a:r>
          </a:p>
          <a:p>
            <a:pPr algn="just" eaLnBrk="1" hangingPunct="1">
              <a:lnSpc>
                <a:spcPct val="130000"/>
              </a:lnSpc>
              <a:spcBef>
                <a:spcPct val="50000"/>
              </a:spcBef>
            </a:pPr>
            <a:endParaRPr lang="zh-CN" altLang="en-US"/>
          </a:p>
          <a:p>
            <a:pPr algn="just" eaLnBrk="1" hangingPunct="1">
              <a:lnSpc>
                <a:spcPct val="130000"/>
              </a:lnSpc>
              <a:spcBef>
                <a:spcPct val="50000"/>
              </a:spcBef>
            </a:pPr>
            <a:r>
              <a:rPr lang="zh-CN" altLang="en-US"/>
              <a:t>　　</a:t>
            </a:r>
          </a:p>
        </p:txBody>
      </p:sp>
    </p:spTree>
  </p:cSld>
  <p:clrMapOvr>
    <a:masterClrMapping/>
  </p:clrMapOvr>
  <p:transition>
    <p:rand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1" name="Rectangle 3">
            <a:extLst>
              <a:ext uri="{FF2B5EF4-FFF2-40B4-BE49-F238E27FC236}">
                <a16:creationId xmlns:a16="http://schemas.microsoft.com/office/drawing/2014/main" id="{F43DB6A7-4DB7-EE2F-EBB1-C070057DBC61}"/>
              </a:ext>
            </a:extLst>
          </p:cNvPr>
          <p:cNvSpPr>
            <a:spLocks noGrp="1" noChangeArrowheads="1"/>
          </p:cNvSpPr>
          <p:nvPr>
            <p:ph type="body" idx="1"/>
          </p:nvPr>
        </p:nvSpPr>
        <p:spPr>
          <a:xfrm>
            <a:off x="250825" y="1236663"/>
            <a:ext cx="8362950" cy="5360987"/>
          </a:xfrm>
        </p:spPr>
        <p:txBody>
          <a:bodyPr/>
          <a:lstStyle/>
          <a:p>
            <a:pPr eaLnBrk="1" hangingPunct="1">
              <a:buFont typeface="Wingdings" panose="05000000000000000000" pitchFamily="2" charset="2"/>
              <a:buNone/>
              <a:defRPr/>
            </a:pPr>
            <a:r>
              <a:rPr lang="en-US" altLang="zh-CN"/>
              <a:t>          </a:t>
            </a:r>
            <a:r>
              <a:rPr lang="zh-CN" altLang="en-US"/>
              <a:t>那么，如何才能将文法（</a:t>
            </a:r>
            <a:r>
              <a:rPr lang="en-US" altLang="zh-CN"/>
              <a:t>3.1</a:t>
            </a:r>
            <a:r>
              <a:rPr lang="zh-CN" altLang="en-US"/>
              <a:t>）改写为无二义性的文法呢？在构造算术表达式文法时可以按运算符的优先级将产生式分为三个层次：</a:t>
            </a:r>
            <a:r>
              <a:rPr lang="zh-CN" altLang="en-US">
                <a:latin typeface="Arial"/>
              </a:rPr>
              <a:t>“</a:t>
            </a:r>
            <a:r>
              <a:rPr lang="en-US" altLang="zh-CN"/>
              <a:t>+</a:t>
            </a:r>
            <a:r>
              <a:rPr lang="en-US" altLang="zh-CN">
                <a:latin typeface="Arial"/>
              </a:rPr>
              <a:t>”</a:t>
            </a:r>
            <a:r>
              <a:rPr lang="zh-CN" altLang="en-US"/>
              <a:t>、</a:t>
            </a:r>
            <a:r>
              <a:rPr lang="zh-CN" altLang="en-US">
                <a:latin typeface="Arial"/>
              </a:rPr>
              <a:t>“</a:t>
            </a:r>
            <a:r>
              <a:rPr lang="en-US" altLang="zh-CN"/>
              <a:t>-</a:t>
            </a:r>
            <a:r>
              <a:rPr lang="en-US" altLang="zh-CN">
                <a:latin typeface="Arial"/>
              </a:rPr>
              <a:t>”</a:t>
            </a:r>
            <a:r>
              <a:rPr lang="zh-CN" altLang="en-US"/>
              <a:t>类为一层，</a:t>
            </a:r>
            <a:r>
              <a:rPr lang="zh-CN" altLang="en-US">
                <a:latin typeface="Arial"/>
              </a:rPr>
              <a:t>“</a:t>
            </a:r>
            <a:r>
              <a:rPr lang="zh-CN" altLang="en-US"/>
              <a:t>*</a:t>
            </a:r>
            <a:r>
              <a:rPr lang="zh-CN" altLang="en-US">
                <a:latin typeface="Arial"/>
              </a:rPr>
              <a:t>”</a:t>
            </a:r>
            <a:r>
              <a:rPr lang="zh-CN" altLang="en-US"/>
              <a:t>、</a:t>
            </a:r>
            <a:r>
              <a:rPr lang="zh-CN" altLang="en-US">
                <a:latin typeface="Arial"/>
              </a:rPr>
              <a:t>“</a:t>
            </a:r>
            <a:r>
              <a:rPr lang="en-US" altLang="zh-CN"/>
              <a:t>/</a:t>
            </a:r>
            <a:r>
              <a:rPr lang="en-US" altLang="zh-CN">
                <a:latin typeface="Arial"/>
              </a:rPr>
              <a:t>”</a:t>
            </a:r>
            <a:r>
              <a:rPr lang="zh-CN" altLang="en-US"/>
              <a:t>类为一层，而括号</a:t>
            </a:r>
            <a:r>
              <a:rPr lang="zh-CN" altLang="en-US">
                <a:latin typeface="Arial"/>
              </a:rPr>
              <a:t>“</a:t>
            </a:r>
            <a:r>
              <a:rPr lang="en-US" altLang="zh-CN"/>
              <a:t>( )</a:t>
            </a:r>
            <a:r>
              <a:rPr lang="en-US" altLang="zh-CN">
                <a:latin typeface="Arial"/>
              </a:rPr>
              <a:t>”</a:t>
            </a:r>
            <a:r>
              <a:rPr lang="zh-CN" altLang="en-US"/>
              <a:t>和运算对象</a:t>
            </a:r>
            <a:r>
              <a:rPr lang="zh-CN" altLang="en-US">
                <a:latin typeface="Arial"/>
              </a:rPr>
              <a:t>“</a:t>
            </a:r>
            <a:r>
              <a:rPr lang="en-US" altLang="zh-CN"/>
              <a:t>i</a:t>
            </a:r>
            <a:r>
              <a:rPr lang="en-US" altLang="zh-CN">
                <a:latin typeface="Arial"/>
              </a:rPr>
              <a:t>”</a:t>
            </a:r>
            <a:r>
              <a:rPr lang="zh-CN" altLang="en-US"/>
              <a:t>为另一层；这三层的优先级依次递增。由此，我们在文法（</a:t>
            </a:r>
            <a:r>
              <a:rPr lang="en-US" altLang="zh-CN"/>
              <a:t>3.1</a:t>
            </a:r>
            <a:r>
              <a:rPr lang="zh-CN" altLang="en-US"/>
              <a:t>）原有的非终结符</a:t>
            </a:r>
            <a:r>
              <a:rPr lang="en-US" altLang="zh-CN"/>
              <a:t>E</a:t>
            </a:r>
            <a:r>
              <a:rPr lang="zh-CN" altLang="en-US"/>
              <a:t>基础上再两个非终结符</a:t>
            </a:r>
            <a:r>
              <a:rPr lang="en-US" altLang="zh-CN"/>
              <a:t>T</a:t>
            </a:r>
            <a:r>
              <a:rPr lang="zh-CN" altLang="en-US"/>
              <a:t>和</a:t>
            </a:r>
            <a:r>
              <a:rPr lang="en-US" altLang="zh-CN"/>
              <a:t>F</a:t>
            </a:r>
            <a:r>
              <a:rPr lang="zh-CN" altLang="en-US"/>
              <a:t>，即以</a:t>
            </a:r>
            <a:r>
              <a:rPr lang="en-US" altLang="zh-CN"/>
              <a:t>E</a:t>
            </a:r>
            <a:r>
              <a:rPr lang="zh-CN" altLang="en-US"/>
              <a:t>、</a:t>
            </a:r>
            <a:r>
              <a:rPr lang="en-US" altLang="zh-CN"/>
              <a:t>T</a:t>
            </a:r>
            <a:r>
              <a:rPr lang="zh-CN" altLang="en-US"/>
              <a:t>、</a:t>
            </a:r>
            <a:r>
              <a:rPr lang="en-US" altLang="zh-CN"/>
              <a:t>F</a:t>
            </a:r>
            <a:r>
              <a:rPr lang="zh-CN" altLang="en-US"/>
              <a:t>来分别代表三个层次的划分。并且，我们可以由后面将要介绍的归约看出：离根结点越远的短语先被归约，离根结点越近的短语后被归约。体现在文法上就是离开始符（对应根结点）越远的产生式其优先级越高，离开始符越近的产生式其优先级越低，开始符所在的产生式其优先级最低。</a:t>
            </a: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4">
            <a:extLst>
              <a:ext uri="{FF2B5EF4-FFF2-40B4-BE49-F238E27FC236}">
                <a16:creationId xmlns:a16="http://schemas.microsoft.com/office/drawing/2014/main" id="{79239C45-B319-08C3-4C15-2AC635D88886}"/>
              </a:ext>
            </a:extLst>
          </p:cNvPr>
          <p:cNvSpPr txBox="1">
            <a:spLocks noChangeArrowheads="1"/>
          </p:cNvSpPr>
          <p:nvPr/>
        </p:nvSpPr>
        <p:spPr bwMode="auto">
          <a:xfrm>
            <a:off x="228600" y="533400"/>
            <a:ext cx="89154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．语义分析和中间代码生成</a:t>
            </a:r>
          </a:p>
          <a:p>
            <a:pPr algn="just" eaLnBrk="1" hangingPunct="1">
              <a:lnSpc>
                <a:spcPct val="130000"/>
              </a:lnSpc>
              <a:spcBef>
                <a:spcPct val="50000"/>
              </a:spcBef>
            </a:pPr>
            <a:r>
              <a:rPr lang="zh-CN" altLang="en-US"/>
              <a:t>　　这一阶段的任务是对各类不同语法范畴按语言的语义进行初步翻译，包含两个方面的工作：一是对每种语法范畴进行静态语义检查，如变量是否定义、类型是否正确等；二是在语义检查正确的情况下进行中间代码的翻译。注意，中间代码是介于高级语言的语句和低级语言的指令之间的一种独立于具体硬件的记号系统，它既有一定程度的抽象，又与低级语言的指令十分接近，因此转换为目标代码比较容易。把语法范畴翻译成中间代码所遵循的是语言的语义规则，常见的中间代码有四元式、三元式、间接三元式和逆波兰记号等。</a:t>
            </a:r>
          </a:p>
        </p:txBody>
      </p:sp>
    </p:spTree>
  </p:cSld>
  <p:clrMapOvr>
    <a:masterClrMapping/>
  </p:clrMapOvr>
  <p:transition>
    <p:rand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15A9A35F-7E33-FA06-5920-DD88E9231640}"/>
              </a:ext>
            </a:extLst>
          </p:cNvPr>
          <p:cNvSpPr>
            <a:spLocks noGrp="1" noChangeArrowheads="1"/>
          </p:cNvSpPr>
          <p:nvPr>
            <p:ph type="title"/>
          </p:nvPr>
        </p:nvSpPr>
        <p:spPr/>
        <p:txBody>
          <a:bodyPr/>
          <a:lstStyle/>
          <a:p>
            <a:pPr eaLnBrk="1" hangingPunct="1"/>
            <a:endParaRPr lang="zh-CN" altLang="zh-CN"/>
          </a:p>
        </p:txBody>
      </p:sp>
      <p:sp>
        <p:nvSpPr>
          <p:cNvPr id="1316867" name="Rectangle 3">
            <a:extLst>
              <a:ext uri="{FF2B5EF4-FFF2-40B4-BE49-F238E27FC236}">
                <a16:creationId xmlns:a16="http://schemas.microsoft.com/office/drawing/2014/main" id="{D32D721D-ED68-FFCA-8382-7BE37ECED0F3}"/>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a:t>         </a:t>
            </a:r>
            <a:r>
              <a:rPr lang="zh-CN" altLang="en-US"/>
              <a:t>据此，我们可以将文法</a:t>
            </a:r>
            <a:r>
              <a:rPr lang="en-US" altLang="zh-CN"/>
              <a:t>(3.1)</a:t>
            </a:r>
            <a:r>
              <a:rPr lang="zh-CN" altLang="en-US"/>
              <a:t>改写为无二义性的文法</a:t>
            </a:r>
            <a:r>
              <a:rPr lang="en-US" altLang="zh-CN"/>
              <a:t>G</a:t>
            </a:r>
            <a:r>
              <a:rPr lang="en-US" altLang="zh-CN">
                <a:latin typeface="Arial"/>
              </a:rPr>
              <a:t>‘</a:t>
            </a:r>
            <a:r>
              <a:rPr lang="en-US" altLang="zh-CN"/>
              <a:t>[E]</a:t>
            </a:r>
            <a:r>
              <a:rPr lang="zh-CN" altLang="en-US"/>
              <a:t>如下：	</a:t>
            </a:r>
          </a:p>
          <a:p>
            <a:pPr eaLnBrk="1" hangingPunct="1">
              <a:buFont typeface="Wingdings" panose="05000000000000000000" pitchFamily="2" charset="2"/>
              <a:buNone/>
              <a:defRPr/>
            </a:pPr>
            <a:r>
              <a:rPr lang="zh-CN" altLang="en-US"/>
              <a:t>			</a:t>
            </a:r>
            <a:r>
              <a:rPr lang="en-US" altLang="zh-CN"/>
              <a:t>G'[E]: E→E+T∣T</a:t>
            </a:r>
          </a:p>
          <a:p>
            <a:pPr eaLnBrk="1" hangingPunct="1">
              <a:buFont typeface="Wingdings" panose="05000000000000000000" pitchFamily="2" charset="2"/>
              <a:buNone/>
              <a:defRPr/>
            </a:pPr>
            <a:r>
              <a:rPr lang="en-US" altLang="zh-CN"/>
              <a:t>                                  T→T*F∣F</a:t>
            </a:r>
          </a:p>
          <a:p>
            <a:pPr eaLnBrk="1" hangingPunct="1">
              <a:buFont typeface="Wingdings" panose="05000000000000000000" pitchFamily="2" charset="2"/>
              <a:buNone/>
              <a:defRPr/>
            </a:pPr>
            <a:r>
              <a:rPr lang="en-US" altLang="zh-CN"/>
              <a:t> 			           F→(E)∣i</a:t>
            </a:r>
          </a:p>
          <a:p>
            <a:pPr eaLnBrk="1" hangingPunct="1">
              <a:buFont typeface="Wingdings" panose="05000000000000000000" pitchFamily="2" charset="2"/>
              <a:buNone/>
              <a:defRPr/>
            </a:pPr>
            <a:r>
              <a:rPr lang="zh-CN" altLang="en-US"/>
              <a:t>此时，句子</a:t>
            </a:r>
            <a:r>
              <a:rPr lang="en-US" altLang="zh-CN"/>
              <a:t>i+i*i</a:t>
            </a:r>
            <a:r>
              <a:rPr lang="zh-CN" altLang="en-US"/>
              <a:t>就只有如图</a:t>
            </a:r>
            <a:r>
              <a:rPr lang="en-US" altLang="zh-CN"/>
              <a:t>3</a:t>
            </a:r>
            <a:r>
              <a:rPr lang="en-US" altLang="zh-CN">
                <a:latin typeface="Arial"/>
              </a:rPr>
              <a:t>–</a:t>
            </a:r>
            <a:r>
              <a:rPr lang="en-US" altLang="zh-CN"/>
              <a:t>10</a:t>
            </a:r>
            <a:r>
              <a:rPr lang="zh-CN" altLang="en-US"/>
              <a:t>所示的惟一一棵语法树。</a:t>
            </a:r>
          </a:p>
        </p:txBody>
      </p:sp>
    </p:spTree>
  </p:cSld>
  <p:clrMapOvr>
    <a:masterClrMapping/>
  </p:clrMapOvr>
  <p:transition>
    <p:rand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4">
            <a:extLst>
              <a:ext uri="{FF2B5EF4-FFF2-40B4-BE49-F238E27FC236}">
                <a16:creationId xmlns:a16="http://schemas.microsoft.com/office/drawing/2014/main" id="{BC1D6CD9-7CFB-0613-75F3-E6403D26D316}"/>
              </a:ext>
            </a:extLst>
          </p:cNvPr>
          <p:cNvSpPr txBox="1">
            <a:spLocks noChangeArrowheads="1"/>
          </p:cNvSpPr>
          <p:nvPr/>
        </p:nvSpPr>
        <p:spPr bwMode="auto">
          <a:xfrm>
            <a:off x="2195513" y="614045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3–10  </a:t>
            </a:r>
            <a:r>
              <a:rPr lang="zh-CN" altLang="en-US"/>
              <a:t>句子</a:t>
            </a:r>
            <a:r>
              <a:rPr lang="en-US" altLang="zh-CN"/>
              <a:t>i+i*i</a:t>
            </a:r>
            <a:r>
              <a:rPr lang="zh-CN" altLang="en-US"/>
              <a:t>的语法树</a:t>
            </a:r>
          </a:p>
        </p:txBody>
      </p:sp>
      <p:pic>
        <p:nvPicPr>
          <p:cNvPr id="117763" name="Picture 5" descr="3-9">
            <a:extLst>
              <a:ext uri="{FF2B5EF4-FFF2-40B4-BE49-F238E27FC236}">
                <a16:creationId xmlns:a16="http://schemas.microsoft.com/office/drawing/2014/main" id="{27C0A2A6-C38A-685C-B330-7EE337893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476250"/>
            <a:ext cx="3067050"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4">
            <a:extLst>
              <a:ext uri="{FF2B5EF4-FFF2-40B4-BE49-F238E27FC236}">
                <a16:creationId xmlns:a16="http://schemas.microsoft.com/office/drawing/2014/main" id="{4D3D5570-91E4-3F6F-EB5D-AC0B17302D2B}"/>
              </a:ext>
            </a:extLst>
          </p:cNvPr>
          <p:cNvSpPr txBox="1">
            <a:spLocks noChangeArrowheads="1"/>
          </p:cNvSpPr>
          <p:nvPr/>
        </p:nvSpPr>
        <p:spPr bwMode="auto">
          <a:xfrm>
            <a:off x="217488" y="522288"/>
            <a:ext cx="8737600"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3.6</a:t>
            </a:r>
            <a:r>
              <a:rPr lang="en-US" altLang="zh-CN"/>
              <a:t>  </a:t>
            </a:r>
            <a:r>
              <a:rPr lang="zh-CN" altLang="en-US"/>
              <a:t>试将如下的二义性文法</a:t>
            </a:r>
            <a:r>
              <a:rPr lang="en-US" altLang="zh-CN"/>
              <a:t>G[S]</a:t>
            </a:r>
            <a:r>
              <a:rPr lang="zh-CN" altLang="en-US"/>
              <a:t>的二义性消除</a:t>
            </a:r>
            <a:r>
              <a:rPr lang="en-US" altLang="zh-CN"/>
              <a:t>:</a:t>
            </a:r>
          </a:p>
          <a:p>
            <a:pPr algn="ctr" eaLnBrk="1" hangingPunct="1">
              <a:lnSpc>
                <a:spcPct val="140000"/>
              </a:lnSpc>
              <a:spcBef>
                <a:spcPct val="50000"/>
              </a:spcBef>
            </a:pPr>
            <a:r>
              <a:rPr lang="en-US" altLang="zh-CN"/>
              <a:t>G[S]: S→if b S∣if b S else S∣A</a:t>
            </a:r>
          </a:p>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消除</a:t>
            </a:r>
            <a:r>
              <a:rPr lang="en-US" altLang="zh-CN"/>
              <a:t>G[S]</a:t>
            </a:r>
            <a:r>
              <a:rPr lang="zh-CN" altLang="en-US"/>
              <a:t>的二义性可采用如下两种方法：</a:t>
            </a:r>
          </a:p>
          <a:p>
            <a:pPr eaLnBrk="1" hangingPunct="1">
              <a:lnSpc>
                <a:spcPct val="140000"/>
              </a:lnSpc>
              <a:spcBef>
                <a:spcPct val="50000"/>
              </a:spcBef>
            </a:pPr>
            <a:r>
              <a:rPr lang="zh-CN" altLang="en-US"/>
              <a:t>　　</a:t>
            </a:r>
            <a:r>
              <a:rPr lang="en-US" altLang="zh-CN"/>
              <a:t>(1) </a:t>
            </a:r>
            <a:r>
              <a:rPr lang="zh-CN" altLang="en-US">
                <a:latin typeface="宋体" panose="02010600030101010101" pitchFamily="2" charset="-122"/>
              </a:rPr>
              <a:t>不改变已有规则，仅加进一项非形式的语法规定：</a:t>
            </a:r>
            <a:r>
              <a:rPr lang="en-US" altLang="zh-CN"/>
              <a:t>else</a:t>
            </a:r>
            <a:r>
              <a:rPr lang="zh-CN" altLang="en-US">
                <a:latin typeface="宋体" panose="02010600030101010101" pitchFamily="2" charset="-122"/>
              </a:rPr>
              <a:t>与离它最近的</a:t>
            </a:r>
            <a:r>
              <a:rPr lang="en-US" altLang="zh-CN"/>
              <a:t>if</a:t>
            </a:r>
            <a:r>
              <a:rPr lang="zh-CN" altLang="en-US">
                <a:latin typeface="宋体" panose="02010600030101010101" pitchFamily="2" charset="-122"/>
              </a:rPr>
              <a:t>匹配</a:t>
            </a:r>
            <a:r>
              <a:rPr lang="en-US" altLang="zh-CN"/>
              <a:t>(</a:t>
            </a:r>
            <a:r>
              <a:rPr lang="zh-CN" altLang="en-US">
                <a:latin typeface="宋体" panose="02010600030101010101" pitchFamily="2" charset="-122"/>
              </a:rPr>
              <a:t>即最近匹配原则</a:t>
            </a:r>
            <a:r>
              <a:rPr lang="en-US" altLang="zh-CN"/>
              <a:t>)</a:t>
            </a:r>
            <a:r>
              <a:rPr lang="zh-CN" altLang="en-US">
                <a:latin typeface="宋体" panose="02010600030101010101" pitchFamily="2" charset="-122"/>
              </a:rPr>
              <a:t>，这样，文法</a:t>
            </a:r>
            <a:r>
              <a:rPr lang="en-US" altLang="zh-CN"/>
              <a:t>G[S]</a:t>
            </a:r>
            <a:r>
              <a:rPr lang="zh-CN" altLang="en-US">
                <a:latin typeface="宋体" panose="02010600030101010101" pitchFamily="2" charset="-122"/>
              </a:rPr>
              <a:t>的句子</a:t>
            </a:r>
            <a:r>
              <a:rPr lang="en-US" altLang="zh-CN"/>
              <a:t>if b if b A else A</a:t>
            </a:r>
            <a:r>
              <a:rPr lang="zh-CN" altLang="en-US">
                <a:latin typeface="宋体" panose="02010600030101010101" pitchFamily="2" charset="-122"/>
              </a:rPr>
              <a:t>只对应惟一的一棵语法树</a:t>
            </a:r>
            <a:r>
              <a:rPr lang="en-US" altLang="zh-CN"/>
              <a:t>(</a:t>
            </a:r>
            <a:r>
              <a:rPr lang="zh-CN" altLang="en-US">
                <a:latin typeface="宋体" panose="02010600030101010101" pitchFamily="2" charset="-122"/>
              </a:rPr>
              <a:t>见图</a:t>
            </a:r>
            <a:r>
              <a:rPr lang="en-US" altLang="zh-CN"/>
              <a:t>3–11)</a:t>
            </a:r>
            <a:r>
              <a:rPr lang="zh-CN" altLang="en-US">
                <a:latin typeface="宋体" panose="02010600030101010101" pitchFamily="2" charset="-122"/>
              </a:rPr>
              <a:t>。</a:t>
            </a:r>
            <a:r>
              <a:rPr lang="zh-CN" altLang="en-US"/>
              <a:t> </a:t>
            </a:r>
          </a:p>
        </p:txBody>
      </p:sp>
    </p:spTree>
  </p:cSld>
  <p:clrMapOvr>
    <a:masterClrMapping/>
  </p:clrMapOvr>
  <p:transition>
    <p:rand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4">
            <a:extLst>
              <a:ext uri="{FF2B5EF4-FFF2-40B4-BE49-F238E27FC236}">
                <a16:creationId xmlns:a16="http://schemas.microsoft.com/office/drawing/2014/main" id="{B186EBE1-CF67-A19A-7C63-9B810A2A5725}"/>
              </a:ext>
            </a:extLst>
          </p:cNvPr>
          <p:cNvSpPr txBox="1">
            <a:spLocks noChangeArrowheads="1"/>
          </p:cNvSpPr>
          <p:nvPr/>
        </p:nvSpPr>
        <p:spPr bwMode="auto">
          <a:xfrm>
            <a:off x="2133600" y="6067425"/>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3–11  </a:t>
            </a:r>
            <a:r>
              <a:rPr lang="zh-CN" altLang="en-US">
                <a:latin typeface="宋体" panose="02010600030101010101" pitchFamily="2" charset="-122"/>
              </a:rPr>
              <a:t>复合</a:t>
            </a:r>
            <a:r>
              <a:rPr lang="en-US" altLang="zh-CN"/>
              <a:t>if</a:t>
            </a:r>
            <a:r>
              <a:rPr lang="zh-CN" altLang="en-US">
                <a:latin typeface="宋体" panose="02010600030101010101" pitchFamily="2" charset="-122"/>
              </a:rPr>
              <a:t>语句的语法树</a:t>
            </a:r>
            <a:r>
              <a:rPr lang="zh-CN" altLang="en-US"/>
              <a:t> </a:t>
            </a:r>
          </a:p>
        </p:txBody>
      </p:sp>
      <p:pic>
        <p:nvPicPr>
          <p:cNvPr id="119811" name="Picture 5" descr="3-10">
            <a:extLst>
              <a:ext uri="{FF2B5EF4-FFF2-40B4-BE49-F238E27FC236}">
                <a16:creationId xmlns:a16="http://schemas.microsoft.com/office/drawing/2014/main" id="{E28161D3-A38C-75F6-0860-C1E9346B9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620713"/>
            <a:ext cx="4062413"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4">
            <a:extLst>
              <a:ext uri="{FF2B5EF4-FFF2-40B4-BE49-F238E27FC236}">
                <a16:creationId xmlns:a16="http://schemas.microsoft.com/office/drawing/2014/main" id="{B538DF14-F61D-95DE-2BAE-BF54A90FC9C6}"/>
              </a:ext>
            </a:extLst>
          </p:cNvPr>
          <p:cNvSpPr txBox="1">
            <a:spLocks noChangeArrowheads="1"/>
          </p:cNvSpPr>
          <p:nvPr/>
        </p:nvSpPr>
        <p:spPr bwMode="auto">
          <a:xfrm>
            <a:off x="174625" y="522288"/>
            <a:ext cx="87661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(2) </a:t>
            </a:r>
            <a:r>
              <a:rPr lang="zh-CN" altLang="en-US"/>
              <a:t>改写文法</a:t>
            </a:r>
            <a:r>
              <a:rPr lang="en-US" altLang="zh-CN"/>
              <a:t>G[S]</a:t>
            </a:r>
            <a:r>
              <a:rPr lang="zh-CN" altLang="en-US"/>
              <a:t>为</a:t>
            </a:r>
            <a:r>
              <a:rPr lang="en-US" altLang="zh-CN"/>
              <a:t>G'[S]: S→S</a:t>
            </a:r>
            <a:r>
              <a:rPr lang="en-US" altLang="zh-CN" baseline="-30000"/>
              <a:t>1</a:t>
            </a:r>
            <a:r>
              <a:rPr lang="en-US" altLang="zh-CN"/>
              <a:t>∣S</a:t>
            </a:r>
            <a:r>
              <a:rPr lang="en-US" altLang="zh-CN" baseline="-30000"/>
              <a:t>2</a:t>
            </a:r>
            <a:endParaRPr lang="en-US" altLang="zh-CN"/>
          </a:p>
          <a:p>
            <a:pPr algn="just" eaLnBrk="1" hangingPunct="1">
              <a:lnSpc>
                <a:spcPct val="130000"/>
              </a:lnSpc>
              <a:spcBef>
                <a:spcPct val="50000"/>
              </a:spcBef>
            </a:pPr>
            <a:r>
              <a:rPr lang="en-US" altLang="zh-CN"/>
              <a:t>                       		S</a:t>
            </a:r>
            <a:r>
              <a:rPr lang="en-US" altLang="zh-CN" baseline="-30000"/>
              <a:t>1</a:t>
            </a:r>
            <a:r>
              <a:rPr lang="en-US" altLang="zh-CN"/>
              <a:t>→if b S</a:t>
            </a:r>
            <a:r>
              <a:rPr lang="en-US" altLang="zh-CN" baseline="-30000"/>
              <a:t>1</a:t>
            </a:r>
            <a:r>
              <a:rPr lang="en-US" altLang="zh-CN"/>
              <a:t> else S</a:t>
            </a:r>
            <a:r>
              <a:rPr lang="en-US" altLang="zh-CN" baseline="-30000"/>
              <a:t>1</a:t>
            </a:r>
            <a:r>
              <a:rPr lang="en-US" altLang="zh-CN"/>
              <a:t>∣A</a:t>
            </a:r>
          </a:p>
          <a:p>
            <a:pPr algn="just" eaLnBrk="1" hangingPunct="1">
              <a:lnSpc>
                <a:spcPct val="130000"/>
              </a:lnSpc>
              <a:spcBef>
                <a:spcPct val="50000"/>
              </a:spcBef>
            </a:pPr>
            <a:r>
              <a:rPr lang="en-US" altLang="zh-CN"/>
              <a:t>                        	S</a:t>
            </a:r>
            <a:r>
              <a:rPr lang="en-US" altLang="zh-CN" baseline="-30000"/>
              <a:t>2</a:t>
            </a:r>
            <a:r>
              <a:rPr lang="en-US" altLang="zh-CN"/>
              <a:t>→if b S∣if b S</a:t>
            </a:r>
            <a:r>
              <a:rPr lang="en-US" altLang="zh-CN" baseline="-30000"/>
              <a:t>1</a:t>
            </a:r>
            <a:r>
              <a:rPr lang="en-US" altLang="zh-CN"/>
              <a:t> else S</a:t>
            </a:r>
            <a:r>
              <a:rPr lang="en-US" altLang="zh-CN" baseline="-30000"/>
              <a:t>2</a:t>
            </a:r>
            <a:endParaRPr lang="en-US" altLang="zh-CN"/>
          </a:p>
          <a:p>
            <a:pPr algn="just" eaLnBrk="1" hangingPunct="1">
              <a:lnSpc>
                <a:spcPct val="130000"/>
              </a:lnSpc>
              <a:spcBef>
                <a:spcPct val="50000"/>
              </a:spcBef>
            </a:pPr>
            <a:r>
              <a:rPr lang="zh-CN" altLang="en-US"/>
              <a:t>　　这是因为引起二义性的原因是</a:t>
            </a:r>
            <a:r>
              <a:rPr lang="en-US" altLang="zh-CN"/>
              <a:t>if-else</a:t>
            </a:r>
            <a:r>
              <a:rPr lang="zh-CN" altLang="en-US"/>
              <a:t>语句的</a:t>
            </a:r>
            <a:r>
              <a:rPr lang="en-US" altLang="zh-CN"/>
              <a:t>if</a:t>
            </a:r>
            <a:r>
              <a:rPr lang="zh-CN" altLang="en-US"/>
              <a:t>后可以是任意</a:t>
            </a:r>
            <a:r>
              <a:rPr lang="en-US" altLang="zh-CN"/>
              <a:t>if</a:t>
            </a:r>
            <a:r>
              <a:rPr lang="zh-CN" altLang="en-US"/>
              <a:t>型语句，所以改写文法时规定</a:t>
            </a:r>
            <a:r>
              <a:rPr lang="en-US" altLang="zh-CN"/>
              <a:t>if</a:t>
            </a:r>
            <a:r>
              <a:rPr lang="zh-CN" altLang="en-US"/>
              <a:t>和</a:t>
            </a:r>
            <a:r>
              <a:rPr lang="en-US" altLang="zh-CN"/>
              <a:t>else</a:t>
            </a:r>
            <a:r>
              <a:rPr lang="zh-CN" altLang="en-US"/>
              <a:t>之间只能是</a:t>
            </a:r>
            <a:r>
              <a:rPr lang="en-US" altLang="zh-CN"/>
              <a:t>if-else</a:t>
            </a:r>
            <a:r>
              <a:rPr lang="zh-CN" altLang="en-US"/>
              <a:t>语句或其它语句。这样，改写后文法</a:t>
            </a:r>
            <a:r>
              <a:rPr lang="en-US" altLang="zh-CN"/>
              <a:t>G'[S]</a:t>
            </a:r>
            <a:r>
              <a:rPr lang="zh-CN" altLang="en-US"/>
              <a:t>的句子</a:t>
            </a:r>
            <a:r>
              <a:rPr lang="en-US" altLang="zh-CN"/>
              <a:t>if b if b A else A</a:t>
            </a:r>
            <a:r>
              <a:rPr lang="zh-CN" altLang="en-US"/>
              <a:t>只对应惟一的一棵语法树</a:t>
            </a:r>
            <a:r>
              <a:rPr lang="en-US" altLang="zh-CN"/>
              <a:t>(</a:t>
            </a:r>
            <a:r>
              <a:rPr lang="zh-CN" altLang="en-US"/>
              <a:t>如图</a:t>
            </a:r>
            <a:r>
              <a:rPr lang="en-US" altLang="zh-CN"/>
              <a:t>3–12</a:t>
            </a:r>
            <a:r>
              <a:rPr lang="zh-CN" altLang="en-US"/>
              <a:t>所示</a:t>
            </a:r>
            <a:r>
              <a:rPr lang="en-US" altLang="zh-CN"/>
              <a:t>)</a:t>
            </a:r>
            <a:r>
              <a:rPr lang="zh-CN" altLang="en-US"/>
              <a:t>。</a:t>
            </a:r>
          </a:p>
        </p:txBody>
      </p:sp>
    </p:spTree>
  </p:cSld>
  <p:clrMapOvr>
    <a:masterClrMapping/>
  </p:clrMapOvr>
  <p:transition>
    <p:random/>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4">
            <a:extLst>
              <a:ext uri="{FF2B5EF4-FFF2-40B4-BE49-F238E27FC236}">
                <a16:creationId xmlns:a16="http://schemas.microsoft.com/office/drawing/2014/main" id="{883AF8E9-DA8F-7A9C-493E-AB2308F5BA05}"/>
              </a:ext>
            </a:extLst>
          </p:cNvPr>
          <p:cNvSpPr txBox="1">
            <a:spLocks noChangeArrowheads="1"/>
          </p:cNvSpPr>
          <p:nvPr/>
        </p:nvSpPr>
        <p:spPr bwMode="auto">
          <a:xfrm>
            <a:off x="1752600" y="6067425"/>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3–12  G'[S]</a:t>
            </a:r>
            <a:r>
              <a:rPr lang="zh-CN" altLang="en-US">
                <a:latin typeface="宋体" panose="02010600030101010101" pitchFamily="2" charset="-122"/>
              </a:rPr>
              <a:t>的复合</a:t>
            </a:r>
            <a:r>
              <a:rPr lang="en-US" altLang="zh-CN"/>
              <a:t>if</a:t>
            </a:r>
            <a:r>
              <a:rPr lang="zh-CN" altLang="en-US">
                <a:latin typeface="宋体" panose="02010600030101010101" pitchFamily="2" charset="-122"/>
              </a:rPr>
              <a:t>语句的语法树</a:t>
            </a:r>
            <a:r>
              <a:rPr lang="zh-CN" altLang="en-US"/>
              <a:t> </a:t>
            </a:r>
          </a:p>
        </p:txBody>
      </p:sp>
      <p:pic>
        <p:nvPicPr>
          <p:cNvPr id="121859" name="Picture 5" descr="3-11">
            <a:extLst>
              <a:ext uri="{FF2B5EF4-FFF2-40B4-BE49-F238E27FC236}">
                <a16:creationId xmlns:a16="http://schemas.microsoft.com/office/drawing/2014/main" id="{554FEA82-6108-553B-8282-6EDF4212D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33375"/>
            <a:ext cx="3721100"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4">
            <a:extLst>
              <a:ext uri="{FF2B5EF4-FFF2-40B4-BE49-F238E27FC236}">
                <a16:creationId xmlns:a16="http://schemas.microsoft.com/office/drawing/2014/main" id="{79804CFD-5B6D-3911-A646-92B4738B98DF}"/>
              </a:ext>
            </a:extLst>
          </p:cNvPr>
          <p:cNvSpPr txBox="1">
            <a:spLocks noChangeArrowheads="1"/>
          </p:cNvSpPr>
          <p:nvPr/>
        </p:nvSpPr>
        <p:spPr bwMode="auto">
          <a:xfrm>
            <a:off x="231775" y="595313"/>
            <a:ext cx="8564563"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latin typeface="宋体" panose="02010600030101010101" pitchFamily="2" charset="-122"/>
              </a:rPr>
              <a:t>　　我们总希望一个文法是无二义性的，这样，句子的分析可以按惟一确定的方式进行。但是，文法的二义性是不可判定的，即不存在一种算法，能够在有限步内判定一个文法是否为二义性的。有时候，二义性文法也可带来一定的好处，如语法分析中二义性文法的应用。</a:t>
            </a:r>
            <a:endParaRPr lang="zh-CN" altLang="en-US"/>
          </a:p>
        </p:txBody>
      </p:sp>
      <p:sp>
        <p:nvSpPr>
          <p:cNvPr id="122883" name="AutoShape 5">
            <a:hlinkClick r:id="" action="ppaction://hlinkshowjump?jump=firstslide" highlightClick="1"/>
            <a:extLst>
              <a:ext uri="{FF2B5EF4-FFF2-40B4-BE49-F238E27FC236}">
                <a16:creationId xmlns:a16="http://schemas.microsoft.com/office/drawing/2014/main" id="{3994758E-E84F-32FC-22A2-7CD53685BA47}"/>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4">
            <a:extLst>
              <a:ext uri="{FF2B5EF4-FFF2-40B4-BE49-F238E27FC236}">
                <a16:creationId xmlns:a16="http://schemas.microsoft.com/office/drawing/2014/main" id="{C86509A4-7ED6-5CC9-3F00-068ABEB50133}"/>
              </a:ext>
            </a:extLst>
          </p:cNvPr>
          <p:cNvSpPr txBox="1">
            <a:spLocks noChangeArrowheads="1"/>
          </p:cNvSpPr>
          <p:nvPr/>
        </p:nvSpPr>
        <p:spPr bwMode="auto">
          <a:xfrm>
            <a:off x="217488" y="549275"/>
            <a:ext cx="8723312"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50000"/>
              </a:spcBef>
            </a:pPr>
            <a:r>
              <a:rPr lang="en-US" altLang="zh-CN" sz="3200" b="1">
                <a:ea typeface="方正宋黑简体" pitchFamily="65" charset="-122"/>
              </a:rPr>
              <a:t>3.3  </a:t>
            </a:r>
            <a:r>
              <a:rPr lang="zh-CN" altLang="en-US" sz="3200" b="1">
                <a:ea typeface="方正宋黑简体" pitchFamily="65" charset="-122"/>
              </a:rPr>
              <a:t>自顶向下的语法分析</a:t>
            </a:r>
          </a:p>
          <a:p>
            <a:pPr algn="just" eaLnBrk="1" hangingPunct="1">
              <a:lnSpc>
                <a:spcPct val="140000"/>
              </a:lnSpc>
              <a:spcBef>
                <a:spcPct val="50000"/>
              </a:spcBef>
            </a:pPr>
            <a:r>
              <a:rPr lang="zh-CN" altLang="en-US"/>
              <a:t>　　自定向下分析就是从文法的开始符出发并寻找出这样一个推导序列：推导出的句子恰为输入符号串；或者说，能否从根结点出发向下生长出一棵语法树，其叶结点组成的句子恰为输入符号串。显然，语法树的每一步生长</a:t>
            </a:r>
            <a:r>
              <a:rPr lang="en-US" altLang="zh-CN"/>
              <a:t>(</a:t>
            </a:r>
            <a:r>
              <a:rPr lang="zh-CN" altLang="en-US"/>
              <a:t>每一步推导</a:t>
            </a:r>
            <a:r>
              <a:rPr lang="en-US" altLang="zh-CN"/>
              <a:t>)</a:t>
            </a:r>
            <a:r>
              <a:rPr lang="zh-CN" altLang="en-US"/>
              <a:t>都以能否与输入符号串匹配为准，如果最终句子得到识别，则证明输入符号串为该文法的一个句子；否则，输入符号串不是该文法的句子。</a:t>
            </a:r>
          </a:p>
        </p:txBody>
      </p:sp>
    </p:spTree>
  </p:cSld>
  <p:clrMapOvr>
    <a:masterClrMapping/>
  </p:clrMapOvr>
  <p:transition>
    <p:rand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4">
            <a:extLst>
              <a:ext uri="{FF2B5EF4-FFF2-40B4-BE49-F238E27FC236}">
                <a16:creationId xmlns:a16="http://schemas.microsoft.com/office/drawing/2014/main" id="{6ED90659-0080-8F4D-13A5-5886382DF69B}"/>
              </a:ext>
            </a:extLst>
          </p:cNvPr>
          <p:cNvSpPr txBox="1">
            <a:spLocks noChangeArrowheads="1"/>
          </p:cNvSpPr>
          <p:nvPr/>
        </p:nvSpPr>
        <p:spPr bwMode="auto">
          <a:xfrm>
            <a:off x="192088" y="550863"/>
            <a:ext cx="8723312" cy="33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b="1">
                <a:ea typeface="方正小标宋简体" charset="-122"/>
              </a:rPr>
              <a:t>3.3.1  </a:t>
            </a:r>
            <a:r>
              <a:rPr lang="zh-CN" altLang="en-US" b="1">
                <a:ea typeface="方正小标宋简体" charset="-122"/>
              </a:rPr>
              <a:t>递归下降分析法</a:t>
            </a:r>
          </a:p>
          <a:p>
            <a:pPr algn="just" eaLnBrk="1" hangingPunct="1">
              <a:lnSpc>
                <a:spcPct val="140000"/>
              </a:lnSpc>
              <a:spcBef>
                <a:spcPct val="50000"/>
              </a:spcBef>
            </a:pPr>
            <a:r>
              <a:rPr lang="zh-CN" altLang="en-US">
                <a:latin typeface="宋体" panose="02010600030101010101" pitchFamily="2" charset="-122"/>
              </a:rPr>
              <a:t>　　递归下降分析法是一种自上而下的分析方法，文法的每个非终结符对应一个递归过程。分析过程就是从文法开始符出发执行一组递归过程，这样向下推导直到推出句子；或者说从根结点出发，自上而下为输入串寻找一个最左匹配序列，建立一棵语法树。</a:t>
            </a:r>
            <a:endParaRPr lang="zh-CN" altLang="en-US">
              <a:ea typeface="黑体" panose="02010609060101010101" pitchFamily="49" charset="-122"/>
            </a:endParaRPr>
          </a:p>
        </p:txBody>
      </p:sp>
    </p:spTree>
  </p:cSld>
  <p:clrMapOvr>
    <a:masterClrMapping/>
  </p:clrMapOvr>
  <p:transition>
    <p:rand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4">
            <a:extLst>
              <a:ext uri="{FF2B5EF4-FFF2-40B4-BE49-F238E27FC236}">
                <a16:creationId xmlns:a16="http://schemas.microsoft.com/office/drawing/2014/main" id="{1E43A3EE-BECF-C368-B222-1E0D7AD0F9C9}"/>
              </a:ext>
            </a:extLst>
          </p:cNvPr>
          <p:cNvSpPr txBox="1">
            <a:spLocks noChangeArrowheads="1"/>
          </p:cNvSpPr>
          <p:nvPr/>
        </p:nvSpPr>
        <p:spPr bwMode="auto">
          <a:xfrm>
            <a:off x="228600" y="685800"/>
            <a:ext cx="8686800"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1">
                <a:ea typeface="黑体" panose="02010609060101010101" pitchFamily="49" charset="-122"/>
              </a:rPr>
              <a:t>　　</a:t>
            </a:r>
            <a:r>
              <a:rPr lang="en-US" altLang="zh-CN" b="1">
                <a:ea typeface="黑体" panose="02010609060101010101" pitchFamily="49" charset="-122"/>
              </a:rPr>
              <a:t>1</a:t>
            </a:r>
            <a:r>
              <a:rPr lang="zh-CN" altLang="en-US" b="1">
                <a:ea typeface="黑体" panose="02010609060101010101" pitchFamily="49" charset="-122"/>
              </a:rPr>
              <a:t>．自顶向下分析存在的不确定性</a:t>
            </a:r>
          </a:p>
          <a:p>
            <a:pPr algn="just" eaLnBrk="1" hangingPunct="1">
              <a:spcBef>
                <a:spcPct val="50000"/>
              </a:spcBef>
            </a:pPr>
            <a:r>
              <a:rPr lang="zh-CN" altLang="en-US"/>
              <a:t>　　假定文法</a:t>
            </a:r>
            <a:r>
              <a:rPr lang="en-US" altLang="zh-CN"/>
              <a:t>G[S]</a:t>
            </a:r>
            <a:r>
              <a:rPr lang="zh-CN" altLang="en-US"/>
              <a:t>为       </a:t>
            </a:r>
            <a:r>
              <a:rPr lang="en-US" altLang="zh-CN"/>
              <a:t>S→xAy</a:t>
            </a:r>
          </a:p>
          <a:p>
            <a:pPr algn="just" eaLnBrk="1" hangingPunct="1">
              <a:spcBef>
                <a:spcPct val="50000"/>
              </a:spcBef>
            </a:pPr>
            <a:r>
              <a:rPr lang="en-US" altLang="zh-CN"/>
              <a:t>                     		</a:t>
            </a:r>
            <a:r>
              <a:rPr lang="zh-CN" altLang="en-US"/>
              <a:t>　  </a:t>
            </a:r>
            <a:r>
              <a:rPr lang="en-US" altLang="zh-CN"/>
              <a:t>A→ab∣a</a:t>
            </a:r>
          </a:p>
          <a:p>
            <a:pPr algn="just" eaLnBrk="1" hangingPunct="1">
              <a:spcBef>
                <a:spcPct val="50000"/>
              </a:spcBef>
            </a:pPr>
            <a:r>
              <a:rPr lang="zh-CN" altLang="en-US"/>
              <a:t>　　若输入串为</a:t>
            </a:r>
            <a:r>
              <a:rPr lang="en-US" altLang="zh-CN"/>
              <a:t>xay</a:t>
            </a:r>
            <a:r>
              <a:rPr lang="zh-CN" altLang="en-US"/>
              <a:t>，则其分析过程如下：</a:t>
            </a:r>
          </a:p>
          <a:p>
            <a:pPr algn="just" eaLnBrk="1" hangingPunct="1">
              <a:spcBef>
                <a:spcPct val="50000"/>
              </a:spcBef>
            </a:pPr>
            <a:r>
              <a:rPr lang="zh-CN" altLang="en-US"/>
              <a:t>　　</a:t>
            </a:r>
            <a:r>
              <a:rPr lang="en-US" altLang="zh-CN"/>
              <a:t>(1) </a:t>
            </a:r>
            <a:r>
              <a:rPr lang="zh-CN" altLang="en-US"/>
              <a:t>首先建立根结点</a:t>
            </a:r>
            <a:r>
              <a:rPr lang="en-US" altLang="zh-CN"/>
              <a:t>S</a:t>
            </a:r>
            <a:r>
              <a:rPr lang="zh-CN" altLang="en-US"/>
              <a:t>。</a:t>
            </a:r>
          </a:p>
          <a:p>
            <a:pPr algn="just" eaLnBrk="1" hangingPunct="1">
              <a:lnSpc>
                <a:spcPct val="140000"/>
              </a:lnSpc>
              <a:spcBef>
                <a:spcPct val="50000"/>
              </a:spcBef>
            </a:pPr>
            <a:r>
              <a:rPr lang="zh-CN" altLang="en-US"/>
              <a:t>　　</a:t>
            </a:r>
            <a:r>
              <a:rPr lang="en-US" altLang="zh-CN"/>
              <a:t>(2) </a:t>
            </a:r>
            <a:r>
              <a:rPr lang="zh-CN" altLang="en-US"/>
              <a:t>文法关于</a:t>
            </a:r>
            <a:r>
              <a:rPr lang="en-US" altLang="zh-CN"/>
              <a:t>S</a:t>
            </a:r>
            <a:r>
              <a:rPr lang="zh-CN" altLang="en-US"/>
              <a:t>的产生式只有一个，也即由</a:t>
            </a:r>
            <a:r>
              <a:rPr lang="en-US" altLang="zh-CN"/>
              <a:t>S</a:t>
            </a:r>
            <a:r>
              <a:rPr lang="zh-CN" altLang="en-US"/>
              <a:t>生长的语法树如图</a:t>
            </a:r>
            <a:r>
              <a:rPr lang="en-US" altLang="zh-CN"/>
              <a:t>3–13(a)</a:t>
            </a:r>
            <a:r>
              <a:rPr lang="zh-CN" altLang="en-US"/>
              <a:t>所示，它的第一个终结符</a:t>
            </a:r>
            <a:r>
              <a:rPr lang="en-US" altLang="zh-CN"/>
              <a:t>x</a:t>
            </a:r>
            <a:r>
              <a:rPr lang="zh-CN" altLang="en-US"/>
              <a:t>与输入串待分析的字符</a:t>
            </a:r>
            <a:r>
              <a:rPr lang="en-US" altLang="zh-CN"/>
              <a:t>x</a:t>
            </a:r>
            <a:r>
              <a:rPr lang="zh-CN" altLang="en-US"/>
              <a:t>匹配。此时，下一个待分析的字符为</a:t>
            </a:r>
            <a:r>
              <a:rPr lang="en-US" altLang="zh-CN"/>
              <a:t>a</a:t>
            </a:r>
            <a:r>
              <a:rPr lang="zh-CN" altLang="en-US"/>
              <a:t>，期待着与语法树中在</a:t>
            </a:r>
            <a:r>
              <a:rPr lang="en-US" altLang="zh-CN"/>
              <a:t>x</a:t>
            </a:r>
            <a:r>
              <a:rPr lang="zh-CN" altLang="en-US"/>
              <a:t>右侧且与</a:t>
            </a:r>
            <a:r>
              <a:rPr lang="en-US" altLang="zh-CN"/>
              <a:t>x</a:t>
            </a:r>
            <a:r>
              <a:rPr lang="zh-CN" altLang="en-US"/>
              <a:t>相邻的叶结点</a:t>
            </a:r>
            <a:r>
              <a:rPr lang="en-US" altLang="zh-CN"/>
              <a:t>A</a:t>
            </a:r>
            <a:r>
              <a:rPr lang="zh-CN" altLang="en-US"/>
              <a:t>匹配。</a:t>
            </a: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a:extLst>
              <a:ext uri="{FF2B5EF4-FFF2-40B4-BE49-F238E27FC236}">
                <a16:creationId xmlns:a16="http://schemas.microsoft.com/office/drawing/2014/main" id="{3FB8147A-8F88-4661-7EAC-BC5523792AF2}"/>
              </a:ext>
            </a:extLst>
          </p:cNvPr>
          <p:cNvSpPr txBox="1">
            <a:spLocks noChangeArrowheads="1"/>
          </p:cNvSpPr>
          <p:nvPr/>
        </p:nvSpPr>
        <p:spPr bwMode="auto">
          <a:xfrm>
            <a:off x="217488" y="609600"/>
            <a:ext cx="866457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4</a:t>
            </a:r>
            <a:r>
              <a:rPr lang="zh-CN" altLang="en-US">
                <a:ea typeface="黑体" panose="02010609060101010101" pitchFamily="49" charset="-122"/>
              </a:rPr>
              <a:t>．优化</a:t>
            </a:r>
          </a:p>
          <a:p>
            <a:pPr algn="just" eaLnBrk="1" hangingPunct="1">
              <a:lnSpc>
                <a:spcPct val="130000"/>
              </a:lnSpc>
              <a:spcBef>
                <a:spcPct val="50000"/>
              </a:spcBef>
            </a:pPr>
            <a:r>
              <a:rPr lang="zh-CN" altLang="en-US"/>
              <a:t>　　优化的任务是对前阶段产生的中间代码进行等价变换或改造，以期获得更为高效</a:t>
            </a:r>
            <a:r>
              <a:rPr lang="en-US" altLang="zh-CN"/>
              <a:t>(</a:t>
            </a:r>
            <a:r>
              <a:rPr lang="zh-CN" altLang="en-US"/>
              <a:t>节省时间和空间</a:t>
            </a:r>
            <a:r>
              <a:rPr lang="en-US" altLang="zh-CN"/>
              <a:t>)</a:t>
            </a:r>
            <a:r>
              <a:rPr lang="zh-CN" altLang="en-US"/>
              <a:t>的目标代码。常用的优化措施有删除冗余运算、删除无用赋值、合并已知量、循环优化等。例如，其值并不随循环而发生变化的运算可提到进入循环前计算一次，而不必在循环中每次循环都进行计算。优化所遵循的原则是程序的等价变换规则。</a:t>
            </a:r>
          </a:p>
        </p:txBody>
      </p:sp>
    </p:spTree>
  </p:cSld>
  <p:clrMapOvr>
    <a:masterClrMapping/>
  </p:clrMapOvr>
  <p:transition>
    <p:random/>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4">
            <a:extLst>
              <a:ext uri="{FF2B5EF4-FFF2-40B4-BE49-F238E27FC236}">
                <a16:creationId xmlns:a16="http://schemas.microsoft.com/office/drawing/2014/main" id="{BEBB7E91-69D7-AB34-F5A3-77F09D081564}"/>
              </a:ext>
            </a:extLst>
          </p:cNvPr>
          <p:cNvSpPr txBox="1">
            <a:spLocks noChangeArrowheads="1"/>
          </p:cNvSpPr>
          <p:nvPr/>
        </p:nvSpPr>
        <p:spPr bwMode="auto">
          <a:xfrm>
            <a:off x="2057400" y="5635625"/>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3–13  </a:t>
            </a:r>
            <a:r>
              <a:rPr lang="zh-CN" altLang="en-US"/>
              <a:t>试探分析对应的语法树</a:t>
            </a:r>
          </a:p>
        </p:txBody>
      </p:sp>
      <p:pic>
        <p:nvPicPr>
          <p:cNvPr id="126979" name="Picture 5" descr="3-12">
            <a:extLst>
              <a:ext uri="{FF2B5EF4-FFF2-40B4-BE49-F238E27FC236}">
                <a16:creationId xmlns:a16="http://schemas.microsoft.com/office/drawing/2014/main" id="{0E70042A-695E-B481-2190-A9A2E843F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73238"/>
            <a:ext cx="86407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4">
            <a:extLst>
              <a:ext uri="{FF2B5EF4-FFF2-40B4-BE49-F238E27FC236}">
                <a16:creationId xmlns:a16="http://schemas.microsoft.com/office/drawing/2014/main" id="{1EDC3A2A-83E3-745E-57EC-10A4EADBCA49}"/>
              </a:ext>
            </a:extLst>
          </p:cNvPr>
          <p:cNvSpPr txBox="1">
            <a:spLocks noChangeArrowheads="1"/>
          </p:cNvSpPr>
          <p:nvPr/>
        </p:nvSpPr>
        <p:spPr bwMode="auto">
          <a:xfrm>
            <a:off x="231775" y="533400"/>
            <a:ext cx="8680450"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(3) </a:t>
            </a:r>
            <a:r>
              <a:rPr lang="zh-CN" altLang="en-US"/>
              <a:t>非终结符</a:t>
            </a:r>
            <a:r>
              <a:rPr lang="en-US" altLang="zh-CN"/>
              <a:t>A</a:t>
            </a:r>
            <a:r>
              <a:rPr lang="zh-CN" altLang="en-US"/>
              <a:t>有两个候选式，先选用第一个候选式生长的语法树</a:t>
            </a:r>
            <a:r>
              <a:rPr lang="en-US" altLang="zh-CN"/>
              <a:t>(</a:t>
            </a:r>
            <a:r>
              <a:rPr lang="zh-CN" altLang="en-US"/>
              <a:t>如图</a:t>
            </a:r>
            <a:r>
              <a:rPr lang="en-US" altLang="zh-CN"/>
              <a:t>3–13(b)</a:t>
            </a:r>
            <a:r>
              <a:rPr lang="zh-CN" altLang="en-US"/>
              <a:t>所示</a:t>
            </a:r>
            <a:r>
              <a:rPr lang="en-US" altLang="zh-CN"/>
              <a:t>)</a:t>
            </a:r>
            <a:r>
              <a:rPr lang="zh-CN" altLang="en-US"/>
              <a:t>；这时语法树的第二个叶结点</a:t>
            </a:r>
            <a:r>
              <a:rPr lang="en-US" altLang="zh-CN"/>
              <a:t>a</a:t>
            </a:r>
            <a:r>
              <a:rPr lang="zh-CN" altLang="en-US"/>
              <a:t>恰与待分析的字符</a:t>
            </a:r>
            <a:r>
              <a:rPr lang="en-US" altLang="zh-CN"/>
              <a:t>a</a:t>
            </a:r>
            <a:r>
              <a:rPr lang="zh-CN" altLang="en-US"/>
              <a:t>匹配。</a:t>
            </a:r>
          </a:p>
          <a:p>
            <a:pPr algn="just" eaLnBrk="1" hangingPunct="1">
              <a:lnSpc>
                <a:spcPct val="130000"/>
              </a:lnSpc>
              <a:spcBef>
                <a:spcPct val="50000"/>
              </a:spcBef>
            </a:pPr>
            <a:r>
              <a:rPr lang="zh-CN" altLang="en-US"/>
              <a:t>　　</a:t>
            </a:r>
            <a:r>
              <a:rPr lang="en-US" altLang="zh-CN"/>
              <a:t>(4) </a:t>
            </a:r>
            <a:r>
              <a:rPr lang="zh-CN" altLang="en-US"/>
              <a:t>输入串中下一个待分析的字符为</a:t>
            </a:r>
            <a:r>
              <a:rPr lang="en-US" altLang="zh-CN"/>
              <a:t>y</a:t>
            </a:r>
            <a:r>
              <a:rPr lang="zh-CN" altLang="en-US"/>
              <a:t>，它期待与第三个叶结点</a:t>
            </a:r>
            <a:r>
              <a:rPr lang="en-US" altLang="zh-CN"/>
              <a:t>b</a:t>
            </a:r>
            <a:r>
              <a:rPr lang="zh-CN" altLang="en-US"/>
              <a:t>匹配，但匹配时发现这两个字符是不同的，即匹配失败，这是因为生成</a:t>
            </a:r>
            <a:r>
              <a:rPr lang="en-US" altLang="zh-CN"/>
              <a:t>A</a:t>
            </a:r>
            <a:r>
              <a:rPr lang="zh-CN" altLang="en-US"/>
              <a:t>的子树时所选用的是其第一个候选式，即（</a:t>
            </a:r>
            <a:r>
              <a:rPr lang="en-US" altLang="zh-CN"/>
              <a:t>3</a:t>
            </a:r>
            <a:r>
              <a:rPr lang="zh-CN" altLang="en-US"/>
              <a:t>）中对字符</a:t>
            </a:r>
            <a:r>
              <a:rPr lang="en-US" altLang="zh-CN"/>
              <a:t>a</a:t>
            </a:r>
            <a:r>
              <a:rPr lang="zh-CN" altLang="en-US"/>
              <a:t>的匹配是虚假匹配 。</a:t>
            </a:r>
          </a:p>
          <a:p>
            <a:pPr algn="just" eaLnBrk="1" hangingPunct="1">
              <a:lnSpc>
                <a:spcPct val="130000"/>
              </a:lnSpc>
              <a:spcBef>
                <a:spcPct val="50000"/>
              </a:spcBef>
            </a:pPr>
            <a:r>
              <a:rPr lang="zh-CN" altLang="en-US"/>
              <a:t>　　</a:t>
            </a:r>
            <a:r>
              <a:rPr lang="en-US" altLang="zh-CN"/>
              <a:t>(5) </a:t>
            </a:r>
            <a:r>
              <a:rPr lang="zh-CN" altLang="en-US"/>
              <a:t>因不匹配而将</a:t>
            </a:r>
            <a:r>
              <a:rPr lang="en-US" altLang="zh-CN"/>
              <a:t>A</a:t>
            </a:r>
            <a:r>
              <a:rPr lang="zh-CN" altLang="en-US"/>
              <a:t>所生成的这棵子树注销，即把匹配指针回退到输入串的第二个字符</a:t>
            </a:r>
            <a:r>
              <a:rPr lang="en-US" altLang="zh-CN"/>
              <a:t>a</a:t>
            </a:r>
            <a:r>
              <a:rPr lang="zh-CN" altLang="en-US"/>
              <a:t>，也就是恢复与</a:t>
            </a:r>
            <a:r>
              <a:rPr lang="en-US" altLang="zh-CN"/>
              <a:t>A</a:t>
            </a:r>
            <a:r>
              <a:rPr lang="zh-CN" altLang="en-US"/>
              <a:t>匹配时的现场，即</a:t>
            </a:r>
            <a:r>
              <a:rPr lang="en-US" altLang="zh-CN"/>
              <a:t>(3)</a:t>
            </a:r>
            <a:r>
              <a:rPr lang="zh-CN" altLang="en-US"/>
              <a:t>之前。</a:t>
            </a:r>
          </a:p>
          <a:p>
            <a:pPr algn="just" eaLnBrk="1" hangingPunct="1">
              <a:lnSpc>
                <a:spcPct val="130000"/>
              </a:lnSpc>
              <a:spcBef>
                <a:spcPct val="50000"/>
              </a:spcBef>
            </a:pPr>
            <a:r>
              <a:rPr lang="zh-CN" altLang="en-US"/>
              <a:t>　　</a:t>
            </a:r>
            <a:r>
              <a:rPr lang="en-US" altLang="zh-CN"/>
              <a:t>(6) </a:t>
            </a:r>
            <a:r>
              <a:rPr lang="zh-CN" altLang="en-US"/>
              <a:t>此时</a:t>
            </a:r>
            <a:r>
              <a:rPr lang="en-US" altLang="zh-CN"/>
              <a:t>A</a:t>
            </a:r>
            <a:r>
              <a:rPr lang="zh-CN" altLang="en-US"/>
              <a:t>选用第二个候选式并生长语法树如图</a:t>
            </a:r>
            <a:r>
              <a:rPr lang="en-US" altLang="zh-CN"/>
              <a:t>3–13(c)</a:t>
            </a:r>
            <a:r>
              <a:rPr lang="zh-CN" altLang="en-US"/>
              <a:t>所示，这时第二个叶结点</a:t>
            </a:r>
            <a:r>
              <a:rPr lang="en-US" altLang="zh-CN"/>
              <a:t>a</a:t>
            </a:r>
            <a:r>
              <a:rPr lang="zh-CN" altLang="en-US"/>
              <a:t>与输入串的第二个叶结点</a:t>
            </a:r>
            <a:r>
              <a:rPr lang="en-US" altLang="zh-CN"/>
              <a:t>a</a:t>
            </a:r>
            <a:r>
              <a:rPr lang="zh-CN" altLang="en-US"/>
              <a:t>匹配。</a:t>
            </a:r>
          </a:p>
        </p:txBody>
      </p:sp>
    </p:spTree>
  </p:cSld>
  <p:clrMapOvr>
    <a:masterClrMapping/>
  </p:clrMapOvr>
  <p:transition>
    <p:random/>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4">
            <a:extLst>
              <a:ext uri="{FF2B5EF4-FFF2-40B4-BE49-F238E27FC236}">
                <a16:creationId xmlns:a16="http://schemas.microsoft.com/office/drawing/2014/main" id="{A5EC0115-B99D-91E7-D426-E47B98EC8129}"/>
              </a:ext>
            </a:extLst>
          </p:cNvPr>
          <p:cNvSpPr txBox="1">
            <a:spLocks noChangeArrowheads="1"/>
          </p:cNvSpPr>
          <p:nvPr/>
        </p:nvSpPr>
        <p:spPr bwMode="auto">
          <a:xfrm>
            <a:off x="217488" y="581025"/>
            <a:ext cx="8751887"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(7) </a:t>
            </a:r>
            <a:r>
              <a:rPr lang="zh-CN" altLang="en-US"/>
              <a:t>此时输入串的下一个待分析字符指向</a:t>
            </a:r>
            <a:r>
              <a:rPr lang="en-US" altLang="zh-CN"/>
              <a:t>y</a:t>
            </a:r>
            <a:r>
              <a:rPr lang="zh-CN" altLang="en-US"/>
              <a:t>，而语法树的下一个未匹配的叶结点也为</a:t>
            </a:r>
            <a:r>
              <a:rPr lang="en-US" altLang="zh-CN"/>
              <a:t>y</a:t>
            </a:r>
            <a:r>
              <a:rPr lang="zh-CN" altLang="en-US"/>
              <a:t>，两者恰好匹配。因此，图</a:t>
            </a:r>
            <a:r>
              <a:rPr lang="en-US" altLang="zh-CN"/>
              <a:t>3–13(c)</a:t>
            </a:r>
            <a:r>
              <a:rPr lang="zh-CN" altLang="en-US"/>
              <a:t>所示的语法树即为输入串</a:t>
            </a:r>
            <a:r>
              <a:rPr lang="en-US" altLang="zh-CN"/>
              <a:t>xay</a:t>
            </a:r>
            <a:r>
              <a:rPr lang="zh-CN" altLang="en-US"/>
              <a:t>的语法树。</a:t>
            </a:r>
          </a:p>
          <a:p>
            <a:pPr algn="just" eaLnBrk="1" hangingPunct="1">
              <a:lnSpc>
                <a:spcPct val="130000"/>
              </a:lnSpc>
              <a:spcBef>
                <a:spcPct val="50000"/>
              </a:spcBef>
            </a:pPr>
            <a:r>
              <a:rPr lang="zh-CN" altLang="en-US"/>
              <a:t>　　显然，这种自上而下的分析是一个不断试探的过程；也即，在分析过程中，如果出现多个产生式</a:t>
            </a:r>
            <a:r>
              <a:rPr lang="en-US" altLang="zh-CN"/>
              <a:t>(</a:t>
            </a:r>
            <a:r>
              <a:rPr lang="zh-CN" altLang="en-US"/>
              <a:t>即候选式</a:t>
            </a:r>
            <a:r>
              <a:rPr lang="en-US" altLang="zh-CN"/>
              <a:t>)</a:t>
            </a:r>
            <a:r>
              <a:rPr lang="zh-CN" altLang="en-US"/>
              <a:t>可供选择，则逐一试探每一候选式进行匹配，每当一次试探失败，就选取下一候选式再进行试探；此时，必须回溯到这一次试探的初始现场，包括注销已生长的子树及将匹配指针调回到失败前的状态。这种带回溯的自上而下分析方法实际上是一种穷举的试探方法，其分析效率极低，在实用的编译程序中很少使用。</a:t>
            </a:r>
          </a:p>
        </p:txBody>
      </p:sp>
    </p:spTree>
  </p:cSld>
  <p:clrMapOvr>
    <a:masterClrMapping/>
  </p:clrMapOvr>
  <p:transition>
    <p:random/>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4">
            <a:extLst>
              <a:ext uri="{FF2B5EF4-FFF2-40B4-BE49-F238E27FC236}">
                <a16:creationId xmlns:a16="http://schemas.microsoft.com/office/drawing/2014/main" id="{6305E43D-67B4-436A-D736-2A0688A165F7}"/>
              </a:ext>
            </a:extLst>
          </p:cNvPr>
          <p:cNvSpPr txBox="1">
            <a:spLocks noChangeArrowheads="1"/>
          </p:cNvSpPr>
          <p:nvPr/>
        </p:nvSpPr>
        <p:spPr bwMode="auto">
          <a:xfrm>
            <a:off x="174625" y="457200"/>
            <a:ext cx="873760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zh-CN" altLang="en-US" b="1">
                <a:ea typeface="黑体" panose="02010609060101010101" pitchFamily="49" charset="-122"/>
              </a:rPr>
              <a:t>　</a:t>
            </a:r>
            <a:r>
              <a:rPr lang="en-US" altLang="zh-CN" b="1">
                <a:ea typeface="黑体" panose="02010609060101010101" pitchFamily="49" charset="-122"/>
              </a:rPr>
              <a:t>2</a:t>
            </a:r>
            <a:r>
              <a:rPr lang="zh-CN" altLang="en-US" b="1">
                <a:ea typeface="黑体" panose="02010609060101010101" pitchFamily="49" charset="-122"/>
              </a:rPr>
              <a:t>．确定的自顶向下分析</a:t>
            </a:r>
          </a:p>
          <a:p>
            <a:pPr algn="just" eaLnBrk="1" hangingPunct="1">
              <a:lnSpc>
                <a:spcPct val="130000"/>
              </a:lnSpc>
              <a:spcBef>
                <a:spcPct val="50000"/>
              </a:spcBef>
            </a:pPr>
            <a:r>
              <a:rPr lang="zh-CN" altLang="en-US"/>
              <a:t>　　为了实现确定的</a:t>
            </a:r>
            <a:r>
              <a:rPr lang="en-US" altLang="zh-CN"/>
              <a:t>(</a:t>
            </a:r>
            <a:r>
              <a:rPr lang="zh-CN" altLang="en-US"/>
              <a:t>即无回溯的</a:t>
            </a:r>
            <a:r>
              <a:rPr lang="en-US" altLang="zh-CN"/>
              <a:t>)</a:t>
            </a:r>
            <a:r>
              <a:rPr lang="zh-CN" altLang="en-US"/>
              <a:t>自上而下分析，则要求文法满足下述两个条件：</a:t>
            </a:r>
          </a:p>
          <a:p>
            <a:pPr algn="just" eaLnBrk="1" hangingPunct="1">
              <a:lnSpc>
                <a:spcPct val="130000"/>
              </a:lnSpc>
              <a:spcBef>
                <a:spcPct val="50000"/>
              </a:spcBef>
            </a:pPr>
            <a:r>
              <a:rPr lang="zh-CN" altLang="en-US"/>
              <a:t>　　</a:t>
            </a:r>
            <a:r>
              <a:rPr lang="en-US" altLang="zh-CN"/>
              <a:t>(1) </a:t>
            </a:r>
            <a:r>
              <a:rPr lang="zh-CN" altLang="en-US"/>
              <a:t>文法不含左递归，即不存在这样的非终结符号</a:t>
            </a:r>
            <a:r>
              <a:rPr lang="en-US" altLang="zh-CN"/>
              <a:t>A</a:t>
            </a:r>
            <a:r>
              <a:rPr lang="zh-CN" altLang="en-US"/>
              <a:t>：有</a:t>
            </a:r>
            <a:r>
              <a:rPr lang="en-US" altLang="zh-CN"/>
              <a:t>A→A…</a:t>
            </a:r>
            <a:r>
              <a:rPr lang="zh-CN" altLang="en-US"/>
              <a:t>存在或者有</a:t>
            </a:r>
            <a:r>
              <a:rPr lang="en-US" altLang="zh-CN"/>
              <a:t>AAα</a:t>
            </a:r>
            <a:r>
              <a:rPr lang="zh-CN" altLang="en-US"/>
              <a:t>；</a:t>
            </a:r>
          </a:p>
          <a:p>
            <a:pPr algn="just" eaLnBrk="1" hangingPunct="1">
              <a:lnSpc>
                <a:spcPct val="130000"/>
              </a:lnSpc>
              <a:spcBef>
                <a:spcPct val="50000"/>
              </a:spcBef>
            </a:pPr>
            <a:r>
              <a:rPr lang="zh-CN" altLang="en-US"/>
              <a:t>　　</a:t>
            </a:r>
            <a:r>
              <a:rPr lang="en-US" altLang="zh-CN"/>
              <a:t>(2) </a:t>
            </a:r>
            <a:r>
              <a:rPr lang="zh-CN" altLang="en-US"/>
              <a:t>无回溯，对文法的任一非终结符号，当其产生式右部有多个候选式可供选择时，各候选式所推出的终结符号串的首字符集合要两两不相交。</a:t>
            </a:r>
          </a:p>
          <a:p>
            <a:pPr algn="just" eaLnBrk="1" hangingPunct="1">
              <a:lnSpc>
                <a:spcPct val="130000"/>
              </a:lnSpc>
              <a:spcBef>
                <a:spcPct val="50000"/>
              </a:spcBef>
            </a:pPr>
            <a:r>
              <a:rPr lang="zh-CN" altLang="en-US">
                <a:latin typeface="宋体" panose="02010600030101010101" pitchFamily="2" charset="-122"/>
              </a:rPr>
              <a:t>　　左递归是程序语言的语法规则中并不少见的形式，例如前述消除了二义性的算术表达式文法的一个规则：</a:t>
            </a:r>
            <a:endParaRPr lang="zh-CN" altLang="en-US">
              <a:ea typeface="黑体" panose="02010609060101010101" pitchFamily="49" charset="-122"/>
            </a:endParaRPr>
          </a:p>
          <a:p>
            <a:pPr algn="just" eaLnBrk="1" hangingPunct="1">
              <a:lnSpc>
                <a:spcPct val="130000"/>
              </a:lnSpc>
              <a:spcBef>
                <a:spcPct val="50000"/>
              </a:spcBef>
            </a:pPr>
            <a:r>
              <a:rPr lang="zh-CN" altLang="en-US"/>
              <a:t>                     </a:t>
            </a:r>
            <a:r>
              <a:rPr lang="en-US" altLang="zh-CN"/>
              <a:t>E→E+T         </a:t>
            </a:r>
            <a:r>
              <a:rPr lang="en-US" altLang="zh-CN">
                <a:ea typeface="楷体_GB2312" pitchFamily="49" charset="-122"/>
              </a:rPr>
              <a:t>//</a:t>
            </a:r>
            <a:r>
              <a:rPr lang="zh-CN" altLang="en-US">
                <a:ea typeface="楷体_GB2312" pitchFamily="49" charset="-122"/>
              </a:rPr>
              <a:t>简单表达式→简单表达式</a:t>
            </a:r>
            <a:r>
              <a:rPr lang="en-US" altLang="zh-CN">
                <a:ea typeface="楷体_GB2312" pitchFamily="49" charset="-122"/>
              </a:rPr>
              <a:t>+</a:t>
            </a:r>
            <a:r>
              <a:rPr lang="zh-CN" altLang="en-US">
                <a:ea typeface="楷体_GB2312" pitchFamily="49" charset="-122"/>
              </a:rPr>
              <a:t>项</a:t>
            </a:r>
            <a:endParaRPr lang="zh-CN" altLang="en-US"/>
          </a:p>
        </p:txBody>
      </p:sp>
    </p:spTree>
  </p:cSld>
  <p:clrMapOvr>
    <a:masterClrMapping/>
  </p:clrMapOvr>
  <p:transition>
    <p:random/>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4">
            <a:extLst>
              <a:ext uri="{FF2B5EF4-FFF2-40B4-BE49-F238E27FC236}">
                <a16:creationId xmlns:a16="http://schemas.microsoft.com/office/drawing/2014/main" id="{EAD62217-0EF1-BE70-D53A-E081FFDC3721}"/>
              </a:ext>
            </a:extLst>
          </p:cNvPr>
          <p:cNvSpPr txBox="1">
            <a:spLocks noChangeArrowheads="1"/>
          </p:cNvSpPr>
          <p:nvPr/>
        </p:nvSpPr>
        <p:spPr bwMode="auto">
          <a:xfrm>
            <a:off x="174625" y="381000"/>
            <a:ext cx="873760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如果对该左递归文法采用自上而下分析法，即首先以“</a:t>
            </a:r>
            <a:r>
              <a:rPr lang="en-US" altLang="zh-CN"/>
              <a:t>E+T”</a:t>
            </a:r>
            <a:r>
              <a:rPr lang="zh-CN" altLang="en-US"/>
              <a:t>中的</a:t>
            </a:r>
            <a:r>
              <a:rPr lang="en-US" altLang="zh-CN"/>
              <a:t>E</a:t>
            </a:r>
            <a:r>
              <a:rPr lang="zh-CN" altLang="en-US"/>
              <a:t>为目标对“</a:t>
            </a:r>
            <a:r>
              <a:rPr lang="en-US" altLang="zh-CN"/>
              <a:t>E+T”</a:t>
            </a:r>
            <a:r>
              <a:rPr lang="zh-CN" altLang="en-US"/>
              <a:t>进行试探，进而又以其中的</a:t>
            </a:r>
            <a:r>
              <a:rPr lang="en-US" altLang="zh-CN"/>
              <a:t>E</a:t>
            </a:r>
            <a:r>
              <a:rPr lang="zh-CN" altLang="en-US"/>
              <a:t>为目标再对选择“</a:t>
            </a:r>
            <a:r>
              <a:rPr lang="en-US" altLang="zh-CN"/>
              <a:t>E+T”</a:t>
            </a:r>
            <a:r>
              <a:rPr lang="zh-CN" altLang="en-US"/>
              <a:t>进行试探；也即</a:t>
            </a:r>
            <a:r>
              <a:rPr lang="en-US" altLang="zh-CN"/>
              <a:t>E+T</a:t>
            </a:r>
            <a:r>
              <a:rPr lang="en-US" altLang="zh-CN">
                <a:sym typeface="SymbolPS" charset="2"/>
              </a:rPr>
              <a:t></a:t>
            </a:r>
            <a:r>
              <a:rPr lang="en-US" altLang="zh-CN"/>
              <a:t>E+T+T</a:t>
            </a:r>
            <a:r>
              <a:rPr lang="en-US" altLang="zh-CN">
                <a:sym typeface="SymbolPS" charset="2"/>
              </a:rPr>
              <a:t></a:t>
            </a:r>
            <a:r>
              <a:rPr lang="en-US" altLang="zh-CN"/>
              <a:t>E+T+T+T</a:t>
            </a:r>
            <a:r>
              <a:rPr lang="en-US" altLang="zh-CN">
                <a:sym typeface="SymbolPS" charset="2"/>
              </a:rPr>
              <a:t></a:t>
            </a:r>
            <a:r>
              <a:rPr lang="en-US" altLang="zh-CN"/>
              <a:t>… </a:t>
            </a:r>
            <a:r>
              <a:rPr lang="zh-CN" altLang="en-US"/>
              <a:t>，这种左递归的文法使自上而下分析工作陷入无限循环。也就是说，当试图用</a:t>
            </a:r>
            <a:r>
              <a:rPr lang="en-US" altLang="zh-CN"/>
              <a:t>E</a:t>
            </a:r>
            <a:r>
              <a:rPr lang="zh-CN" altLang="en-US"/>
              <a:t>去匹配输入符号串时会发现：在没有吃进任何输入符号的情况下，又得重新要求</a:t>
            </a:r>
            <a:r>
              <a:rPr lang="en-US" altLang="zh-CN"/>
              <a:t>E</a:t>
            </a:r>
            <a:r>
              <a:rPr lang="zh-CN" altLang="en-US"/>
              <a:t>去进行新的匹配。因此，使用自上而下分析法首先要消除文法的左递归性。</a:t>
            </a:r>
          </a:p>
          <a:p>
            <a:pPr algn="just" eaLnBrk="1" hangingPunct="1">
              <a:lnSpc>
                <a:spcPct val="130000"/>
              </a:lnSpc>
              <a:spcBef>
                <a:spcPct val="50000"/>
              </a:spcBef>
            </a:pPr>
            <a:r>
              <a:rPr lang="zh-CN" altLang="en-US"/>
              <a:t>　　对于回溯，由上述不确定的自上而下分析示例可知，由于回溯的存在，可能在已经做了大量的语法分析工作之后，才发现走了一大段错路而必须回头，要把已经做的一大堆语义工作</a:t>
            </a:r>
            <a:r>
              <a:rPr lang="en-US" altLang="zh-CN"/>
              <a:t>(</a:t>
            </a:r>
            <a:r>
              <a:rPr lang="zh-CN" altLang="en-US"/>
              <a:t>指中间代码产生工作和各种表格的簿记工作</a:t>
            </a:r>
            <a:r>
              <a:rPr lang="en-US" altLang="zh-CN"/>
              <a:t>)</a:t>
            </a:r>
            <a:r>
              <a:rPr lang="zh-CN" altLang="en-US"/>
              <a:t>推倒重来。回溯使得自上而下语法分析只具有理论意义而无实际使用的价值。因此，要使自上而下语法分析具有实用性，就必须要消除回溯。</a:t>
            </a:r>
          </a:p>
        </p:txBody>
      </p:sp>
    </p:spTree>
  </p:cSld>
  <p:clrMapOvr>
    <a:masterClrMapping/>
  </p:clrMapOvr>
  <p:transition>
    <p:random/>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
            <a:extLst>
              <a:ext uri="{FF2B5EF4-FFF2-40B4-BE49-F238E27FC236}">
                <a16:creationId xmlns:a16="http://schemas.microsoft.com/office/drawing/2014/main" id="{38475E59-2644-3C52-C676-4A7570A24B9F}"/>
              </a:ext>
            </a:extLst>
          </p:cNvPr>
          <p:cNvGraphicFramePr>
            <a:graphicFrameLocks noChangeAspect="1"/>
          </p:cNvGraphicFramePr>
          <p:nvPr/>
        </p:nvGraphicFramePr>
        <p:xfrm>
          <a:off x="107950" y="549275"/>
          <a:ext cx="8842375" cy="5286375"/>
        </p:xfrm>
        <a:graphic>
          <a:graphicData uri="http://schemas.openxmlformats.org/presentationml/2006/ole">
            <mc:AlternateContent xmlns:mc="http://schemas.openxmlformats.org/markup-compatibility/2006">
              <mc:Choice xmlns:v="urn:schemas-microsoft-com:vml" Requires="v">
                <p:oleObj name="文档" r:id="rId2" imgW="4037247" imgH="2413292" progId="Word.Document.8">
                  <p:embed/>
                </p:oleObj>
              </mc:Choice>
              <mc:Fallback>
                <p:oleObj name="文档" r:id="rId2" imgW="4037247" imgH="2413292" progId="Word.Document.8">
                  <p:embed/>
                  <p:pic>
                    <p:nvPicPr>
                      <p:cNvPr id="14338" name="Object 4">
                        <a:extLst>
                          <a:ext uri="{FF2B5EF4-FFF2-40B4-BE49-F238E27FC236}">
                            <a16:creationId xmlns:a16="http://schemas.microsoft.com/office/drawing/2014/main" id="{38475E59-2644-3C52-C676-4A7570A24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49275"/>
                        <a:ext cx="88423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4">
            <a:extLst>
              <a:ext uri="{FF2B5EF4-FFF2-40B4-BE49-F238E27FC236}">
                <a16:creationId xmlns:a16="http://schemas.microsoft.com/office/drawing/2014/main" id="{715CA2C0-AF25-36FF-9F03-5923169D96E3}"/>
              </a:ext>
            </a:extLst>
          </p:cNvPr>
          <p:cNvSpPr txBox="1">
            <a:spLocks noChangeArrowheads="1"/>
          </p:cNvSpPr>
          <p:nvPr/>
        </p:nvSpPr>
        <p:spPr bwMode="auto">
          <a:xfrm>
            <a:off x="203200" y="533400"/>
            <a:ext cx="8723313"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例如，含有直接左递归的表达式文法</a:t>
            </a:r>
            <a:r>
              <a:rPr lang="en-US" altLang="zh-CN"/>
              <a:t>G[E]</a:t>
            </a:r>
            <a:r>
              <a:rPr lang="zh-CN" altLang="en-US"/>
              <a:t>为</a:t>
            </a:r>
          </a:p>
          <a:p>
            <a:pPr algn="just" eaLnBrk="1" hangingPunct="1">
              <a:spcBef>
                <a:spcPct val="50000"/>
              </a:spcBef>
            </a:pPr>
            <a:r>
              <a:rPr lang="zh-CN" altLang="en-US"/>
              <a:t>		</a:t>
            </a:r>
            <a:r>
              <a:rPr lang="en-US" altLang="zh-CN"/>
              <a:t>G[E]:  E→E+T∣T</a:t>
            </a:r>
          </a:p>
          <a:p>
            <a:pPr algn="just" eaLnBrk="1" hangingPunct="1">
              <a:spcBef>
                <a:spcPct val="50000"/>
              </a:spcBef>
            </a:pPr>
            <a:r>
              <a:rPr lang="en-US" altLang="zh-CN"/>
              <a:t>  			T→T*F∣F</a:t>
            </a:r>
          </a:p>
          <a:p>
            <a:pPr algn="just" eaLnBrk="1" hangingPunct="1">
              <a:spcBef>
                <a:spcPct val="50000"/>
              </a:spcBef>
            </a:pPr>
            <a:r>
              <a:rPr lang="en-US" altLang="zh-CN"/>
              <a:t>  			F→(E)∣i</a:t>
            </a:r>
          </a:p>
          <a:p>
            <a:pPr algn="just" eaLnBrk="1" hangingPunct="1">
              <a:spcBef>
                <a:spcPct val="50000"/>
              </a:spcBef>
            </a:pPr>
            <a:r>
              <a:rPr lang="zh-CN" altLang="en-US"/>
              <a:t>经过消去直接左递归后得到文法</a:t>
            </a:r>
            <a:r>
              <a:rPr lang="en-US" altLang="zh-CN"/>
              <a:t>G'[E]</a:t>
            </a:r>
            <a:r>
              <a:rPr lang="zh-CN" altLang="en-US"/>
              <a:t>为</a:t>
            </a:r>
          </a:p>
          <a:p>
            <a:pPr algn="just" eaLnBrk="1" hangingPunct="1">
              <a:spcBef>
                <a:spcPct val="50000"/>
              </a:spcBef>
            </a:pPr>
            <a:r>
              <a:rPr lang="zh-CN" altLang="en-US"/>
              <a:t>		</a:t>
            </a:r>
            <a:r>
              <a:rPr lang="en-US" altLang="zh-CN"/>
              <a:t>G'[E]:  E→TE'</a:t>
            </a:r>
          </a:p>
          <a:p>
            <a:pPr algn="just" eaLnBrk="1" hangingPunct="1">
              <a:spcBef>
                <a:spcPct val="50000"/>
              </a:spcBef>
            </a:pPr>
            <a:r>
              <a:rPr lang="en-US" altLang="zh-CN"/>
              <a:t>   			E'→+TE'∣ε</a:t>
            </a:r>
          </a:p>
          <a:p>
            <a:pPr algn="just" eaLnBrk="1" hangingPunct="1">
              <a:spcBef>
                <a:spcPct val="50000"/>
              </a:spcBef>
            </a:pPr>
            <a:r>
              <a:rPr lang="en-US" altLang="zh-CN"/>
              <a:t>   			T→FT'</a:t>
            </a:r>
          </a:p>
          <a:p>
            <a:pPr algn="just" eaLnBrk="1" hangingPunct="1">
              <a:spcBef>
                <a:spcPct val="50000"/>
              </a:spcBef>
            </a:pPr>
            <a:r>
              <a:rPr lang="en-US" altLang="zh-CN"/>
              <a:t>   			T'→*FT'∣ε</a:t>
            </a:r>
          </a:p>
          <a:p>
            <a:pPr algn="just" eaLnBrk="1" hangingPunct="1">
              <a:spcBef>
                <a:spcPct val="50000"/>
              </a:spcBef>
            </a:pPr>
            <a:r>
              <a:rPr lang="en-US" altLang="zh-CN"/>
              <a:t>   			F→(E)∣i                               </a:t>
            </a:r>
            <a:r>
              <a:rPr lang="zh-CN" altLang="en-US"/>
              <a:t>　　     </a:t>
            </a:r>
            <a:r>
              <a:rPr lang="en-US" altLang="zh-CN"/>
              <a:t>(3.2)</a:t>
            </a:r>
          </a:p>
        </p:txBody>
      </p:sp>
    </p:spTree>
  </p:cSld>
  <p:clrMapOvr>
    <a:masterClrMapping/>
  </p:clrMapOvr>
  <p:transition>
    <p:random/>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4">
            <a:extLst>
              <a:ext uri="{FF2B5EF4-FFF2-40B4-BE49-F238E27FC236}">
                <a16:creationId xmlns:a16="http://schemas.microsoft.com/office/drawing/2014/main" id="{1CC4E65B-5312-0301-9130-C2E8C94BF245}"/>
              </a:ext>
            </a:extLst>
          </p:cNvPr>
          <p:cNvGraphicFramePr>
            <a:graphicFrameLocks noChangeAspect="1"/>
          </p:cNvGraphicFramePr>
          <p:nvPr/>
        </p:nvGraphicFramePr>
        <p:xfrm>
          <a:off x="107950" y="609600"/>
          <a:ext cx="8813800" cy="5334000"/>
        </p:xfrm>
        <a:graphic>
          <a:graphicData uri="http://schemas.openxmlformats.org/presentationml/2006/ole">
            <mc:AlternateContent xmlns:mc="http://schemas.openxmlformats.org/markup-compatibility/2006">
              <mc:Choice xmlns:v="urn:schemas-microsoft-com:vml" Requires="v">
                <p:oleObj name="文档" r:id="rId2" imgW="4032568" imgH="2443139" progId="Word.Document.8">
                  <p:embed/>
                </p:oleObj>
              </mc:Choice>
              <mc:Fallback>
                <p:oleObj name="文档" r:id="rId2" imgW="4032568" imgH="2443139" progId="Word.Document.8">
                  <p:embed/>
                  <p:pic>
                    <p:nvPicPr>
                      <p:cNvPr id="15362" name="Object 4">
                        <a:extLst>
                          <a:ext uri="{FF2B5EF4-FFF2-40B4-BE49-F238E27FC236}">
                            <a16:creationId xmlns:a16="http://schemas.microsoft.com/office/drawing/2014/main" id="{1CC4E65B-5312-0301-9130-C2E8C94BF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609600"/>
                        <a:ext cx="88138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4">
            <a:extLst>
              <a:ext uri="{FF2B5EF4-FFF2-40B4-BE49-F238E27FC236}">
                <a16:creationId xmlns:a16="http://schemas.microsoft.com/office/drawing/2014/main" id="{017130DE-372D-3444-0EB5-5D5DCDE2EF98}"/>
              </a:ext>
            </a:extLst>
          </p:cNvPr>
          <p:cNvGraphicFramePr>
            <a:graphicFrameLocks noChangeAspect="1"/>
          </p:cNvGraphicFramePr>
          <p:nvPr/>
        </p:nvGraphicFramePr>
        <p:xfrm>
          <a:off x="392113" y="682625"/>
          <a:ext cx="8664575" cy="2974975"/>
        </p:xfrm>
        <a:graphic>
          <a:graphicData uri="http://schemas.openxmlformats.org/presentationml/2006/ole">
            <mc:AlternateContent xmlns:mc="http://schemas.openxmlformats.org/markup-compatibility/2006">
              <mc:Choice xmlns:v="urn:schemas-microsoft-com:vml" Requires="v">
                <p:oleObj name="文档" r:id="rId2" imgW="4037247" imgH="1385548" progId="Word.Document.8">
                  <p:embed/>
                </p:oleObj>
              </mc:Choice>
              <mc:Fallback>
                <p:oleObj name="文档" r:id="rId2" imgW="4037247" imgH="1385548" progId="Word.Document.8">
                  <p:embed/>
                  <p:pic>
                    <p:nvPicPr>
                      <p:cNvPr id="16386" name="Object 4">
                        <a:extLst>
                          <a:ext uri="{FF2B5EF4-FFF2-40B4-BE49-F238E27FC236}">
                            <a16:creationId xmlns:a16="http://schemas.microsoft.com/office/drawing/2014/main" id="{017130DE-372D-3444-0EB5-5D5DCDE2E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682625"/>
                        <a:ext cx="8664575" cy="297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5">
            <a:extLst>
              <a:ext uri="{FF2B5EF4-FFF2-40B4-BE49-F238E27FC236}">
                <a16:creationId xmlns:a16="http://schemas.microsoft.com/office/drawing/2014/main" id="{71BDB09F-27FD-E7F3-FDA8-E90E7C6CE5DC}"/>
              </a:ext>
            </a:extLst>
          </p:cNvPr>
          <p:cNvGraphicFramePr>
            <a:graphicFrameLocks noChangeAspect="1"/>
          </p:cNvGraphicFramePr>
          <p:nvPr/>
        </p:nvGraphicFramePr>
        <p:xfrm>
          <a:off x="250825" y="692150"/>
          <a:ext cx="8642350" cy="2197100"/>
        </p:xfrm>
        <a:graphic>
          <a:graphicData uri="http://schemas.openxmlformats.org/presentationml/2006/ole">
            <mc:AlternateContent xmlns:mc="http://schemas.openxmlformats.org/markup-compatibility/2006">
              <mc:Choice xmlns:v="urn:schemas-microsoft-com:vml" Requires="v">
                <p:oleObj name="文档" r:id="rId2" imgW="3329635" imgH="846430" progId="Word.Document.8">
                  <p:embed/>
                </p:oleObj>
              </mc:Choice>
              <mc:Fallback>
                <p:oleObj name="文档" r:id="rId2" imgW="3329635" imgH="846430" progId="Word.Document.8">
                  <p:embed/>
                  <p:pic>
                    <p:nvPicPr>
                      <p:cNvPr id="17410" name="Object 5">
                        <a:extLst>
                          <a:ext uri="{FF2B5EF4-FFF2-40B4-BE49-F238E27FC236}">
                            <a16:creationId xmlns:a16="http://schemas.microsoft.com/office/drawing/2014/main" id="{71BDB09F-27FD-E7F3-FDA8-E90E7C6CE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692150"/>
                        <a:ext cx="864235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a:extLst>
              <a:ext uri="{FF2B5EF4-FFF2-40B4-BE49-F238E27FC236}">
                <a16:creationId xmlns:a16="http://schemas.microsoft.com/office/drawing/2014/main" id="{B3B6A63B-1C18-683F-1730-33AAE569908F}"/>
              </a:ext>
            </a:extLst>
          </p:cNvPr>
          <p:cNvSpPr txBox="1">
            <a:spLocks noChangeArrowheads="1"/>
          </p:cNvSpPr>
          <p:nvPr/>
        </p:nvSpPr>
        <p:spPr bwMode="auto">
          <a:xfrm>
            <a:off x="152400" y="533400"/>
            <a:ext cx="8915400"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b="1">
                <a:ea typeface="黑体" panose="02010609060101010101" pitchFamily="49" charset="-122"/>
              </a:rPr>
              <a:t>　　</a:t>
            </a:r>
            <a:r>
              <a:rPr lang="en-US" altLang="zh-CN" b="1">
                <a:ea typeface="黑体" panose="02010609060101010101" pitchFamily="49" charset="-122"/>
              </a:rPr>
              <a:t>5</a:t>
            </a:r>
            <a:r>
              <a:rPr lang="zh-CN" altLang="en-US" b="1">
                <a:ea typeface="黑体" panose="02010609060101010101" pitchFamily="49" charset="-122"/>
              </a:rPr>
              <a:t>．目标代码生成</a:t>
            </a:r>
          </a:p>
          <a:p>
            <a:pPr algn="just" eaLnBrk="1" hangingPunct="1">
              <a:lnSpc>
                <a:spcPct val="130000"/>
              </a:lnSpc>
              <a:spcBef>
                <a:spcPct val="50000"/>
              </a:spcBef>
            </a:pPr>
            <a:r>
              <a:rPr lang="zh-CN" altLang="en-US"/>
              <a:t>　　这一阶段的任务是把中间代码</a:t>
            </a:r>
            <a:r>
              <a:rPr lang="en-US" altLang="zh-CN"/>
              <a:t>(</a:t>
            </a:r>
            <a:r>
              <a:rPr lang="zh-CN" altLang="en-US"/>
              <a:t>或经优化处理之后</a:t>
            </a:r>
            <a:r>
              <a:rPr lang="en-US" altLang="zh-CN"/>
              <a:t>)</a:t>
            </a:r>
            <a:r>
              <a:rPr lang="zh-CN" altLang="en-US"/>
              <a:t>变换成特定机器上的机器语言程序或汇编语言程序，实现最终的翻译工作。最后阶段的工作因为目标语言的关系而十分依赖硬件系统，即如何充分利用机器现有的寄存器，合理地选择指令，生成尽可能短且有效的目标代码，这些都与目标机器的硬件结构有关。</a:t>
            </a:r>
          </a:p>
          <a:p>
            <a:pPr algn="just" eaLnBrk="1" hangingPunct="1">
              <a:lnSpc>
                <a:spcPct val="130000"/>
              </a:lnSpc>
              <a:spcBef>
                <a:spcPct val="50000"/>
              </a:spcBef>
            </a:pPr>
            <a:r>
              <a:rPr lang="zh-CN" altLang="en-US"/>
              <a:t>　　上述编译过程的五个阶段是编译程序工作时的动态特征，编译程序的结构可以按照这五个阶段的任务分模块进行设计。编译程序的结构示意如图</a:t>
            </a:r>
            <a:r>
              <a:rPr lang="en-US" altLang="zh-CN"/>
              <a:t>1–5</a:t>
            </a:r>
            <a:r>
              <a:rPr lang="zh-CN" altLang="en-US"/>
              <a:t>所示。</a:t>
            </a:r>
          </a:p>
        </p:txBody>
      </p:sp>
    </p:spTree>
  </p:cSld>
  <p:clrMapOvr>
    <a:masterClrMapping/>
  </p:clrMapOvr>
  <p:transition>
    <p:random/>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4">
            <a:extLst>
              <a:ext uri="{FF2B5EF4-FFF2-40B4-BE49-F238E27FC236}">
                <a16:creationId xmlns:a16="http://schemas.microsoft.com/office/drawing/2014/main" id="{A0B55E1D-F894-1526-25FF-E05C681D9BAF}"/>
              </a:ext>
            </a:extLst>
          </p:cNvPr>
          <p:cNvGraphicFramePr>
            <a:graphicFrameLocks noChangeAspect="1"/>
          </p:cNvGraphicFramePr>
          <p:nvPr/>
        </p:nvGraphicFramePr>
        <p:xfrm>
          <a:off x="152400" y="657225"/>
          <a:ext cx="8839200" cy="4981575"/>
        </p:xfrm>
        <a:graphic>
          <a:graphicData uri="http://schemas.openxmlformats.org/presentationml/2006/ole">
            <mc:AlternateContent xmlns:mc="http://schemas.openxmlformats.org/markup-compatibility/2006">
              <mc:Choice xmlns:v="urn:schemas-microsoft-com:vml" Requires="v">
                <p:oleObj name="文档" r:id="rId2" imgW="3866400" imgH="2179440" progId="Word.Document.8">
                  <p:embed/>
                </p:oleObj>
              </mc:Choice>
              <mc:Fallback>
                <p:oleObj name="文档" r:id="rId2" imgW="3866400" imgH="2179440" progId="Word.Document.8">
                  <p:embed/>
                  <p:pic>
                    <p:nvPicPr>
                      <p:cNvPr id="18434" name="Object 4">
                        <a:extLst>
                          <a:ext uri="{FF2B5EF4-FFF2-40B4-BE49-F238E27FC236}">
                            <a16:creationId xmlns:a16="http://schemas.microsoft.com/office/drawing/2014/main" id="{A0B55E1D-F894-1526-25FF-E05C681D9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57225"/>
                        <a:ext cx="8839200"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4">
            <a:extLst>
              <a:ext uri="{FF2B5EF4-FFF2-40B4-BE49-F238E27FC236}">
                <a16:creationId xmlns:a16="http://schemas.microsoft.com/office/drawing/2014/main" id="{EE80A142-02A1-2405-4F47-5D1527359C92}"/>
              </a:ext>
            </a:extLst>
          </p:cNvPr>
          <p:cNvSpPr txBox="1">
            <a:spLocks noChangeArrowheads="1"/>
          </p:cNvSpPr>
          <p:nvPr/>
        </p:nvSpPr>
        <p:spPr bwMode="auto">
          <a:xfrm>
            <a:off x="217488" y="581025"/>
            <a:ext cx="8664575"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(3) </a:t>
            </a:r>
            <a:r>
              <a:rPr lang="zh-CN" altLang="en-US"/>
              <a:t>化简由</a:t>
            </a:r>
            <a:r>
              <a:rPr lang="en-US" altLang="zh-CN"/>
              <a:t>(2)</a:t>
            </a:r>
            <a:r>
              <a:rPr lang="zh-CN" altLang="en-US"/>
              <a:t>所得的文法，即去掉那些从开始符号</a:t>
            </a:r>
            <a:r>
              <a:rPr lang="en-US" altLang="zh-CN"/>
              <a:t>S</a:t>
            </a:r>
            <a:r>
              <a:rPr lang="zh-CN" altLang="en-US"/>
              <a:t>出发，在推导中无法出现的非终结符的产生式</a:t>
            </a:r>
            <a:r>
              <a:rPr lang="en-US" altLang="zh-CN"/>
              <a:t>(</a:t>
            </a:r>
            <a:r>
              <a:rPr lang="zh-CN" altLang="en-US"/>
              <a:t>去掉多余产生式</a:t>
            </a:r>
            <a:r>
              <a:rPr lang="en-US" altLang="zh-CN"/>
              <a:t>)</a:t>
            </a:r>
            <a:r>
              <a:rPr lang="zh-CN" altLang="en-US"/>
              <a:t>。</a:t>
            </a:r>
          </a:p>
          <a:p>
            <a:pPr eaLnBrk="1" hangingPunct="1">
              <a:lnSpc>
                <a:spcPct val="140000"/>
              </a:lnSpc>
              <a:spcBef>
                <a:spcPct val="50000"/>
              </a:spcBef>
            </a:pPr>
            <a:r>
              <a:rPr lang="zh-CN" altLang="en-US">
                <a:ea typeface="黑体" panose="02010609060101010101" pitchFamily="49" charset="-122"/>
              </a:rPr>
              <a:t>　　注意　</a:t>
            </a:r>
            <a:r>
              <a:rPr lang="zh-CN" altLang="en-US">
                <a:ea typeface="楷体_GB2312" pitchFamily="49" charset="-122"/>
              </a:rPr>
              <a:t>消除左递归之前的文法不允许有</a:t>
            </a:r>
            <a:r>
              <a:rPr lang="en-US" altLang="zh-CN">
                <a:ea typeface="楷体_GB2312" pitchFamily="49" charset="-122"/>
              </a:rPr>
              <a:t>ε</a:t>
            </a:r>
            <a:r>
              <a:rPr lang="zh-CN" altLang="en-US">
                <a:ea typeface="楷体_GB2312" pitchFamily="49" charset="-122"/>
              </a:rPr>
              <a:t>产生式，否则无法得到等效的无左递归文法。因此，如果原文法中有</a:t>
            </a:r>
            <a:r>
              <a:rPr lang="en-US" altLang="zh-CN"/>
              <a:t>ε</a:t>
            </a:r>
            <a:r>
              <a:rPr lang="zh-CN" altLang="en-US">
                <a:ea typeface="楷体_GB2312" pitchFamily="49" charset="-122"/>
              </a:rPr>
              <a:t>的产生式，则需将文法改写为无</a:t>
            </a:r>
            <a:r>
              <a:rPr lang="en-US" altLang="zh-CN"/>
              <a:t>ε</a:t>
            </a:r>
            <a:r>
              <a:rPr lang="zh-CN" altLang="en-US">
                <a:ea typeface="楷体_GB2312" pitchFamily="49" charset="-122"/>
              </a:rPr>
              <a:t>的产生式的文法。此外，此算法并未对非终结符的排列顺序加以规定，不同的排列可能得到不同的结果，但彼此是等价的。</a:t>
            </a:r>
            <a:endParaRPr lang="zh-CN" altLang="en-US"/>
          </a:p>
        </p:txBody>
      </p:sp>
    </p:spTree>
  </p:cSld>
  <p:clrMapOvr>
    <a:masterClrMapping/>
  </p:clrMapOvr>
  <p:transition>
    <p:random/>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4">
            <a:extLst>
              <a:ext uri="{FF2B5EF4-FFF2-40B4-BE49-F238E27FC236}">
                <a16:creationId xmlns:a16="http://schemas.microsoft.com/office/drawing/2014/main" id="{075C8758-3C66-3546-C129-3E2B58815909}"/>
              </a:ext>
            </a:extLst>
          </p:cNvPr>
          <p:cNvSpPr txBox="1">
            <a:spLocks noChangeArrowheads="1"/>
          </p:cNvSpPr>
          <p:nvPr/>
        </p:nvSpPr>
        <p:spPr bwMode="auto">
          <a:xfrm>
            <a:off x="188913" y="566738"/>
            <a:ext cx="875188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例如，将文法</a:t>
            </a:r>
            <a:r>
              <a:rPr lang="en-US" altLang="zh-CN"/>
              <a:t>(3.3)</a:t>
            </a:r>
            <a:r>
              <a:rPr lang="zh-CN" altLang="en-US"/>
              <a:t>的非终结符排序为</a:t>
            </a:r>
            <a:r>
              <a:rPr lang="en-US" altLang="zh-CN"/>
              <a:t>R</a:t>
            </a:r>
            <a:r>
              <a:rPr lang="zh-CN" altLang="en-US"/>
              <a:t>、</a:t>
            </a:r>
            <a:r>
              <a:rPr lang="en-US" altLang="zh-CN"/>
              <a:t>Q</a:t>
            </a:r>
            <a:r>
              <a:rPr lang="zh-CN" altLang="en-US"/>
              <a:t>、</a:t>
            </a:r>
            <a:r>
              <a:rPr lang="en-US" altLang="zh-CN"/>
              <a:t>S</a:t>
            </a:r>
            <a:r>
              <a:rPr lang="zh-CN" altLang="en-US"/>
              <a:t>。对</a:t>
            </a:r>
            <a:r>
              <a:rPr lang="en-US" altLang="zh-CN"/>
              <a:t>R</a:t>
            </a:r>
            <a:r>
              <a:rPr lang="zh-CN" altLang="en-US"/>
              <a:t>来说，它不存在直接左递归；把</a:t>
            </a:r>
            <a:r>
              <a:rPr lang="en-US" altLang="zh-CN"/>
              <a:t>R</a:t>
            </a:r>
            <a:r>
              <a:rPr lang="zh-CN" altLang="en-US"/>
              <a:t>代入到</a:t>
            </a:r>
            <a:r>
              <a:rPr lang="en-US" altLang="zh-CN"/>
              <a:t>Q</a:t>
            </a:r>
            <a:r>
              <a:rPr lang="zh-CN" altLang="en-US"/>
              <a:t>的有关候选式后得到改变的</a:t>
            </a:r>
            <a:r>
              <a:rPr lang="en-US" altLang="zh-CN"/>
              <a:t>Q</a:t>
            </a:r>
            <a:r>
              <a:rPr lang="zh-CN" altLang="en-US"/>
              <a:t>产生式为</a:t>
            </a:r>
          </a:p>
          <a:p>
            <a:pPr algn="just" eaLnBrk="1" hangingPunct="1">
              <a:lnSpc>
                <a:spcPct val="130000"/>
              </a:lnSpc>
              <a:spcBef>
                <a:spcPct val="50000"/>
              </a:spcBef>
            </a:pPr>
            <a:r>
              <a:rPr lang="zh-CN" altLang="en-US"/>
              <a:t>		</a:t>
            </a:r>
            <a:r>
              <a:rPr lang="en-US" altLang="zh-CN"/>
              <a:t>Q→Sab∣ab∣b</a:t>
            </a:r>
          </a:p>
          <a:p>
            <a:pPr algn="just" eaLnBrk="1" hangingPunct="1">
              <a:lnSpc>
                <a:spcPct val="130000"/>
              </a:lnSpc>
              <a:spcBef>
                <a:spcPct val="50000"/>
              </a:spcBef>
            </a:pPr>
            <a:r>
              <a:rPr lang="zh-CN" altLang="en-US"/>
              <a:t>现在的</a:t>
            </a:r>
            <a:r>
              <a:rPr lang="en-US" altLang="zh-CN"/>
              <a:t>Q</a:t>
            </a:r>
            <a:r>
              <a:rPr lang="zh-CN" altLang="en-US"/>
              <a:t>同样不含直接左递归，再把它代入到</a:t>
            </a:r>
            <a:r>
              <a:rPr lang="en-US" altLang="zh-CN"/>
              <a:t>S</a:t>
            </a:r>
            <a:r>
              <a:rPr lang="zh-CN" altLang="en-US"/>
              <a:t>的有关候选式后得到改变的</a:t>
            </a:r>
            <a:r>
              <a:rPr lang="en-US" altLang="zh-CN"/>
              <a:t>S</a:t>
            </a:r>
            <a:r>
              <a:rPr lang="zh-CN" altLang="en-US"/>
              <a:t>产生式为</a:t>
            </a:r>
          </a:p>
          <a:p>
            <a:pPr algn="just" eaLnBrk="1" hangingPunct="1">
              <a:lnSpc>
                <a:spcPct val="130000"/>
              </a:lnSpc>
              <a:spcBef>
                <a:spcPct val="50000"/>
              </a:spcBef>
            </a:pPr>
            <a:r>
              <a:rPr lang="zh-CN" altLang="en-US"/>
              <a:t>		</a:t>
            </a:r>
            <a:r>
              <a:rPr lang="en-US" altLang="zh-CN"/>
              <a:t>S→Sabc∣abc∣bc∣c</a:t>
            </a:r>
          </a:p>
        </p:txBody>
      </p:sp>
    </p:spTree>
  </p:cSld>
  <p:clrMapOvr>
    <a:masterClrMapping/>
  </p:clrMapOvr>
  <p:transition>
    <p:random/>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4">
            <a:extLst>
              <a:ext uri="{FF2B5EF4-FFF2-40B4-BE49-F238E27FC236}">
                <a16:creationId xmlns:a16="http://schemas.microsoft.com/office/drawing/2014/main" id="{75D0A654-C02F-B3AA-3ACF-CCD724285986}"/>
              </a:ext>
            </a:extLst>
          </p:cNvPr>
          <p:cNvSpPr txBox="1">
            <a:spLocks noChangeArrowheads="1"/>
          </p:cNvSpPr>
          <p:nvPr/>
        </p:nvSpPr>
        <p:spPr bwMode="auto">
          <a:xfrm>
            <a:off x="231775" y="549275"/>
            <a:ext cx="8650288"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t>经过消除了</a:t>
            </a:r>
            <a:r>
              <a:rPr lang="en-US" altLang="zh-CN"/>
              <a:t>S</a:t>
            </a:r>
            <a:r>
              <a:rPr lang="zh-CN" altLang="en-US"/>
              <a:t>的直接左递归后，即得到了整个文法</a:t>
            </a:r>
            <a:r>
              <a:rPr lang="en-US" altLang="zh-CN"/>
              <a:t>G'[S]</a:t>
            </a:r>
            <a:r>
              <a:rPr lang="zh-CN" altLang="en-US"/>
              <a:t>为</a:t>
            </a:r>
          </a:p>
          <a:p>
            <a:pPr algn="just" eaLnBrk="1" hangingPunct="1">
              <a:lnSpc>
                <a:spcPct val="110000"/>
              </a:lnSpc>
              <a:spcBef>
                <a:spcPct val="50000"/>
              </a:spcBef>
            </a:pPr>
            <a:r>
              <a:rPr lang="zh-CN" altLang="en-US"/>
              <a:t>		</a:t>
            </a:r>
            <a:r>
              <a:rPr lang="en-US" altLang="zh-CN"/>
              <a:t>G'[S]:  S→abcS'∣bcS'∣cS'</a:t>
            </a:r>
          </a:p>
          <a:p>
            <a:pPr algn="just" eaLnBrk="1" hangingPunct="1">
              <a:lnSpc>
                <a:spcPct val="110000"/>
              </a:lnSpc>
              <a:spcBef>
                <a:spcPct val="50000"/>
              </a:spcBef>
            </a:pPr>
            <a:r>
              <a:rPr lang="en-US" altLang="zh-CN"/>
              <a:t> 			S'→abcS'∣ε</a:t>
            </a:r>
          </a:p>
          <a:p>
            <a:pPr algn="just" eaLnBrk="1" hangingPunct="1">
              <a:lnSpc>
                <a:spcPct val="110000"/>
              </a:lnSpc>
              <a:spcBef>
                <a:spcPct val="50000"/>
              </a:spcBef>
            </a:pPr>
            <a:r>
              <a:rPr lang="en-US" altLang="zh-CN"/>
              <a:t> 			Q→Sab∣ab∣b</a:t>
            </a:r>
          </a:p>
          <a:p>
            <a:pPr algn="just" eaLnBrk="1" hangingPunct="1">
              <a:lnSpc>
                <a:spcPct val="110000"/>
              </a:lnSpc>
              <a:spcBef>
                <a:spcPct val="50000"/>
              </a:spcBef>
            </a:pPr>
            <a:r>
              <a:rPr lang="en-US" altLang="zh-CN"/>
              <a:t>                    		R→Sa∣a</a:t>
            </a:r>
          </a:p>
          <a:p>
            <a:pPr algn="just" eaLnBrk="1" hangingPunct="1">
              <a:lnSpc>
                <a:spcPct val="110000"/>
              </a:lnSpc>
              <a:spcBef>
                <a:spcPct val="50000"/>
              </a:spcBef>
            </a:pPr>
            <a:r>
              <a:rPr lang="zh-CN" altLang="en-US"/>
              <a:t>显然，关于</a:t>
            </a:r>
            <a:r>
              <a:rPr lang="en-US" altLang="zh-CN"/>
              <a:t>Q</a:t>
            </a:r>
            <a:r>
              <a:rPr lang="zh-CN" altLang="en-US"/>
              <a:t>和</a:t>
            </a:r>
            <a:r>
              <a:rPr lang="en-US" altLang="zh-CN"/>
              <a:t>R</a:t>
            </a:r>
            <a:r>
              <a:rPr lang="zh-CN" altLang="en-US"/>
              <a:t>的产生式已为多余，因此化简后的最终文法</a:t>
            </a:r>
            <a:r>
              <a:rPr lang="en-US" altLang="zh-CN"/>
              <a:t>G''[S]</a:t>
            </a:r>
            <a:r>
              <a:rPr lang="zh-CN" altLang="en-US"/>
              <a:t>为</a:t>
            </a:r>
          </a:p>
          <a:p>
            <a:pPr algn="just" eaLnBrk="1" hangingPunct="1">
              <a:lnSpc>
                <a:spcPct val="110000"/>
              </a:lnSpc>
              <a:spcBef>
                <a:spcPct val="50000"/>
              </a:spcBef>
            </a:pPr>
            <a:r>
              <a:rPr lang="zh-CN" altLang="en-US"/>
              <a:t>		</a:t>
            </a:r>
            <a:r>
              <a:rPr lang="en-US" altLang="zh-CN"/>
              <a:t>G''[S]:  S→abc S'∣bc S'∣c S'</a:t>
            </a:r>
          </a:p>
          <a:p>
            <a:pPr algn="just" eaLnBrk="1" hangingPunct="1">
              <a:lnSpc>
                <a:spcPct val="110000"/>
              </a:lnSpc>
              <a:spcBef>
                <a:spcPct val="50000"/>
              </a:spcBef>
            </a:pPr>
            <a:r>
              <a:rPr lang="en-US" altLang="zh-CN"/>
              <a:t>  			S'→abc S'∣ε                                (3.4)</a:t>
            </a:r>
          </a:p>
        </p:txBody>
      </p:sp>
    </p:spTree>
  </p:cSld>
  <p:clrMapOvr>
    <a:masterClrMapping/>
  </p:clrMapOvr>
  <p:transition>
    <p:random/>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4">
            <a:extLst>
              <a:ext uri="{FF2B5EF4-FFF2-40B4-BE49-F238E27FC236}">
                <a16:creationId xmlns:a16="http://schemas.microsoft.com/office/drawing/2014/main" id="{78E7E12F-26C7-01CD-C187-A96A079F9967}"/>
              </a:ext>
            </a:extLst>
          </p:cNvPr>
          <p:cNvSpPr txBox="1">
            <a:spLocks noChangeArrowheads="1"/>
          </p:cNvSpPr>
          <p:nvPr/>
        </p:nvSpPr>
        <p:spPr bwMode="auto">
          <a:xfrm>
            <a:off x="203200" y="550863"/>
            <a:ext cx="8694738"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实际上，我们也可以用数学中的分配律来消除文法中的左递归。对文法</a:t>
            </a:r>
            <a:r>
              <a:rPr lang="en-US" altLang="zh-CN"/>
              <a:t>(3.3)</a:t>
            </a:r>
            <a:r>
              <a:rPr lang="zh-CN" altLang="en-US"/>
              <a:t>，首先将</a:t>
            </a:r>
            <a:r>
              <a:rPr lang="en-US" altLang="zh-CN"/>
              <a:t>R</a:t>
            </a:r>
            <a:r>
              <a:rPr lang="zh-CN" altLang="en-US"/>
              <a:t>的产生式代入到</a:t>
            </a:r>
            <a:r>
              <a:rPr lang="en-US" altLang="zh-CN"/>
              <a:t>Q</a:t>
            </a:r>
            <a:r>
              <a:rPr lang="zh-CN" altLang="en-US"/>
              <a:t>的产生式中并按分配律展开</a:t>
            </a:r>
            <a:r>
              <a:rPr lang="en-US" altLang="zh-CN"/>
              <a:t>(</a:t>
            </a:r>
            <a:r>
              <a:rPr lang="zh-CN" altLang="en-US"/>
              <a:t>注：“</a:t>
            </a:r>
            <a:r>
              <a:rPr lang="en-US" altLang="zh-CN"/>
              <a:t>(”</a:t>
            </a:r>
            <a:r>
              <a:rPr lang="zh-CN" altLang="en-US"/>
              <a:t>和“</a:t>
            </a:r>
            <a:r>
              <a:rPr lang="en-US" altLang="zh-CN"/>
              <a:t>)”</a:t>
            </a:r>
            <a:r>
              <a:rPr lang="zh-CN" altLang="en-US"/>
              <a:t>为元语言符号</a:t>
            </a:r>
            <a:r>
              <a:rPr lang="en-US" altLang="zh-CN"/>
              <a:t>)</a:t>
            </a:r>
            <a:r>
              <a:rPr lang="zh-CN" altLang="en-US"/>
              <a:t>得</a:t>
            </a:r>
          </a:p>
          <a:p>
            <a:pPr algn="just" eaLnBrk="1" hangingPunct="1">
              <a:lnSpc>
                <a:spcPct val="140000"/>
              </a:lnSpc>
              <a:spcBef>
                <a:spcPct val="50000"/>
              </a:spcBef>
            </a:pPr>
            <a:r>
              <a:rPr lang="zh-CN" altLang="en-US"/>
              <a:t>	</a:t>
            </a:r>
            <a:r>
              <a:rPr lang="en-US" altLang="zh-CN"/>
              <a:t>Q→(Sa∣a)b∣b     	     </a:t>
            </a:r>
            <a:r>
              <a:rPr lang="zh-CN" altLang="en-US"/>
              <a:t>展开后：</a:t>
            </a:r>
            <a:r>
              <a:rPr lang="en-US" altLang="zh-CN"/>
              <a:t>Q→Sab∣ab∣b</a:t>
            </a:r>
          </a:p>
          <a:p>
            <a:pPr algn="just" eaLnBrk="1" hangingPunct="1">
              <a:lnSpc>
                <a:spcPct val="140000"/>
              </a:lnSpc>
              <a:spcBef>
                <a:spcPct val="50000"/>
              </a:spcBef>
            </a:pPr>
            <a:r>
              <a:rPr lang="zh-CN" altLang="en-US"/>
              <a:t>再将改变后</a:t>
            </a:r>
            <a:r>
              <a:rPr lang="en-US" altLang="zh-CN"/>
              <a:t>Q</a:t>
            </a:r>
            <a:r>
              <a:rPr lang="zh-CN" altLang="en-US"/>
              <a:t>的产生式代入到</a:t>
            </a:r>
            <a:r>
              <a:rPr lang="en-US" altLang="zh-CN"/>
              <a:t>S</a:t>
            </a:r>
            <a:r>
              <a:rPr lang="zh-CN" altLang="en-US"/>
              <a:t>的产生式中并按分配律展开得　	</a:t>
            </a:r>
            <a:r>
              <a:rPr lang="en-US" altLang="zh-CN"/>
              <a:t>S→(Sab∣ab∣b)c∣c     </a:t>
            </a:r>
            <a:r>
              <a:rPr lang="zh-CN" altLang="en-US"/>
              <a:t>展开后：</a:t>
            </a:r>
            <a:r>
              <a:rPr lang="en-US" altLang="zh-CN"/>
              <a:t>S→Sabc∣abc∣bc∣c</a:t>
            </a:r>
          </a:p>
          <a:p>
            <a:pPr algn="just" eaLnBrk="1" hangingPunct="1">
              <a:lnSpc>
                <a:spcPct val="140000"/>
              </a:lnSpc>
              <a:spcBef>
                <a:spcPct val="50000"/>
              </a:spcBef>
            </a:pPr>
            <a:r>
              <a:rPr lang="zh-CN" altLang="en-US"/>
              <a:t>在消除</a:t>
            </a:r>
            <a:r>
              <a:rPr lang="en-US" altLang="zh-CN"/>
              <a:t>S</a:t>
            </a:r>
            <a:r>
              <a:rPr lang="zh-CN" altLang="en-US"/>
              <a:t>的直接左递归后同样得到文法</a:t>
            </a:r>
            <a:r>
              <a:rPr lang="en-US" altLang="zh-CN"/>
              <a:t>(3.4)</a:t>
            </a:r>
            <a:r>
              <a:rPr lang="zh-CN" altLang="en-US"/>
              <a:t>。</a:t>
            </a:r>
          </a:p>
        </p:txBody>
      </p:sp>
    </p:spTree>
  </p:cSld>
  <p:clrMapOvr>
    <a:masterClrMapping/>
  </p:clrMapOvr>
  <p:transition>
    <p:random/>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4">
            <a:extLst>
              <a:ext uri="{FF2B5EF4-FFF2-40B4-BE49-F238E27FC236}">
                <a16:creationId xmlns:a16="http://schemas.microsoft.com/office/drawing/2014/main" id="{8C4DA12F-0FD9-A01F-6DC8-F22288EE1D89}"/>
              </a:ext>
            </a:extLst>
          </p:cNvPr>
          <p:cNvSpPr txBox="1">
            <a:spLocks noChangeArrowheads="1"/>
          </p:cNvSpPr>
          <p:nvPr/>
        </p:nvSpPr>
        <p:spPr bwMode="auto">
          <a:xfrm>
            <a:off x="203200" y="476250"/>
            <a:ext cx="8824913"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a:t>
            </a:r>
            <a:r>
              <a:rPr lang="en-US" altLang="zh-CN">
                <a:ea typeface="黑体" panose="02010609060101010101" pitchFamily="49" charset="-122"/>
              </a:rPr>
              <a:t>4</a:t>
            </a:r>
            <a:r>
              <a:rPr lang="zh-CN" altLang="en-US">
                <a:ea typeface="黑体" panose="02010609060101010101" pitchFamily="49" charset="-122"/>
              </a:rPr>
              <a:t>．消除回溯</a:t>
            </a:r>
          </a:p>
          <a:p>
            <a:pPr algn="just" eaLnBrk="1" hangingPunct="1">
              <a:lnSpc>
                <a:spcPct val="140000"/>
              </a:lnSpc>
              <a:spcBef>
                <a:spcPct val="50000"/>
              </a:spcBef>
            </a:pPr>
            <a:r>
              <a:rPr lang="zh-CN" altLang="en-US"/>
              <a:t>　　回溯发生的原因在于候选式存在公共的左因子，如产生式</a:t>
            </a:r>
            <a:r>
              <a:rPr lang="en-US" altLang="zh-CN"/>
              <a:t>A</a:t>
            </a:r>
            <a:r>
              <a:rPr lang="zh-CN" altLang="en-US"/>
              <a:t>如下：</a:t>
            </a:r>
          </a:p>
          <a:p>
            <a:pPr algn="ctr" eaLnBrk="1" hangingPunct="1">
              <a:lnSpc>
                <a:spcPct val="140000"/>
              </a:lnSpc>
              <a:spcBef>
                <a:spcPct val="50000"/>
              </a:spcBef>
            </a:pPr>
            <a:r>
              <a:rPr lang="en-US" altLang="zh-CN"/>
              <a:t>A→αβ</a:t>
            </a:r>
            <a:r>
              <a:rPr lang="en-US" altLang="zh-CN" baseline="-30000"/>
              <a:t>1</a:t>
            </a:r>
            <a:r>
              <a:rPr lang="en-US" altLang="zh-CN"/>
              <a:t>∣αβ</a:t>
            </a:r>
            <a:r>
              <a:rPr lang="en-US" altLang="zh-CN" baseline="-30000"/>
              <a:t>2</a:t>
            </a:r>
            <a:endParaRPr lang="en-US" altLang="zh-CN"/>
          </a:p>
          <a:p>
            <a:pPr algn="just" eaLnBrk="1" hangingPunct="1">
              <a:lnSpc>
                <a:spcPct val="140000"/>
              </a:lnSpc>
              <a:spcBef>
                <a:spcPct val="50000"/>
              </a:spcBef>
            </a:pPr>
            <a:r>
              <a:rPr lang="zh-CN" altLang="en-US"/>
              <a:t>此时，如果输入串待分析的字符串前缀为</a:t>
            </a:r>
            <a:r>
              <a:rPr lang="en-US" altLang="zh-CN"/>
              <a:t>α</a:t>
            </a:r>
            <a:r>
              <a:rPr lang="zh-CN" altLang="en-US"/>
              <a:t>，则选用哪个候选式以寻求与输入串匹配就难以确定。倘若候选式不含公共左因子，则推导出的首字符能与输入串匹配的那个候选式便是惟一的匹配。在文法</a:t>
            </a:r>
            <a:r>
              <a:rPr lang="en-US" altLang="zh-CN"/>
              <a:t>G[S]</a:t>
            </a:r>
            <a:r>
              <a:rPr lang="zh-CN" altLang="en-US"/>
              <a:t>中的每个非终结符相应的产生式右部其候选式均不含公共左因子的情况下，语法分析的匹配过程都是惟一匹配，无需试探；这时若匹配失败，则意味着输入串不是句子。</a:t>
            </a:r>
          </a:p>
        </p:txBody>
      </p:sp>
    </p:spTree>
  </p:cSld>
  <p:clrMapOvr>
    <a:masterClrMapping/>
  </p:clrMapOvr>
  <p:transition>
    <p:random/>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4">
            <a:extLst>
              <a:ext uri="{FF2B5EF4-FFF2-40B4-BE49-F238E27FC236}">
                <a16:creationId xmlns:a16="http://schemas.microsoft.com/office/drawing/2014/main" id="{E533F420-4F34-FE4C-0DDC-0AFDEC4A84F5}"/>
              </a:ext>
            </a:extLst>
          </p:cNvPr>
          <p:cNvGraphicFramePr>
            <a:graphicFrameLocks noChangeAspect="1"/>
          </p:cNvGraphicFramePr>
          <p:nvPr/>
        </p:nvGraphicFramePr>
        <p:xfrm>
          <a:off x="684213" y="692150"/>
          <a:ext cx="7704137" cy="4235450"/>
        </p:xfrm>
        <a:graphic>
          <a:graphicData uri="http://schemas.openxmlformats.org/presentationml/2006/ole">
            <mc:AlternateContent xmlns:mc="http://schemas.openxmlformats.org/markup-compatibility/2006">
              <mc:Choice xmlns:v="urn:schemas-microsoft-com:vml" Requires="v">
                <p:oleObj name="文档" r:id="rId2" imgW="3160759" imgH="2177033" progId="Word.Document.8">
                  <p:embed/>
                </p:oleObj>
              </mc:Choice>
              <mc:Fallback>
                <p:oleObj name="文档" r:id="rId2" imgW="3160759" imgH="2177033" progId="Word.Document.8">
                  <p:embed/>
                  <p:pic>
                    <p:nvPicPr>
                      <p:cNvPr id="19458" name="Object 4">
                        <a:extLst>
                          <a:ext uri="{FF2B5EF4-FFF2-40B4-BE49-F238E27FC236}">
                            <a16:creationId xmlns:a16="http://schemas.microsoft.com/office/drawing/2014/main" id="{E533F420-4F34-FE4C-0DDC-0AFDEC4A8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7122"/>
                      <a:stretch>
                        <a:fillRect/>
                      </a:stretch>
                    </p:blipFill>
                    <p:spPr bwMode="auto">
                      <a:xfrm>
                        <a:off x="684213" y="692150"/>
                        <a:ext cx="7704137" cy="42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4">
            <a:extLst>
              <a:ext uri="{FF2B5EF4-FFF2-40B4-BE49-F238E27FC236}">
                <a16:creationId xmlns:a16="http://schemas.microsoft.com/office/drawing/2014/main" id="{C49AD877-3BC9-827C-A3D9-23EBA27440C6}"/>
              </a:ext>
            </a:extLst>
          </p:cNvPr>
          <p:cNvSpPr txBox="1">
            <a:spLocks noChangeArrowheads="1"/>
          </p:cNvSpPr>
          <p:nvPr/>
        </p:nvSpPr>
        <p:spPr bwMode="auto">
          <a:xfrm>
            <a:off x="174625" y="549275"/>
            <a:ext cx="869315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我们也可以用数学中提取公共因子的办法来提取公共左因子。如对式</a:t>
            </a:r>
            <a:r>
              <a:rPr lang="en-US" altLang="zh-CN"/>
              <a:t>(3.5)</a:t>
            </a:r>
            <a:r>
              <a:rPr lang="zh-CN" altLang="en-US"/>
              <a:t>提取公共</a:t>
            </a:r>
            <a:r>
              <a:rPr lang="en-US" altLang="zh-CN"/>
              <a:t>(</a:t>
            </a:r>
            <a:r>
              <a:rPr lang="zh-CN" altLang="en-US"/>
              <a:t>左</a:t>
            </a:r>
            <a:r>
              <a:rPr lang="en-US" altLang="zh-CN"/>
              <a:t>)</a:t>
            </a:r>
            <a:r>
              <a:rPr lang="zh-CN" altLang="en-US"/>
              <a:t>因子后得</a:t>
            </a:r>
          </a:p>
          <a:p>
            <a:pPr eaLnBrk="1" hangingPunct="1">
              <a:lnSpc>
                <a:spcPct val="140000"/>
              </a:lnSpc>
            </a:pPr>
            <a:r>
              <a:rPr lang="zh-CN" altLang="en-US"/>
              <a:t>	  </a:t>
            </a:r>
            <a:r>
              <a:rPr lang="en-US" altLang="zh-CN"/>
              <a:t>A→δ(β</a:t>
            </a:r>
            <a:r>
              <a:rPr lang="en-US" altLang="zh-CN" baseline="-30000"/>
              <a:t>1</a:t>
            </a:r>
            <a:r>
              <a:rPr lang="en-US" altLang="zh-CN"/>
              <a:t>∣β</a:t>
            </a:r>
            <a:r>
              <a:rPr lang="en-US" altLang="zh-CN" baseline="-30000"/>
              <a:t>2</a:t>
            </a:r>
            <a:r>
              <a:rPr lang="en-US" altLang="zh-CN"/>
              <a:t>∣…∣β</a:t>
            </a:r>
            <a:r>
              <a:rPr lang="en-US" altLang="zh-CN" baseline="-30000"/>
              <a:t> i</a:t>
            </a:r>
            <a:r>
              <a:rPr lang="en-US" altLang="zh-CN"/>
              <a:t>)∣β</a:t>
            </a:r>
            <a:r>
              <a:rPr lang="en-US" altLang="zh-CN" baseline="-30000"/>
              <a:t>i+1</a:t>
            </a:r>
            <a:r>
              <a:rPr lang="en-US" altLang="zh-CN"/>
              <a:t>∣…∣β</a:t>
            </a:r>
            <a:r>
              <a:rPr lang="en-US" altLang="zh-CN" baseline="-30000"/>
              <a:t>j</a:t>
            </a:r>
            <a:r>
              <a:rPr lang="en-US" altLang="zh-CN"/>
              <a:t>       </a:t>
            </a:r>
          </a:p>
          <a:p>
            <a:pPr algn="ctr" eaLnBrk="1" hangingPunct="1">
              <a:lnSpc>
                <a:spcPct val="140000"/>
              </a:lnSpc>
            </a:pPr>
            <a:r>
              <a:rPr lang="en-US" altLang="zh-CN"/>
              <a:t>				  (</a:t>
            </a:r>
            <a:r>
              <a:rPr lang="zh-CN" altLang="en-US"/>
              <a:t>注：“</a:t>
            </a:r>
            <a:r>
              <a:rPr lang="en-US" altLang="zh-CN"/>
              <a:t>(”</a:t>
            </a:r>
            <a:r>
              <a:rPr lang="zh-CN" altLang="en-US"/>
              <a:t>与“</a:t>
            </a:r>
            <a:r>
              <a:rPr lang="en-US" altLang="zh-CN"/>
              <a:t>)”</a:t>
            </a:r>
            <a:r>
              <a:rPr lang="zh-CN" altLang="en-US"/>
              <a:t>为元语言符号</a:t>
            </a:r>
            <a:r>
              <a:rPr lang="en-US" altLang="zh-CN"/>
              <a:t>)</a:t>
            </a:r>
          </a:p>
          <a:p>
            <a:pPr algn="just" eaLnBrk="1" hangingPunct="1">
              <a:lnSpc>
                <a:spcPct val="140000"/>
              </a:lnSpc>
            </a:pPr>
            <a:r>
              <a:rPr lang="zh-CN" altLang="en-US"/>
              <a:t>将产生式中由“</a:t>
            </a:r>
            <a:r>
              <a:rPr lang="en-US" altLang="zh-CN"/>
              <a:t>(”</a:t>
            </a:r>
            <a:r>
              <a:rPr lang="zh-CN" altLang="en-US"/>
              <a:t>和“</a:t>
            </a:r>
            <a:r>
              <a:rPr lang="en-US" altLang="zh-CN"/>
              <a:t>)”</a:t>
            </a:r>
            <a:r>
              <a:rPr lang="zh-CN" altLang="en-US"/>
              <a:t>括起的部分以非终结符</a:t>
            </a:r>
            <a:r>
              <a:rPr lang="en-US" altLang="zh-CN"/>
              <a:t>A'</a:t>
            </a:r>
            <a:r>
              <a:rPr lang="zh-CN" altLang="en-US"/>
              <a:t>命名则得到式</a:t>
            </a:r>
            <a:r>
              <a:rPr lang="en-US" altLang="zh-CN"/>
              <a:t>(3.6)</a:t>
            </a:r>
            <a:r>
              <a:rPr lang="zh-CN" altLang="en-US"/>
              <a:t>。</a:t>
            </a:r>
          </a:p>
          <a:p>
            <a:pPr algn="just" eaLnBrk="1" hangingPunct="1">
              <a:lnSpc>
                <a:spcPct val="140000"/>
              </a:lnSpc>
            </a:pPr>
            <a:r>
              <a:rPr lang="zh-CN" altLang="en-US"/>
              <a:t>　　例如，对文法</a:t>
            </a:r>
            <a:r>
              <a:rPr lang="en-US" altLang="zh-CN"/>
              <a:t>G[A]: A→aAB∣a∣b</a:t>
            </a:r>
            <a:r>
              <a:rPr lang="zh-CN" altLang="en-US"/>
              <a:t>提取公共左因子后的文法</a:t>
            </a:r>
            <a:r>
              <a:rPr lang="en-US" altLang="zh-CN"/>
              <a:t>G'[A]</a:t>
            </a:r>
            <a:r>
              <a:rPr lang="zh-CN" altLang="en-US"/>
              <a:t>为</a:t>
            </a:r>
          </a:p>
          <a:p>
            <a:pPr algn="just" eaLnBrk="1" hangingPunct="1">
              <a:lnSpc>
                <a:spcPct val="140000"/>
              </a:lnSpc>
            </a:pPr>
            <a:r>
              <a:rPr lang="zh-CN" altLang="en-US"/>
              <a:t>			</a:t>
            </a:r>
            <a:r>
              <a:rPr lang="en-US" altLang="zh-CN"/>
              <a:t>G‘[A]: A→aA'∣b</a:t>
            </a:r>
          </a:p>
          <a:p>
            <a:pPr algn="just" eaLnBrk="1" hangingPunct="1">
              <a:lnSpc>
                <a:spcPct val="140000"/>
              </a:lnSpc>
            </a:pPr>
            <a:r>
              <a:rPr lang="en-US" altLang="zh-CN"/>
              <a:t>      				A'→AB∣ε</a:t>
            </a:r>
          </a:p>
        </p:txBody>
      </p:sp>
    </p:spTree>
  </p:cSld>
  <p:clrMapOvr>
    <a:masterClrMapping/>
  </p:clrMapOvr>
  <p:transition>
    <p:random/>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4">
            <a:extLst>
              <a:ext uri="{FF2B5EF4-FFF2-40B4-BE49-F238E27FC236}">
                <a16:creationId xmlns:a16="http://schemas.microsoft.com/office/drawing/2014/main" id="{0CBBD8D0-5214-872E-A170-D8BE954837CA}"/>
              </a:ext>
            </a:extLst>
          </p:cNvPr>
          <p:cNvSpPr txBox="1">
            <a:spLocks noChangeArrowheads="1"/>
          </p:cNvSpPr>
          <p:nvPr/>
        </p:nvSpPr>
        <p:spPr bwMode="auto">
          <a:xfrm>
            <a:off x="144463" y="550863"/>
            <a:ext cx="8883650" cy="33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a:t>
            </a:r>
            <a:r>
              <a:rPr lang="en-US" altLang="zh-CN">
                <a:ea typeface="黑体" panose="02010609060101010101" pitchFamily="49" charset="-122"/>
              </a:rPr>
              <a:t>5</a:t>
            </a:r>
            <a:r>
              <a:rPr lang="zh-CN" altLang="en-US">
                <a:ea typeface="黑体" panose="02010609060101010101" pitchFamily="49" charset="-122"/>
              </a:rPr>
              <a:t>．递归下降分析器</a:t>
            </a:r>
          </a:p>
          <a:p>
            <a:pPr algn="just" eaLnBrk="1" hangingPunct="1">
              <a:lnSpc>
                <a:spcPct val="140000"/>
              </a:lnSpc>
              <a:spcBef>
                <a:spcPct val="50000"/>
              </a:spcBef>
            </a:pPr>
            <a:r>
              <a:rPr lang="zh-CN" altLang="en-US"/>
              <a:t>　　在不含左递归和每个非终结符的所有候选终结首符集都两两不相交的条件下，我们就可能构造一个不带回溯的自上而下的分析程序，这个分析程序是由一组递归过程</a:t>
            </a:r>
            <a:r>
              <a:rPr lang="en-US" altLang="zh-CN"/>
              <a:t>(</a:t>
            </a:r>
            <a:r>
              <a:rPr lang="zh-CN" altLang="en-US"/>
              <a:t>或函数</a:t>
            </a:r>
            <a:r>
              <a:rPr lang="en-US" altLang="zh-CN"/>
              <a:t>)</a:t>
            </a:r>
            <a:r>
              <a:rPr lang="zh-CN" altLang="en-US"/>
              <a:t>组成的，每个过程</a:t>
            </a:r>
            <a:r>
              <a:rPr lang="en-US" altLang="zh-CN"/>
              <a:t>(</a:t>
            </a:r>
            <a:r>
              <a:rPr lang="zh-CN" altLang="en-US"/>
              <a:t>或函数</a:t>
            </a:r>
            <a:r>
              <a:rPr lang="en-US" altLang="zh-CN"/>
              <a:t>)</a:t>
            </a:r>
            <a:r>
              <a:rPr lang="zh-CN" altLang="en-US"/>
              <a:t>对应文法的一个非终结符。这样的一个分析程序称为递归下降分析器。</a:t>
            </a:r>
          </a:p>
        </p:txBody>
      </p:sp>
    </p:spTree>
  </p:cSld>
  <p:clrMapOvr>
    <a:masterClrMapping/>
  </p:clrMapOvr>
  <p:transition>
    <p:random/>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4">
            <a:extLst>
              <a:ext uri="{FF2B5EF4-FFF2-40B4-BE49-F238E27FC236}">
                <a16:creationId xmlns:a16="http://schemas.microsoft.com/office/drawing/2014/main" id="{215560AE-1818-3C80-9DCB-EA52819BA2A5}"/>
              </a:ext>
            </a:extLst>
          </p:cNvPr>
          <p:cNvSpPr txBox="1">
            <a:spLocks noChangeArrowheads="1"/>
          </p:cNvSpPr>
          <p:nvPr/>
        </p:nvSpPr>
        <p:spPr bwMode="auto">
          <a:xfrm>
            <a:off x="198438" y="476250"/>
            <a:ext cx="8766175"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例如，文法</a:t>
            </a:r>
            <a:r>
              <a:rPr lang="en-US" altLang="zh-CN"/>
              <a:t>(3.2)</a:t>
            </a:r>
            <a:r>
              <a:rPr lang="zh-CN" altLang="en-US"/>
              <a:t>对应的递归下降分析器如下：</a:t>
            </a:r>
          </a:p>
          <a:p>
            <a:pPr algn="just" eaLnBrk="1" hangingPunct="1">
              <a:lnSpc>
                <a:spcPct val="140000"/>
              </a:lnSpc>
            </a:pPr>
            <a:r>
              <a:rPr lang="zh-CN" altLang="en-US"/>
              <a:t>        </a:t>
            </a:r>
            <a:r>
              <a:rPr lang="en-US" altLang="zh-CN"/>
              <a:t>void match (token t)</a:t>
            </a:r>
          </a:p>
          <a:p>
            <a:pPr algn="just" eaLnBrk="1" hangingPunct="1">
              <a:lnSpc>
                <a:spcPct val="140000"/>
              </a:lnSpc>
            </a:pPr>
            <a:r>
              <a:rPr lang="en-US" altLang="zh-CN"/>
              <a:t>           {</a:t>
            </a:r>
          </a:p>
          <a:p>
            <a:pPr lvl="1" algn="just" eaLnBrk="1" hangingPunct="1">
              <a:lnSpc>
                <a:spcPct val="140000"/>
              </a:lnSpc>
            </a:pPr>
            <a:r>
              <a:rPr lang="en-US" altLang="zh-CN"/>
              <a:t>             if (lookahead == t)</a:t>
            </a:r>
          </a:p>
          <a:p>
            <a:pPr lvl="1" algn="just" eaLnBrk="1" hangingPunct="1">
              <a:lnSpc>
                <a:spcPct val="140000"/>
              </a:lnSpc>
            </a:pPr>
            <a:r>
              <a:rPr lang="en-US" altLang="zh-CN"/>
              <a:t>               lookahead = nexttoken;</a:t>
            </a:r>
          </a:p>
          <a:p>
            <a:pPr lvl="1" algn="just" eaLnBrk="1" hangingPunct="1">
              <a:lnSpc>
                <a:spcPct val="140000"/>
              </a:lnSpc>
            </a:pPr>
            <a:r>
              <a:rPr lang="en-US" altLang="zh-CN"/>
              <a:t>             else error ( );</a:t>
            </a:r>
          </a:p>
          <a:p>
            <a:pPr algn="just" eaLnBrk="1" hangingPunct="1">
              <a:lnSpc>
                <a:spcPct val="140000"/>
              </a:lnSpc>
            </a:pPr>
            <a:r>
              <a:rPr lang="en-US" altLang="zh-CN"/>
              <a:t>           }</a:t>
            </a:r>
          </a:p>
          <a:p>
            <a:pPr algn="just" eaLnBrk="1" hangingPunct="1">
              <a:lnSpc>
                <a:spcPct val="140000"/>
              </a:lnSpc>
            </a:pPr>
            <a:r>
              <a:rPr lang="en-US" altLang="zh-CN"/>
              <a:t>        void E( )</a:t>
            </a:r>
          </a:p>
          <a:p>
            <a:pPr algn="just" eaLnBrk="1" hangingPunct="1">
              <a:lnSpc>
                <a:spcPct val="140000"/>
              </a:lnSpc>
            </a:pPr>
            <a:r>
              <a:rPr lang="en-US" altLang="zh-CN"/>
              <a:t>           {</a:t>
            </a:r>
          </a:p>
          <a:p>
            <a:pPr lvl="1" algn="just" eaLnBrk="1" hangingPunct="1">
              <a:lnSpc>
                <a:spcPct val="140000"/>
              </a:lnSpc>
            </a:pPr>
            <a:r>
              <a:rPr lang="en-US" altLang="zh-CN"/>
              <a:t>             T( );</a:t>
            </a:r>
          </a:p>
          <a:p>
            <a:pPr lvl="1" algn="just" eaLnBrk="1" hangingPunct="1">
              <a:lnSpc>
                <a:spcPct val="140000"/>
              </a:lnSpc>
            </a:pPr>
            <a:r>
              <a:rPr lang="en-US" altLang="zh-CN"/>
              <a:t>             E'( );</a:t>
            </a:r>
          </a:p>
          <a:p>
            <a:pPr algn="just" eaLnBrk="1" hangingPunct="1">
              <a:lnSpc>
                <a:spcPct val="140000"/>
              </a:lnSpc>
            </a:pPr>
            <a:r>
              <a:rPr lang="en-US" altLang="zh-CN"/>
              <a:t>           }</a:t>
            </a: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a:extLst>
              <a:ext uri="{FF2B5EF4-FFF2-40B4-BE49-F238E27FC236}">
                <a16:creationId xmlns:a16="http://schemas.microsoft.com/office/drawing/2014/main" id="{F546A328-BAFD-C48B-2E44-2B2B07B6912D}"/>
              </a:ext>
            </a:extLst>
          </p:cNvPr>
          <p:cNvSpPr txBox="1">
            <a:spLocks noChangeArrowheads="1"/>
          </p:cNvSpPr>
          <p:nvPr/>
        </p:nvSpPr>
        <p:spPr bwMode="auto">
          <a:xfrm>
            <a:off x="1371600" y="61722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1–5  </a:t>
            </a:r>
            <a:r>
              <a:rPr lang="zh-CN" altLang="en-US">
                <a:latin typeface="宋体" panose="02010600030101010101" pitchFamily="2" charset="-122"/>
              </a:rPr>
              <a:t>编译程序结构示意</a:t>
            </a:r>
            <a:r>
              <a:rPr lang="zh-CN" altLang="en-US"/>
              <a:t> </a:t>
            </a:r>
          </a:p>
        </p:txBody>
      </p:sp>
      <p:pic>
        <p:nvPicPr>
          <p:cNvPr id="27651" name="Picture 5" descr="1-5">
            <a:extLst>
              <a:ext uri="{FF2B5EF4-FFF2-40B4-BE49-F238E27FC236}">
                <a16:creationId xmlns:a16="http://schemas.microsoft.com/office/drawing/2014/main" id="{28F97630-F455-D484-0338-FA3091727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73063"/>
            <a:ext cx="5694363"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4">
            <a:extLst>
              <a:ext uri="{FF2B5EF4-FFF2-40B4-BE49-F238E27FC236}">
                <a16:creationId xmlns:a16="http://schemas.microsoft.com/office/drawing/2014/main" id="{181A4088-80A8-ADC9-E3A2-525280BFA381}"/>
              </a:ext>
            </a:extLst>
          </p:cNvPr>
          <p:cNvSpPr txBox="1">
            <a:spLocks noChangeArrowheads="1"/>
          </p:cNvSpPr>
          <p:nvPr/>
        </p:nvSpPr>
        <p:spPr bwMode="auto">
          <a:xfrm>
            <a:off x="217488" y="404813"/>
            <a:ext cx="87376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25000"/>
              </a:lnSpc>
            </a:pPr>
            <a:r>
              <a:rPr lang="en-US" altLang="zh-CN"/>
              <a:t> </a:t>
            </a:r>
            <a:r>
              <a:rPr lang="zh-CN" altLang="en-US"/>
              <a:t>　</a:t>
            </a:r>
            <a:r>
              <a:rPr lang="en-US" altLang="zh-CN"/>
              <a:t>void E'( )</a:t>
            </a:r>
          </a:p>
          <a:p>
            <a:pPr lvl="1" algn="just" eaLnBrk="1" hangingPunct="1">
              <a:lnSpc>
                <a:spcPct val="125000"/>
              </a:lnSpc>
            </a:pPr>
            <a:r>
              <a:rPr lang="en-US" altLang="zh-CN"/>
              <a:t>          {</a:t>
            </a:r>
          </a:p>
          <a:p>
            <a:pPr lvl="1" algn="just" eaLnBrk="1" hangingPunct="1">
              <a:lnSpc>
                <a:spcPct val="125000"/>
              </a:lnSpc>
            </a:pPr>
            <a:r>
              <a:rPr lang="en-US" altLang="zh-CN"/>
              <a:t>            if (lookahead == '+')</a:t>
            </a:r>
          </a:p>
          <a:p>
            <a:pPr lvl="1" algn="just" eaLnBrk="1" hangingPunct="1">
              <a:lnSpc>
                <a:spcPct val="125000"/>
              </a:lnSpc>
            </a:pPr>
            <a:r>
              <a:rPr lang="en-US" altLang="zh-CN"/>
              <a:t>             {</a:t>
            </a:r>
          </a:p>
          <a:p>
            <a:pPr lvl="1" algn="just" eaLnBrk="1" hangingPunct="1">
              <a:lnSpc>
                <a:spcPct val="125000"/>
              </a:lnSpc>
            </a:pPr>
            <a:r>
              <a:rPr lang="en-US" altLang="zh-CN"/>
              <a:t>               match ('+');</a:t>
            </a:r>
          </a:p>
          <a:p>
            <a:pPr lvl="1" algn="just" eaLnBrk="1" hangingPunct="1">
              <a:lnSpc>
                <a:spcPct val="125000"/>
              </a:lnSpc>
            </a:pPr>
            <a:r>
              <a:rPr lang="en-US" altLang="zh-CN"/>
              <a:t>               T( );</a:t>
            </a:r>
          </a:p>
          <a:p>
            <a:pPr lvl="1" algn="just" eaLnBrk="1" hangingPunct="1">
              <a:lnSpc>
                <a:spcPct val="125000"/>
              </a:lnSpc>
            </a:pPr>
            <a:r>
              <a:rPr lang="en-US" altLang="zh-CN"/>
              <a:t>               E'( );</a:t>
            </a:r>
          </a:p>
          <a:p>
            <a:pPr lvl="1" algn="just" eaLnBrk="1" hangingPunct="1">
              <a:lnSpc>
                <a:spcPct val="125000"/>
              </a:lnSpc>
            </a:pPr>
            <a:r>
              <a:rPr lang="en-US" altLang="zh-CN"/>
              <a:t>             }</a:t>
            </a:r>
          </a:p>
          <a:p>
            <a:pPr lvl="1" algn="just" eaLnBrk="1" hangingPunct="1">
              <a:lnSpc>
                <a:spcPct val="125000"/>
              </a:lnSpc>
            </a:pPr>
            <a:r>
              <a:rPr lang="en-US" altLang="zh-CN"/>
              <a:t>          }</a:t>
            </a:r>
          </a:p>
          <a:p>
            <a:pPr lvl="1" algn="just" eaLnBrk="1" hangingPunct="1">
              <a:lnSpc>
                <a:spcPct val="125000"/>
              </a:lnSpc>
            </a:pPr>
            <a:r>
              <a:rPr lang="en-US" altLang="zh-CN"/>
              <a:t>        void T( )</a:t>
            </a:r>
          </a:p>
          <a:p>
            <a:pPr lvl="1" algn="just" eaLnBrk="1" hangingPunct="1">
              <a:lnSpc>
                <a:spcPct val="125000"/>
              </a:lnSpc>
            </a:pPr>
            <a:r>
              <a:rPr lang="en-US" altLang="zh-CN"/>
              <a:t>          {</a:t>
            </a:r>
          </a:p>
          <a:p>
            <a:pPr lvl="1" algn="just" eaLnBrk="1" hangingPunct="1">
              <a:lnSpc>
                <a:spcPct val="125000"/>
              </a:lnSpc>
            </a:pPr>
            <a:r>
              <a:rPr lang="en-US" altLang="zh-CN"/>
              <a:t>            F( );</a:t>
            </a:r>
          </a:p>
          <a:p>
            <a:pPr lvl="1" algn="just" eaLnBrk="1" hangingPunct="1">
              <a:lnSpc>
                <a:spcPct val="125000"/>
              </a:lnSpc>
            </a:pPr>
            <a:r>
              <a:rPr lang="en-US" altLang="zh-CN"/>
              <a:t>            T'( );</a:t>
            </a:r>
          </a:p>
          <a:p>
            <a:pPr lvl="1" algn="just" eaLnBrk="1" hangingPunct="1">
              <a:lnSpc>
                <a:spcPct val="125000"/>
              </a:lnSpc>
            </a:pPr>
            <a:r>
              <a:rPr lang="en-US" altLang="zh-CN"/>
              <a:t>          }</a:t>
            </a:r>
          </a:p>
        </p:txBody>
      </p:sp>
    </p:spTree>
  </p:cSld>
  <p:clrMapOvr>
    <a:masterClrMapping/>
  </p:clrMapOvr>
  <p:transition>
    <p:random/>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4">
            <a:extLst>
              <a:ext uri="{FF2B5EF4-FFF2-40B4-BE49-F238E27FC236}">
                <a16:creationId xmlns:a16="http://schemas.microsoft.com/office/drawing/2014/main" id="{B84AAC58-F93C-02A4-F196-239C4F8AC840}"/>
              </a:ext>
            </a:extLst>
          </p:cNvPr>
          <p:cNvSpPr txBox="1">
            <a:spLocks noChangeArrowheads="1"/>
          </p:cNvSpPr>
          <p:nvPr/>
        </p:nvSpPr>
        <p:spPr bwMode="auto">
          <a:xfrm>
            <a:off x="290513" y="549275"/>
            <a:ext cx="8621712" cy="582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30000"/>
              </a:lnSpc>
              <a:spcBef>
                <a:spcPct val="50000"/>
              </a:spcBef>
            </a:pPr>
            <a:r>
              <a:rPr lang="en-US" altLang="zh-CN"/>
              <a:t> void T'( )</a:t>
            </a:r>
          </a:p>
          <a:p>
            <a:pPr lvl="1" algn="just" eaLnBrk="1" hangingPunct="1">
              <a:lnSpc>
                <a:spcPct val="130000"/>
              </a:lnSpc>
              <a:spcBef>
                <a:spcPct val="50000"/>
              </a:spcBef>
            </a:pPr>
            <a:r>
              <a:rPr lang="en-US" altLang="zh-CN"/>
              <a:t>          {</a:t>
            </a:r>
          </a:p>
          <a:p>
            <a:pPr lvl="1" algn="just" eaLnBrk="1" hangingPunct="1">
              <a:lnSpc>
                <a:spcPct val="130000"/>
              </a:lnSpc>
              <a:spcBef>
                <a:spcPct val="50000"/>
              </a:spcBef>
            </a:pPr>
            <a:r>
              <a:rPr lang="en-US" altLang="zh-CN"/>
              <a:t>            if (lookahead =='*')</a:t>
            </a:r>
          </a:p>
          <a:p>
            <a:pPr lvl="1" algn="just" eaLnBrk="1" hangingPunct="1">
              <a:lnSpc>
                <a:spcPct val="130000"/>
              </a:lnSpc>
              <a:spcBef>
                <a:spcPct val="50000"/>
              </a:spcBef>
            </a:pPr>
            <a:r>
              <a:rPr lang="en-US" altLang="zh-CN"/>
              <a:t>              {</a:t>
            </a:r>
          </a:p>
          <a:p>
            <a:pPr lvl="1" algn="just" eaLnBrk="1" hangingPunct="1">
              <a:lnSpc>
                <a:spcPct val="130000"/>
              </a:lnSpc>
              <a:spcBef>
                <a:spcPct val="50000"/>
              </a:spcBef>
            </a:pPr>
            <a:r>
              <a:rPr lang="en-US" altLang="zh-CN"/>
              <a:t>                match ('*');</a:t>
            </a:r>
          </a:p>
          <a:p>
            <a:pPr lvl="1" algn="just" eaLnBrk="1" hangingPunct="1">
              <a:lnSpc>
                <a:spcPct val="130000"/>
              </a:lnSpc>
              <a:spcBef>
                <a:spcPct val="50000"/>
              </a:spcBef>
            </a:pPr>
            <a:r>
              <a:rPr lang="en-US" altLang="zh-CN"/>
              <a:t>                F( );</a:t>
            </a:r>
          </a:p>
          <a:p>
            <a:pPr lvl="1" algn="just" eaLnBrk="1" hangingPunct="1">
              <a:lnSpc>
                <a:spcPct val="130000"/>
              </a:lnSpc>
              <a:spcBef>
                <a:spcPct val="50000"/>
              </a:spcBef>
            </a:pPr>
            <a:r>
              <a:rPr lang="en-US" altLang="zh-CN"/>
              <a:t>                T'( );</a:t>
            </a:r>
          </a:p>
          <a:p>
            <a:pPr lvl="1" algn="just" eaLnBrk="1" hangingPunct="1">
              <a:lnSpc>
                <a:spcPct val="130000"/>
              </a:lnSpc>
              <a:spcBef>
                <a:spcPct val="50000"/>
              </a:spcBef>
            </a:pPr>
            <a:r>
              <a:rPr lang="en-US" altLang="zh-CN"/>
              <a:t>               }</a:t>
            </a:r>
          </a:p>
          <a:p>
            <a:pPr lvl="1" algn="just" eaLnBrk="1" hangingPunct="1">
              <a:lnSpc>
                <a:spcPct val="130000"/>
              </a:lnSpc>
              <a:spcBef>
                <a:spcPct val="50000"/>
              </a:spcBef>
            </a:pPr>
            <a:r>
              <a:rPr lang="en-US" altLang="zh-CN"/>
              <a:t>          }</a:t>
            </a:r>
          </a:p>
        </p:txBody>
      </p:sp>
    </p:spTree>
  </p:cSld>
  <p:clrMapOvr>
    <a:masterClrMapping/>
  </p:clrMapOvr>
  <p:transition>
    <p:random/>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4">
            <a:extLst>
              <a:ext uri="{FF2B5EF4-FFF2-40B4-BE49-F238E27FC236}">
                <a16:creationId xmlns:a16="http://schemas.microsoft.com/office/drawing/2014/main" id="{67D909ED-7F31-BB10-DA37-CBE642CDB53B}"/>
              </a:ext>
            </a:extLst>
          </p:cNvPr>
          <p:cNvSpPr txBox="1">
            <a:spLocks noChangeArrowheads="1"/>
          </p:cNvSpPr>
          <p:nvPr/>
        </p:nvSpPr>
        <p:spPr bwMode="auto">
          <a:xfrm>
            <a:off x="246063" y="404813"/>
            <a:ext cx="8753475"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25000"/>
              </a:lnSpc>
            </a:pPr>
            <a:r>
              <a:rPr lang="en-US" altLang="zh-CN"/>
              <a:t> void F( )</a:t>
            </a:r>
          </a:p>
          <a:p>
            <a:pPr lvl="1" algn="just" eaLnBrk="1" hangingPunct="1">
              <a:lnSpc>
                <a:spcPct val="125000"/>
              </a:lnSpc>
            </a:pPr>
            <a:r>
              <a:rPr lang="en-US" altLang="zh-CN"/>
              <a:t>         {</a:t>
            </a:r>
          </a:p>
          <a:p>
            <a:pPr lvl="1" algn="just" eaLnBrk="1" hangingPunct="1">
              <a:lnSpc>
                <a:spcPct val="125000"/>
              </a:lnSpc>
            </a:pPr>
            <a:r>
              <a:rPr lang="en-US" altLang="zh-CN"/>
              <a:t>           if (lookahead == 'i')</a:t>
            </a:r>
          </a:p>
          <a:p>
            <a:pPr lvl="1" algn="just" eaLnBrk="1" hangingPunct="1">
              <a:lnSpc>
                <a:spcPct val="125000"/>
              </a:lnSpc>
            </a:pPr>
            <a:r>
              <a:rPr lang="en-US" altLang="zh-CN"/>
              <a:t>             match ('i');</a:t>
            </a:r>
          </a:p>
          <a:p>
            <a:pPr lvl="1" algn="just" eaLnBrk="1" hangingPunct="1">
              <a:lnSpc>
                <a:spcPct val="125000"/>
              </a:lnSpc>
            </a:pPr>
            <a:r>
              <a:rPr lang="en-US" altLang="zh-CN"/>
              <a:t>           else if (lookahead =='(')</a:t>
            </a:r>
          </a:p>
          <a:p>
            <a:pPr lvl="1" algn="just" eaLnBrk="1" hangingPunct="1">
              <a:lnSpc>
                <a:spcPct val="125000"/>
              </a:lnSpc>
            </a:pPr>
            <a:r>
              <a:rPr lang="en-US" altLang="zh-CN"/>
              <a:t>                {</a:t>
            </a:r>
          </a:p>
          <a:p>
            <a:pPr lvl="1" algn="just" eaLnBrk="1" hangingPunct="1">
              <a:lnSpc>
                <a:spcPct val="125000"/>
              </a:lnSpc>
            </a:pPr>
            <a:r>
              <a:rPr lang="en-US" altLang="zh-CN"/>
              <a:t>               match ('(');</a:t>
            </a:r>
          </a:p>
          <a:p>
            <a:pPr lvl="1" algn="just" eaLnBrk="1" hangingPunct="1">
              <a:lnSpc>
                <a:spcPct val="125000"/>
              </a:lnSpc>
            </a:pPr>
            <a:r>
              <a:rPr lang="en-US" altLang="zh-CN"/>
              <a:t>               E ( );</a:t>
            </a:r>
          </a:p>
          <a:p>
            <a:pPr lvl="1" algn="just" eaLnBrk="1" hangingPunct="1">
              <a:lnSpc>
                <a:spcPct val="125000"/>
              </a:lnSpc>
            </a:pPr>
            <a:r>
              <a:rPr lang="en-US" altLang="zh-CN"/>
              <a:t>               if (lookahead ==')')</a:t>
            </a:r>
          </a:p>
          <a:p>
            <a:pPr lvl="1" algn="just" eaLnBrk="1" hangingPunct="1">
              <a:lnSpc>
                <a:spcPct val="125000"/>
              </a:lnSpc>
            </a:pPr>
            <a:r>
              <a:rPr lang="en-US" altLang="zh-CN"/>
              <a:t>                 match (')');</a:t>
            </a:r>
          </a:p>
          <a:p>
            <a:pPr lvl="1" algn="just" eaLnBrk="1" hangingPunct="1">
              <a:lnSpc>
                <a:spcPct val="125000"/>
              </a:lnSpc>
            </a:pPr>
            <a:r>
              <a:rPr lang="en-US" altLang="zh-CN"/>
              <a:t>               else error ( );</a:t>
            </a:r>
          </a:p>
          <a:p>
            <a:pPr lvl="1" algn="just" eaLnBrk="1" hangingPunct="1">
              <a:lnSpc>
                <a:spcPct val="125000"/>
              </a:lnSpc>
            </a:pPr>
            <a:r>
              <a:rPr lang="en-US" altLang="zh-CN"/>
              <a:t>            }</a:t>
            </a:r>
          </a:p>
          <a:p>
            <a:pPr lvl="1" algn="just" eaLnBrk="1" hangingPunct="1">
              <a:lnSpc>
                <a:spcPct val="125000"/>
              </a:lnSpc>
            </a:pPr>
            <a:r>
              <a:rPr lang="en-US" altLang="zh-CN"/>
              <a:t>              else error ( );</a:t>
            </a:r>
          </a:p>
          <a:p>
            <a:pPr lvl="1" algn="just" eaLnBrk="1" hangingPunct="1">
              <a:lnSpc>
                <a:spcPct val="125000"/>
              </a:lnSpc>
            </a:pPr>
            <a:r>
              <a:rPr lang="en-US" altLang="zh-CN"/>
              <a:t>         }</a:t>
            </a:r>
          </a:p>
        </p:txBody>
      </p:sp>
    </p:spTree>
  </p:cSld>
  <p:clrMapOvr>
    <a:masterClrMapping/>
  </p:clrMapOvr>
  <p:transition>
    <p:random/>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4">
            <a:extLst>
              <a:ext uri="{FF2B5EF4-FFF2-40B4-BE49-F238E27FC236}">
                <a16:creationId xmlns:a16="http://schemas.microsoft.com/office/drawing/2014/main" id="{B1AC8DB2-BE8F-D1B2-0682-135A36BDCCE7}"/>
              </a:ext>
            </a:extLst>
          </p:cNvPr>
          <p:cNvSpPr txBox="1">
            <a:spLocks noChangeArrowheads="1"/>
          </p:cNvSpPr>
          <p:nvPr/>
        </p:nvSpPr>
        <p:spPr bwMode="auto">
          <a:xfrm>
            <a:off x="203200" y="476250"/>
            <a:ext cx="87963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我们知道，关于</a:t>
            </a:r>
            <a:r>
              <a:rPr lang="en-US" altLang="zh-CN"/>
              <a:t>E'</a:t>
            </a:r>
            <a:r>
              <a:rPr lang="zh-CN" altLang="en-US"/>
              <a:t>的产生式是</a:t>
            </a:r>
          </a:p>
          <a:p>
            <a:pPr algn="ctr" eaLnBrk="1" hangingPunct="1">
              <a:lnSpc>
                <a:spcPct val="140000"/>
              </a:lnSpc>
            </a:pPr>
            <a:r>
              <a:rPr lang="en-US" altLang="zh-CN"/>
              <a:t>E'→+TE'∣ε</a:t>
            </a:r>
          </a:p>
          <a:p>
            <a:pPr algn="just" eaLnBrk="1" hangingPunct="1">
              <a:lnSpc>
                <a:spcPct val="140000"/>
              </a:lnSpc>
            </a:pPr>
            <a:r>
              <a:rPr lang="zh-CN" altLang="en-US"/>
              <a:t>即</a:t>
            </a:r>
            <a:r>
              <a:rPr lang="en-US" altLang="zh-CN"/>
              <a:t>E'</a:t>
            </a:r>
            <a:r>
              <a:rPr lang="zh-CN" altLang="en-US"/>
              <a:t>只有两个候选式：第一个候选式的开头终结符为</a:t>
            </a:r>
            <a:r>
              <a:rPr lang="en-US" altLang="zh-CN"/>
              <a:t>+</a:t>
            </a:r>
            <a:r>
              <a:rPr lang="zh-CN" altLang="en-US"/>
              <a:t>，第二个候选式为</a:t>
            </a:r>
            <a:r>
              <a:rPr lang="en-US" altLang="zh-CN"/>
              <a:t>ε</a:t>
            </a:r>
            <a:r>
              <a:rPr lang="zh-CN" altLang="en-US"/>
              <a:t>。这就是说，当</a:t>
            </a:r>
            <a:r>
              <a:rPr lang="en-US" altLang="zh-CN"/>
              <a:t>E'</a:t>
            </a:r>
            <a:r>
              <a:rPr lang="zh-CN" altLang="en-US"/>
              <a:t>面临输入符号“</a:t>
            </a:r>
            <a:r>
              <a:rPr lang="en-US" altLang="zh-CN"/>
              <a:t>+”</a:t>
            </a:r>
            <a:r>
              <a:rPr lang="zh-CN" altLang="en-US"/>
              <a:t>时就令第一个候选式进入工作，而当面临任何其它符号时，</a:t>
            </a:r>
            <a:r>
              <a:rPr lang="en-US" altLang="zh-CN"/>
              <a:t>E'</a:t>
            </a:r>
            <a:r>
              <a:rPr lang="zh-CN" altLang="en-US"/>
              <a:t>就自动认为获得了匹配。递归函数</a:t>
            </a:r>
            <a:r>
              <a:rPr lang="en-US" altLang="zh-CN"/>
              <a:t>E'</a:t>
            </a:r>
            <a:r>
              <a:rPr lang="zh-CN" altLang="en-US"/>
              <a:t>就是根据这一原则设计的。</a:t>
            </a:r>
          </a:p>
          <a:p>
            <a:pPr algn="just" eaLnBrk="1" hangingPunct="1">
              <a:lnSpc>
                <a:spcPct val="140000"/>
              </a:lnSpc>
            </a:pPr>
            <a:r>
              <a:rPr lang="zh-CN" altLang="en-US"/>
              <a:t>　　例如，我们将递归函数的调用以栈的形式模拟来分析输入串 </a:t>
            </a:r>
            <a:r>
              <a:rPr lang="en-US" altLang="zh-CN"/>
              <a:t># i</a:t>
            </a:r>
            <a:r>
              <a:rPr lang="en-US" altLang="zh-CN" baseline="-30000"/>
              <a:t>1</a:t>
            </a:r>
            <a:r>
              <a:rPr lang="en-US" altLang="zh-CN"/>
              <a:t>*(i</a:t>
            </a:r>
            <a:r>
              <a:rPr lang="en-US" altLang="zh-CN" baseline="-30000"/>
              <a:t>2</a:t>
            </a:r>
            <a:r>
              <a:rPr lang="en-US" altLang="zh-CN"/>
              <a:t>+i</a:t>
            </a:r>
            <a:r>
              <a:rPr lang="en-US" altLang="zh-CN" baseline="-30000"/>
              <a:t>3</a:t>
            </a:r>
            <a:r>
              <a:rPr lang="en-US" altLang="zh-CN"/>
              <a:t>)# </a:t>
            </a:r>
            <a:r>
              <a:rPr lang="zh-CN" altLang="en-US"/>
              <a:t>的语法分析过程；在此，“</a:t>
            </a:r>
            <a:r>
              <a:rPr lang="en-US" altLang="zh-CN"/>
              <a:t>#”</a:t>
            </a:r>
            <a:r>
              <a:rPr lang="zh-CN" altLang="en-US"/>
              <a:t>为输入串</a:t>
            </a:r>
            <a:r>
              <a:rPr lang="en-US" altLang="zh-CN"/>
              <a:t>i</a:t>
            </a:r>
            <a:r>
              <a:rPr lang="en-US" altLang="zh-CN" baseline="-30000"/>
              <a:t>1</a:t>
            </a:r>
            <a:r>
              <a:rPr lang="en-US" altLang="zh-CN"/>
              <a:t>*( i</a:t>
            </a:r>
            <a:r>
              <a:rPr lang="en-US" altLang="zh-CN" baseline="-30000"/>
              <a:t>2</a:t>
            </a:r>
            <a:r>
              <a:rPr lang="en-US" altLang="zh-CN"/>
              <a:t>+i</a:t>
            </a:r>
            <a:r>
              <a:rPr lang="en-US" altLang="zh-CN" baseline="-30000"/>
              <a:t>3</a:t>
            </a:r>
            <a:r>
              <a:rPr lang="en-US" altLang="zh-CN"/>
              <a:t>)</a:t>
            </a:r>
            <a:r>
              <a:rPr lang="zh-CN" altLang="en-US"/>
              <a:t>的分隔符。进行语法分析时，首先将“</a:t>
            </a:r>
            <a:r>
              <a:rPr lang="en-US" altLang="zh-CN"/>
              <a:t>#”</a:t>
            </a:r>
            <a:r>
              <a:rPr lang="zh-CN" altLang="en-US"/>
              <a:t>和文法开始符</a:t>
            </a:r>
            <a:r>
              <a:rPr lang="en-US" altLang="zh-CN"/>
              <a:t>E</a:t>
            </a:r>
            <a:r>
              <a:rPr lang="zh-CN" altLang="en-US"/>
              <a:t>压入栈中，当语法分析进行到栈中仅剩“</a:t>
            </a:r>
            <a:r>
              <a:rPr lang="en-US" altLang="zh-CN"/>
              <a:t>#”</a:t>
            </a:r>
            <a:r>
              <a:rPr lang="zh-CN" altLang="en-US"/>
              <a:t>而输入串扫描指针已指向输入串尾部的“</a:t>
            </a:r>
            <a:r>
              <a:rPr lang="en-US" altLang="zh-CN"/>
              <a:t>#”</a:t>
            </a:r>
            <a:r>
              <a:rPr lang="zh-CN" altLang="en-US"/>
              <a:t>时，则语法分析成功，分析过程如图</a:t>
            </a:r>
            <a:r>
              <a:rPr lang="en-US" altLang="zh-CN"/>
              <a:t>3–14</a:t>
            </a:r>
            <a:r>
              <a:rPr lang="zh-CN" altLang="en-US"/>
              <a:t>所示。</a:t>
            </a:r>
          </a:p>
        </p:txBody>
      </p:sp>
    </p:spTree>
  </p:cSld>
  <p:clrMapOvr>
    <a:masterClrMapping/>
  </p:clrMapOvr>
  <p:transition>
    <p:random/>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4">
            <a:extLst>
              <a:ext uri="{FF2B5EF4-FFF2-40B4-BE49-F238E27FC236}">
                <a16:creationId xmlns:a16="http://schemas.microsoft.com/office/drawing/2014/main" id="{9725146D-8DCE-9008-138C-2BE232BF6A7D}"/>
              </a:ext>
            </a:extLst>
          </p:cNvPr>
          <p:cNvSpPr txBox="1">
            <a:spLocks noChangeArrowheads="1"/>
          </p:cNvSpPr>
          <p:nvPr/>
        </p:nvSpPr>
        <p:spPr bwMode="auto">
          <a:xfrm>
            <a:off x="1187450" y="5949950"/>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3–14  </a:t>
            </a:r>
            <a:r>
              <a:rPr lang="zh-CN" altLang="en-US"/>
              <a:t>输入串</a:t>
            </a:r>
            <a:r>
              <a:rPr lang="en-US" altLang="zh-CN"/>
              <a:t>i</a:t>
            </a:r>
            <a:r>
              <a:rPr lang="en-US" altLang="zh-CN" baseline="-30000"/>
              <a:t>1</a:t>
            </a:r>
            <a:r>
              <a:rPr lang="en-US" altLang="zh-CN"/>
              <a:t>*( i</a:t>
            </a:r>
            <a:r>
              <a:rPr lang="en-US" altLang="zh-CN" baseline="-30000"/>
              <a:t>2</a:t>
            </a:r>
            <a:r>
              <a:rPr lang="en-US" altLang="zh-CN"/>
              <a:t>+i</a:t>
            </a:r>
            <a:r>
              <a:rPr lang="en-US" altLang="zh-CN" baseline="-30000"/>
              <a:t>3</a:t>
            </a:r>
            <a:r>
              <a:rPr lang="en-US" altLang="zh-CN"/>
              <a:t>)</a:t>
            </a:r>
            <a:r>
              <a:rPr lang="zh-CN" altLang="en-US"/>
              <a:t>的语法分析</a:t>
            </a:r>
          </a:p>
        </p:txBody>
      </p:sp>
      <p:pic>
        <p:nvPicPr>
          <p:cNvPr id="145411" name="Picture 5" descr="3-13">
            <a:extLst>
              <a:ext uri="{FF2B5EF4-FFF2-40B4-BE49-F238E27FC236}">
                <a16:creationId xmlns:a16="http://schemas.microsoft.com/office/drawing/2014/main" id="{2E180EA3-B93D-AC48-66EB-CE8DDAEFA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68425"/>
            <a:ext cx="8496300"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4">
            <a:extLst>
              <a:ext uri="{FF2B5EF4-FFF2-40B4-BE49-F238E27FC236}">
                <a16:creationId xmlns:a16="http://schemas.microsoft.com/office/drawing/2014/main" id="{0694B330-B0CB-5455-1C49-A58027C79930}"/>
              </a:ext>
            </a:extLst>
          </p:cNvPr>
          <p:cNvSpPr txBox="1">
            <a:spLocks noChangeArrowheads="1"/>
          </p:cNvSpPr>
          <p:nvPr/>
        </p:nvSpPr>
        <p:spPr bwMode="auto">
          <a:xfrm>
            <a:off x="152400" y="1493838"/>
            <a:ext cx="87630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注意：图</a:t>
            </a:r>
            <a:r>
              <a:rPr lang="en-US" altLang="zh-CN">
                <a:ea typeface="楷体_GB2312" pitchFamily="49" charset="-122"/>
              </a:rPr>
              <a:t>3</a:t>
            </a:r>
            <a:r>
              <a:rPr lang="en-US" altLang="zh-CN"/>
              <a:t>–</a:t>
            </a:r>
            <a:r>
              <a:rPr lang="en-US" altLang="zh-CN">
                <a:ea typeface="楷体_GB2312" pitchFamily="49" charset="-122"/>
              </a:rPr>
              <a:t>14</a:t>
            </a:r>
            <a:r>
              <a:rPr lang="zh-CN" altLang="en-US">
                <a:ea typeface="楷体_GB2312" pitchFamily="49" charset="-122"/>
              </a:rPr>
              <a:t>中第</a:t>
            </a:r>
            <a:r>
              <a:rPr lang="en-US" altLang="zh-CN">
                <a:ea typeface="楷体_GB2312" pitchFamily="49" charset="-122"/>
              </a:rPr>
              <a:t>(5)</a:t>
            </a:r>
            <a:r>
              <a:rPr lang="zh-CN" altLang="en-US">
                <a:ea typeface="楷体_GB2312" pitchFamily="49" charset="-122"/>
              </a:rPr>
              <a:t>步执行函数</a:t>
            </a:r>
            <a:r>
              <a:rPr lang="en-US" altLang="zh-CN">
                <a:ea typeface="楷体_GB2312" pitchFamily="49" charset="-122"/>
              </a:rPr>
              <a:t>F( )</a:t>
            </a:r>
            <a:r>
              <a:rPr lang="zh-CN" altLang="en-US">
                <a:ea typeface="楷体_GB2312" pitchFamily="49" charset="-122"/>
              </a:rPr>
              <a:t>时，因当前扫描的字符为“</a:t>
            </a:r>
            <a:r>
              <a:rPr lang="en-US" altLang="zh-CN">
                <a:ea typeface="楷体_GB2312" pitchFamily="49" charset="-122"/>
              </a:rPr>
              <a:t>(”</a:t>
            </a:r>
            <a:r>
              <a:rPr lang="zh-CN" altLang="en-US">
                <a:ea typeface="楷体_GB2312" pitchFamily="49" charset="-122"/>
              </a:rPr>
              <a:t>，故匹配后应执行</a:t>
            </a:r>
            <a:r>
              <a:rPr lang="en-US" altLang="zh-CN">
                <a:ea typeface="楷体_GB2312" pitchFamily="49" charset="-122"/>
              </a:rPr>
              <a:t>E( )(</a:t>
            </a:r>
            <a:r>
              <a:rPr lang="zh-CN" altLang="en-US">
                <a:ea typeface="楷体_GB2312" pitchFamily="49" charset="-122"/>
              </a:rPr>
              <a:t>用栈模拟即为将</a:t>
            </a:r>
            <a:r>
              <a:rPr lang="en-US" altLang="zh-CN">
                <a:ea typeface="楷体_GB2312" pitchFamily="49" charset="-122"/>
              </a:rPr>
              <a:t>E</a:t>
            </a:r>
            <a:r>
              <a:rPr lang="zh-CN" altLang="en-US">
                <a:ea typeface="楷体_GB2312" pitchFamily="49" charset="-122"/>
              </a:rPr>
              <a:t>压栈</a:t>
            </a:r>
            <a:r>
              <a:rPr lang="en-US" altLang="zh-CN">
                <a:ea typeface="楷体_GB2312" pitchFamily="49" charset="-122"/>
              </a:rPr>
              <a:t>)</a:t>
            </a:r>
            <a:r>
              <a:rPr lang="zh-CN" altLang="en-US">
                <a:ea typeface="楷体_GB2312" pitchFamily="49" charset="-122"/>
              </a:rPr>
              <a:t>；并且，在执行完</a:t>
            </a:r>
            <a:r>
              <a:rPr lang="en-US" altLang="zh-CN">
                <a:ea typeface="楷体_GB2312" pitchFamily="49" charset="-122"/>
              </a:rPr>
              <a:t>E( )</a:t>
            </a:r>
            <a:r>
              <a:rPr lang="zh-CN" altLang="en-US">
                <a:ea typeface="楷体_GB2312" pitchFamily="49" charset="-122"/>
              </a:rPr>
              <a:t>后还应执行其后的判断“</a:t>
            </a:r>
            <a:r>
              <a:rPr lang="en-US" altLang="zh-CN">
                <a:ea typeface="楷体_GB2312" pitchFamily="49" charset="-122"/>
              </a:rPr>
              <a:t>)”</a:t>
            </a:r>
            <a:r>
              <a:rPr lang="zh-CN" altLang="en-US">
                <a:ea typeface="楷体_GB2312" pitchFamily="49" charset="-122"/>
              </a:rPr>
              <a:t>与匹配“</a:t>
            </a:r>
            <a:r>
              <a:rPr lang="en-US" altLang="zh-CN">
                <a:ea typeface="楷体_GB2312" pitchFamily="49" charset="-122"/>
              </a:rPr>
              <a:t>)”</a:t>
            </a:r>
            <a:r>
              <a:rPr lang="zh-CN" altLang="en-US">
                <a:ea typeface="楷体_GB2312" pitchFamily="49" charset="-122"/>
              </a:rPr>
              <a:t>语句，这在栈的模拟中则是标出此时</a:t>
            </a:r>
            <a:r>
              <a:rPr lang="en-US" altLang="zh-CN">
                <a:ea typeface="楷体_GB2312" pitchFamily="49" charset="-122"/>
              </a:rPr>
              <a:t>E</a:t>
            </a:r>
            <a:r>
              <a:rPr lang="zh-CN" altLang="en-US">
                <a:ea typeface="楷体_GB2312" pitchFamily="49" charset="-122"/>
              </a:rPr>
              <a:t>压栈之前的位置</a:t>
            </a:r>
            <a:r>
              <a:rPr lang="en-US" altLang="zh-CN">
                <a:ea typeface="楷体_GB2312" pitchFamily="49" charset="-122"/>
              </a:rPr>
              <a:t>(</a:t>
            </a:r>
            <a:r>
              <a:rPr lang="zh-CN" altLang="en-US">
                <a:ea typeface="楷体_GB2312" pitchFamily="49" charset="-122"/>
              </a:rPr>
              <a:t>见图</a:t>
            </a:r>
            <a:r>
              <a:rPr lang="en-US" altLang="zh-CN">
                <a:ea typeface="楷体_GB2312" pitchFamily="49" charset="-122"/>
              </a:rPr>
              <a:t>3</a:t>
            </a:r>
            <a:r>
              <a:rPr lang="en-US" altLang="zh-CN"/>
              <a:t>–</a:t>
            </a:r>
            <a:r>
              <a:rPr lang="en-US" altLang="zh-CN">
                <a:ea typeface="楷体_GB2312" pitchFamily="49" charset="-122"/>
              </a:rPr>
              <a:t>12</a:t>
            </a:r>
            <a:r>
              <a:rPr lang="zh-CN" altLang="en-US">
                <a:ea typeface="楷体_GB2312" pitchFamily="49" charset="-122"/>
              </a:rPr>
              <a:t>的第</a:t>
            </a:r>
            <a:r>
              <a:rPr lang="en-US" altLang="zh-CN">
                <a:ea typeface="楷体_GB2312" pitchFamily="49" charset="-122"/>
              </a:rPr>
              <a:t>(7)</a:t>
            </a:r>
            <a:r>
              <a:rPr lang="zh-CN" altLang="en-US"/>
              <a:t>～</a:t>
            </a:r>
            <a:r>
              <a:rPr lang="en-US" altLang="zh-CN">
                <a:ea typeface="楷体_GB2312" pitchFamily="49" charset="-122"/>
              </a:rPr>
              <a:t>(14)</a:t>
            </a:r>
            <a:r>
              <a:rPr lang="zh-CN" altLang="en-US">
                <a:ea typeface="楷体_GB2312" pitchFamily="49" charset="-122"/>
              </a:rPr>
              <a:t>步</a:t>
            </a:r>
            <a:r>
              <a:rPr lang="en-US" altLang="zh-CN">
                <a:ea typeface="楷体_GB2312" pitchFamily="49" charset="-122"/>
              </a:rPr>
              <a:t>)</a:t>
            </a:r>
            <a:r>
              <a:rPr lang="zh-CN" altLang="en-US">
                <a:ea typeface="楷体_GB2312" pitchFamily="49" charset="-122"/>
              </a:rPr>
              <a:t>，即弹栈至此时</a:t>
            </a:r>
            <a:r>
              <a:rPr lang="en-US" altLang="zh-CN">
                <a:ea typeface="楷体_GB2312" pitchFamily="49" charset="-122"/>
              </a:rPr>
              <a:t>(</a:t>
            </a:r>
            <a:r>
              <a:rPr lang="zh-CN" altLang="en-US">
                <a:ea typeface="楷体_GB2312" pitchFamily="49" charset="-122"/>
              </a:rPr>
              <a:t>第</a:t>
            </a:r>
            <a:r>
              <a:rPr lang="en-US" altLang="zh-CN">
                <a:ea typeface="楷体_GB2312" pitchFamily="49" charset="-122"/>
              </a:rPr>
              <a:t>(14)</a:t>
            </a:r>
            <a:r>
              <a:rPr lang="zh-CN" altLang="en-US">
                <a:ea typeface="楷体_GB2312" pitchFamily="49" charset="-122"/>
              </a:rPr>
              <a:t>步结束时</a:t>
            </a:r>
            <a:r>
              <a:rPr lang="en-US" altLang="zh-CN">
                <a:ea typeface="楷体_GB2312" pitchFamily="49" charset="-122"/>
              </a:rPr>
              <a:t>)</a:t>
            </a:r>
            <a:r>
              <a:rPr lang="zh-CN" altLang="en-US">
                <a:ea typeface="楷体_GB2312" pitchFamily="49" charset="-122"/>
              </a:rPr>
              <a:t>应执行这个判断“</a:t>
            </a:r>
            <a:r>
              <a:rPr lang="en-US" altLang="zh-CN">
                <a:ea typeface="楷体_GB2312" pitchFamily="49" charset="-122"/>
              </a:rPr>
              <a:t>)”</a:t>
            </a:r>
            <a:r>
              <a:rPr lang="zh-CN" altLang="en-US">
                <a:ea typeface="楷体_GB2312" pitchFamily="49" charset="-122"/>
              </a:rPr>
              <a:t>与匹配“</a:t>
            </a:r>
            <a:r>
              <a:rPr lang="en-US" altLang="zh-CN">
                <a:ea typeface="楷体_GB2312" pitchFamily="49" charset="-122"/>
              </a:rPr>
              <a:t>)”</a:t>
            </a:r>
            <a:r>
              <a:rPr lang="zh-CN" altLang="en-US">
                <a:ea typeface="楷体_GB2312" pitchFamily="49" charset="-122"/>
              </a:rPr>
              <a:t>语句。</a:t>
            </a:r>
            <a:endParaRPr lang="zh-CN" altLang="en-US"/>
          </a:p>
        </p:txBody>
      </p:sp>
    </p:spTree>
  </p:cSld>
  <p:clrMapOvr>
    <a:masterClrMapping/>
  </p:clrMapOvr>
  <p:transition>
    <p:random/>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4">
            <a:extLst>
              <a:ext uri="{FF2B5EF4-FFF2-40B4-BE49-F238E27FC236}">
                <a16:creationId xmlns:a16="http://schemas.microsoft.com/office/drawing/2014/main" id="{33461912-EF59-EE21-40B3-DE8107C8A4DE}"/>
              </a:ext>
            </a:extLst>
          </p:cNvPr>
          <p:cNvSpPr txBox="1">
            <a:spLocks noChangeArrowheads="1"/>
          </p:cNvSpPr>
          <p:nvPr/>
        </p:nvSpPr>
        <p:spPr bwMode="auto">
          <a:xfrm>
            <a:off x="188913" y="476250"/>
            <a:ext cx="8810625"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我们还可以用另一种表示法得到递归下降分析器，即将文法的每一个非终结符用</a:t>
            </a:r>
            <a:r>
              <a:rPr lang="en-US" altLang="zh-CN"/>
              <a:t>V</a:t>
            </a:r>
            <a:r>
              <a:rPr lang="en-US" altLang="zh-CN" baseline="-30000"/>
              <a:t>T</a:t>
            </a:r>
            <a:r>
              <a:rPr lang="en-US" altLang="zh-CN"/>
              <a:t>∪V</a:t>
            </a:r>
            <a:r>
              <a:rPr lang="en-US" altLang="zh-CN" baseline="-30000"/>
              <a:t>N</a:t>
            </a:r>
            <a:r>
              <a:rPr lang="zh-CN" altLang="en-US"/>
              <a:t>上的一个正规表达式来定义，然后将其用状态转换图表示，并借助于这种转换图来得到递归下降分析器。这种方法的特点是可以不消除文法的左递归。 </a:t>
            </a:r>
          </a:p>
          <a:p>
            <a:pPr algn="just" eaLnBrk="1" hangingPunct="1">
              <a:lnSpc>
                <a:spcPct val="130000"/>
              </a:lnSpc>
              <a:spcBef>
                <a:spcPct val="50000"/>
              </a:spcBef>
            </a:pPr>
            <a:r>
              <a:rPr lang="zh-CN" altLang="en-US"/>
              <a:t>　　文法</a:t>
            </a:r>
            <a:r>
              <a:rPr lang="en-US" altLang="zh-CN"/>
              <a:t>(3.2)</a:t>
            </a:r>
            <a:r>
              <a:rPr lang="zh-CN" altLang="en-US"/>
              <a:t>的每个非终结符可由下面的正规表达式定义：</a:t>
            </a:r>
          </a:p>
          <a:p>
            <a:pPr algn="just" eaLnBrk="1" hangingPunct="1">
              <a:lnSpc>
                <a:spcPct val="130000"/>
              </a:lnSpc>
              <a:spcBef>
                <a:spcPct val="50000"/>
              </a:spcBef>
            </a:pPr>
            <a:r>
              <a:rPr lang="zh-CN" altLang="en-US"/>
              <a:t>			</a:t>
            </a:r>
            <a:r>
              <a:rPr lang="en-US" altLang="zh-CN"/>
              <a:t>E→T{+T}</a:t>
            </a:r>
          </a:p>
          <a:p>
            <a:pPr algn="just" eaLnBrk="1" hangingPunct="1">
              <a:lnSpc>
                <a:spcPct val="130000"/>
              </a:lnSpc>
              <a:spcBef>
                <a:spcPct val="50000"/>
              </a:spcBef>
            </a:pPr>
            <a:r>
              <a:rPr lang="en-US" altLang="zh-CN"/>
              <a:t>			T→F{*F}</a:t>
            </a:r>
          </a:p>
          <a:p>
            <a:pPr algn="just" eaLnBrk="1" hangingPunct="1">
              <a:lnSpc>
                <a:spcPct val="130000"/>
              </a:lnSpc>
              <a:spcBef>
                <a:spcPct val="50000"/>
              </a:spcBef>
            </a:pPr>
            <a:r>
              <a:rPr lang="en-US" altLang="zh-CN"/>
              <a:t>			F→i│‘(’ E ‘)’               </a:t>
            </a:r>
            <a:r>
              <a:rPr lang="zh-CN" altLang="en-US"/>
              <a:t>　　　                  </a:t>
            </a:r>
            <a:r>
              <a:rPr lang="en-US" altLang="zh-CN"/>
              <a:t>(3.7)</a:t>
            </a:r>
          </a:p>
          <a:p>
            <a:pPr algn="just" eaLnBrk="1" hangingPunct="1">
              <a:lnSpc>
                <a:spcPct val="130000"/>
              </a:lnSpc>
              <a:spcBef>
                <a:spcPct val="50000"/>
              </a:spcBef>
            </a:pPr>
            <a:r>
              <a:rPr lang="zh-CN" altLang="en-US"/>
              <a:t>在此，“</a:t>
            </a:r>
            <a:r>
              <a:rPr lang="en-US" altLang="zh-CN"/>
              <a:t>{α}”</a:t>
            </a:r>
            <a:r>
              <a:rPr lang="zh-CN" altLang="en-US"/>
              <a:t>表示闭包运算</a:t>
            </a:r>
            <a:r>
              <a:rPr lang="en-US" altLang="zh-CN"/>
              <a:t>α</a:t>
            </a:r>
            <a:r>
              <a:rPr lang="en-US" altLang="zh-CN" baseline="30000"/>
              <a:t>*</a:t>
            </a:r>
            <a:r>
              <a:rPr lang="zh-CN" altLang="en-US"/>
              <a:t>，且文法</a:t>
            </a:r>
            <a:r>
              <a:rPr lang="en-US" altLang="zh-CN"/>
              <a:t>(3.2)</a:t>
            </a:r>
            <a:r>
              <a:rPr lang="zh-CN" altLang="en-US"/>
              <a:t>与文法</a:t>
            </a:r>
            <a:r>
              <a:rPr lang="en-US" altLang="zh-CN"/>
              <a:t>(3.7)</a:t>
            </a:r>
            <a:r>
              <a:rPr lang="zh-CN" altLang="en-US"/>
              <a:t>是等价的，文法</a:t>
            </a:r>
            <a:r>
              <a:rPr lang="en-US" altLang="zh-CN"/>
              <a:t>(3.7)</a:t>
            </a:r>
            <a:r>
              <a:rPr lang="zh-CN" altLang="en-US"/>
              <a:t>不含左递归。根据文法</a:t>
            </a:r>
            <a:r>
              <a:rPr lang="en-US" altLang="zh-CN"/>
              <a:t>(3.7)</a:t>
            </a:r>
            <a:r>
              <a:rPr lang="zh-CN" altLang="en-US"/>
              <a:t>可得到图</a:t>
            </a:r>
            <a:r>
              <a:rPr lang="en-US" altLang="zh-CN"/>
              <a:t>3–15</a:t>
            </a:r>
            <a:r>
              <a:rPr lang="zh-CN" altLang="en-US"/>
              <a:t>所示的一组描述非终结符</a:t>
            </a:r>
            <a:r>
              <a:rPr lang="en-US" altLang="zh-CN"/>
              <a:t>E</a:t>
            </a:r>
            <a:r>
              <a:rPr lang="zh-CN" altLang="en-US"/>
              <a:t>、</a:t>
            </a:r>
            <a:r>
              <a:rPr lang="en-US" altLang="zh-CN"/>
              <a:t>T</a:t>
            </a:r>
            <a:r>
              <a:rPr lang="zh-CN" altLang="en-US"/>
              <a:t>和</a:t>
            </a:r>
            <a:r>
              <a:rPr lang="en-US" altLang="zh-CN"/>
              <a:t>F</a:t>
            </a:r>
            <a:r>
              <a:rPr lang="zh-CN" altLang="en-US"/>
              <a:t>的状态转换图。</a:t>
            </a:r>
          </a:p>
        </p:txBody>
      </p:sp>
    </p:spTree>
  </p:cSld>
  <p:clrMapOvr>
    <a:masterClrMapping/>
  </p:clrMapOvr>
  <p:transition>
    <p:random/>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4">
            <a:extLst>
              <a:ext uri="{FF2B5EF4-FFF2-40B4-BE49-F238E27FC236}">
                <a16:creationId xmlns:a16="http://schemas.microsoft.com/office/drawing/2014/main" id="{1037CD4B-D740-FEA2-59BB-17B793D08AF4}"/>
              </a:ext>
            </a:extLst>
          </p:cNvPr>
          <p:cNvSpPr txBox="1">
            <a:spLocks noChangeArrowheads="1"/>
          </p:cNvSpPr>
          <p:nvPr/>
        </p:nvSpPr>
        <p:spPr bwMode="auto">
          <a:xfrm>
            <a:off x="1524000" y="5635625"/>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3–15  </a:t>
            </a:r>
            <a:r>
              <a:rPr lang="zh-CN" altLang="en-US"/>
              <a:t>非终结符对应的状态转换图</a:t>
            </a:r>
          </a:p>
        </p:txBody>
      </p:sp>
      <p:pic>
        <p:nvPicPr>
          <p:cNvPr id="148483" name="Picture 5" descr="3-14">
            <a:extLst>
              <a:ext uri="{FF2B5EF4-FFF2-40B4-BE49-F238E27FC236}">
                <a16:creationId xmlns:a16="http://schemas.microsoft.com/office/drawing/2014/main" id="{54FF9818-29F0-347F-FAAD-78108E22F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708275"/>
            <a:ext cx="88931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4">
            <a:extLst>
              <a:ext uri="{FF2B5EF4-FFF2-40B4-BE49-F238E27FC236}">
                <a16:creationId xmlns:a16="http://schemas.microsoft.com/office/drawing/2014/main" id="{521AB346-6BDD-A63C-6202-E315EC838A44}"/>
              </a:ext>
            </a:extLst>
          </p:cNvPr>
          <p:cNvSpPr txBox="1">
            <a:spLocks noChangeArrowheads="1"/>
          </p:cNvSpPr>
          <p:nvPr/>
        </p:nvSpPr>
        <p:spPr bwMode="auto">
          <a:xfrm>
            <a:off x="152400" y="406400"/>
            <a:ext cx="8763000"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图</a:t>
            </a:r>
            <a:r>
              <a:rPr lang="en-US" altLang="zh-CN"/>
              <a:t>3–15</a:t>
            </a:r>
            <a:r>
              <a:rPr lang="zh-CN" altLang="en-US"/>
              <a:t>中三个状态转换图的工作是以一种相互递归的方式进行的；因此，每个状态转换图的作用就如同一个递归过程</a:t>
            </a:r>
            <a:r>
              <a:rPr lang="en-US" altLang="zh-CN"/>
              <a:t>(</a:t>
            </a:r>
            <a:r>
              <a:rPr lang="zh-CN" altLang="en-US"/>
              <a:t>函数</a:t>
            </a:r>
            <a:r>
              <a:rPr lang="en-US" altLang="zh-CN"/>
              <a:t>)</a:t>
            </a:r>
            <a:r>
              <a:rPr lang="zh-CN" altLang="en-US"/>
              <a:t>。这时，前面的递归下降分析器程序可删除函数</a:t>
            </a:r>
            <a:r>
              <a:rPr lang="en-US" altLang="zh-CN"/>
              <a:t>E'( )</a:t>
            </a:r>
            <a:r>
              <a:rPr lang="zh-CN" altLang="en-US"/>
              <a:t>和</a:t>
            </a:r>
            <a:r>
              <a:rPr lang="en-US" altLang="zh-CN"/>
              <a:t>T'( )</a:t>
            </a:r>
            <a:r>
              <a:rPr lang="zh-CN" altLang="en-US"/>
              <a:t>，而将</a:t>
            </a:r>
            <a:r>
              <a:rPr lang="en-US" altLang="zh-CN"/>
              <a:t>E( )</a:t>
            </a:r>
            <a:r>
              <a:rPr lang="zh-CN" altLang="en-US"/>
              <a:t>和</a:t>
            </a:r>
            <a:r>
              <a:rPr lang="en-US" altLang="zh-CN"/>
              <a:t>T( )</a:t>
            </a:r>
            <a:r>
              <a:rPr lang="zh-CN" altLang="en-US"/>
              <a:t>改为</a:t>
            </a:r>
          </a:p>
          <a:p>
            <a:pPr lvl="2" algn="just" eaLnBrk="1" hangingPunct="1">
              <a:lnSpc>
                <a:spcPct val="130000"/>
              </a:lnSpc>
            </a:pPr>
            <a:r>
              <a:rPr lang="en-US" altLang="zh-CN"/>
              <a:t>void E( )</a:t>
            </a:r>
          </a:p>
          <a:p>
            <a:pPr lvl="2" algn="just" eaLnBrk="1" hangingPunct="1">
              <a:lnSpc>
                <a:spcPct val="130000"/>
              </a:lnSpc>
            </a:pPr>
            <a:r>
              <a:rPr lang="en-US" altLang="zh-CN"/>
              <a:t>{</a:t>
            </a:r>
          </a:p>
          <a:p>
            <a:pPr lvl="3" algn="just" eaLnBrk="1" hangingPunct="1">
              <a:lnSpc>
                <a:spcPct val="130000"/>
              </a:lnSpc>
            </a:pPr>
            <a:r>
              <a:rPr lang="en-US" altLang="zh-CN"/>
              <a:t>T( );</a:t>
            </a:r>
          </a:p>
          <a:p>
            <a:pPr lvl="3" algn="just" eaLnBrk="1" hangingPunct="1">
              <a:lnSpc>
                <a:spcPct val="130000"/>
              </a:lnSpc>
            </a:pPr>
            <a:r>
              <a:rPr lang="en-US" altLang="zh-CN"/>
              <a:t>while (lookahead == '+')</a:t>
            </a:r>
          </a:p>
          <a:p>
            <a:pPr lvl="3" algn="just" eaLnBrk="1" hangingPunct="1">
              <a:lnSpc>
                <a:spcPct val="130000"/>
              </a:lnSpc>
            </a:pPr>
            <a:r>
              <a:rPr lang="en-US" altLang="zh-CN"/>
              <a:t>{</a:t>
            </a:r>
          </a:p>
          <a:p>
            <a:pPr lvl="4" algn="just" eaLnBrk="1" hangingPunct="1">
              <a:lnSpc>
                <a:spcPct val="130000"/>
              </a:lnSpc>
            </a:pPr>
            <a:r>
              <a:rPr lang="en-US" altLang="zh-CN"/>
              <a:t>match ('+');</a:t>
            </a:r>
          </a:p>
          <a:p>
            <a:pPr lvl="4" algn="just" eaLnBrk="1" hangingPunct="1">
              <a:lnSpc>
                <a:spcPct val="130000"/>
              </a:lnSpc>
            </a:pPr>
            <a:r>
              <a:rPr lang="en-US" altLang="zh-CN"/>
              <a:t>T( );</a:t>
            </a:r>
          </a:p>
          <a:p>
            <a:pPr lvl="3" algn="just" eaLnBrk="1" hangingPunct="1">
              <a:lnSpc>
                <a:spcPct val="130000"/>
              </a:lnSpc>
            </a:pPr>
            <a:r>
              <a:rPr lang="en-US" altLang="zh-CN"/>
              <a:t>}</a:t>
            </a:r>
          </a:p>
          <a:p>
            <a:pPr lvl="2" algn="just" eaLnBrk="1" hangingPunct="1">
              <a:lnSpc>
                <a:spcPct val="130000"/>
              </a:lnSpc>
            </a:pPr>
            <a:r>
              <a:rPr lang="en-US" altLang="zh-CN"/>
              <a:t>}</a:t>
            </a:r>
          </a:p>
        </p:txBody>
      </p:sp>
    </p:spTree>
  </p:cSld>
  <p:clrMapOvr>
    <a:masterClrMapping/>
  </p:clrMapOvr>
  <p:transition>
    <p:random/>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4">
            <a:extLst>
              <a:ext uri="{FF2B5EF4-FFF2-40B4-BE49-F238E27FC236}">
                <a16:creationId xmlns:a16="http://schemas.microsoft.com/office/drawing/2014/main" id="{6F166BD3-C07A-D490-6264-ADA9294302DC}"/>
              </a:ext>
            </a:extLst>
          </p:cNvPr>
          <p:cNvSpPr txBox="1">
            <a:spLocks noChangeArrowheads="1"/>
          </p:cNvSpPr>
          <p:nvPr/>
        </p:nvSpPr>
        <p:spPr bwMode="auto">
          <a:xfrm>
            <a:off x="188913" y="581025"/>
            <a:ext cx="8751887"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spcBef>
                <a:spcPct val="50000"/>
              </a:spcBef>
            </a:pPr>
            <a:r>
              <a:rPr lang="en-US" altLang="zh-CN"/>
              <a:t>void T( )</a:t>
            </a:r>
          </a:p>
          <a:p>
            <a:pPr lvl="1" algn="just" eaLnBrk="1" hangingPunct="1">
              <a:spcBef>
                <a:spcPct val="50000"/>
              </a:spcBef>
            </a:pPr>
            <a:r>
              <a:rPr lang="en-US" altLang="zh-CN"/>
              <a:t>{</a:t>
            </a:r>
          </a:p>
          <a:p>
            <a:pPr lvl="1" algn="just" eaLnBrk="1" hangingPunct="1">
              <a:spcBef>
                <a:spcPct val="50000"/>
              </a:spcBef>
            </a:pPr>
            <a:r>
              <a:rPr lang="en-US" altLang="zh-CN"/>
              <a:t>    F( );</a:t>
            </a:r>
          </a:p>
          <a:p>
            <a:pPr lvl="1" algn="just" eaLnBrk="1" hangingPunct="1">
              <a:spcBef>
                <a:spcPct val="50000"/>
              </a:spcBef>
            </a:pPr>
            <a:r>
              <a:rPr lang="en-US" altLang="zh-CN"/>
              <a:t>    while (lookahead == '*')</a:t>
            </a:r>
          </a:p>
          <a:p>
            <a:pPr lvl="1" algn="just" eaLnBrk="1" hangingPunct="1">
              <a:spcBef>
                <a:spcPct val="50000"/>
              </a:spcBef>
            </a:pPr>
            <a:r>
              <a:rPr lang="en-US" altLang="zh-CN"/>
              <a:t>      {</a:t>
            </a:r>
          </a:p>
          <a:p>
            <a:pPr lvl="2" algn="just" eaLnBrk="1" hangingPunct="1">
              <a:spcBef>
                <a:spcPct val="50000"/>
              </a:spcBef>
            </a:pPr>
            <a:r>
              <a:rPr lang="en-US" altLang="zh-CN"/>
              <a:t>        match ('*');</a:t>
            </a:r>
          </a:p>
          <a:p>
            <a:pPr lvl="2" algn="just" eaLnBrk="1" hangingPunct="1">
              <a:spcBef>
                <a:spcPct val="50000"/>
              </a:spcBef>
            </a:pPr>
            <a:r>
              <a:rPr lang="en-US" altLang="zh-CN"/>
              <a:t>        F( );</a:t>
            </a:r>
          </a:p>
          <a:p>
            <a:pPr lvl="1" algn="just" eaLnBrk="1" hangingPunct="1">
              <a:spcBef>
                <a:spcPct val="50000"/>
              </a:spcBef>
            </a:pPr>
            <a:r>
              <a:rPr lang="en-US" altLang="zh-CN"/>
              <a:t>      }</a:t>
            </a:r>
          </a:p>
          <a:p>
            <a:pPr lvl="1" algn="just" eaLnBrk="1" hangingPunct="1">
              <a:spcBef>
                <a:spcPct val="50000"/>
              </a:spcBef>
            </a:pPr>
            <a:r>
              <a:rPr lang="en-US" altLang="zh-CN"/>
              <a:t>}</a:t>
            </a:r>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0B4D310F-E1B1-AB95-F231-9125082BABA4}"/>
              </a:ext>
            </a:extLst>
          </p:cNvPr>
          <p:cNvSpPr>
            <a:spLocks noChangeArrowheads="1"/>
          </p:cNvSpPr>
          <p:nvPr/>
        </p:nvSpPr>
        <p:spPr bwMode="auto">
          <a:xfrm>
            <a:off x="539750" y="617538"/>
            <a:ext cx="526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ea typeface="方正宋黑简体" pitchFamily="65" charset="-122"/>
              </a:rPr>
              <a:t>1.1 </a:t>
            </a:r>
            <a:r>
              <a:rPr lang="zh-CN" altLang="en-US" sz="3200" b="1">
                <a:ea typeface="方正宋黑简体" pitchFamily="65" charset="-122"/>
              </a:rPr>
              <a:t>程序设计语言和编译程序</a:t>
            </a:r>
          </a:p>
        </p:txBody>
      </p:sp>
      <p:sp>
        <p:nvSpPr>
          <p:cNvPr id="10243" name="Text Box 5">
            <a:extLst>
              <a:ext uri="{FF2B5EF4-FFF2-40B4-BE49-F238E27FC236}">
                <a16:creationId xmlns:a16="http://schemas.microsoft.com/office/drawing/2014/main" id="{B8EFB28B-AE5D-FEA1-D4D2-35848F0209AD}"/>
              </a:ext>
            </a:extLst>
          </p:cNvPr>
          <p:cNvSpPr txBox="1">
            <a:spLocks noChangeArrowheads="1"/>
          </p:cNvSpPr>
          <p:nvPr/>
        </p:nvSpPr>
        <p:spPr bwMode="auto">
          <a:xfrm>
            <a:off x="438150" y="1370013"/>
            <a:ext cx="8382000"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kumimoji="0" lang="zh-CN" altLang="en-US"/>
              <a:t>计算机的诞生是科学发展史上的一个里程碑。经过半个多世纪的发展，计算机已经改变了人类生活、工作的各个方面，成为人类不可缺少的工具。计算机之所以能够如此广泛地被应用，应当归功于高级程序设计语言。计算机语言之所以能由最初单一的机器语言发展到现今数千种高级语言，就是因为有了编译程序。没有高级语言，计算机的推广应用是难以实现的；而没有编译程序，高级语言就无法使用。编译理论与技术也是计算机科学中发展得最迅速、最成熟的一个分支，它集中体现了计算机发展的成果与精华。</a:t>
            </a: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a:extLst>
              <a:ext uri="{FF2B5EF4-FFF2-40B4-BE49-F238E27FC236}">
                <a16:creationId xmlns:a16="http://schemas.microsoft.com/office/drawing/2014/main" id="{D75AD815-6F7F-AD6B-7904-D055D1BEA81E}"/>
              </a:ext>
            </a:extLst>
          </p:cNvPr>
          <p:cNvSpPr txBox="1">
            <a:spLocks noChangeArrowheads="1"/>
          </p:cNvSpPr>
          <p:nvPr/>
        </p:nvSpPr>
        <p:spPr bwMode="auto">
          <a:xfrm>
            <a:off x="228600" y="1403350"/>
            <a:ext cx="868680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编译过程中源程序的各种信息被保留在不同的表格里，编译各阶段的工作都涉及到构造、查找或更新有关的表格，编译过程的绝大部分时间都用在造表、查表和更新表格的事务上，因此，编译程序中还应包括一个表格管理程序。</a:t>
            </a:r>
          </a:p>
          <a:p>
            <a:pPr algn="just" eaLnBrk="1" hangingPunct="1">
              <a:lnSpc>
                <a:spcPct val="130000"/>
              </a:lnSpc>
              <a:spcBef>
                <a:spcPct val="50000"/>
              </a:spcBef>
            </a:pPr>
            <a:r>
              <a:rPr lang="zh-CN" altLang="en-US"/>
              <a:t>　　出错处理与编译的各个阶段都有联系，与前三个阶段的联系尤为密切。出错处理程序应在发现错误后，将错误的有关信息如错误类型、出错地点等向用户报告。此外，为了尽可能多地发现错误，应在发现错误后还能继续编译下去，以便发现更多的错误。</a:t>
            </a:r>
          </a:p>
        </p:txBody>
      </p:sp>
    </p:spTree>
  </p:cSld>
  <p:clrMapOvr>
    <a:masterClrMapping/>
  </p:clrMapOvr>
  <p:transition>
    <p:random/>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4">
            <a:extLst>
              <a:ext uri="{FF2B5EF4-FFF2-40B4-BE49-F238E27FC236}">
                <a16:creationId xmlns:a16="http://schemas.microsoft.com/office/drawing/2014/main" id="{1650629D-448D-C782-4443-6774BE552EED}"/>
              </a:ext>
            </a:extLst>
          </p:cNvPr>
          <p:cNvSpPr txBox="1">
            <a:spLocks noChangeArrowheads="1"/>
          </p:cNvSpPr>
          <p:nvPr/>
        </p:nvSpPr>
        <p:spPr bwMode="auto">
          <a:xfrm>
            <a:off x="203200" y="581025"/>
            <a:ext cx="8737600"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b="1">
                <a:ea typeface="方正小标宋简体" charset="-122"/>
              </a:rPr>
              <a:t>3.3.2  LL(1)</a:t>
            </a:r>
            <a:r>
              <a:rPr lang="zh-CN" altLang="en-US" b="1">
                <a:ea typeface="方正小标宋简体" charset="-122"/>
              </a:rPr>
              <a:t>分析法</a:t>
            </a:r>
          </a:p>
          <a:p>
            <a:pPr algn="just" eaLnBrk="1" hangingPunct="1">
              <a:lnSpc>
                <a:spcPct val="140000"/>
              </a:lnSpc>
              <a:spcBef>
                <a:spcPct val="50000"/>
              </a:spcBef>
            </a:pPr>
            <a:r>
              <a:rPr lang="zh-CN" altLang="en-US"/>
              <a:t>　　</a:t>
            </a:r>
            <a:r>
              <a:rPr lang="en-US" altLang="zh-CN"/>
              <a:t>LL(1)</a:t>
            </a:r>
            <a:r>
              <a:rPr lang="zh-CN" altLang="en-US"/>
              <a:t>分析法又称预测分析法，是一种不带回溯的非递归自上而下分析法。</a:t>
            </a:r>
            <a:r>
              <a:rPr lang="en-US" altLang="zh-CN"/>
              <a:t>LL(1)</a:t>
            </a:r>
            <a:r>
              <a:rPr lang="zh-CN" altLang="en-US"/>
              <a:t>的含义是：第一个</a:t>
            </a:r>
            <a:r>
              <a:rPr lang="en-US" altLang="zh-CN"/>
              <a:t>L</a:t>
            </a:r>
            <a:r>
              <a:rPr lang="zh-CN" altLang="en-US"/>
              <a:t>表明自上而下分析是从左至右扫描输入串的；第二个</a:t>
            </a:r>
            <a:r>
              <a:rPr lang="en-US" altLang="zh-CN"/>
              <a:t>L</a:t>
            </a:r>
            <a:r>
              <a:rPr lang="zh-CN" altLang="en-US"/>
              <a:t>表明分析过程中将用最左推导；“</a:t>
            </a:r>
            <a:r>
              <a:rPr lang="en-US" altLang="zh-CN"/>
              <a:t>1”</a:t>
            </a:r>
            <a:r>
              <a:rPr lang="zh-CN" altLang="en-US"/>
              <a:t>表明只需向右查看一个符号就可决定如何推导</a:t>
            </a:r>
            <a:r>
              <a:rPr lang="en-US" altLang="zh-CN"/>
              <a:t>(</a:t>
            </a:r>
            <a:r>
              <a:rPr lang="zh-CN" altLang="en-US"/>
              <a:t>即可知用哪个产生式进行推导</a:t>
            </a:r>
            <a:r>
              <a:rPr lang="en-US" altLang="zh-CN"/>
              <a:t>)</a:t>
            </a:r>
            <a:r>
              <a:rPr lang="zh-CN" altLang="en-US"/>
              <a:t>。类似地，也可以有</a:t>
            </a:r>
            <a:r>
              <a:rPr lang="en-US" altLang="zh-CN"/>
              <a:t>LL(k)</a:t>
            </a:r>
            <a:r>
              <a:rPr lang="zh-CN" altLang="en-US"/>
              <a:t>文法，也就是向前查看</a:t>
            </a:r>
            <a:r>
              <a:rPr lang="en-US" altLang="zh-CN"/>
              <a:t>k</a:t>
            </a:r>
            <a:r>
              <a:rPr lang="zh-CN" altLang="en-US"/>
              <a:t>个符号才能确定选用哪个产生式，不过</a:t>
            </a:r>
            <a:r>
              <a:rPr lang="en-US" altLang="zh-CN"/>
              <a:t>LL(k)(k&gt;1)</a:t>
            </a:r>
            <a:r>
              <a:rPr lang="zh-CN" altLang="en-US"/>
              <a:t>在实际中极少使用。</a:t>
            </a:r>
          </a:p>
        </p:txBody>
      </p:sp>
    </p:spTree>
  </p:cSld>
  <p:clrMapOvr>
    <a:masterClrMapping/>
  </p:clrMapOvr>
  <p:transition>
    <p:random/>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4">
            <a:extLst>
              <a:ext uri="{FF2B5EF4-FFF2-40B4-BE49-F238E27FC236}">
                <a16:creationId xmlns:a16="http://schemas.microsoft.com/office/drawing/2014/main" id="{5C57B09B-A339-B25E-AF52-2A58140088D8}"/>
              </a:ext>
            </a:extLst>
          </p:cNvPr>
          <p:cNvSpPr txBox="1">
            <a:spLocks noChangeArrowheads="1"/>
          </p:cNvSpPr>
          <p:nvPr/>
        </p:nvSpPr>
        <p:spPr bwMode="auto">
          <a:xfrm>
            <a:off x="323850" y="550863"/>
            <a:ext cx="868997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．表驱动的</a:t>
            </a:r>
            <a:r>
              <a:rPr lang="en-US" altLang="zh-CN">
                <a:ea typeface="黑体" panose="02010609060101010101" pitchFamily="49" charset="-122"/>
              </a:rPr>
              <a:t>LL(1)</a:t>
            </a:r>
            <a:r>
              <a:rPr lang="zh-CN" altLang="en-US">
                <a:ea typeface="黑体" panose="02010609060101010101" pitchFamily="49" charset="-122"/>
              </a:rPr>
              <a:t>分析器</a:t>
            </a:r>
          </a:p>
          <a:p>
            <a:pPr algn="just" eaLnBrk="1" hangingPunct="1">
              <a:lnSpc>
                <a:spcPct val="140000"/>
              </a:lnSpc>
              <a:spcBef>
                <a:spcPct val="50000"/>
              </a:spcBef>
            </a:pPr>
            <a:r>
              <a:rPr lang="zh-CN" altLang="en-US"/>
              <a:t>　　</a:t>
            </a:r>
            <a:r>
              <a:rPr lang="en-US" altLang="zh-CN"/>
              <a:t>LL(1)</a:t>
            </a:r>
            <a:r>
              <a:rPr lang="zh-CN" altLang="en-US"/>
              <a:t>分析法的基本思想是根据输入串的当前输入符号来惟一确定选用某条规则</a:t>
            </a:r>
            <a:r>
              <a:rPr lang="en-US" altLang="zh-CN"/>
              <a:t>(</a:t>
            </a:r>
            <a:r>
              <a:rPr lang="zh-CN" altLang="en-US"/>
              <a:t>产生式</a:t>
            </a:r>
            <a:r>
              <a:rPr lang="en-US" altLang="zh-CN"/>
              <a:t>)</a:t>
            </a:r>
            <a:r>
              <a:rPr lang="zh-CN" altLang="en-US"/>
              <a:t>来进行推导；当这个输入符号与推导的第一个符号相同时，再取输入串的下一个符号，继续确定下一个推导应选的规则；如此下去，直到推导出被分析的输入串为止。</a:t>
            </a:r>
          </a:p>
          <a:p>
            <a:pPr algn="just" eaLnBrk="1" hangingPunct="1">
              <a:lnSpc>
                <a:spcPct val="140000"/>
              </a:lnSpc>
              <a:spcBef>
                <a:spcPct val="50000"/>
              </a:spcBef>
            </a:pPr>
            <a:r>
              <a:rPr lang="zh-CN" altLang="en-US"/>
              <a:t>　　一个</a:t>
            </a:r>
            <a:r>
              <a:rPr lang="en-US" altLang="zh-CN"/>
              <a:t>LL(1)</a:t>
            </a:r>
            <a:r>
              <a:rPr lang="zh-CN" altLang="en-US"/>
              <a:t>分析器由一张</a:t>
            </a:r>
            <a:r>
              <a:rPr lang="en-US" altLang="zh-CN"/>
              <a:t>LL(1)</a:t>
            </a:r>
            <a:r>
              <a:rPr lang="zh-CN" altLang="en-US"/>
              <a:t>分析表</a:t>
            </a:r>
            <a:r>
              <a:rPr lang="en-US" altLang="zh-CN"/>
              <a:t>(</a:t>
            </a:r>
            <a:r>
              <a:rPr lang="zh-CN" altLang="en-US"/>
              <a:t>也称预测分析表</a:t>
            </a:r>
            <a:r>
              <a:rPr lang="en-US" altLang="zh-CN"/>
              <a:t>)</a:t>
            </a:r>
            <a:r>
              <a:rPr lang="zh-CN" altLang="en-US"/>
              <a:t>、一个先进后出分析栈和一个控制程序</a:t>
            </a:r>
            <a:r>
              <a:rPr lang="en-US" altLang="zh-CN"/>
              <a:t>(</a:t>
            </a:r>
            <a:r>
              <a:rPr lang="zh-CN" altLang="en-US"/>
              <a:t>表驱动程序</a:t>
            </a:r>
            <a:r>
              <a:rPr lang="en-US" altLang="zh-CN"/>
              <a:t>)</a:t>
            </a:r>
            <a:r>
              <a:rPr lang="zh-CN" altLang="en-US"/>
              <a:t>组成，如图</a:t>
            </a:r>
            <a:r>
              <a:rPr lang="en-US" altLang="zh-CN"/>
              <a:t>3–16</a:t>
            </a:r>
            <a:r>
              <a:rPr lang="zh-CN" altLang="en-US"/>
              <a:t>所示。</a:t>
            </a:r>
          </a:p>
        </p:txBody>
      </p:sp>
    </p:spTree>
  </p:cSld>
  <p:clrMapOvr>
    <a:masterClrMapping/>
  </p:clrMapOvr>
  <p:transition>
    <p:random/>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5">
            <a:extLst>
              <a:ext uri="{FF2B5EF4-FFF2-40B4-BE49-F238E27FC236}">
                <a16:creationId xmlns:a16="http://schemas.microsoft.com/office/drawing/2014/main" id="{8DFED601-B786-BD03-FCD6-48C5585A97CA}"/>
              </a:ext>
            </a:extLst>
          </p:cNvPr>
          <p:cNvSpPr txBox="1">
            <a:spLocks noChangeArrowheads="1"/>
          </p:cNvSpPr>
          <p:nvPr/>
        </p:nvSpPr>
        <p:spPr bwMode="auto">
          <a:xfrm>
            <a:off x="1828800" y="5995988"/>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3–16  LL(1)</a:t>
            </a:r>
            <a:r>
              <a:rPr lang="zh-CN" altLang="en-US"/>
              <a:t>分析器</a:t>
            </a:r>
          </a:p>
        </p:txBody>
      </p:sp>
      <p:pic>
        <p:nvPicPr>
          <p:cNvPr id="153603" name="Picture 6" descr="3-15">
            <a:extLst>
              <a:ext uri="{FF2B5EF4-FFF2-40B4-BE49-F238E27FC236}">
                <a16:creationId xmlns:a16="http://schemas.microsoft.com/office/drawing/2014/main" id="{4B7AC85D-3FFF-D4F7-E5A6-40A1DFE9F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211263"/>
            <a:ext cx="8748712"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4">
            <a:extLst>
              <a:ext uri="{FF2B5EF4-FFF2-40B4-BE49-F238E27FC236}">
                <a16:creationId xmlns:a16="http://schemas.microsoft.com/office/drawing/2014/main" id="{56BF3A86-E016-4496-27F9-EC6A42BB8B67}"/>
              </a:ext>
            </a:extLst>
          </p:cNvPr>
          <p:cNvSpPr txBox="1">
            <a:spLocks noChangeArrowheads="1"/>
          </p:cNvSpPr>
          <p:nvPr/>
        </p:nvSpPr>
        <p:spPr bwMode="auto">
          <a:xfrm>
            <a:off x="179388" y="476250"/>
            <a:ext cx="8766175"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对图</a:t>
            </a:r>
            <a:r>
              <a:rPr lang="en-US" altLang="zh-CN"/>
              <a:t>3–16</a:t>
            </a:r>
            <a:r>
              <a:rPr lang="zh-CN" altLang="en-US"/>
              <a:t>所示的</a:t>
            </a:r>
            <a:r>
              <a:rPr lang="en-US" altLang="zh-CN"/>
              <a:t>LL(1)</a:t>
            </a:r>
            <a:r>
              <a:rPr lang="zh-CN" altLang="en-US"/>
              <a:t>分析器说明如下：</a:t>
            </a:r>
          </a:p>
          <a:p>
            <a:pPr algn="just" eaLnBrk="1" hangingPunct="1">
              <a:lnSpc>
                <a:spcPct val="130000"/>
              </a:lnSpc>
            </a:pPr>
            <a:r>
              <a:rPr lang="zh-CN" altLang="en-US"/>
              <a:t>　　</a:t>
            </a:r>
            <a:r>
              <a:rPr lang="en-US" altLang="zh-CN"/>
              <a:t>(1) </a:t>
            </a:r>
            <a:r>
              <a:rPr lang="zh-CN" altLang="en-US"/>
              <a:t>输入串是待分析的符号串，它以界符‘</a:t>
            </a:r>
            <a:r>
              <a:rPr lang="en-US" altLang="zh-CN"/>
              <a:t>#’</a:t>
            </a:r>
            <a:r>
              <a:rPr lang="zh-CN" altLang="en-US"/>
              <a:t>作为结束标志。</a:t>
            </a:r>
            <a:r>
              <a:rPr lang="en-US" altLang="zh-CN"/>
              <a:t>(</a:t>
            </a:r>
            <a:r>
              <a:rPr lang="zh-CN" altLang="en-US"/>
              <a:t>注：</a:t>
            </a:r>
            <a:r>
              <a:rPr lang="en-US" altLang="zh-CN"/>
              <a:t>#∈V</a:t>
            </a:r>
            <a:r>
              <a:rPr lang="en-US" altLang="zh-CN" baseline="-30000"/>
              <a:t>T</a:t>
            </a:r>
            <a:r>
              <a:rPr lang="zh-CN" altLang="en-US"/>
              <a:t>但不是文法符号，是由分析程序自动添加的。</a:t>
            </a:r>
            <a:r>
              <a:rPr lang="en-US" altLang="zh-CN"/>
              <a:t>)</a:t>
            </a:r>
          </a:p>
          <a:p>
            <a:pPr algn="just" eaLnBrk="1" hangingPunct="1">
              <a:lnSpc>
                <a:spcPct val="130000"/>
              </a:lnSpc>
            </a:pPr>
            <a:r>
              <a:rPr lang="zh-CN" altLang="en-US"/>
              <a:t>　　</a:t>
            </a:r>
            <a:r>
              <a:rPr lang="en-US" altLang="zh-CN"/>
              <a:t>(2) </a:t>
            </a:r>
            <a:r>
              <a:rPr lang="zh-CN" altLang="en-US"/>
              <a:t>分析栈中存放分析过程中的文法符号。分析开始时栈底先放入一个‘</a:t>
            </a:r>
            <a:r>
              <a:rPr lang="en-US" altLang="zh-CN"/>
              <a:t>#’ </a:t>
            </a:r>
            <a:r>
              <a:rPr lang="zh-CN" altLang="en-US"/>
              <a:t>，然后再压入文法的开始符号；当分析栈中仅剩‘</a:t>
            </a:r>
            <a:r>
              <a:rPr lang="en-US" altLang="zh-CN"/>
              <a:t>#’ </a:t>
            </a:r>
            <a:r>
              <a:rPr lang="zh-CN" altLang="en-US"/>
              <a:t>，输入串指针也指向串尾的‘</a:t>
            </a:r>
            <a:r>
              <a:rPr lang="en-US" altLang="zh-CN"/>
              <a:t>#’</a:t>
            </a:r>
            <a:r>
              <a:rPr lang="zh-CN" altLang="en-US"/>
              <a:t>时，分析成功。</a:t>
            </a:r>
          </a:p>
          <a:p>
            <a:pPr algn="just" eaLnBrk="1" hangingPunct="1">
              <a:lnSpc>
                <a:spcPct val="130000"/>
              </a:lnSpc>
            </a:pPr>
            <a:r>
              <a:rPr lang="zh-CN" altLang="en-US"/>
              <a:t>　　</a:t>
            </a:r>
            <a:r>
              <a:rPr lang="en-US" altLang="zh-CN"/>
              <a:t>(3) </a:t>
            </a:r>
            <a:r>
              <a:rPr lang="zh-CN" altLang="en-US"/>
              <a:t>分析表用一个矩阵</a:t>
            </a:r>
            <a:r>
              <a:rPr lang="en-US" altLang="zh-CN"/>
              <a:t>(</a:t>
            </a:r>
            <a:r>
              <a:rPr lang="zh-CN" altLang="en-US"/>
              <a:t>或二维数组</a:t>
            </a:r>
            <a:r>
              <a:rPr lang="en-US" altLang="zh-CN"/>
              <a:t>)M</a:t>
            </a:r>
            <a:r>
              <a:rPr lang="zh-CN" altLang="en-US"/>
              <a:t>表示，它概括了相应文法的全部信息。矩阵的每一行与文法的一个非终结符相关联，而每一列与文法的一个终结符或界符‘</a:t>
            </a:r>
            <a:r>
              <a:rPr lang="en-US" altLang="zh-CN"/>
              <a:t>#’</a:t>
            </a:r>
            <a:r>
              <a:rPr lang="zh-CN" altLang="en-US"/>
              <a:t>相关联。对</a:t>
            </a:r>
            <a:r>
              <a:rPr lang="en-US" altLang="zh-CN"/>
              <a:t>M[A,a]</a:t>
            </a:r>
            <a:r>
              <a:rPr lang="zh-CN" altLang="en-US"/>
              <a:t>来说，</a:t>
            </a:r>
            <a:r>
              <a:rPr lang="en-US" altLang="zh-CN"/>
              <a:t>A</a:t>
            </a:r>
            <a:r>
              <a:rPr lang="zh-CN" altLang="en-US"/>
              <a:t>为非终结符，而</a:t>
            </a:r>
            <a:r>
              <a:rPr lang="en-US" altLang="zh-CN"/>
              <a:t>a</a:t>
            </a:r>
            <a:r>
              <a:rPr lang="zh-CN" altLang="en-US"/>
              <a:t>为终结符或‘</a:t>
            </a:r>
            <a:r>
              <a:rPr lang="en-US" altLang="zh-CN"/>
              <a:t>#’ </a:t>
            </a:r>
            <a:r>
              <a:rPr lang="zh-CN" altLang="en-US"/>
              <a:t>。分析表元素</a:t>
            </a:r>
            <a:r>
              <a:rPr lang="en-US" altLang="zh-CN"/>
              <a:t>M[A,a]</a:t>
            </a:r>
            <a:r>
              <a:rPr lang="zh-CN" altLang="en-US"/>
              <a:t>中的内容为一条关于</a:t>
            </a:r>
            <a:r>
              <a:rPr lang="en-US" altLang="zh-CN"/>
              <a:t>A</a:t>
            </a:r>
            <a:r>
              <a:rPr lang="zh-CN" altLang="en-US"/>
              <a:t>的产生式，表明当</a:t>
            </a:r>
            <a:r>
              <a:rPr lang="en-US" altLang="zh-CN"/>
              <a:t>A</a:t>
            </a:r>
            <a:r>
              <a:rPr lang="zh-CN" altLang="en-US"/>
              <a:t>面临输入符号</a:t>
            </a:r>
            <a:r>
              <a:rPr lang="en-US" altLang="zh-CN"/>
              <a:t>a</a:t>
            </a:r>
            <a:r>
              <a:rPr lang="zh-CN" altLang="en-US"/>
              <a:t>时当前推导所应采用的候选式；当元素内容为空白</a:t>
            </a:r>
            <a:r>
              <a:rPr lang="en-US" altLang="zh-CN"/>
              <a:t>(</a:t>
            </a:r>
            <a:r>
              <a:rPr lang="zh-CN" altLang="en-US"/>
              <a:t>空白表示“出错标志”</a:t>
            </a:r>
            <a:r>
              <a:rPr lang="en-US" altLang="zh-CN"/>
              <a:t>)</a:t>
            </a:r>
            <a:r>
              <a:rPr lang="zh-CN" altLang="en-US"/>
              <a:t>时，则表明</a:t>
            </a:r>
            <a:r>
              <a:rPr lang="en-US" altLang="zh-CN"/>
              <a:t>A</a:t>
            </a:r>
            <a:r>
              <a:rPr lang="zh-CN" altLang="en-US"/>
              <a:t>不应该面临这个输入符号</a:t>
            </a:r>
            <a:r>
              <a:rPr lang="en-US" altLang="zh-CN"/>
              <a:t>a</a:t>
            </a:r>
            <a:r>
              <a:rPr lang="zh-CN" altLang="en-US"/>
              <a:t>，即输入串含有语法错误。</a:t>
            </a:r>
          </a:p>
        </p:txBody>
      </p:sp>
    </p:spTree>
  </p:cSld>
  <p:clrMapOvr>
    <a:masterClrMapping/>
  </p:clrMapOvr>
  <p:transition>
    <p:random/>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4">
            <a:extLst>
              <a:ext uri="{FF2B5EF4-FFF2-40B4-BE49-F238E27FC236}">
                <a16:creationId xmlns:a16="http://schemas.microsoft.com/office/drawing/2014/main" id="{2AD49730-DFEE-E1A4-89E9-7E646C42F887}"/>
              </a:ext>
            </a:extLst>
          </p:cNvPr>
          <p:cNvSpPr txBox="1">
            <a:spLocks noChangeArrowheads="1"/>
          </p:cNvSpPr>
          <p:nvPr/>
        </p:nvSpPr>
        <p:spPr bwMode="auto">
          <a:xfrm>
            <a:off x="231775" y="404813"/>
            <a:ext cx="8505825"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a:t>
            </a:r>
            <a:r>
              <a:rPr lang="en-US" altLang="zh-CN"/>
              <a:t>(4) </a:t>
            </a:r>
            <a:r>
              <a:rPr lang="zh-CN" altLang="en-US"/>
              <a:t>控制程序根据分析栈顶符号</a:t>
            </a:r>
            <a:r>
              <a:rPr lang="en-US" altLang="zh-CN"/>
              <a:t>x</a:t>
            </a:r>
            <a:r>
              <a:rPr lang="zh-CN" altLang="en-US"/>
              <a:t>和当前输入符号</a:t>
            </a:r>
            <a:r>
              <a:rPr lang="en-US" altLang="zh-CN"/>
              <a:t>a</a:t>
            </a:r>
            <a:r>
              <a:rPr lang="zh-CN" altLang="en-US"/>
              <a:t>来决定分析器的动作：</a:t>
            </a:r>
          </a:p>
          <a:p>
            <a:pPr algn="just" eaLnBrk="1" hangingPunct="1">
              <a:lnSpc>
                <a:spcPct val="140000"/>
              </a:lnSpc>
            </a:pPr>
            <a:r>
              <a:rPr lang="zh-CN" altLang="en-US"/>
              <a:t>　　① 若</a:t>
            </a:r>
            <a:r>
              <a:rPr lang="en-US" altLang="zh-CN"/>
              <a:t>x</a:t>
            </a:r>
            <a:r>
              <a:rPr lang="zh-CN" altLang="en-US"/>
              <a:t>＝</a:t>
            </a:r>
            <a:r>
              <a:rPr lang="en-US" altLang="zh-CN"/>
              <a:t>a</a:t>
            </a:r>
            <a:r>
              <a:rPr lang="zh-CN" altLang="en-US"/>
              <a:t>＝ ‘</a:t>
            </a:r>
            <a:r>
              <a:rPr lang="en-US" altLang="zh-CN"/>
              <a:t>#’ </a:t>
            </a:r>
            <a:r>
              <a:rPr lang="zh-CN" altLang="en-US"/>
              <a:t>，则分析成功，分析器停止工作。</a:t>
            </a:r>
          </a:p>
          <a:p>
            <a:pPr algn="just" eaLnBrk="1" hangingPunct="1">
              <a:lnSpc>
                <a:spcPct val="140000"/>
              </a:lnSpc>
            </a:pPr>
            <a:r>
              <a:rPr lang="zh-CN" altLang="en-US"/>
              <a:t>　　② 若</a:t>
            </a:r>
            <a:r>
              <a:rPr lang="en-US" altLang="zh-CN"/>
              <a:t>x</a:t>
            </a:r>
            <a:r>
              <a:rPr lang="zh-CN" altLang="en-US"/>
              <a:t>＝</a:t>
            </a:r>
            <a:r>
              <a:rPr lang="en-US" altLang="zh-CN"/>
              <a:t>a≠ ‘#’ </a:t>
            </a:r>
            <a:r>
              <a:rPr lang="zh-CN" altLang="en-US"/>
              <a:t>，即栈顶符号</a:t>
            </a:r>
            <a:r>
              <a:rPr lang="en-US" altLang="zh-CN"/>
              <a:t>x</a:t>
            </a:r>
            <a:r>
              <a:rPr lang="zh-CN" altLang="en-US"/>
              <a:t>与当前扫描的输入符号</a:t>
            </a:r>
            <a:r>
              <a:rPr lang="en-US" altLang="zh-CN"/>
              <a:t>a</a:t>
            </a:r>
            <a:r>
              <a:rPr lang="zh-CN" altLang="en-US"/>
              <a:t>匹配；则将</a:t>
            </a:r>
            <a:r>
              <a:rPr lang="en-US" altLang="zh-CN"/>
              <a:t>x</a:t>
            </a:r>
            <a:r>
              <a:rPr lang="zh-CN" altLang="en-US"/>
              <a:t>从栈顶弹出，输入指针指向下一个输入符号，继续对下一个字符进行分析。</a:t>
            </a:r>
          </a:p>
          <a:p>
            <a:pPr algn="just" eaLnBrk="1" hangingPunct="1">
              <a:lnSpc>
                <a:spcPct val="140000"/>
              </a:lnSpc>
            </a:pPr>
            <a:r>
              <a:rPr lang="zh-CN" altLang="en-US"/>
              <a:t>　　③ 若</a:t>
            </a:r>
            <a:r>
              <a:rPr lang="en-US" altLang="zh-CN"/>
              <a:t>x</a:t>
            </a:r>
            <a:r>
              <a:rPr lang="zh-CN" altLang="en-US"/>
              <a:t>为一非终结符</a:t>
            </a:r>
            <a:r>
              <a:rPr lang="en-US" altLang="zh-CN"/>
              <a:t>A</a:t>
            </a:r>
            <a:r>
              <a:rPr lang="zh-CN" altLang="en-US"/>
              <a:t>，则查</a:t>
            </a:r>
            <a:r>
              <a:rPr lang="en-US" altLang="zh-CN"/>
              <a:t>M[A,a]</a:t>
            </a:r>
            <a:r>
              <a:rPr lang="zh-CN" altLang="en-US"/>
              <a:t>：</a:t>
            </a:r>
          </a:p>
          <a:p>
            <a:pPr algn="just" eaLnBrk="1" hangingPunct="1">
              <a:lnSpc>
                <a:spcPct val="140000"/>
              </a:lnSpc>
            </a:pPr>
            <a:r>
              <a:rPr lang="zh-CN" altLang="en-US"/>
              <a:t>　　</a:t>
            </a:r>
            <a:r>
              <a:rPr lang="en-US" altLang="zh-CN"/>
              <a:t>i</a:t>
            </a:r>
            <a:r>
              <a:rPr lang="zh-CN" altLang="en-US"/>
              <a:t>．若</a:t>
            </a:r>
            <a:r>
              <a:rPr lang="en-US" altLang="zh-CN"/>
              <a:t>M[A,a]</a:t>
            </a:r>
            <a:r>
              <a:rPr lang="zh-CN" altLang="en-US"/>
              <a:t>中为一个</a:t>
            </a:r>
            <a:r>
              <a:rPr lang="en-US" altLang="zh-CN"/>
              <a:t>A</a:t>
            </a:r>
            <a:r>
              <a:rPr lang="zh-CN" altLang="en-US"/>
              <a:t>的产生式，则将</a:t>
            </a:r>
            <a:r>
              <a:rPr lang="en-US" altLang="zh-CN"/>
              <a:t>A</a:t>
            </a:r>
            <a:r>
              <a:rPr lang="zh-CN" altLang="en-US"/>
              <a:t>自栈顶弹出，并将</a:t>
            </a:r>
            <a:r>
              <a:rPr lang="en-US" altLang="zh-CN"/>
              <a:t>M[A,a]</a:t>
            </a:r>
            <a:r>
              <a:rPr lang="zh-CN" altLang="en-US"/>
              <a:t>中的产生式右部符号串按逆序逐一压入栈中；如果</a:t>
            </a:r>
            <a:r>
              <a:rPr lang="en-US" altLang="zh-CN"/>
              <a:t>M[A,a]</a:t>
            </a:r>
            <a:r>
              <a:rPr lang="zh-CN" altLang="en-US"/>
              <a:t>中的产生式为</a:t>
            </a:r>
            <a:r>
              <a:rPr lang="en-US" altLang="zh-CN"/>
              <a:t>A→ε</a:t>
            </a:r>
            <a:r>
              <a:rPr lang="zh-CN" altLang="en-US"/>
              <a:t>，则只将</a:t>
            </a:r>
            <a:r>
              <a:rPr lang="en-US" altLang="zh-CN"/>
              <a:t>A</a:t>
            </a:r>
            <a:r>
              <a:rPr lang="zh-CN" altLang="en-US"/>
              <a:t>自栈顶弹出。</a:t>
            </a:r>
          </a:p>
          <a:p>
            <a:pPr algn="just" eaLnBrk="1" hangingPunct="1">
              <a:lnSpc>
                <a:spcPct val="140000"/>
              </a:lnSpc>
            </a:pPr>
            <a:r>
              <a:rPr lang="zh-CN" altLang="en-US"/>
              <a:t>　　</a:t>
            </a:r>
            <a:r>
              <a:rPr lang="en-US" altLang="zh-CN"/>
              <a:t>ii</a:t>
            </a:r>
            <a:r>
              <a:rPr lang="zh-CN" altLang="en-US"/>
              <a:t>．若</a:t>
            </a:r>
            <a:r>
              <a:rPr lang="en-US" altLang="zh-CN"/>
              <a:t>M[A,a]</a:t>
            </a:r>
            <a:r>
              <a:rPr lang="zh-CN" altLang="en-US"/>
              <a:t>中为空，则发现语法错误，调用出错处理程序进行处理。</a:t>
            </a:r>
          </a:p>
        </p:txBody>
      </p:sp>
    </p:spTree>
  </p:cSld>
  <p:clrMapOvr>
    <a:masterClrMapping/>
  </p:clrMapOvr>
  <p:transition>
    <p:random/>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4">
            <a:extLst>
              <a:ext uri="{FF2B5EF4-FFF2-40B4-BE49-F238E27FC236}">
                <a16:creationId xmlns:a16="http://schemas.microsoft.com/office/drawing/2014/main" id="{21B7EF94-B940-CA3F-E25D-A986D3DCF2E2}"/>
              </a:ext>
            </a:extLst>
          </p:cNvPr>
          <p:cNvSpPr txBox="1">
            <a:spLocks noChangeArrowheads="1"/>
          </p:cNvSpPr>
          <p:nvPr/>
        </p:nvSpPr>
        <p:spPr bwMode="auto">
          <a:xfrm>
            <a:off x="174625" y="549275"/>
            <a:ext cx="87661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控制程序描述如下：</a:t>
            </a:r>
          </a:p>
          <a:p>
            <a:pPr algn="just" eaLnBrk="1" hangingPunct="1">
              <a:spcBef>
                <a:spcPct val="50000"/>
              </a:spcBef>
            </a:pPr>
            <a:r>
              <a:rPr lang="zh-CN" altLang="en-US"/>
              <a:t>　　将‘</a:t>
            </a:r>
            <a:r>
              <a:rPr lang="en-US" altLang="zh-CN"/>
              <a:t>#’</a:t>
            </a:r>
            <a:r>
              <a:rPr lang="zh-CN" altLang="en-US"/>
              <a:t>和文法开始符依次压入栈中；</a:t>
            </a:r>
          </a:p>
          <a:p>
            <a:pPr algn="just" eaLnBrk="1" hangingPunct="1">
              <a:spcBef>
                <a:spcPct val="50000"/>
              </a:spcBef>
            </a:pPr>
            <a:r>
              <a:rPr lang="zh-CN" altLang="en-US"/>
              <a:t>　　把第一个输入符号读入</a:t>
            </a:r>
            <a:r>
              <a:rPr lang="en-US" altLang="zh-CN"/>
              <a:t>a</a:t>
            </a:r>
            <a:r>
              <a:rPr lang="zh-CN" altLang="en-US"/>
              <a:t>；</a:t>
            </a:r>
          </a:p>
          <a:p>
            <a:pPr lvl="1" algn="just" eaLnBrk="1" hangingPunct="1">
              <a:spcBef>
                <a:spcPct val="50000"/>
              </a:spcBef>
            </a:pPr>
            <a:r>
              <a:rPr lang="en-US" altLang="zh-CN"/>
              <a:t>do{</a:t>
            </a:r>
          </a:p>
          <a:p>
            <a:pPr lvl="1" algn="just" eaLnBrk="1" hangingPunct="1">
              <a:spcBef>
                <a:spcPct val="50000"/>
              </a:spcBef>
            </a:pPr>
            <a:r>
              <a:rPr lang="zh-CN" altLang="en-US"/>
              <a:t>把栈顶符号弹出并放入</a:t>
            </a:r>
            <a:r>
              <a:rPr lang="en-US" altLang="zh-CN"/>
              <a:t>x</a:t>
            </a:r>
            <a:r>
              <a:rPr lang="zh-CN" altLang="en-US"/>
              <a:t>中；</a:t>
            </a:r>
          </a:p>
          <a:p>
            <a:pPr lvl="1" algn="just" eaLnBrk="1" hangingPunct="1">
              <a:spcBef>
                <a:spcPct val="50000"/>
              </a:spcBef>
            </a:pPr>
            <a:r>
              <a:rPr lang="en-US" altLang="zh-CN"/>
              <a:t>if(x∈V</a:t>
            </a:r>
            <a:r>
              <a:rPr lang="en-US" altLang="zh-CN" baseline="-30000"/>
              <a:t>T</a:t>
            </a:r>
            <a:r>
              <a:rPr lang="en-US" altLang="zh-CN"/>
              <a:t>)</a:t>
            </a:r>
          </a:p>
          <a:p>
            <a:pPr lvl="1" algn="just" eaLnBrk="1" hangingPunct="1">
              <a:spcBef>
                <a:spcPct val="50000"/>
              </a:spcBef>
            </a:pPr>
            <a:r>
              <a:rPr lang="en-US" altLang="zh-CN"/>
              <a:t>{</a:t>
            </a:r>
          </a:p>
          <a:p>
            <a:pPr lvl="2" algn="just" eaLnBrk="1" hangingPunct="1">
              <a:spcBef>
                <a:spcPct val="50000"/>
              </a:spcBef>
            </a:pPr>
            <a:r>
              <a:rPr lang="en-US" altLang="zh-CN"/>
              <a:t>if(x</a:t>
            </a:r>
            <a:r>
              <a:rPr lang="zh-CN" altLang="en-US"/>
              <a:t>＝＝</a:t>
            </a:r>
            <a:r>
              <a:rPr lang="en-US" altLang="zh-CN"/>
              <a:t>a)  </a:t>
            </a:r>
          </a:p>
          <a:p>
            <a:pPr lvl="2" algn="just" eaLnBrk="1" hangingPunct="1">
              <a:spcBef>
                <a:spcPct val="50000"/>
              </a:spcBef>
            </a:pPr>
            <a:r>
              <a:rPr lang="en-US" altLang="zh-CN"/>
              <a:t>{if (a!</a:t>
            </a:r>
            <a:r>
              <a:rPr lang="zh-CN" altLang="en-US"/>
              <a:t>＝ ‘</a:t>
            </a:r>
            <a:r>
              <a:rPr lang="en-US" altLang="zh-CN"/>
              <a:t>#’) </a:t>
            </a:r>
            <a:r>
              <a:rPr lang="zh-CN" altLang="en-US"/>
              <a:t>将下一输入符号读入</a:t>
            </a:r>
            <a:r>
              <a:rPr lang="en-US" altLang="zh-CN"/>
              <a:t>a;}</a:t>
            </a:r>
          </a:p>
          <a:p>
            <a:pPr lvl="2" algn="just" eaLnBrk="1" hangingPunct="1">
              <a:spcBef>
                <a:spcPct val="50000"/>
              </a:spcBef>
            </a:pPr>
            <a:r>
              <a:rPr lang="en-US" altLang="zh-CN"/>
              <a:t>else error( );</a:t>
            </a:r>
          </a:p>
          <a:p>
            <a:pPr lvl="1" algn="just" eaLnBrk="1" hangingPunct="1">
              <a:spcBef>
                <a:spcPct val="50000"/>
              </a:spcBef>
            </a:pPr>
            <a:r>
              <a:rPr lang="en-US" altLang="zh-CN"/>
              <a:t>}</a:t>
            </a:r>
          </a:p>
        </p:txBody>
      </p:sp>
    </p:spTree>
  </p:cSld>
  <p:clrMapOvr>
    <a:masterClrMapping/>
  </p:clrMapOvr>
  <p:transition>
    <p:random/>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4">
            <a:extLst>
              <a:ext uri="{FF2B5EF4-FFF2-40B4-BE49-F238E27FC236}">
                <a16:creationId xmlns:a16="http://schemas.microsoft.com/office/drawing/2014/main" id="{B0F76512-E0F2-B5A1-3359-EFC4517A8F9D}"/>
              </a:ext>
            </a:extLst>
          </p:cNvPr>
          <p:cNvSpPr txBox="1">
            <a:spLocks noChangeArrowheads="1"/>
          </p:cNvSpPr>
          <p:nvPr/>
        </p:nvSpPr>
        <p:spPr bwMode="auto">
          <a:xfrm>
            <a:off x="217488" y="549275"/>
            <a:ext cx="8737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50000"/>
              </a:lnSpc>
            </a:pPr>
            <a:r>
              <a:rPr lang="en-US" altLang="zh-CN"/>
              <a:t>else</a:t>
            </a:r>
          </a:p>
          <a:p>
            <a:pPr lvl="2" algn="just" eaLnBrk="1" hangingPunct="1">
              <a:lnSpc>
                <a:spcPct val="150000"/>
              </a:lnSpc>
            </a:pPr>
            <a:r>
              <a:rPr lang="en-US" altLang="zh-CN"/>
              <a:t>if(M[x,a]</a:t>
            </a:r>
            <a:r>
              <a:rPr lang="zh-CN" altLang="en-US"/>
              <a:t>＝“</a:t>
            </a:r>
            <a:r>
              <a:rPr lang="en-US" altLang="zh-CN"/>
              <a:t>x→y</a:t>
            </a:r>
            <a:r>
              <a:rPr lang="en-US" altLang="zh-CN" baseline="-30000"/>
              <a:t>1</a:t>
            </a:r>
            <a:r>
              <a:rPr lang="en-US" altLang="zh-CN"/>
              <a:t>y</a:t>
            </a:r>
            <a:r>
              <a:rPr lang="en-US" altLang="zh-CN" baseline="-30000"/>
              <a:t>2</a:t>
            </a:r>
            <a:r>
              <a:rPr lang="en-US" altLang="zh-CN"/>
              <a:t>…y</a:t>
            </a:r>
            <a:r>
              <a:rPr lang="en-US" altLang="zh-CN" baseline="-30000"/>
              <a:t>k</a:t>
            </a:r>
            <a:r>
              <a:rPr lang="en-US" altLang="zh-CN"/>
              <a:t>”)</a:t>
            </a:r>
          </a:p>
          <a:p>
            <a:pPr lvl="2" algn="just" eaLnBrk="1" hangingPunct="1">
              <a:lnSpc>
                <a:spcPct val="150000"/>
              </a:lnSpc>
            </a:pPr>
            <a:r>
              <a:rPr lang="en-US" altLang="zh-CN"/>
              <a:t>{</a:t>
            </a:r>
          </a:p>
          <a:p>
            <a:pPr lvl="3" algn="just" eaLnBrk="1" hangingPunct="1">
              <a:lnSpc>
                <a:spcPct val="150000"/>
              </a:lnSpc>
            </a:pPr>
            <a:r>
              <a:rPr lang="zh-CN" altLang="en-US"/>
              <a:t>按逆序依次把</a:t>
            </a:r>
            <a:r>
              <a:rPr lang="en-US" altLang="zh-CN"/>
              <a:t>y</a:t>
            </a:r>
            <a:r>
              <a:rPr lang="en-US" altLang="zh-CN" baseline="-30000"/>
              <a:t>k</a:t>
            </a:r>
            <a:r>
              <a:rPr lang="zh-CN" altLang="en-US"/>
              <a:t>、</a:t>
            </a:r>
            <a:r>
              <a:rPr lang="en-US" altLang="zh-CN"/>
              <a:t>y</a:t>
            </a:r>
            <a:r>
              <a:rPr lang="en-US" altLang="zh-CN" baseline="-30000"/>
              <a:t>k−1</a:t>
            </a:r>
            <a:r>
              <a:rPr lang="zh-CN" altLang="en-US"/>
              <a:t>、</a:t>
            </a:r>
            <a:r>
              <a:rPr lang="en-US" altLang="zh-CN"/>
              <a:t>…</a:t>
            </a:r>
            <a:r>
              <a:rPr lang="zh-CN" altLang="en-US"/>
              <a:t>、</a:t>
            </a:r>
            <a:r>
              <a:rPr lang="en-US" altLang="zh-CN"/>
              <a:t>y</a:t>
            </a:r>
            <a:r>
              <a:rPr lang="en-US" altLang="zh-CN" baseline="-30000"/>
              <a:t>1</a:t>
            </a:r>
            <a:r>
              <a:rPr lang="zh-CN" altLang="en-US"/>
              <a:t>压入栈中</a:t>
            </a:r>
            <a:r>
              <a:rPr lang="en-US" altLang="zh-CN"/>
              <a:t>;</a:t>
            </a:r>
          </a:p>
          <a:p>
            <a:pPr lvl="3" algn="just" eaLnBrk="1" hangingPunct="1">
              <a:lnSpc>
                <a:spcPct val="150000"/>
              </a:lnSpc>
            </a:pPr>
            <a:r>
              <a:rPr lang="zh-CN" altLang="en-US"/>
              <a:t>输出“</a:t>
            </a:r>
            <a:r>
              <a:rPr lang="en-US" altLang="zh-CN"/>
              <a:t>x→y</a:t>
            </a:r>
            <a:r>
              <a:rPr lang="en-US" altLang="zh-CN" baseline="-30000"/>
              <a:t>1</a:t>
            </a:r>
            <a:r>
              <a:rPr lang="en-US" altLang="zh-CN"/>
              <a:t>y</a:t>
            </a:r>
            <a:r>
              <a:rPr lang="en-US" altLang="zh-CN" baseline="-30000"/>
              <a:t>2</a:t>
            </a:r>
            <a:r>
              <a:rPr lang="en-US" altLang="zh-CN"/>
              <a:t>…y</a:t>
            </a:r>
            <a:r>
              <a:rPr lang="en-US" altLang="zh-CN" baseline="-30000"/>
              <a:t>k</a:t>
            </a:r>
            <a:r>
              <a:rPr lang="en-US" altLang="zh-CN"/>
              <a:t>”;</a:t>
            </a:r>
          </a:p>
          <a:p>
            <a:pPr lvl="2" algn="just" eaLnBrk="1" hangingPunct="1">
              <a:lnSpc>
                <a:spcPct val="150000"/>
              </a:lnSpc>
            </a:pPr>
            <a:r>
              <a:rPr lang="en-US" altLang="zh-CN"/>
              <a:t>}</a:t>
            </a:r>
          </a:p>
          <a:p>
            <a:pPr lvl="1" algn="just" eaLnBrk="1" hangingPunct="1">
              <a:lnSpc>
                <a:spcPct val="150000"/>
              </a:lnSpc>
            </a:pPr>
            <a:r>
              <a:rPr lang="en-US" altLang="zh-CN"/>
              <a:t>else error( );</a:t>
            </a:r>
          </a:p>
          <a:p>
            <a:pPr lvl="1" algn="just" eaLnBrk="1" hangingPunct="1">
              <a:lnSpc>
                <a:spcPct val="150000"/>
              </a:lnSpc>
            </a:pPr>
            <a:r>
              <a:rPr lang="en-US" altLang="zh-CN"/>
              <a:t>}while(x!= ‘#’)</a:t>
            </a:r>
          </a:p>
        </p:txBody>
      </p:sp>
    </p:spTree>
  </p:cSld>
  <p:clrMapOvr>
    <a:masterClrMapping/>
  </p:clrMapOvr>
  <p:transition>
    <p:random/>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4">
            <a:extLst>
              <a:ext uri="{FF2B5EF4-FFF2-40B4-BE49-F238E27FC236}">
                <a16:creationId xmlns:a16="http://schemas.microsoft.com/office/drawing/2014/main" id="{88492929-1DCD-6A16-F593-E6E70511AE61}"/>
              </a:ext>
            </a:extLst>
          </p:cNvPr>
          <p:cNvSpPr txBox="1">
            <a:spLocks noChangeArrowheads="1"/>
          </p:cNvSpPr>
          <p:nvPr/>
        </p:nvSpPr>
        <p:spPr bwMode="auto">
          <a:xfrm>
            <a:off x="217488" y="638175"/>
            <a:ext cx="87090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ea typeface="黑体" panose="02010609060101010101" pitchFamily="49" charset="-122"/>
              </a:rPr>
              <a:t>　　例</a:t>
            </a:r>
            <a:r>
              <a:rPr lang="en-US" altLang="zh-CN">
                <a:ea typeface="黑体" panose="02010609060101010101" pitchFamily="49" charset="-122"/>
              </a:rPr>
              <a:t>3.7</a:t>
            </a:r>
            <a:r>
              <a:rPr lang="zh-CN" altLang="en-US"/>
              <a:t>例</a:t>
            </a:r>
            <a:r>
              <a:rPr lang="en-US" altLang="zh-CN"/>
              <a:t>3.7 </a:t>
            </a:r>
            <a:r>
              <a:rPr lang="zh-CN" altLang="en-US"/>
              <a:t>算术表达式文法（</a:t>
            </a:r>
            <a:r>
              <a:rPr lang="en-US" altLang="zh-CN"/>
              <a:t>3.2</a:t>
            </a:r>
            <a:r>
              <a:rPr lang="zh-CN" altLang="en-US"/>
              <a:t>）的</a:t>
            </a:r>
            <a:r>
              <a:rPr lang="en-US" altLang="zh-CN"/>
              <a:t>LL(1) </a:t>
            </a:r>
            <a:r>
              <a:rPr lang="zh-CN" altLang="en-US"/>
              <a:t>分析表如表</a:t>
            </a:r>
            <a:r>
              <a:rPr lang="en-US" altLang="zh-CN"/>
              <a:t>3.1</a:t>
            </a:r>
            <a:r>
              <a:rPr lang="zh-CN" altLang="en-US"/>
              <a:t>所示，试给出输入串</a:t>
            </a:r>
            <a:r>
              <a:rPr lang="en-US" altLang="zh-CN"/>
              <a:t>i1+i2*i3</a:t>
            </a:r>
            <a:r>
              <a:rPr lang="zh-CN" altLang="en-US"/>
              <a:t>的分析过程。</a:t>
            </a:r>
          </a:p>
        </p:txBody>
      </p:sp>
      <p:pic>
        <p:nvPicPr>
          <p:cNvPr id="158723" name="Picture 6" descr="a">
            <a:extLst>
              <a:ext uri="{FF2B5EF4-FFF2-40B4-BE49-F238E27FC236}">
                <a16:creationId xmlns:a16="http://schemas.microsoft.com/office/drawing/2014/main" id="{5E0E23B1-38E1-5694-8038-681C0357E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257425"/>
            <a:ext cx="83772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4">
            <a:extLst>
              <a:ext uri="{FF2B5EF4-FFF2-40B4-BE49-F238E27FC236}">
                <a16:creationId xmlns:a16="http://schemas.microsoft.com/office/drawing/2014/main" id="{D3977141-3ACC-F030-CE68-3F0A92174C6F}"/>
              </a:ext>
            </a:extLst>
          </p:cNvPr>
          <p:cNvSpPr txBox="1">
            <a:spLocks noChangeArrowheads="1"/>
          </p:cNvSpPr>
          <p:nvPr/>
        </p:nvSpPr>
        <p:spPr bwMode="auto">
          <a:xfrm>
            <a:off x="152400" y="595313"/>
            <a:ext cx="8828088"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en-US" altLang="zh-CN"/>
              <a:t>[</a:t>
            </a:r>
            <a:r>
              <a:rPr lang="zh-CN" altLang="en-US">
                <a:ea typeface="黑体" panose="02010609060101010101" pitchFamily="49" charset="-122"/>
              </a:rPr>
              <a:t>解答</a:t>
            </a:r>
            <a:r>
              <a:rPr lang="en-US" altLang="zh-CN"/>
              <a:t>]</a:t>
            </a:r>
            <a:r>
              <a:rPr lang="zh-CN" altLang="en-US"/>
              <a:t>输入串</a:t>
            </a:r>
            <a:r>
              <a:rPr lang="en-US" altLang="zh-CN"/>
              <a:t>i1+i2*i3</a:t>
            </a:r>
            <a:r>
              <a:rPr lang="zh-CN" altLang="en-US"/>
              <a:t>按控制程序进行的分析过程如表</a:t>
            </a:r>
            <a:r>
              <a:rPr lang="en-US" altLang="zh-CN"/>
              <a:t>3.2</a:t>
            </a:r>
            <a:r>
              <a:rPr lang="zh-CN" altLang="en-US"/>
              <a:t>所示。</a:t>
            </a:r>
          </a:p>
          <a:p>
            <a:pPr eaLnBrk="1" hangingPunct="1">
              <a:spcBef>
                <a:spcPct val="50000"/>
              </a:spcBef>
            </a:pPr>
            <a:endParaRPr lang="en-US" altLang="zh-CN"/>
          </a:p>
        </p:txBody>
      </p:sp>
      <p:pic>
        <p:nvPicPr>
          <p:cNvPr id="159747" name="Picture 6" descr="b">
            <a:extLst>
              <a:ext uri="{FF2B5EF4-FFF2-40B4-BE49-F238E27FC236}">
                <a16:creationId xmlns:a16="http://schemas.microsoft.com/office/drawing/2014/main" id="{D20272D5-DD44-7DDB-7CD1-1FB67C74B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981075"/>
            <a:ext cx="77755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4">
            <a:extLst>
              <a:ext uri="{FF2B5EF4-FFF2-40B4-BE49-F238E27FC236}">
                <a16:creationId xmlns:a16="http://schemas.microsoft.com/office/drawing/2014/main" id="{117AF320-0B98-6F09-474D-72584F239BA6}"/>
              </a:ext>
            </a:extLst>
          </p:cNvPr>
          <p:cNvGraphicFramePr>
            <a:graphicFrameLocks noChangeAspect="1"/>
          </p:cNvGraphicFramePr>
          <p:nvPr/>
        </p:nvGraphicFramePr>
        <p:xfrm>
          <a:off x="179388" y="554038"/>
          <a:ext cx="8642350" cy="4675187"/>
        </p:xfrm>
        <a:graphic>
          <a:graphicData uri="http://schemas.openxmlformats.org/presentationml/2006/ole">
            <mc:AlternateContent xmlns:mc="http://schemas.openxmlformats.org/markup-compatibility/2006">
              <mc:Choice xmlns:v="urn:schemas-microsoft-com:vml" Requires="v">
                <p:oleObj name="文档" r:id="rId2" imgW="3894345" imgH="2108709" progId="Word.Document.8">
                  <p:embed/>
                </p:oleObj>
              </mc:Choice>
              <mc:Fallback>
                <p:oleObj name="文档" r:id="rId2" imgW="3894345" imgH="2108709" progId="Word.Document.8">
                  <p:embed/>
                  <p:pic>
                    <p:nvPicPr>
                      <p:cNvPr id="20482" name="Object 4">
                        <a:extLst>
                          <a:ext uri="{FF2B5EF4-FFF2-40B4-BE49-F238E27FC236}">
                            <a16:creationId xmlns:a16="http://schemas.microsoft.com/office/drawing/2014/main" id="{117AF320-0B98-6F09-474D-72584F239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554038"/>
                        <a:ext cx="8642350" cy="467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a:extLst>
              <a:ext uri="{FF2B5EF4-FFF2-40B4-BE49-F238E27FC236}">
                <a16:creationId xmlns:a16="http://schemas.microsoft.com/office/drawing/2014/main" id="{9407DBC7-09D0-1AC1-F679-3AE9F811A30F}"/>
              </a:ext>
            </a:extLst>
          </p:cNvPr>
          <p:cNvSpPr txBox="1">
            <a:spLocks noChangeArrowheads="1"/>
          </p:cNvSpPr>
          <p:nvPr/>
        </p:nvSpPr>
        <p:spPr bwMode="auto">
          <a:xfrm>
            <a:off x="180975" y="533400"/>
            <a:ext cx="8810625"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50000"/>
              </a:spcBef>
            </a:pPr>
            <a:r>
              <a:rPr lang="en-US" altLang="zh-CN" sz="3200" b="1">
                <a:ea typeface="方正宋黑简体" pitchFamily="65" charset="-122"/>
              </a:rPr>
              <a:t>1.4  </a:t>
            </a:r>
            <a:r>
              <a:rPr lang="zh-CN" altLang="en-US" sz="3200" b="1">
                <a:ea typeface="方正宋黑简体" pitchFamily="65" charset="-122"/>
              </a:rPr>
              <a:t>编译程序的开发</a:t>
            </a:r>
          </a:p>
          <a:p>
            <a:pPr algn="just" eaLnBrk="1" hangingPunct="1">
              <a:lnSpc>
                <a:spcPct val="130000"/>
              </a:lnSpc>
              <a:spcBef>
                <a:spcPct val="50000"/>
              </a:spcBef>
            </a:pPr>
            <a:r>
              <a:rPr lang="zh-CN" altLang="en-US"/>
              <a:t>　　编译程序的开发常常采用自编译、交叉编译、自展和移植等技术实现。</a:t>
            </a:r>
          </a:p>
          <a:p>
            <a:pPr algn="just" eaLnBrk="1" hangingPunct="1">
              <a:lnSpc>
                <a:spcPct val="130000"/>
              </a:lnSpc>
              <a:spcBef>
                <a:spcPct val="50000"/>
              </a:spcBef>
            </a:pPr>
            <a:r>
              <a:rPr lang="zh-CN" altLang="en-US"/>
              <a:t>　　</a:t>
            </a:r>
            <a:r>
              <a:rPr lang="en-US" altLang="zh-CN">
                <a:ea typeface="黑体" panose="02010609060101010101" pitchFamily="49" charset="-122"/>
              </a:rPr>
              <a:t>1</a:t>
            </a:r>
            <a:r>
              <a:rPr lang="zh-CN" altLang="en-US">
                <a:ea typeface="黑体" panose="02010609060101010101" pitchFamily="49" charset="-122"/>
              </a:rPr>
              <a:t>．自编译</a:t>
            </a:r>
          </a:p>
          <a:p>
            <a:pPr algn="just" eaLnBrk="1" hangingPunct="1">
              <a:lnSpc>
                <a:spcPct val="130000"/>
              </a:lnSpc>
              <a:spcBef>
                <a:spcPct val="50000"/>
              </a:spcBef>
            </a:pPr>
            <a:r>
              <a:rPr lang="zh-CN" altLang="en-US"/>
              <a:t>　　用某种高级语言书写自己的编译程序称为自编译。例如，假定</a:t>
            </a:r>
            <a:r>
              <a:rPr lang="en-US" altLang="zh-CN"/>
              <a:t>A</a:t>
            </a:r>
            <a:r>
              <a:rPr lang="zh-CN" altLang="en-US"/>
              <a:t>机器上已有一个</a:t>
            </a:r>
            <a:r>
              <a:rPr lang="en-US" altLang="zh-CN"/>
              <a:t>PASCAL</a:t>
            </a:r>
            <a:r>
              <a:rPr lang="zh-CN" altLang="en-US"/>
              <a:t>语言可以运行，则可以用</a:t>
            </a:r>
            <a:r>
              <a:rPr lang="en-US" altLang="zh-CN"/>
              <a:t>PASCAL</a:t>
            </a:r>
            <a:r>
              <a:rPr lang="zh-CN" altLang="en-US"/>
              <a:t>语言编写出一个功能更强的</a:t>
            </a:r>
            <a:r>
              <a:rPr lang="en-US" altLang="zh-CN"/>
              <a:t>PASCAL</a:t>
            </a:r>
            <a:r>
              <a:rPr lang="zh-CN" altLang="en-US"/>
              <a:t>语言编译程序，然后借助于原有的</a:t>
            </a:r>
            <a:r>
              <a:rPr lang="en-US" altLang="zh-CN"/>
              <a:t>PASCAL</a:t>
            </a:r>
            <a:r>
              <a:rPr lang="zh-CN" altLang="en-US"/>
              <a:t>编译程序对新编写的</a:t>
            </a:r>
            <a:r>
              <a:rPr lang="en-US" altLang="zh-CN"/>
              <a:t>PASCAL</a:t>
            </a:r>
            <a:r>
              <a:rPr lang="zh-CN" altLang="en-US"/>
              <a:t>编译程序进行编译，从而在编译后即得到一个能在</a:t>
            </a:r>
            <a:r>
              <a:rPr lang="en-US" altLang="zh-CN"/>
              <a:t>A</a:t>
            </a:r>
            <a:r>
              <a:rPr lang="zh-CN" altLang="en-US"/>
              <a:t>机器上运行的功能更强的</a:t>
            </a:r>
            <a:r>
              <a:rPr lang="en-US" altLang="zh-CN"/>
              <a:t>PASCAL</a:t>
            </a:r>
            <a:r>
              <a:rPr lang="zh-CN" altLang="en-US"/>
              <a:t>编译程序。</a:t>
            </a:r>
          </a:p>
        </p:txBody>
      </p:sp>
    </p:spTree>
  </p:cSld>
  <p:clrMapOvr>
    <a:masterClrMapping/>
  </p:clrMapOvr>
  <p:transition>
    <p:random/>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4">
            <a:extLst>
              <a:ext uri="{FF2B5EF4-FFF2-40B4-BE49-F238E27FC236}">
                <a16:creationId xmlns:a16="http://schemas.microsoft.com/office/drawing/2014/main" id="{F6645E95-AB3C-D116-C71E-3A943F42A223}"/>
              </a:ext>
            </a:extLst>
          </p:cNvPr>
          <p:cNvGraphicFramePr>
            <a:graphicFrameLocks noChangeAspect="1"/>
          </p:cNvGraphicFramePr>
          <p:nvPr/>
        </p:nvGraphicFramePr>
        <p:xfrm>
          <a:off x="395288" y="549275"/>
          <a:ext cx="8137525" cy="3167063"/>
        </p:xfrm>
        <a:graphic>
          <a:graphicData uri="http://schemas.openxmlformats.org/presentationml/2006/ole">
            <mc:AlternateContent xmlns:mc="http://schemas.openxmlformats.org/markup-compatibility/2006">
              <mc:Choice xmlns:v="urn:schemas-microsoft-com:vml" Requires="v">
                <p:oleObj name="文档" r:id="rId2" imgW="3523680" imgH="1371600" progId="Word.Document.8">
                  <p:embed/>
                </p:oleObj>
              </mc:Choice>
              <mc:Fallback>
                <p:oleObj name="文档" r:id="rId2" imgW="3523680" imgH="1371600" progId="Word.Document.8">
                  <p:embed/>
                  <p:pic>
                    <p:nvPicPr>
                      <p:cNvPr id="21506" name="Object 4">
                        <a:extLst>
                          <a:ext uri="{FF2B5EF4-FFF2-40B4-BE49-F238E27FC236}">
                            <a16:creationId xmlns:a16="http://schemas.microsoft.com/office/drawing/2014/main" id="{F6645E95-AB3C-D116-C71E-3A943F42A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549275"/>
                        <a:ext cx="8137525"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4">
            <a:extLst>
              <a:ext uri="{FF2B5EF4-FFF2-40B4-BE49-F238E27FC236}">
                <a16:creationId xmlns:a16="http://schemas.microsoft.com/office/drawing/2014/main" id="{C3B56BB4-61B4-3824-0725-9CBFB03E3828}"/>
              </a:ext>
            </a:extLst>
          </p:cNvPr>
          <p:cNvSpPr txBox="1">
            <a:spLocks noChangeArrowheads="1"/>
          </p:cNvSpPr>
          <p:nvPr/>
        </p:nvSpPr>
        <p:spPr bwMode="auto">
          <a:xfrm>
            <a:off x="201613" y="549275"/>
            <a:ext cx="8618537"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(1) FIRST</a:t>
            </a:r>
            <a:r>
              <a:rPr lang="zh-CN" altLang="en-US"/>
              <a:t>集构造方法：对文法中的每一个非终结符</a:t>
            </a:r>
            <a:r>
              <a:rPr lang="en-US" altLang="zh-CN"/>
              <a:t>X</a:t>
            </a:r>
            <a:r>
              <a:rPr lang="zh-CN" altLang="en-US"/>
              <a:t>构造</a:t>
            </a:r>
            <a:r>
              <a:rPr lang="en-US" altLang="zh-CN"/>
              <a:t>FIRST(X)</a:t>
            </a:r>
            <a:r>
              <a:rPr lang="zh-CN" altLang="en-US"/>
              <a:t>，其方法是连续使用下述规则，直到每个集合的</a:t>
            </a:r>
            <a:r>
              <a:rPr lang="en-US" altLang="zh-CN"/>
              <a:t>FIRST</a:t>
            </a:r>
            <a:r>
              <a:rPr lang="zh-CN" altLang="en-US"/>
              <a:t>不再增大为止。</a:t>
            </a:r>
            <a:r>
              <a:rPr lang="en-US" altLang="zh-CN"/>
              <a:t>(</a:t>
            </a:r>
            <a:r>
              <a:rPr lang="zh-CN" altLang="en-US"/>
              <a:t>注：对终结符</a:t>
            </a:r>
            <a:r>
              <a:rPr lang="en-US" altLang="zh-CN"/>
              <a:t>a</a:t>
            </a:r>
            <a:r>
              <a:rPr lang="zh-CN" altLang="en-US"/>
              <a:t>而言，</a:t>
            </a:r>
            <a:r>
              <a:rPr lang="en-US" altLang="zh-CN"/>
              <a:t>FIRST(‘a’)={a}</a:t>
            </a:r>
            <a:r>
              <a:rPr lang="zh-CN" altLang="en-US"/>
              <a:t>，因而无需构造。</a:t>
            </a:r>
            <a:r>
              <a:rPr lang="en-US" altLang="zh-CN"/>
              <a:t>)</a:t>
            </a:r>
          </a:p>
          <a:p>
            <a:pPr algn="just" eaLnBrk="1" hangingPunct="1">
              <a:lnSpc>
                <a:spcPct val="130000"/>
              </a:lnSpc>
              <a:spcBef>
                <a:spcPct val="50000"/>
              </a:spcBef>
            </a:pPr>
            <a:r>
              <a:rPr lang="zh-CN" altLang="en-US"/>
              <a:t>　　① 若有产生式</a:t>
            </a:r>
            <a:r>
              <a:rPr lang="en-US" altLang="zh-CN"/>
              <a:t>X→a…</a:t>
            </a:r>
            <a:r>
              <a:rPr lang="zh-CN" altLang="en-US"/>
              <a:t>，且</a:t>
            </a:r>
            <a:r>
              <a:rPr lang="en-US" altLang="zh-CN"/>
              <a:t>a∈V</a:t>
            </a:r>
            <a:r>
              <a:rPr lang="en-US" altLang="zh-CN" baseline="-30000"/>
              <a:t>T </a:t>
            </a:r>
            <a:r>
              <a:rPr lang="zh-CN" altLang="en-US"/>
              <a:t>，则把</a:t>
            </a:r>
            <a:r>
              <a:rPr lang="en-US" altLang="zh-CN"/>
              <a:t>a</a:t>
            </a:r>
            <a:r>
              <a:rPr lang="zh-CN" altLang="en-US"/>
              <a:t>加入到</a:t>
            </a:r>
            <a:r>
              <a:rPr lang="en-US" altLang="zh-CN"/>
              <a:t>FIRST(X)</a:t>
            </a:r>
            <a:r>
              <a:rPr lang="zh-CN" altLang="en-US"/>
              <a:t>中；若存在</a:t>
            </a:r>
            <a:r>
              <a:rPr lang="en-US" altLang="zh-CN"/>
              <a:t>X→ε</a:t>
            </a:r>
            <a:r>
              <a:rPr lang="zh-CN" altLang="en-US"/>
              <a:t>，则将</a:t>
            </a:r>
            <a:r>
              <a:rPr lang="en-US" altLang="zh-CN"/>
              <a:t>ε</a:t>
            </a:r>
            <a:r>
              <a:rPr lang="zh-CN" altLang="en-US"/>
              <a:t>也加入到</a:t>
            </a:r>
            <a:r>
              <a:rPr lang="en-US" altLang="zh-CN"/>
              <a:t>FIRST(X)</a:t>
            </a:r>
            <a:r>
              <a:rPr lang="zh-CN" altLang="en-US"/>
              <a:t>中。</a:t>
            </a:r>
          </a:p>
          <a:p>
            <a:pPr algn="just" eaLnBrk="1" hangingPunct="1">
              <a:lnSpc>
                <a:spcPct val="130000"/>
              </a:lnSpc>
              <a:spcBef>
                <a:spcPct val="50000"/>
              </a:spcBef>
            </a:pPr>
            <a:r>
              <a:rPr lang="zh-CN" altLang="en-US"/>
              <a:t>　　② 若有</a:t>
            </a:r>
            <a:r>
              <a:rPr lang="en-US" altLang="zh-CN"/>
              <a:t>X→Y…</a:t>
            </a:r>
            <a:r>
              <a:rPr lang="zh-CN" altLang="en-US"/>
              <a:t>，且</a:t>
            </a:r>
            <a:r>
              <a:rPr lang="en-US" altLang="zh-CN"/>
              <a:t>Y∈V</a:t>
            </a:r>
            <a:r>
              <a:rPr lang="en-US" altLang="zh-CN" baseline="-30000"/>
              <a:t>N</a:t>
            </a:r>
            <a:r>
              <a:rPr lang="zh-CN" altLang="en-US"/>
              <a:t>，则将</a:t>
            </a:r>
            <a:r>
              <a:rPr lang="en-US" altLang="zh-CN"/>
              <a:t>FIRST(Y)</a:t>
            </a:r>
            <a:r>
              <a:rPr lang="zh-CN" altLang="en-US"/>
              <a:t>中的所有非</a:t>
            </a:r>
            <a:r>
              <a:rPr lang="en-US" altLang="zh-CN"/>
              <a:t>ε</a:t>
            </a:r>
            <a:r>
              <a:rPr lang="zh-CN" altLang="en-US"/>
              <a:t>元素</a:t>
            </a:r>
            <a:r>
              <a:rPr lang="en-US" altLang="zh-CN"/>
              <a:t>(</a:t>
            </a:r>
            <a:r>
              <a:rPr lang="zh-CN" altLang="en-US"/>
              <a:t>记为“</a:t>
            </a:r>
            <a:r>
              <a:rPr lang="en-US" altLang="zh-CN"/>
              <a:t>\{ε}”)</a:t>
            </a:r>
            <a:r>
              <a:rPr lang="zh-CN" altLang="en-US"/>
              <a:t>都加入到</a:t>
            </a:r>
            <a:r>
              <a:rPr lang="en-US" altLang="zh-CN"/>
              <a:t>FIRST(X)</a:t>
            </a:r>
            <a:r>
              <a:rPr lang="zh-CN" altLang="en-US"/>
              <a:t>中；若有</a:t>
            </a:r>
            <a:r>
              <a:rPr lang="en-US" altLang="zh-CN"/>
              <a:t>X→Y</a:t>
            </a:r>
            <a:r>
              <a:rPr lang="en-US" altLang="zh-CN" baseline="-30000"/>
              <a:t>1</a:t>
            </a:r>
            <a:r>
              <a:rPr lang="en-US" altLang="zh-CN"/>
              <a:t>Y</a:t>
            </a:r>
            <a:r>
              <a:rPr lang="en-US" altLang="zh-CN" baseline="-30000"/>
              <a:t>2</a:t>
            </a:r>
            <a:r>
              <a:rPr lang="en-US" altLang="zh-CN"/>
              <a:t>…Y</a:t>
            </a:r>
            <a:r>
              <a:rPr lang="en-US" altLang="zh-CN" baseline="-30000"/>
              <a:t>k</a:t>
            </a:r>
            <a:r>
              <a:rPr lang="zh-CN" altLang="en-US"/>
              <a:t>，且</a:t>
            </a:r>
            <a:r>
              <a:rPr lang="en-US" altLang="zh-CN"/>
              <a:t>Y</a:t>
            </a:r>
            <a:r>
              <a:rPr lang="en-US" altLang="zh-CN" baseline="-30000"/>
              <a:t>1</a:t>
            </a:r>
            <a:r>
              <a:rPr lang="zh-CN" altLang="en-US"/>
              <a:t>～</a:t>
            </a:r>
            <a:r>
              <a:rPr lang="en-US" altLang="zh-CN"/>
              <a:t>Y</a:t>
            </a:r>
            <a:r>
              <a:rPr lang="en-US" altLang="zh-CN" baseline="-30000"/>
              <a:t>i</a:t>
            </a:r>
            <a:r>
              <a:rPr lang="zh-CN" altLang="en-US"/>
              <a:t>都是非终结符，而</a:t>
            </a:r>
            <a:r>
              <a:rPr lang="en-US" altLang="zh-CN"/>
              <a:t>Y</a:t>
            </a:r>
            <a:r>
              <a:rPr lang="en-US" altLang="zh-CN" baseline="-30000"/>
              <a:t>1</a:t>
            </a:r>
            <a:r>
              <a:rPr lang="zh-CN" altLang="en-US"/>
              <a:t>～</a:t>
            </a:r>
            <a:r>
              <a:rPr lang="en-US" altLang="zh-CN"/>
              <a:t>Y</a:t>
            </a:r>
            <a:r>
              <a:rPr lang="en-US" altLang="zh-CN" baseline="-30000"/>
              <a:t>i</a:t>
            </a:r>
            <a:r>
              <a:rPr lang="zh-CN" altLang="en-US" baseline="-30000"/>
              <a:t>－</a:t>
            </a:r>
            <a:r>
              <a:rPr lang="en-US" altLang="zh-CN" baseline="-30000"/>
              <a:t>1</a:t>
            </a:r>
            <a:r>
              <a:rPr lang="zh-CN" altLang="en-US"/>
              <a:t>的候选式都有</a:t>
            </a:r>
            <a:r>
              <a:rPr lang="en-US" altLang="zh-CN"/>
              <a:t>ε</a:t>
            </a:r>
            <a:r>
              <a:rPr lang="zh-CN" altLang="en-US"/>
              <a:t>存在，则把</a:t>
            </a:r>
            <a:r>
              <a:rPr lang="en-US" altLang="zh-CN"/>
              <a:t>FIRST(Y</a:t>
            </a:r>
            <a:r>
              <a:rPr lang="en-US" altLang="zh-CN" baseline="-30000"/>
              <a:t>j</a:t>
            </a:r>
            <a:r>
              <a:rPr lang="en-US" altLang="zh-CN"/>
              <a:t>)(j=1,2,…,i)</a:t>
            </a:r>
            <a:r>
              <a:rPr lang="zh-CN" altLang="en-US"/>
              <a:t>的所有非</a:t>
            </a:r>
            <a:r>
              <a:rPr lang="en-US" altLang="zh-CN"/>
              <a:t>ε</a:t>
            </a:r>
            <a:r>
              <a:rPr lang="zh-CN" altLang="en-US"/>
              <a:t>元素都加入到</a:t>
            </a:r>
            <a:r>
              <a:rPr lang="en-US" altLang="zh-CN"/>
              <a:t>FIRST(X)</a:t>
            </a:r>
            <a:r>
              <a:rPr lang="zh-CN" altLang="en-US"/>
              <a:t>中；特别是当</a:t>
            </a:r>
            <a:r>
              <a:rPr lang="en-US" altLang="zh-CN"/>
              <a:t>Y</a:t>
            </a:r>
            <a:r>
              <a:rPr lang="en-US" altLang="zh-CN" baseline="-30000"/>
              <a:t>1</a:t>
            </a:r>
            <a:r>
              <a:rPr lang="zh-CN" altLang="en-US"/>
              <a:t>～</a:t>
            </a:r>
            <a:r>
              <a:rPr lang="en-US" altLang="zh-CN"/>
              <a:t>Y</a:t>
            </a:r>
            <a:r>
              <a:rPr lang="en-US" altLang="zh-CN" baseline="-30000"/>
              <a:t>k</a:t>
            </a:r>
            <a:r>
              <a:rPr lang="zh-CN" altLang="en-US"/>
              <a:t>均含有</a:t>
            </a:r>
            <a:r>
              <a:rPr lang="en-US" altLang="zh-CN"/>
              <a:t>ε</a:t>
            </a:r>
            <a:r>
              <a:rPr lang="zh-CN" altLang="en-US"/>
              <a:t>产生式时，应把</a:t>
            </a:r>
            <a:r>
              <a:rPr lang="en-US" altLang="zh-CN"/>
              <a:t>ε</a:t>
            </a:r>
            <a:r>
              <a:rPr lang="zh-CN" altLang="en-US"/>
              <a:t>也加到</a:t>
            </a:r>
            <a:r>
              <a:rPr lang="en-US" altLang="zh-CN"/>
              <a:t>FIRST(X)</a:t>
            </a:r>
            <a:r>
              <a:rPr lang="zh-CN" altLang="en-US"/>
              <a:t>中。</a:t>
            </a:r>
          </a:p>
        </p:txBody>
      </p:sp>
    </p:spTree>
  </p:cSld>
  <p:clrMapOvr>
    <a:masterClrMapping/>
  </p:clrMapOvr>
  <p:transition>
    <p:random/>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5">
            <a:extLst>
              <a:ext uri="{FF2B5EF4-FFF2-40B4-BE49-F238E27FC236}">
                <a16:creationId xmlns:a16="http://schemas.microsoft.com/office/drawing/2014/main" id="{5213BA53-D528-B729-FFA2-DF87CFDB0175}"/>
              </a:ext>
            </a:extLst>
          </p:cNvPr>
          <p:cNvGraphicFramePr>
            <a:graphicFrameLocks noChangeAspect="1"/>
          </p:cNvGraphicFramePr>
          <p:nvPr/>
        </p:nvGraphicFramePr>
        <p:xfrm>
          <a:off x="250825" y="692150"/>
          <a:ext cx="8569325" cy="4722813"/>
        </p:xfrm>
        <a:graphic>
          <a:graphicData uri="http://schemas.openxmlformats.org/presentationml/2006/ole">
            <mc:AlternateContent xmlns:mc="http://schemas.openxmlformats.org/markup-compatibility/2006">
              <mc:Choice xmlns:v="urn:schemas-microsoft-com:vml" Requires="v">
                <p:oleObj name="文档" r:id="rId2" imgW="3200095" imgH="1762963" progId="Word.Document.8">
                  <p:embed/>
                </p:oleObj>
              </mc:Choice>
              <mc:Fallback>
                <p:oleObj name="文档" r:id="rId2" imgW="3200095" imgH="1762963" progId="Word.Document.8">
                  <p:embed/>
                  <p:pic>
                    <p:nvPicPr>
                      <p:cNvPr id="22530" name="Object 5">
                        <a:extLst>
                          <a:ext uri="{FF2B5EF4-FFF2-40B4-BE49-F238E27FC236}">
                            <a16:creationId xmlns:a16="http://schemas.microsoft.com/office/drawing/2014/main" id="{5213BA53-D528-B729-FFA2-DF87CFDB0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692150"/>
                        <a:ext cx="8569325" cy="472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5">
            <a:extLst>
              <a:ext uri="{FF2B5EF4-FFF2-40B4-BE49-F238E27FC236}">
                <a16:creationId xmlns:a16="http://schemas.microsoft.com/office/drawing/2014/main" id="{AE4FEB5C-1047-0D45-BC66-75D166CAE9F5}"/>
              </a:ext>
            </a:extLst>
          </p:cNvPr>
          <p:cNvGraphicFramePr>
            <a:graphicFrameLocks noChangeAspect="1"/>
          </p:cNvGraphicFramePr>
          <p:nvPr/>
        </p:nvGraphicFramePr>
        <p:xfrm>
          <a:off x="250825" y="620713"/>
          <a:ext cx="8424863" cy="3565525"/>
        </p:xfrm>
        <a:graphic>
          <a:graphicData uri="http://schemas.openxmlformats.org/presentationml/2006/ole">
            <mc:AlternateContent xmlns:mc="http://schemas.openxmlformats.org/markup-compatibility/2006">
              <mc:Choice xmlns:v="urn:schemas-microsoft-com:vml" Requires="v">
                <p:oleObj name="文档" r:id="rId2" imgW="3352495" imgH="1835506" progId="Word.Document.8">
                  <p:embed/>
                </p:oleObj>
              </mc:Choice>
              <mc:Fallback>
                <p:oleObj name="文档" r:id="rId2" imgW="3352495" imgH="1835506" progId="Word.Document.8">
                  <p:embed/>
                  <p:pic>
                    <p:nvPicPr>
                      <p:cNvPr id="23554" name="Object 5">
                        <a:extLst>
                          <a:ext uri="{FF2B5EF4-FFF2-40B4-BE49-F238E27FC236}">
                            <a16:creationId xmlns:a16="http://schemas.microsoft.com/office/drawing/2014/main" id="{AE4FEB5C-1047-0D45-BC66-75D166CAE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2658"/>
                      <a:stretch>
                        <a:fillRect/>
                      </a:stretch>
                    </p:blipFill>
                    <p:spPr bwMode="auto">
                      <a:xfrm>
                        <a:off x="250825" y="620713"/>
                        <a:ext cx="8424863"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4">
            <a:extLst>
              <a:ext uri="{FF2B5EF4-FFF2-40B4-BE49-F238E27FC236}">
                <a16:creationId xmlns:a16="http://schemas.microsoft.com/office/drawing/2014/main" id="{AF51A35D-CE5F-4961-4589-BBE16C3D26D9}"/>
              </a:ext>
            </a:extLst>
          </p:cNvPr>
          <p:cNvSpPr txBox="1">
            <a:spLocks noChangeArrowheads="1"/>
          </p:cNvSpPr>
          <p:nvPr/>
        </p:nvSpPr>
        <p:spPr bwMode="auto">
          <a:xfrm>
            <a:off x="188913" y="609600"/>
            <a:ext cx="876617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en-US" altLang="zh-CN"/>
              <a:t>(3) </a:t>
            </a:r>
            <a:r>
              <a:rPr lang="zh-CN" altLang="en-US"/>
              <a:t>构造分析表</a:t>
            </a:r>
            <a:r>
              <a:rPr lang="en-US" altLang="zh-CN"/>
              <a:t>M</a:t>
            </a:r>
            <a:r>
              <a:rPr lang="zh-CN" altLang="en-US"/>
              <a:t>。</a:t>
            </a:r>
          </a:p>
          <a:p>
            <a:pPr algn="just" eaLnBrk="1" hangingPunct="1">
              <a:spcBef>
                <a:spcPct val="50000"/>
              </a:spcBef>
            </a:pPr>
            <a:r>
              <a:rPr lang="zh-CN" altLang="en-US"/>
              <a:t>　　① 对文法</a:t>
            </a:r>
            <a:r>
              <a:rPr lang="en-US" altLang="zh-CN"/>
              <a:t>G[S]</a:t>
            </a:r>
            <a:r>
              <a:rPr lang="zh-CN" altLang="en-US"/>
              <a:t>的每个产生式</a:t>
            </a:r>
            <a:r>
              <a:rPr lang="en-US" altLang="zh-CN"/>
              <a:t>A→α</a:t>
            </a:r>
            <a:r>
              <a:rPr lang="zh-CN" altLang="en-US"/>
              <a:t>执行以下②、③步。</a:t>
            </a:r>
          </a:p>
          <a:p>
            <a:pPr algn="just" eaLnBrk="1" hangingPunct="1">
              <a:spcBef>
                <a:spcPct val="50000"/>
              </a:spcBef>
            </a:pPr>
            <a:r>
              <a:rPr lang="zh-CN" altLang="en-US"/>
              <a:t>　　② 对每个终结符</a:t>
            </a:r>
            <a:r>
              <a:rPr lang="en-US" altLang="zh-CN"/>
              <a:t>a∈FIRST(A)</a:t>
            </a:r>
            <a:r>
              <a:rPr lang="zh-CN" altLang="en-US"/>
              <a:t>，把</a:t>
            </a:r>
            <a:r>
              <a:rPr lang="en-US" altLang="zh-CN"/>
              <a:t>A→α</a:t>
            </a:r>
            <a:r>
              <a:rPr lang="zh-CN" altLang="en-US"/>
              <a:t>加入到</a:t>
            </a:r>
            <a:r>
              <a:rPr lang="en-US" altLang="zh-CN"/>
              <a:t>M[A,a]</a:t>
            </a:r>
            <a:r>
              <a:rPr lang="zh-CN" altLang="en-US"/>
              <a:t>中，其中</a:t>
            </a:r>
            <a:r>
              <a:rPr lang="en-US" altLang="zh-CN"/>
              <a:t>α</a:t>
            </a:r>
            <a:r>
              <a:rPr lang="zh-CN" altLang="en-US"/>
              <a:t>为含有首字符</a:t>
            </a:r>
            <a:r>
              <a:rPr lang="en-US" altLang="zh-CN"/>
              <a:t>a</a:t>
            </a:r>
            <a:r>
              <a:rPr lang="zh-CN" altLang="en-US"/>
              <a:t>的候选式或为惟一的候选式。</a:t>
            </a:r>
          </a:p>
          <a:p>
            <a:pPr algn="just" eaLnBrk="1" hangingPunct="1">
              <a:spcBef>
                <a:spcPct val="50000"/>
              </a:spcBef>
            </a:pPr>
            <a:r>
              <a:rPr lang="zh-CN" altLang="en-US"/>
              <a:t>　　③ 若</a:t>
            </a:r>
            <a:r>
              <a:rPr lang="en-US" altLang="zh-CN"/>
              <a:t>ε∈FIRST(A), </a:t>
            </a:r>
            <a:r>
              <a:rPr lang="zh-CN" altLang="en-US"/>
              <a:t>则对任何属于</a:t>
            </a:r>
            <a:r>
              <a:rPr lang="en-US" altLang="zh-CN"/>
              <a:t>FOLLOW(A)</a:t>
            </a:r>
            <a:r>
              <a:rPr lang="zh-CN" altLang="en-US"/>
              <a:t>的终结符</a:t>
            </a:r>
            <a:r>
              <a:rPr lang="en-US" altLang="zh-CN"/>
              <a:t>b</a:t>
            </a:r>
            <a:r>
              <a:rPr lang="zh-CN" altLang="en-US"/>
              <a:t>，将</a:t>
            </a:r>
            <a:r>
              <a:rPr lang="en-US" altLang="zh-CN"/>
              <a:t>A→ε</a:t>
            </a:r>
            <a:r>
              <a:rPr lang="zh-CN" altLang="en-US"/>
              <a:t>加入到</a:t>
            </a:r>
            <a:r>
              <a:rPr lang="en-US" altLang="zh-CN"/>
              <a:t>M[A,b]</a:t>
            </a:r>
            <a:r>
              <a:rPr lang="zh-CN" altLang="en-US"/>
              <a:t>中。</a:t>
            </a:r>
          </a:p>
          <a:p>
            <a:pPr algn="just" eaLnBrk="1" hangingPunct="1">
              <a:spcBef>
                <a:spcPct val="50000"/>
              </a:spcBef>
            </a:pPr>
            <a:r>
              <a:rPr lang="zh-CN" altLang="en-US"/>
              <a:t>　　④ 把所有无定义的</a:t>
            </a:r>
            <a:r>
              <a:rPr lang="en-US" altLang="zh-CN"/>
              <a:t>M[A,a]</a:t>
            </a:r>
            <a:r>
              <a:rPr lang="zh-CN" altLang="en-US"/>
              <a:t>标记为“出错”。　　</a:t>
            </a:r>
          </a:p>
        </p:txBody>
      </p:sp>
    </p:spTree>
  </p:cSld>
  <p:clrMapOvr>
    <a:masterClrMapping/>
  </p:clrMapOvr>
  <p:transition>
    <p:random/>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5">
            <a:extLst>
              <a:ext uri="{FF2B5EF4-FFF2-40B4-BE49-F238E27FC236}">
                <a16:creationId xmlns:a16="http://schemas.microsoft.com/office/drawing/2014/main" id="{14EA3F03-B832-E1CB-8C0F-0BBD1220BB7A}"/>
              </a:ext>
            </a:extLst>
          </p:cNvPr>
          <p:cNvGraphicFramePr>
            <a:graphicFrameLocks noChangeAspect="1"/>
          </p:cNvGraphicFramePr>
          <p:nvPr/>
        </p:nvGraphicFramePr>
        <p:xfrm>
          <a:off x="323850" y="549275"/>
          <a:ext cx="8424863" cy="4148138"/>
        </p:xfrm>
        <a:graphic>
          <a:graphicData uri="http://schemas.openxmlformats.org/presentationml/2006/ole">
            <mc:AlternateContent xmlns:mc="http://schemas.openxmlformats.org/markup-compatibility/2006">
              <mc:Choice xmlns:v="urn:schemas-microsoft-com:vml" Requires="v">
                <p:oleObj name="文档" r:id="rId2" imgW="3523680" imgH="1734840" progId="Word.Document.8">
                  <p:embed/>
                </p:oleObj>
              </mc:Choice>
              <mc:Fallback>
                <p:oleObj name="文档" r:id="rId2" imgW="3523680" imgH="1734840" progId="Word.Document.8">
                  <p:embed/>
                  <p:pic>
                    <p:nvPicPr>
                      <p:cNvPr id="24578" name="Object 5">
                        <a:extLst>
                          <a:ext uri="{FF2B5EF4-FFF2-40B4-BE49-F238E27FC236}">
                            <a16:creationId xmlns:a16="http://schemas.microsoft.com/office/drawing/2014/main" id="{14EA3F03-B832-E1CB-8C0F-0BBD1220B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549275"/>
                        <a:ext cx="8424863" cy="414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5" name="Rectangle 3">
            <a:extLst>
              <a:ext uri="{FF2B5EF4-FFF2-40B4-BE49-F238E27FC236}">
                <a16:creationId xmlns:a16="http://schemas.microsoft.com/office/drawing/2014/main" id="{624899B8-6FC1-0AE9-D43F-4C278AE9DD52}"/>
              </a:ext>
            </a:extLst>
          </p:cNvPr>
          <p:cNvSpPr>
            <a:spLocks noGrp="1" noChangeArrowheads="1"/>
          </p:cNvSpPr>
          <p:nvPr>
            <p:ph type="body" idx="1"/>
          </p:nvPr>
        </p:nvSpPr>
        <p:spPr>
          <a:xfrm>
            <a:off x="179388" y="1152525"/>
            <a:ext cx="8497887" cy="5805488"/>
          </a:xfrm>
        </p:spPr>
        <p:txBody>
          <a:bodyPr/>
          <a:lstStyle/>
          <a:p>
            <a:pPr eaLnBrk="1" hangingPunct="1">
              <a:buFont typeface="Wingdings" panose="05000000000000000000" pitchFamily="2" charset="2"/>
              <a:buNone/>
              <a:defRPr/>
            </a:pPr>
            <a:r>
              <a:rPr lang="en-US" altLang="zh-CN" sz="2000"/>
              <a:t>           </a:t>
            </a:r>
            <a:r>
              <a:rPr lang="zh-CN" altLang="en-US" b="0"/>
              <a:t>条件（</a:t>
            </a:r>
            <a:r>
              <a:rPr lang="en-US" altLang="zh-CN" b="0"/>
              <a:t>1</a:t>
            </a:r>
            <a:r>
              <a:rPr lang="zh-CN" altLang="en-US" b="0"/>
              <a:t>）意味着</a:t>
            </a:r>
            <a:r>
              <a:rPr lang="en-US" altLang="zh-CN" b="0"/>
              <a:t>A</a:t>
            </a:r>
            <a:r>
              <a:rPr lang="zh-CN" altLang="en-US" b="0"/>
              <a:t>的每个候选式都不存在相同的首字符，由</a:t>
            </a:r>
            <a:r>
              <a:rPr lang="en-US" altLang="zh-CN" b="0"/>
              <a:t>LL(1) </a:t>
            </a:r>
            <a:r>
              <a:rPr lang="zh-CN" altLang="en-US" b="0"/>
              <a:t>分析表的构造方法可知：它避免了在分析表的同一栏目内出现多个产生式的情况，即避免了多重入口。</a:t>
            </a:r>
          </a:p>
          <a:p>
            <a:pPr eaLnBrk="1" hangingPunct="1">
              <a:buFont typeface="Wingdings" panose="05000000000000000000" pitchFamily="2" charset="2"/>
              <a:buNone/>
              <a:defRPr/>
            </a:pPr>
            <a:r>
              <a:rPr lang="zh-CN" altLang="en-US" b="0"/>
              <a:t>          条件（</a:t>
            </a:r>
            <a:r>
              <a:rPr lang="en-US" altLang="zh-CN" b="0"/>
              <a:t>2</a:t>
            </a:r>
            <a:r>
              <a:rPr lang="zh-CN" altLang="en-US" b="0"/>
              <a:t>）是避免了在分析表的同一栏目内出现</a:t>
            </a:r>
            <a:r>
              <a:rPr lang="en-US" altLang="zh-CN" b="0"/>
              <a:t>A→α</a:t>
            </a:r>
            <a:r>
              <a:rPr lang="zh-CN" altLang="en-US" b="0"/>
              <a:t>和</a:t>
            </a:r>
            <a:r>
              <a:rPr lang="en-US" altLang="zh-CN" b="0"/>
              <a:t>A→ε</a:t>
            </a:r>
            <a:r>
              <a:rPr lang="zh-CN" altLang="en-US" b="0"/>
              <a:t>（这同样是多重入口）。例如对文法：</a:t>
            </a:r>
          </a:p>
          <a:p>
            <a:pPr eaLnBrk="1" hangingPunct="1">
              <a:buFont typeface="Wingdings" panose="05000000000000000000" pitchFamily="2" charset="2"/>
              <a:buNone/>
              <a:defRPr/>
            </a:pPr>
            <a:r>
              <a:rPr lang="zh-CN" altLang="en-US" b="0"/>
              <a:t>                       </a:t>
            </a:r>
            <a:r>
              <a:rPr lang="en-US" altLang="zh-CN" b="0"/>
              <a:t>G[S]</a:t>
            </a:r>
            <a:r>
              <a:rPr lang="zh-CN" altLang="en-US" b="0"/>
              <a:t>：</a:t>
            </a:r>
            <a:r>
              <a:rPr lang="en-US" altLang="zh-CN" b="0"/>
              <a:t>S→Aa∣b</a:t>
            </a:r>
          </a:p>
          <a:p>
            <a:pPr eaLnBrk="1" hangingPunct="1">
              <a:buFont typeface="Wingdings" panose="05000000000000000000" pitchFamily="2" charset="2"/>
              <a:buNone/>
              <a:defRPr/>
            </a:pPr>
            <a:r>
              <a:rPr lang="en-US" altLang="zh-CN" b="0"/>
              <a:t>                                  A→a∣ε</a:t>
            </a:r>
          </a:p>
          <a:p>
            <a:pPr eaLnBrk="1" hangingPunct="1">
              <a:buFont typeface="Wingdings" panose="05000000000000000000" pitchFamily="2" charset="2"/>
              <a:buNone/>
              <a:defRPr/>
            </a:pPr>
            <a:r>
              <a:rPr lang="en-US" altLang="zh-CN" b="0"/>
              <a:t>           </a:t>
            </a:r>
            <a:r>
              <a:rPr lang="zh-CN" altLang="en-US" b="0"/>
              <a:t>则有</a:t>
            </a:r>
            <a:r>
              <a:rPr lang="en-US" altLang="zh-CN" b="0"/>
              <a:t>FIRST(A) ={a,ε}</a:t>
            </a:r>
            <a:r>
              <a:rPr lang="zh-CN" altLang="en-US" b="0"/>
              <a:t>、</a:t>
            </a:r>
            <a:r>
              <a:rPr lang="en-US" altLang="zh-CN" b="0"/>
              <a:t>FOLLOW(A) ={a}</a:t>
            </a:r>
            <a:r>
              <a:rPr lang="zh-CN" altLang="en-US" b="0"/>
              <a:t>，此时文法对应的中</a:t>
            </a:r>
            <a:r>
              <a:rPr lang="en-US" altLang="zh-CN" b="0"/>
              <a:t>M[A, a] </a:t>
            </a:r>
            <a:r>
              <a:rPr lang="zh-CN" altLang="en-US" b="0"/>
              <a:t>栏里必然有两个产生式</a:t>
            </a:r>
            <a:r>
              <a:rPr lang="en-US" altLang="zh-CN" b="0"/>
              <a:t>A→α</a:t>
            </a:r>
            <a:r>
              <a:rPr lang="zh-CN" altLang="en-US" b="0"/>
              <a:t>和</a:t>
            </a:r>
            <a:r>
              <a:rPr lang="en-US" altLang="zh-CN" b="0"/>
              <a:t>A→ε</a:t>
            </a:r>
            <a:r>
              <a:rPr lang="zh-CN" altLang="en-US" b="0"/>
              <a:t>存在，即形成了多重入口；而此时由条件</a:t>
            </a:r>
            <a:r>
              <a:rPr lang="en-US" altLang="zh-CN" b="0"/>
              <a:t>(2)</a:t>
            </a:r>
            <a:r>
              <a:rPr lang="zh-CN" altLang="en-US" b="0"/>
              <a:t>也可以得知：                                </a:t>
            </a:r>
          </a:p>
          <a:p>
            <a:pPr eaLnBrk="1" hangingPunct="1">
              <a:buFont typeface="Wingdings" panose="05000000000000000000" pitchFamily="2" charset="2"/>
              <a:buNone/>
              <a:defRPr/>
            </a:pPr>
            <a:r>
              <a:rPr lang="zh-CN" altLang="en-US" b="0"/>
              <a:t>                    </a:t>
            </a:r>
            <a:r>
              <a:rPr lang="en-US" altLang="zh-CN" b="0"/>
              <a:t>FIRST(</a:t>
            </a:r>
            <a:r>
              <a:rPr lang="en-US" altLang="zh-CN" b="0">
                <a:latin typeface="Arial"/>
              </a:rPr>
              <a:t>‘</a:t>
            </a:r>
            <a:r>
              <a:rPr lang="en-US" altLang="zh-CN" b="0"/>
              <a:t>a</a:t>
            </a:r>
            <a:r>
              <a:rPr lang="en-US" altLang="zh-CN" b="0">
                <a:latin typeface="Arial"/>
              </a:rPr>
              <a:t>’</a:t>
            </a:r>
            <a:r>
              <a:rPr lang="en-US" altLang="zh-CN" b="0"/>
              <a:t>)∩FOLLOW(A) ={a}≠Φ</a:t>
            </a:r>
            <a:r>
              <a:rPr lang="zh-CN" altLang="en-US" b="0"/>
              <a:t>。</a:t>
            </a:r>
          </a:p>
        </p:txBody>
      </p:sp>
    </p:spTree>
  </p:cSld>
  <p:clrMapOvr>
    <a:masterClrMapping/>
  </p:clrMapOvr>
  <p:transition>
    <p:random/>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4">
            <a:extLst>
              <a:ext uri="{FF2B5EF4-FFF2-40B4-BE49-F238E27FC236}">
                <a16:creationId xmlns:a16="http://schemas.microsoft.com/office/drawing/2014/main" id="{AD8F2870-1695-D4FB-34D4-437BA1E0F822}"/>
              </a:ext>
            </a:extLst>
          </p:cNvPr>
          <p:cNvSpPr txBox="1">
            <a:spLocks noChangeArrowheads="1"/>
          </p:cNvSpPr>
          <p:nvPr/>
        </p:nvSpPr>
        <p:spPr bwMode="auto">
          <a:xfrm>
            <a:off x="152400" y="1327150"/>
            <a:ext cx="88392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楷体_GB2312" pitchFamily="49" charset="-122"/>
              </a:rPr>
              <a:t>　　注意：</a:t>
            </a:r>
            <a:r>
              <a:rPr lang="en-US" altLang="zh-CN">
                <a:ea typeface="楷体_GB2312" pitchFamily="49" charset="-122"/>
              </a:rPr>
              <a:t>LL(1)</a:t>
            </a:r>
            <a:r>
              <a:rPr lang="zh-CN" altLang="en-US">
                <a:ea typeface="楷体_GB2312" pitchFamily="49" charset="-122"/>
              </a:rPr>
              <a:t>文法首先是无二义的，这一点可以从分析表不含多重定义入口得知；并且，含有左递归的文法绝不是</a:t>
            </a:r>
            <a:r>
              <a:rPr lang="en-US" altLang="zh-CN">
                <a:ea typeface="楷体_GB2312" pitchFamily="49" charset="-122"/>
              </a:rPr>
              <a:t>LL(1)</a:t>
            </a:r>
            <a:r>
              <a:rPr lang="zh-CN" altLang="en-US">
                <a:ea typeface="楷体_GB2312" pitchFamily="49" charset="-122"/>
              </a:rPr>
              <a:t>文法，所以必须首先消除文法的一切左递归。其次，应该消除回溯</a:t>
            </a:r>
            <a:r>
              <a:rPr lang="en-US" altLang="zh-CN">
                <a:ea typeface="楷体_GB2312" pitchFamily="49" charset="-122"/>
              </a:rPr>
              <a:t>(</a:t>
            </a:r>
            <a:r>
              <a:rPr lang="zh-CN" altLang="en-US">
                <a:ea typeface="楷体_GB2312" pitchFamily="49" charset="-122"/>
              </a:rPr>
              <a:t>即提取公共左因子</a:t>
            </a:r>
            <a:r>
              <a:rPr lang="en-US" altLang="zh-CN">
                <a:ea typeface="楷体_GB2312" pitchFamily="49" charset="-122"/>
              </a:rPr>
              <a:t>)</a:t>
            </a:r>
            <a:r>
              <a:rPr lang="zh-CN" altLang="en-US">
                <a:ea typeface="楷体_GB2312" pitchFamily="49" charset="-122"/>
              </a:rPr>
              <a:t>。但是，文法中不含左因子只是</a:t>
            </a:r>
            <a:r>
              <a:rPr lang="en-US" altLang="zh-CN">
                <a:ea typeface="楷体_GB2312" pitchFamily="49" charset="-122"/>
              </a:rPr>
              <a:t>LL(1)</a:t>
            </a:r>
            <a:r>
              <a:rPr lang="zh-CN" altLang="en-US">
                <a:ea typeface="楷体_GB2312" pitchFamily="49" charset="-122"/>
              </a:rPr>
              <a:t>文法的必要条件，一个文法提取了公共左因子后，只解决了非终结符对应的所有候选式不存在相同首字符的问题</a:t>
            </a:r>
            <a:r>
              <a:rPr lang="en-US" altLang="zh-CN">
                <a:ea typeface="楷体_GB2312" pitchFamily="49" charset="-122"/>
              </a:rPr>
              <a:t>(</a:t>
            </a:r>
            <a:r>
              <a:rPr lang="zh-CN" altLang="en-US">
                <a:ea typeface="楷体_GB2312" pitchFamily="49" charset="-122"/>
              </a:rPr>
              <a:t>即每个候选式的</a:t>
            </a:r>
            <a:r>
              <a:rPr lang="en-US" altLang="zh-CN">
                <a:ea typeface="楷体_GB2312" pitchFamily="49" charset="-122"/>
              </a:rPr>
              <a:t>FIRST</a:t>
            </a:r>
            <a:r>
              <a:rPr lang="zh-CN" altLang="en-US">
                <a:ea typeface="楷体_GB2312" pitchFamily="49" charset="-122"/>
              </a:rPr>
              <a:t>集互不相交</a:t>
            </a:r>
            <a:r>
              <a:rPr lang="en-US" altLang="zh-CN">
                <a:ea typeface="楷体_GB2312" pitchFamily="49" charset="-122"/>
              </a:rPr>
              <a:t>)</a:t>
            </a:r>
            <a:r>
              <a:rPr lang="zh-CN" altLang="en-US">
                <a:ea typeface="楷体_GB2312" pitchFamily="49" charset="-122"/>
              </a:rPr>
              <a:t>，只有当改写后的文法不含</a:t>
            </a:r>
            <a:r>
              <a:rPr lang="en-US" altLang="zh-CN">
                <a:ea typeface="楷体_GB2312" pitchFamily="49" charset="-122"/>
              </a:rPr>
              <a:t>ε</a:t>
            </a:r>
            <a:r>
              <a:rPr lang="zh-CN" altLang="en-US">
                <a:ea typeface="楷体_GB2312" pitchFamily="49" charset="-122"/>
              </a:rPr>
              <a:t>产生式且无左递归时才可立即断定该文法是</a:t>
            </a:r>
            <a:r>
              <a:rPr lang="en-US" altLang="zh-CN">
                <a:ea typeface="楷体_GB2312" pitchFamily="49" charset="-122"/>
              </a:rPr>
              <a:t>LL(1)</a:t>
            </a:r>
            <a:r>
              <a:rPr lang="zh-CN" altLang="en-US">
                <a:ea typeface="楷体_GB2312" pitchFamily="49" charset="-122"/>
              </a:rPr>
              <a:t>文法，否则必须用上面</a:t>
            </a:r>
            <a:r>
              <a:rPr lang="en-US" altLang="zh-CN">
                <a:ea typeface="楷体_GB2312" pitchFamily="49" charset="-122"/>
              </a:rPr>
              <a:t>LL(1)</a:t>
            </a:r>
            <a:r>
              <a:rPr lang="zh-CN" altLang="en-US">
                <a:ea typeface="楷体_GB2312" pitchFamily="49" charset="-122"/>
              </a:rPr>
              <a:t>文法的充要条件进行判定（或者看</a:t>
            </a:r>
            <a:r>
              <a:rPr lang="en-US" altLang="zh-CN">
                <a:ea typeface="楷体_GB2312" pitchFamily="49" charset="-122"/>
              </a:rPr>
              <a:t>LL(1) </a:t>
            </a:r>
            <a:r>
              <a:rPr lang="zh-CN" altLang="en-US">
                <a:ea typeface="楷体_GB2312" pitchFamily="49" charset="-122"/>
              </a:rPr>
              <a:t>分析表中是否存在多重入口来判定）。</a:t>
            </a:r>
          </a:p>
        </p:txBody>
      </p:sp>
    </p:spTree>
  </p:cSld>
  <p:clrMapOvr>
    <a:masterClrMapping/>
  </p:clrMapOvr>
  <p:transition>
    <p:random/>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4">
            <a:extLst>
              <a:ext uri="{FF2B5EF4-FFF2-40B4-BE49-F238E27FC236}">
                <a16:creationId xmlns:a16="http://schemas.microsoft.com/office/drawing/2014/main" id="{E67B3905-32FB-05D3-6820-21FA3A0FCCB6}"/>
              </a:ext>
            </a:extLst>
          </p:cNvPr>
          <p:cNvSpPr txBox="1">
            <a:spLocks noChangeArrowheads="1"/>
          </p:cNvSpPr>
          <p:nvPr/>
        </p:nvSpPr>
        <p:spPr bwMode="auto">
          <a:xfrm>
            <a:off x="130175" y="549275"/>
            <a:ext cx="888365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ea typeface="黑体" panose="02010609060101010101" pitchFamily="49" charset="-122"/>
              </a:rPr>
              <a:t>　　例</a:t>
            </a:r>
            <a:r>
              <a:rPr lang="en-US" altLang="zh-CN">
                <a:ea typeface="黑体" panose="02010609060101010101" pitchFamily="49" charset="-122"/>
              </a:rPr>
              <a:t>3.8</a:t>
            </a:r>
            <a:r>
              <a:rPr lang="en-US" altLang="zh-CN"/>
              <a:t>  </a:t>
            </a:r>
            <a:r>
              <a:rPr lang="zh-CN" altLang="en-US"/>
              <a:t>试构造表达式文法</a:t>
            </a:r>
            <a:r>
              <a:rPr lang="en-US" altLang="zh-CN"/>
              <a:t>G[E]</a:t>
            </a:r>
            <a:r>
              <a:rPr lang="zh-CN" altLang="en-US"/>
              <a:t>的</a:t>
            </a:r>
            <a:r>
              <a:rPr lang="en-US" altLang="zh-CN"/>
              <a:t>LL(1)</a:t>
            </a:r>
            <a:r>
              <a:rPr lang="zh-CN" altLang="en-US"/>
              <a:t>分析表，其中：</a:t>
            </a:r>
          </a:p>
          <a:p>
            <a:pPr algn="just" eaLnBrk="1" hangingPunct="1">
              <a:spcBef>
                <a:spcPct val="50000"/>
              </a:spcBef>
            </a:pPr>
            <a:r>
              <a:rPr lang="zh-CN" altLang="en-US"/>
              <a:t>		</a:t>
            </a:r>
            <a:r>
              <a:rPr lang="en-US" altLang="zh-CN"/>
              <a:t>G[E]:   E→TE'</a:t>
            </a:r>
          </a:p>
          <a:p>
            <a:pPr algn="just" eaLnBrk="1" hangingPunct="1">
              <a:spcBef>
                <a:spcPct val="50000"/>
              </a:spcBef>
            </a:pPr>
            <a:r>
              <a:rPr lang="en-US" altLang="zh-CN"/>
              <a:t> 			E'→+TE'∣ε</a:t>
            </a:r>
          </a:p>
          <a:p>
            <a:pPr algn="just" eaLnBrk="1" hangingPunct="1">
              <a:spcBef>
                <a:spcPct val="50000"/>
              </a:spcBef>
            </a:pPr>
            <a:r>
              <a:rPr lang="en-US" altLang="zh-CN"/>
              <a:t> 			T→FT'</a:t>
            </a:r>
          </a:p>
          <a:p>
            <a:pPr algn="just" eaLnBrk="1" hangingPunct="1">
              <a:spcBef>
                <a:spcPct val="50000"/>
              </a:spcBef>
            </a:pPr>
            <a:r>
              <a:rPr lang="en-US" altLang="zh-CN"/>
              <a:t> 			T'→*FT'∣ε</a:t>
            </a:r>
          </a:p>
          <a:p>
            <a:pPr algn="just" eaLnBrk="1" hangingPunct="1">
              <a:spcBef>
                <a:spcPct val="50000"/>
              </a:spcBef>
            </a:pPr>
            <a:r>
              <a:rPr lang="en-US" altLang="zh-CN"/>
              <a:t>			 F→(E)∣i</a:t>
            </a:r>
          </a:p>
        </p:txBody>
      </p:sp>
    </p:spTree>
  </p:cSld>
  <p:clrMapOvr>
    <a:masterClrMapping/>
  </p:clrMapOvr>
  <p:transition>
    <p:random/>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5">
            <a:extLst>
              <a:ext uri="{FF2B5EF4-FFF2-40B4-BE49-F238E27FC236}">
                <a16:creationId xmlns:a16="http://schemas.microsoft.com/office/drawing/2014/main" id="{E9CC55B7-3828-1747-C6BF-C0F14CBA7587}"/>
              </a:ext>
            </a:extLst>
          </p:cNvPr>
          <p:cNvGraphicFramePr>
            <a:graphicFrameLocks noChangeAspect="1"/>
          </p:cNvGraphicFramePr>
          <p:nvPr/>
        </p:nvGraphicFramePr>
        <p:xfrm>
          <a:off x="107950" y="620713"/>
          <a:ext cx="8496300" cy="3294062"/>
        </p:xfrm>
        <a:graphic>
          <a:graphicData uri="http://schemas.openxmlformats.org/presentationml/2006/ole">
            <mc:AlternateContent xmlns:mc="http://schemas.openxmlformats.org/markup-compatibility/2006">
              <mc:Choice xmlns:v="urn:schemas-microsoft-com:vml" Requires="v">
                <p:oleObj name="文档" r:id="rId2" imgW="3047086" imgH="1181710" progId="Word.Document.8">
                  <p:embed/>
                </p:oleObj>
              </mc:Choice>
              <mc:Fallback>
                <p:oleObj name="文档" r:id="rId2" imgW="3047086" imgH="1181710" progId="Word.Document.8">
                  <p:embed/>
                  <p:pic>
                    <p:nvPicPr>
                      <p:cNvPr id="25602" name="Object 5">
                        <a:extLst>
                          <a:ext uri="{FF2B5EF4-FFF2-40B4-BE49-F238E27FC236}">
                            <a16:creationId xmlns:a16="http://schemas.microsoft.com/office/drawing/2014/main" id="{E9CC55B7-3828-1747-C6BF-C0F14CBA7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620713"/>
                        <a:ext cx="8496300" cy="329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a:extLst>
              <a:ext uri="{FF2B5EF4-FFF2-40B4-BE49-F238E27FC236}">
                <a16:creationId xmlns:a16="http://schemas.microsoft.com/office/drawing/2014/main" id="{8EF0C5FE-8ECC-6C80-2FAA-164709DD8929}"/>
              </a:ext>
            </a:extLst>
          </p:cNvPr>
          <p:cNvSpPr txBox="1">
            <a:spLocks noChangeArrowheads="1"/>
          </p:cNvSpPr>
          <p:nvPr/>
        </p:nvSpPr>
        <p:spPr bwMode="auto">
          <a:xfrm>
            <a:off x="217488" y="566738"/>
            <a:ext cx="8664575" cy="538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b="1">
                <a:ea typeface="黑体" panose="02010609060101010101" pitchFamily="49" charset="-122"/>
              </a:rPr>
              <a:t>2</a:t>
            </a:r>
            <a:r>
              <a:rPr lang="zh-CN" altLang="en-US" b="1">
                <a:ea typeface="黑体" panose="02010609060101010101" pitchFamily="49" charset="-122"/>
              </a:rPr>
              <a:t>．交叉编译</a:t>
            </a:r>
          </a:p>
          <a:p>
            <a:pPr algn="just" eaLnBrk="1" hangingPunct="1">
              <a:lnSpc>
                <a:spcPct val="130000"/>
              </a:lnSpc>
              <a:spcBef>
                <a:spcPct val="50000"/>
              </a:spcBef>
            </a:pPr>
            <a:r>
              <a:rPr lang="zh-CN" altLang="en-US"/>
              <a:t>　　交叉编译是指用</a:t>
            </a:r>
            <a:r>
              <a:rPr lang="en-US" altLang="zh-CN"/>
              <a:t>A</a:t>
            </a:r>
            <a:r>
              <a:rPr lang="zh-CN" altLang="en-US"/>
              <a:t>机器上的编译程序来产生可在</a:t>
            </a:r>
            <a:r>
              <a:rPr lang="en-US" altLang="zh-CN"/>
              <a:t>B</a:t>
            </a:r>
            <a:r>
              <a:rPr lang="zh-CN" altLang="en-US"/>
              <a:t>机器上运行的目标代码。例如，若</a:t>
            </a:r>
            <a:r>
              <a:rPr lang="en-US" altLang="zh-CN"/>
              <a:t>A</a:t>
            </a:r>
            <a:r>
              <a:rPr lang="zh-CN" altLang="en-US"/>
              <a:t>机器上已有</a:t>
            </a:r>
            <a:r>
              <a:rPr lang="en-US" altLang="zh-CN"/>
              <a:t>C</a:t>
            </a:r>
            <a:r>
              <a:rPr lang="zh-CN" altLang="en-US"/>
              <a:t>语言可以运行，则可用</a:t>
            </a:r>
            <a:r>
              <a:rPr lang="en-US" altLang="zh-CN"/>
              <a:t>A</a:t>
            </a:r>
            <a:r>
              <a:rPr lang="zh-CN" altLang="en-US"/>
              <a:t>机器中的</a:t>
            </a:r>
            <a:r>
              <a:rPr lang="en-US" altLang="zh-CN"/>
              <a:t>C</a:t>
            </a:r>
            <a:r>
              <a:rPr lang="zh-CN" altLang="en-US"/>
              <a:t>语言书写一个编译程序，它的源程序是</a:t>
            </a:r>
            <a:r>
              <a:rPr lang="en-US" altLang="zh-CN"/>
              <a:t>C</a:t>
            </a:r>
            <a:r>
              <a:rPr lang="zh-CN" altLang="en-US"/>
              <a:t>语言程序，而产生的目标程序则是基于</a:t>
            </a:r>
            <a:r>
              <a:rPr lang="en-US" altLang="zh-CN"/>
              <a:t>B</a:t>
            </a:r>
            <a:r>
              <a:rPr lang="zh-CN" altLang="en-US"/>
              <a:t>机器的，即能够在</a:t>
            </a:r>
            <a:r>
              <a:rPr lang="en-US" altLang="zh-CN"/>
              <a:t>B</a:t>
            </a:r>
            <a:r>
              <a:rPr lang="zh-CN" altLang="en-US"/>
              <a:t>机器上执行的低级语言</a:t>
            </a:r>
          </a:p>
          <a:p>
            <a:pPr algn="just" eaLnBrk="1" hangingPunct="1">
              <a:lnSpc>
                <a:spcPct val="130000"/>
              </a:lnSpc>
              <a:spcBef>
                <a:spcPct val="50000"/>
              </a:spcBef>
            </a:pPr>
            <a:r>
              <a:rPr lang="zh-CN" altLang="en-US"/>
              <a:t>程序。</a:t>
            </a:r>
          </a:p>
          <a:p>
            <a:pPr algn="just" eaLnBrk="1" hangingPunct="1">
              <a:lnSpc>
                <a:spcPct val="130000"/>
              </a:lnSpc>
              <a:spcBef>
                <a:spcPct val="50000"/>
              </a:spcBef>
            </a:pPr>
            <a:r>
              <a:rPr lang="zh-CN" altLang="en-US"/>
              <a:t>　　以上两种方法都假定已经有了一个系统程序设计语言可以使用，若没有可使用的系统程序设计语言，则可采用自展或移植的办法来开发编译程序。</a:t>
            </a:r>
          </a:p>
        </p:txBody>
      </p:sp>
    </p:spTree>
  </p:cSld>
  <p:clrMapOvr>
    <a:masterClrMapping/>
  </p:clrMapOvr>
  <p:transition>
    <p:random/>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5">
            <a:extLst>
              <a:ext uri="{FF2B5EF4-FFF2-40B4-BE49-F238E27FC236}">
                <a16:creationId xmlns:a16="http://schemas.microsoft.com/office/drawing/2014/main" id="{0422ED44-7694-D984-20CC-37A9585BF121}"/>
              </a:ext>
            </a:extLst>
          </p:cNvPr>
          <p:cNvGraphicFramePr>
            <a:graphicFrameLocks noChangeAspect="1"/>
          </p:cNvGraphicFramePr>
          <p:nvPr/>
        </p:nvGraphicFramePr>
        <p:xfrm>
          <a:off x="76200" y="533400"/>
          <a:ext cx="8839200" cy="4911725"/>
        </p:xfrm>
        <a:graphic>
          <a:graphicData uri="http://schemas.openxmlformats.org/presentationml/2006/ole">
            <mc:AlternateContent xmlns:mc="http://schemas.openxmlformats.org/markup-compatibility/2006">
              <mc:Choice xmlns:v="urn:schemas-microsoft-com:vml" Requires="v">
                <p:oleObj name="文档" r:id="rId2" imgW="4237920" imgH="2575440" progId="Word.Document.8">
                  <p:embed/>
                </p:oleObj>
              </mc:Choice>
              <mc:Fallback>
                <p:oleObj name="文档" r:id="rId2" imgW="4237920" imgH="2575440" progId="Word.Document.8">
                  <p:embed/>
                  <p:pic>
                    <p:nvPicPr>
                      <p:cNvPr id="26626" name="Object 5">
                        <a:extLst>
                          <a:ext uri="{FF2B5EF4-FFF2-40B4-BE49-F238E27FC236}">
                            <a16:creationId xmlns:a16="http://schemas.microsoft.com/office/drawing/2014/main" id="{0422ED44-7694-D984-20CC-37A9585BF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516"/>
                      <a:stretch>
                        <a:fillRect/>
                      </a:stretch>
                    </p:blipFill>
                    <p:spPr bwMode="auto">
                      <a:xfrm>
                        <a:off x="76200" y="533400"/>
                        <a:ext cx="8839200"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7" name="Rectangle 6">
            <a:extLst>
              <a:ext uri="{FF2B5EF4-FFF2-40B4-BE49-F238E27FC236}">
                <a16:creationId xmlns:a16="http://schemas.microsoft.com/office/drawing/2014/main" id="{14F8843C-775E-9638-27D8-F9B0C30D78DC}"/>
              </a:ext>
            </a:extLst>
          </p:cNvPr>
          <p:cNvSpPr>
            <a:spLocks noChangeArrowheads="1"/>
          </p:cNvSpPr>
          <p:nvPr/>
        </p:nvSpPr>
        <p:spPr bwMode="auto">
          <a:xfrm>
            <a:off x="395288" y="5516563"/>
            <a:ext cx="704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最后得到文法</a:t>
            </a:r>
            <a:r>
              <a:rPr lang="en-US" altLang="zh-CN"/>
              <a:t>G[E] </a:t>
            </a:r>
            <a:r>
              <a:rPr lang="zh-CN" altLang="en-US"/>
              <a:t>的</a:t>
            </a:r>
            <a:r>
              <a:rPr lang="en-US" altLang="zh-CN"/>
              <a:t>LL(1) </a:t>
            </a:r>
            <a:r>
              <a:rPr lang="zh-CN" altLang="en-US"/>
              <a:t>分析表如表</a:t>
            </a:r>
            <a:r>
              <a:rPr lang="en-US" altLang="zh-CN"/>
              <a:t>3.1</a:t>
            </a:r>
            <a:r>
              <a:rPr lang="zh-CN" altLang="en-US"/>
              <a:t>所示。</a:t>
            </a:r>
          </a:p>
        </p:txBody>
      </p:sp>
    </p:spTree>
  </p:cSld>
  <p:clrMapOvr>
    <a:masterClrMapping/>
  </p:clrMapOvr>
  <p:transition>
    <p:random/>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4">
            <a:extLst>
              <a:ext uri="{FF2B5EF4-FFF2-40B4-BE49-F238E27FC236}">
                <a16:creationId xmlns:a16="http://schemas.microsoft.com/office/drawing/2014/main" id="{EFB2FADA-88AB-2459-B57C-E094ADB42572}"/>
              </a:ext>
            </a:extLst>
          </p:cNvPr>
          <p:cNvSpPr txBox="1">
            <a:spLocks noChangeArrowheads="1"/>
          </p:cNvSpPr>
          <p:nvPr/>
        </p:nvSpPr>
        <p:spPr bwMode="auto">
          <a:xfrm>
            <a:off x="160338" y="549275"/>
            <a:ext cx="869315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zh-CN" altLang="en-US">
                <a:ea typeface="黑体" panose="02010609060101010101" pitchFamily="49" charset="-122"/>
              </a:rPr>
              <a:t>例</a:t>
            </a:r>
            <a:r>
              <a:rPr lang="en-US" altLang="zh-CN">
                <a:ea typeface="黑体" panose="02010609060101010101" pitchFamily="49" charset="-122"/>
              </a:rPr>
              <a:t>3.9</a:t>
            </a:r>
            <a:r>
              <a:rPr lang="en-US" altLang="zh-CN"/>
              <a:t>  </a:t>
            </a:r>
            <a:r>
              <a:rPr lang="zh-CN" altLang="en-US"/>
              <a:t>程序语言中</a:t>
            </a:r>
            <a:r>
              <a:rPr lang="en-US" altLang="zh-CN"/>
              <a:t>if-else</a:t>
            </a:r>
            <a:r>
              <a:rPr lang="zh-CN" altLang="en-US"/>
              <a:t>语句的文法</a:t>
            </a:r>
            <a:r>
              <a:rPr lang="en-US" altLang="zh-CN"/>
              <a:t>G[S]</a:t>
            </a:r>
            <a:r>
              <a:rPr lang="zh-CN" altLang="en-US"/>
              <a:t>为</a:t>
            </a:r>
          </a:p>
          <a:p>
            <a:pPr algn="just" eaLnBrk="1" hangingPunct="1">
              <a:spcBef>
                <a:spcPct val="50000"/>
              </a:spcBef>
            </a:pPr>
            <a:r>
              <a:rPr lang="zh-CN" altLang="en-US"/>
              <a:t>		</a:t>
            </a:r>
            <a:r>
              <a:rPr lang="en-US" altLang="zh-CN"/>
              <a:t>G[S]:  S→iESeS∣iES∣a</a:t>
            </a:r>
          </a:p>
          <a:p>
            <a:pPr algn="just" eaLnBrk="1" hangingPunct="1">
              <a:spcBef>
                <a:spcPct val="50000"/>
              </a:spcBef>
            </a:pPr>
            <a:r>
              <a:rPr lang="en-US" altLang="zh-CN"/>
              <a:t>			E→b</a:t>
            </a:r>
          </a:p>
          <a:p>
            <a:pPr algn="just" eaLnBrk="1" hangingPunct="1">
              <a:spcBef>
                <a:spcPct val="50000"/>
              </a:spcBef>
            </a:pPr>
            <a:r>
              <a:rPr lang="zh-CN" altLang="en-US"/>
              <a:t>其中，</a:t>
            </a:r>
            <a:r>
              <a:rPr lang="en-US" altLang="zh-CN"/>
              <a:t>e</a:t>
            </a:r>
            <a:r>
              <a:rPr lang="zh-CN" altLang="en-US"/>
              <a:t>遵从最近匹配原则。试改造文法</a:t>
            </a:r>
            <a:r>
              <a:rPr lang="en-US" altLang="zh-CN"/>
              <a:t>G[S]</a:t>
            </a:r>
            <a:r>
              <a:rPr lang="zh-CN" altLang="en-US"/>
              <a:t>并为之构造</a:t>
            </a:r>
            <a:r>
              <a:rPr lang="en-US" altLang="zh-CN"/>
              <a:t>LL(1)</a:t>
            </a:r>
            <a:r>
              <a:rPr lang="zh-CN" altLang="en-US"/>
              <a:t>分析表。</a:t>
            </a:r>
          </a:p>
          <a:p>
            <a:pPr algn="just" eaLnBrk="1" hangingPunct="1">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提取公共左因子后得到文法</a:t>
            </a:r>
            <a:r>
              <a:rPr lang="en-US" altLang="zh-CN"/>
              <a:t>G'[S]</a:t>
            </a:r>
            <a:r>
              <a:rPr lang="zh-CN" altLang="en-US"/>
              <a:t>：</a:t>
            </a:r>
          </a:p>
          <a:p>
            <a:pPr algn="just" eaLnBrk="1" hangingPunct="1">
              <a:spcBef>
                <a:spcPct val="50000"/>
              </a:spcBef>
            </a:pPr>
            <a:r>
              <a:rPr lang="zh-CN" altLang="en-US"/>
              <a:t>		</a:t>
            </a:r>
            <a:r>
              <a:rPr lang="en-US" altLang="zh-CN"/>
              <a:t>G'[S]:  S→iESS'∣a</a:t>
            </a:r>
          </a:p>
          <a:p>
            <a:pPr algn="just" eaLnBrk="1" hangingPunct="1">
              <a:spcBef>
                <a:spcPct val="50000"/>
              </a:spcBef>
            </a:pPr>
            <a:r>
              <a:rPr lang="en-US" altLang="zh-CN"/>
              <a:t>   			S'→eS∣ε</a:t>
            </a:r>
          </a:p>
          <a:p>
            <a:pPr algn="just" eaLnBrk="1" hangingPunct="1">
              <a:spcBef>
                <a:spcPct val="50000"/>
              </a:spcBef>
            </a:pPr>
            <a:r>
              <a:rPr lang="en-US" altLang="zh-CN"/>
              <a:t>   			E→b</a:t>
            </a:r>
          </a:p>
          <a:p>
            <a:pPr algn="just" eaLnBrk="1" hangingPunct="1">
              <a:spcBef>
                <a:spcPct val="50000"/>
              </a:spcBef>
            </a:pPr>
            <a:r>
              <a:rPr lang="zh-CN" altLang="en-US"/>
              <a:t>求出每个非终结符的</a:t>
            </a:r>
            <a:r>
              <a:rPr lang="en-US" altLang="zh-CN"/>
              <a:t>FIRST</a:t>
            </a:r>
            <a:r>
              <a:rPr lang="zh-CN" altLang="en-US"/>
              <a:t>集和</a:t>
            </a:r>
            <a:r>
              <a:rPr lang="en-US" altLang="zh-CN"/>
              <a:t>FOLLOW</a:t>
            </a:r>
            <a:r>
              <a:rPr lang="zh-CN" altLang="en-US"/>
              <a:t>集。</a:t>
            </a:r>
          </a:p>
        </p:txBody>
      </p:sp>
    </p:spTree>
  </p:cSld>
  <p:clrMapOvr>
    <a:masterClrMapping/>
  </p:clrMapOvr>
  <p:transition>
    <p:random/>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4">
            <a:extLst>
              <a:ext uri="{FF2B5EF4-FFF2-40B4-BE49-F238E27FC236}">
                <a16:creationId xmlns:a16="http://schemas.microsoft.com/office/drawing/2014/main" id="{E07F153C-631E-D0A5-DB97-1B84E9456519}"/>
              </a:ext>
            </a:extLst>
          </p:cNvPr>
          <p:cNvGraphicFramePr>
            <a:graphicFrameLocks noChangeAspect="1"/>
          </p:cNvGraphicFramePr>
          <p:nvPr/>
        </p:nvGraphicFramePr>
        <p:xfrm>
          <a:off x="304800" y="549275"/>
          <a:ext cx="8458200" cy="5256213"/>
        </p:xfrm>
        <a:graphic>
          <a:graphicData uri="http://schemas.openxmlformats.org/presentationml/2006/ole">
            <mc:AlternateContent xmlns:mc="http://schemas.openxmlformats.org/markup-compatibility/2006">
              <mc:Choice xmlns:v="urn:schemas-microsoft-com:vml" Requires="v">
                <p:oleObj name="文档" r:id="rId2" imgW="3523680" imgH="2377440" progId="Word.Document.8">
                  <p:embed/>
                </p:oleObj>
              </mc:Choice>
              <mc:Fallback>
                <p:oleObj name="文档" r:id="rId2" imgW="3523680" imgH="2377440" progId="Word.Document.8">
                  <p:embed/>
                  <p:pic>
                    <p:nvPicPr>
                      <p:cNvPr id="27650" name="Object 4">
                        <a:extLst>
                          <a:ext uri="{FF2B5EF4-FFF2-40B4-BE49-F238E27FC236}">
                            <a16:creationId xmlns:a16="http://schemas.microsoft.com/office/drawing/2014/main" id="{E07F153C-631E-D0A5-DB97-1B84E9456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899"/>
                      <a:stretch>
                        <a:fillRect/>
                      </a:stretch>
                    </p:blipFill>
                    <p:spPr bwMode="auto">
                      <a:xfrm>
                        <a:off x="304800" y="549275"/>
                        <a:ext cx="8458200"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1" name="Rectangle 5">
            <a:extLst>
              <a:ext uri="{FF2B5EF4-FFF2-40B4-BE49-F238E27FC236}">
                <a16:creationId xmlns:a16="http://schemas.microsoft.com/office/drawing/2014/main" id="{78460898-9F23-FD21-6F4D-04F830C9C7EB}"/>
              </a:ext>
            </a:extLst>
          </p:cNvPr>
          <p:cNvSpPr>
            <a:spLocks noChangeArrowheads="1"/>
          </p:cNvSpPr>
          <p:nvPr/>
        </p:nvSpPr>
        <p:spPr bwMode="auto">
          <a:xfrm>
            <a:off x="900113" y="5876925"/>
            <a:ext cx="307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构造分析表见表</a:t>
            </a:r>
            <a:r>
              <a:rPr lang="en-US" altLang="zh-CN"/>
              <a:t>3.3 </a:t>
            </a:r>
            <a:r>
              <a:rPr lang="zh-CN" altLang="en-US"/>
              <a:t>。</a:t>
            </a:r>
          </a:p>
        </p:txBody>
      </p:sp>
    </p:spTree>
  </p:cSld>
  <p:clrMapOvr>
    <a:masterClrMapping/>
  </p:clrMapOvr>
  <p:transition>
    <p:random/>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4">
            <a:extLst>
              <a:ext uri="{FF2B5EF4-FFF2-40B4-BE49-F238E27FC236}">
                <a16:creationId xmlns:a16="http://schemas.microsoft.com/office/drawing/2014/main" id="{8BC18529-C39B-D1F6-4E65-AEA0A4442A99}"/>
              </a:ext>
            </a:extLst>
          </p:cNvPr>
          <p:cNvGraphicFramePr>
            <a:graphicFrameLocks noChangeAspect="1"/>
          </p:cNvGraphicFramePr>
          <p:nvPr/>
        </p:nvGraphicFramePr>
        <p:xfrm>
          <a:off x="34925" y="981075"/>
          <a:ext cx="9028113" cy="2536825"/>
        </p:xfrm>
        <a:graphic>
          <a:graphicData uri="http://schemas.openxmlformats.org/presentationml/2006/ole">
            <mc:AlternateContent xmlns:mc="http://schemas.openxmlformats.org/markup-compatibility/2006">
              <mc:Choice xmlns:v="urn:schemas-microsoft-com:vml" Requires="v">
                <p:oleObj name="文档" r:id="rId2" imgW="5400720" imgH="1456560" progId="Word.Document.8">
                  <p:embed/>
                </p:oleObj>
              </mc:Choice>
              <mc:Fallback>
                <p:oleObj name="文档" r:id="rId2" imgW="5400720" imgH="1456560" progId="Word.Document.8">
                  <p:embed/>
                  <p:pic>
                    <p:nvPicPr>
                      <p:cNvPr id="28674" name="Object 4">
                        <a:extLst>
                          <a:ext uri="{FF2B5EF4-FFF2-40B4-BE49-F238E27FC236}">
                            <a16:creationId xmlns:a16="http://schemas.microsoft.com/office/drawing/2014/main" id="{8BC18529-C39B-D1F6-4E65-AEA0A4442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32" t="12439" r="7880"/>
                      <a:stretch>
                        <a:fillRect/>
                      </a:stretch>
                    </p:blipFill>
                    <p:spPr bwMode="auto">
                      <a:xfrm>
                        <a:off x="34925" y="981075"/>
                        <a:ext cx="902811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5" name="Rectangle 5">
            <a:extLst>
              <a:ext uri="{FF2B5EF4-FFF2-40B4-BE49-F238E27FC236}">
                <a16:creationId xmlns:a16="http://schemas.microsoft.com/office/drawing/2014/main" id="{2F7682BA-26E1-D917-11C5-A7BA6CB36430}"/>
              </a:ext>
            </a:extLst>
          </p:cNvPr>
          <p:cNvSpPr>
            <a:spLocks noChangeArrowheads="1"/>
          </p:cNvSpPr>
          <p:nvPr/>
        </p:nvSpPr>
        <p:spPr bwMode="auto">
          <a:xfrm>
            <a:off x="3059113" y="620713"/>
            <a:ext cx="319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3.3  </a:t>
            </a:r>
            <a:r>
              <a:rPr lang="zh-CN" altLang="en-US"/>
              <a:t>例</a:t>
            </a:r>
            <a:r>
              <a:rPr lang="en-US" altLang="zh-CN"/>
              <a:t>3.9</a:t>
            </a:r>
            <a:r>
              <a:rPr lang="zh-CN" altLang="en-US"/>
              <a:t>的分析表</a:t>
            </a:r>
          </a:p>
        </p:txBody>
      </p:sp>
    </p:spTree>
  </p:cSld>
  <p:clrMapOvr>
    <a:masterClrMapping/>
  </p:clrMapOvr>
  <p:transition>
    <p:random/>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4">
            <a:extLst>
              <a:ext uri="{FF2B5EF4-FFF2-40B4-BE49-F238E27FC236}">
                <a16:creationId xmlns:a16="http://schemas.microsoft.com/office/drawing/2014/main" id="{1E944F9F-04F1-0CF7-6061-AB6D5A78ED5A}"/>
              </a:ext>
            </a:extLst>
          </p:cNvPr>
          <p:cNvSpPr txBox="1">
            <a:spLocks noChangeArrowheads="1"/>
          </p:cNvSpPr>
          <p:nvPr/>
        </p:nvSpPr>
        <p:spPr bwMode="auto">
          <a:xfrm>
            <a:off x="203200" y="652463"/>
            <a:ext cx="87376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我们看到，分析表</a:t>
            </a:r>
            <a:r>
              <a:rPr lang="en-US" altLang="zh-CN"/>
              <a:t>M</a:t>
            </a:r>
            <a:r>
              <a:rPr lang="zh-CN" altLang="en-US"/>
              <a:t>含有多重入口冲突项</a:t>
            </a:r>
            <a:r>
              <a:rPr lang="en-US" altLang="zh-CN"/>
              <a:t>M[S', e]</a:t>
            </a:r>
            <a:r>
              <a:rPr lang="zh-CN" altLang="en-US"/>
              <a:t>，因此文法</a:t>
            </a:r>
            <a:r>
              <a:rPr lang="en-US" altLang="zh-CN"/>
              <a:t>G[S] </a:t>
            </a:r>
            <a:r>
              <a:rPr lang="zh-CN" altLang="en-US"/>
              <a:t>不是</a:t>
            </a:r>
            <a:r>
              <a:rPr lang="en-US" altLang="zh-CN"/>
              <a:t>LL(1) </a:t>
            </a:r>
            <a:r>
              <a:rPr lang="zh-CN" altLang="en-US"/>
              <a:t>文法（实际上</a:t>
            </a:r>
            <a:r>
              <a:rPr lang="en-US" altLang="zh-CN"/>
              <a:t>G[S] </a:t>
            </a:r>
            <a:r>
              <a:rPr lang="zh-CN" altLang="en-US"/>
              <a:t>是一个二义文法，二义文法构造的</a:t>
            </a:r>
            <a:r>
              <a:rPr lang="en-US" altLang="zh-CN"/>
              <a:t>LL(1) </a:t>
            </a:r>
            <a:r>
              <a:rPr lang="zh-CN" altLang="en-US"/>
              <a:t>分析表必定含有冲突项）。我们可以通过图</a:t>
            </a:r>
            <a:r>
              <a:rPr lang="en-US" altLang="zh-CN"/>
              <a:t>3-17</a:t>
            </a:r>
            <a:r>
              <a:rPr lang="zh-CN" altLang="en-US"/>
              <a:t>来解决</a:t>
            </a:r>
            <a:r>
              <a:rPr lang="en-US" altLang="zh-CN"/>
              <a:t>M[S', e] </a:t>
            </a:r>
            <a:r>
              <a:rPr lang="zh-CN" altLang="en-US"/>
              <a:t>栏的冲突。对图</a:t>
            </a:r>
            <a:r>
              <a:rPr lang="en-US" altLang="zh-CN"/>
              <a:t>3-17</a:t>
            </a:r>
            <a:r>
              <a:rPr lang="zh-CN" altLang="en-US"/>
              <a:t>，</a:t>
            </a:r>
            <a:r>
              <a:rPr lang="en-US" altLang="zh-CN"/>
              <a:t>iES</a:t>
            </a:r>
            <a:r>
              <a:rPr lang="zh-CN" altLang="en-US"/>
              <a:t>面临输入符号</a:t>
            </a:r>
            <a:r>
              <a:rPr lang="en-US" altLang="zh-CN"/>
              <a:t>e</a:t>
            </a:r>
            <a:r>
              <a:rPr lang="zh-CN" altLang="en-US"/>
              <a:t>时绝不能用</a:t>
            </a:r>
            <a:r>
              <a:rPr lang="en-US" altLang="zh-CN"/>
              <a:t>ε</a:t>
            </a:r>
            <a:r>
              <a:rPr lang="zh-CN" altLang="en-US"/>
              <a:t>匹配；如果用</a:t>
            </a:r>
            <a:r>
              <a:rPr lang="en-US" altLang="zh-CN"/>
              <a:t>ε</a:t>
            </a:r>
            <a:r>
              <a:rPr lang="zh-CN" altLang="en-US"/>
              <a:t>匹配，则认为</a:t>
            </a:r>
            <a:r>
              <a:rPr lang="en-US" altLang="zh-CN"/>
              <a:t>iES</a:t>
            </a:r>
            <a:r>
              <a:rPr lang="zh-CN" altLang="en-US"/>
              <a:t>是一个句型而丢掉了其后的</a:t>
            </a:r>
            <a:r>
              <a:rPr lang="en-US" altLang="zh-CN"/>
              <a:t>eS</a:t>
            </a:r>
            <a:r>
              <a:rPr lang="zh-CN" altLang="en-US"/>
              <a:t>（这样做将认为</a:t>
            </a:r>
            <a:r>
              <a:rPr lang="en-US" altLang="zh-CN"/>
              <a:t>eS</a:t>
            </a:r>
            <a:r>
              <a:rPr lang="zh-CN" altLang="en-US"/>
              <a:t>是一个新的句型，而</a:t>
            </a:r>
            <a:r>
              <a:rPr lang="en-US" altLang="zh-CN"/>
              <a:t>eS</a:t>
            </a:r>
            <a:r>
              <a:rPr lang="zh-CN" altLang="en-US"/>
              <a:t>本身却无法构成一个句型），即最终不可能得到句型</a:t>
            </a:r>
            <a:r>
              <a:rPr lang="en-US" altLang="zh-CN"/>
              <a:t>iESeS</a:t>
            </a:r>
            <a:r>
              <a:rPr lang="zh-CN" altLang="en-US"/>
              <a:t>。因此，应继续扫描</a:t>
            </a:r>
            <a:r>
              <a:rPr lang="en-US" altLang="zh-CN"/>
              <a:t>eS</a:t>
            </a:r>
            <a:r>
              <a:rPr lang="zh-CN" altLang="en-US"/>
              <a:t>以便形成最终的句型</a:t>
            </a:r>
            <a:r>
              <a:rPr lang="en-US" altLang="zh-CN"/>
              <a:t>iESeS</a:t>
            </a:r>
            <a:r>
              <a:rPr lang="zh-CN" altLang="en-US"/>
              <a:t>；这也意味着，在分析表的</a:t>
            </a:r>
            <a:r>
              <a:rPr lang="en-US" altLang="zh-CN"/>
              <a:t>M[S',e]</a:t>
            </a:r>
            <a:r>
              <a:rPr lang="zh-CN" altLang="en-US"/>
              <a:t>栏内应舍弃</a:t>
            </a:r>
            <a:r>
              <a:rPr lang="en-US" altLang="zh-CN"/>
              <a:t>S'→ε</a:t>
            </a:r>
            <a:r>
              <a:rPr lang="zh-CN" altLang="en-US"/>
              <a:t>而保留</a:t>
            </a:r>
            <a:r>
              <a:rPr lang="en-US" altLang="zh-CN"/>
              <a:t>S'→eS</a:t>
            </a:r>
            <a:r>
              <a:rPr lang="zh-CN" altLang="en-US"/>
              <a:t>。由此得到无二义的</a:t>
            </a:r>
            <a:r>
              <a:rPr lang="en-US" altLang="zh-CN"/>
              <a:t>LL(1) </a:t>
            </a:r>
            <a:r>
              <a:rPr lang="zh-CN" altLang="en-US"/>
              <a:t>分析表见表</a:t>
            </a:r>
            <a:r>
              <a:rPr lang="en-US" altLang="zh-CN"/>
              <a:t>3.4</a:t>
            </a:r>
            <a:r>
              <a:rPr lang="zh-CN" altLang="en-US"/>
              <a:t>。</a:t>
            </a:r>
          </a:p>
        </p:txBody>
      </p:sp>
    </p:spTree>
  </p:cSld>
  <p:clrMapOvr>
    <a:masterClrMapping/>
  </p:clrMapOvr>
  <p:transition>
    <p:random/>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5" descr="a">
            <a:extLst>
              <a:ext uri="{FF2B5EF4-FFF2-40B4-BE49-F238E27FC236}">
                <a16:creationId xmlns:a16="http://schemas.microsoft.com/office/drawing/2014/main" id="{C433C6B5-58A7-FB77-56A8-F3CD8A2A5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2420938"/>
            <a:ext cx="2990850"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9" name="Rectangle 6">
            <a:extLst>
              <a:ext uri="{FF2B5EF4-FFF2-40B4-BE49-F238E27FC236}">
                <a16:creationId xmlns:a16="http://schemas.microsoft.com/office/drawing/2014/main" id="{FD45CF1A-E252-EBB3-171D-0F1833FEFCCD}"/>
              </a:ext>
            </a:extLst>
          </p:cNvPr>
          <p:cNvSpPr>
            <a:spLocks noChangeArrowheads="1"/>
          </p:cNvSpPr>
          <p:nvPr/>
        </p:nvSpPr>
        <p:spPr bwMode="auto">
          <a:xfrm>
            <a:off x="1698625" y="4484688"/>
            <a:ext cx="604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1084263"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tabLst>
                <a:tab pos="1084263"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tabLst>
                <a:tab pos="1084263"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tabLst>
                <a:tab pos="1084263"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tabLst>
                <a:tab pos="1084263"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1084263"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1084263"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1084263"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1084263" algn="l"/>
              </a:tabLs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3-17  iES</a:t>
            </a:r>
            <a:r>
              <a:rPr lang="zh-CN" altLang="en-US"/>
              <a:t>面临输入符号</a:t>
            </a:r>
            <a:r>
              <a:rPr lang="en-US" altLang="zh-CN"/>
              <a:t>e</a:t>
            </a:r>
            <a:r>
              <a:rPr lang="zh-CN" altLang="en-US"/>
              <a:t>时可能出现的情况</a:t>
            </a:r>
          </a:p>
        </p:txBody>
      </p:sp>
    </p:spTree>
  </p:cSld>
  <p:clrMapOvr>
    <a:masterClrMapping/>
  </p:clrMapOvr>
  <p:transition>
    <p:random/>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4">
            <a:extLst>
              <a:ext uri="{FF2B5EF4-FFF2-40B4-BE49-F238E27FC236}">
                <a16:creationId xmlns:a16="http://schemas.microsoft.com/office/drawing/2014/main" id="{C5B2ACEC-EE27-62A2-3D2E-E9924DDCA4DA}"/>
              </a:ext>
            </a:extLst>
          </p:cNvPr>
          <p:cNvGraphicFramePr>
            <a:graphicFrameLocks noChangeAspect="1"/>
          </p:cNvGraphicFramePr>
          <p:nvPr/>
        </p:nvGraphicFramePr>
        <p:xfrm>
          <a:off x="-34925" y="908050"/>
          <a:ext cx="9144000" cy="2425700"/>
        </p:xfrm>
        <a:graphic>
          <a:graphicData uri="http://schemas.openxmlformats.org/presentationml/2006/ole">
            <mc:AlternateContent xmlns:mc="http://schemas.openxmlformats.org/markup-compatibility/2006">
              <mc:Choice xmlns:v="urn:schemas-microsoft-com:vml" Requires="v">
                <p:oleObj name="文档" r:id="rId2" imgW="5400720" imgH="1258560" progId="Word.Document.8">
                  <p:embed/>
                </p:oleObj>
              </mc:Choice>
              <mc:Fallback>
                <p:oleObj name="文档" r:id="rId2" imgW="5400720" imgH="1258560" progId="Word.Document.8">
                  <p:embed/>
                  <p:pic>
                    <p:nvPicPr>
                      <p:cNvPr id="29698" name="Object 4">
                        <a:extLst>
                          <a:ext uri="{FF2B5EF4-FFF2-40B4-BE49-F238E27FC236}">
                            <a16:creationId xmlns:a16="http://schemas.microsoft.com/office/drawing/2014/main" id="{C5B2ACEC-EE27-62A2-3D2E-E9924DDCA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41" r="6041"/>
                      <a:stretch>
                        <a:fillRect/>
                      </a:stretch>
                    </p:blipFill>
                    <p:spPr bwMode="auto">
                      <a:xfrm>
                        <a:off x="-34925" y="908050"/>
                        <a:ext cx="9144000"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1" name="Rectangle 3">
            <a:extLst>
              <a:ext uri="{FF2B5EF4-FFF2-40B4-BE49-F238E27FC236}">
                <a16:creationId xmlns:a16="http://schemas.microsoft.com/office/drawing/2014/main" id="{9ED1B049-C662-F49D-0D60-5FD088BAE288}"/>
              </a:ext>
            </a:extLst>
          </p:cNvPr>
          <p:cNvSpPr>
            <a:spLocks noGrp="1" noChangeArrowheads="1"/>
          </p:cNvSpPr>
          <p:nvPr>
            <p:ph type="body" idx="1"/>
          </p:nvPr>
        </p:nvSpPr>
        <p:spPr>
          <a:xfrm>
            <a:off x="539750" y="981075"/>
            <a:ext cx="8229600" cy="4525963"/>
          </a:xfrm>
        </p:spPr>
        <p:txBody>
          <a:bodyPr/>
          <a:lstStyle/>
          <a:p>
            <a:pPr eaLnBrk="1" hangingPunct="1">
              <a:buFont typeface="Wingdings" panose="05000000000000000000" pitchFamily="2" charset="2"/>
              <a:buNone/>
              <a:defRPr/>
            </a:pPr>
            <a:r>
              <a:rPr lang="zh-CN" altLang="en-US" b="0">
                <a:ea typeface="黑体" pitchFamily="49" charset="-122"/>
              </a:rPr>
              <a:t>例</a:t>
            </a:r>
            <a:r>
              <a:rPr lang="en-US" altLang="zh-CN" b="0">
                <a:ea typeface="黑体" pitchFamily="49" charset="-122"/>
              </a:rPr>
              <a:t>3.10</a:t>
            </a:r>
            <a:r>
              <a:rPr lang="en-US" altLang="zh-CN" b="0"/>
              <a:t> </a:t>
            </a:r>
            <a:r>
              <a:rPr lang="zh-CN" altLang="en-US" b="0"/>
              <a:t>证明下述文法</a:t>
            </a:r>
            <a:r>
              <a:rPr lang="en-US" altLang="zh-CN" b="0"/>
              <a:t>G[S]</a:t>
            </a:r>
            <a:r>
              <a:rPr lang="zh-CN" altLang="en-US" b="0"/>
              <a:t>不是</a:t>
            </a:r>
            <a:r>
              <a:rPr lang="en-US" altLang="zh-CN" b="0"/>
              <a:t>LL(1) </a:t>
            </a:r>
            <a:r>
              <a:rPr lang="zh-CN" altLang="en-US" b="0"/>
              <a:t>文法，并给出其等价的</a:t>
            </a:r>
            <a:r>
              <a:rPr lang="en-US" altLang="zh-CN" b="0"/>
              <a:t>LL(1) </a:t>
            </a:r>
            <a:r>
              <a:rPr lang="zh-CN" altLang="en-US" b="0"/>
              <a:t>文法。</a:t>
            </a:r>
          </a:p>
          <a:p>
            <a:pPr eaLnBrk="1" hangingPunct="1">
              <a:buFont typeface="Wingdings" panose="05000000000000000000" pitchFamily="2" charset="2"/>
              <a:buNone/>
              <a:defRPr/>
            </a:pPr>
            <a:r>
              <a:rPr lang="zh-CN" altLang="en-US" b="0"/>
              <a:t>                       </a:t>
            </a:r>
            <a:r>
              <a:rPr lang="en-US" altLang="zh-CN" b="0"/>
              <a:t>G[S]</a:t>
            </a:r>
            <a:r>
              <a:rPr lang="zh-CN" altLang="en-US" b="0"/>
              <a:t>：</a:t>
            </a:r>
            <a:r>
              <a:rPr lang="en-US" altLang="zh-CN" b="0"/>
              <a:t>S→LA</a:t>
            </a:r>
          </a:p>
          <a:p>
            <a:pPr eaLnBrk="1" hangingPunct="1">
              <a:buFont typeface="Wingdings" panose="05000000000000000000" pitchFamily="2" charset="2"/>
              <a:buNone/>
              <a:defRPr/>
            </a:pPr>
            <a:r>
              <a:rPr lang="en-US" altLang="zh-CN" b="0"/>
              <a:t>                                 L→i :</a:t>
            </a:r>
            <a:r>
              <a:rPr lang="pt-BR" altLang="zh-CN" b="0"/>
              <a:t>∣</a:t>
            </a:r>
            <a:r>
              <a:rPr lang="en-US" altLang="zh-CN" b="0"/>
              <a:t>ε</a:t>
            </a:r>
          </a:p>
          <a:p>
            <a:pPr eaLnBrk="1" hangingPunct="1">
              <a:buFont typeface="Wingdings" panose="05000000000000000000" pitchFamily="2" charset="2"/>
              <a:buNone/>
              <a:defRPr/>
            </a:pPr>
            <a:r>
              <a:rPr lang="en-US" altLang="zh-CN" b="0"/>
              <a:t>                                 A→i=e</a:t>
            </a:r>
          </a:p>
        </p:txBody>
      </p:sp>
    </p:spTree>
  </p:cSld>
  <p:clrMapOvr>
    <a:masterClrMapping/>
  </p:clrMapOvr>
  <p:transition>
    <p:random/>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7">
            <a:extLst>
              <a:ext uri="{FF2B5EF4-FFF2-40B4-BE49-F238E27FC236}">
                <a16:creationId xmlns:a16="http://schemas.microsoft.com/office/drawing/2014/main" id="{62ECC935-188E-91DB-F3E5-4F3E3521EFDE}"/>
              </a:ext>
            </a:extLst>
          </p:cNvPr>
          <p:cNvSpPr>
            <a:spLocks noGrp="1" noChangeArrowheads="1"/>
          </p:cNvSpPr>
          <p:nvPr>
            <p:ph type="title"/>
          </p:nvPr>
        </p:nvSpPr>
        <p:spPr/>
        <p:txBody>
          <a:bodyPr/>
          <a:lstStyle/>
          <a:p>
            <a:pPr eaLnBrk="1" hangingPunct="1"/>
            <a:endParaRPr lang="zh-CN" altLang="zh-CN"/>
          </a:p>
        </p:txBody>
      </p:sp>
      <p:sp>
        <p:nvSpPr>
          <p:cNvPr id="1334275" name="Rectangle 3">
            <a:extLst>
              <a:ext uri="{FF2B5EF4-FFF2-40B4-BE49-F238E27FC236}">
                <a16:creationId xmlns:a16="http://schemas.microsoft.com/office/drawing/2014/main" id="{181635E3-5506-413B-1E98-1342F846F918}"/>
              </a:ext>
            </a:extLst>
          </p:cNvPr>
          <p:cNvSpPr>
            <a:spLocks noGrp="1" noChangeArrowheads="1"/>
          </p:cNvSpPr>
          <p:nvPr>
            <p:ph type="body" sz="half" idx="1"/>
          </p:nvPr>
        </p:nvSpPr>
        <p:spPr/>
        <p:txBody>
          <a:bodyPr/>
          <a:lstStyle/>
          <a:p>
            <a:pPr marL="0" indent="0" eaLnBrk="1" hangingPunct="1">
              <a:buFont typeface="Wingdings" panose="05000000000000000000" pitchFamily="2" charset="2"/>
              <a:buNone/>
              <a:defRPr/>
            </a:pPr>
            <a:r>
              <a:rPr lang="en-US" altLang="zh-CN" sz="1800"/>
              <a:t>[</a:t>
            </a:r>
            <a:r>
              <a:rPr lang="zh-CN" altLang="en-US" sz="1800"/>
              <a:t>解答</a:t>
            </a:r>
            <a:r>
              <a:rPr lang="en-US" altLang="zh-CN" sz="1800"/>
              <a:t>] FIRST</a:t>
            </a:r>
            <a:r>
              <a:rPr lang="zh-CN" altLang="en-US" sz="1800"/>
              <a:t>集构造：</a:t>
            </a:r>
          </a:p>
          <a:p>
            <a:pPr marL="0" indent="0" eaLnBrk="1" hangingPunct="1">
              <a:buFont typeface="Wingdings" panose="05000000000000000000" pitchFamily="2" charset="2"/>
              <a:buNone/>
              <a:defRPr/>
            </a:pPr>
            <a:r>
              <a:rPr lang="zh-CN" altLang="en-US" sz="1800"/>
              <a:t>（</a:t>
            </a:r>
            <a:r>
              <a:rPr lang="en-US" altLang="zh-CN" sz="1800"/>
              <a:t>1</a:t>
            </a:r>
            <a:r>
              <a:rPr lang="zh-CN" altLang="en-US" sz="1800"/>
              <a:t>）</a:t>
            </a:r>
            <a:r>
              <a:rPr lang="en-US" altLang="zh-CN" sz="1800"/>
              <a:t>FIRST(S) =FIRST(L) ={i, ε};</a:t>
            </a:r>
          </a:p>
          <a:p>
            <a:pPr marL="0" indent="0" eaLnBrk="1" hangingPunct="1">
              <a:buFont typeface="Wingdings" panose="05000000000000000000" pitchFamily="2" charset="2"/>
              <a:buNone/>
              <a:defRPr/>
            </a:pPr>
            <a:r>
              <a:rPr lang="en-US" altLang="zh-CN" sz="1800"/>
              <a:t>         FIRST(A) ={i};</a:t>
            </a:r>
          </a:p>
          <a:p>
            <a:pPr marL="0" indent="0" eaLnBrk="1" hangingPunct="1">
              <a:buFont typeface="Wingdings" panose="05000000000000000000" pitchFamily="2" charset="2"/>
              <a:buNone/>
              <a:defRPr/>
            </a:pPr>
            <a:r>
              <a:rPr lang="en-US" altLang="zh-CN" sz="1800"/>
              <a:t> </a:t>
            </a:r>
            <a:r>
              <a:rPr lang="zh-CN" altLang="en-US" sz="1800"/>
              <a:t>（</a:t>
            </a:r>
            <a:r>
              <a:rPr lang="en-US" altLang="zh-CN" sz="1800"/>
              <a:t>2</a:t>
            </a:r>
            <a:r>
              <a:rPr lang="zh-CN" altLang="en-US" sz="1800"/>
              <a:t>）由</a:t>
            </a:r>
            <a:r>
              <a:rPr lang="en-US" altLang="zh-CN" sz="1800"/>
              <a:t>S→L</a:t>
            </a:r>
            <a:r>
              <a:rPr lang="en-US" altLang="zh-CN" sz="1800">
                <a:latin typeface="Arial"/>
              </a:rPr>
              <a:t>…</a:t>
            </a:r>
            <a:r>
              <a:rPr lang="zh-CN" altLang="en-US" sz="1800"/>
              <a:t>得</a:t>
            </a:r>
            <a:r>
              <a:rPr lang="en-US" altLang="zh-CN" sz="1800"/>
              <a:t>FIRST(L)\{ε}FIRST(S)</a:t>
            </a:r>
            <a:r>
              <a:rPr lang="zh-CN" altLang="en-US" sz="1800"/>
              <a:t>，即</a:t>
            </a:r>
            <a:r>
              <a:rPr lang="en-US" altLang="zh-CN" sz="1800"/>
              <a:t>FIRST(S) ={i};</a:t>
            </a:r>
          </a:p>
          <a:p>
            <a:pPr marL="0" indent="0" eaLnBrk="1" hangingPunct="1">
              <a:buFont typeface="Wingdings" panose="05000000000000000000" pitchFamily="2" charset="2"/>
              <a:buNone/>
              <a:defRPr/>
            </a:pPr>
            <a:r>
              <a:rPr lang="en-US" altLang="zh-CN" sz="1800"/>
              <a:t>      </a:t>
            </a:r>
            <a:r>
              <a:rPr lang="zh-CN" altLang="en-US" sz="1800"/>
              <a:t>又由</a:t>
            </a:r>
            <a:r>
              <a:rPr lang="en-US" altLang="zh-CN" sz="1800"/>
              <a:t>S→LA</a:t>
            </a:r>
            <a:r>
              <a:rPr lang="zh-CN" altLang="en-US" sz="1800"/>
              <a:t>和</a:t>
            </a:r>
            <a:r>
              <a:rPr lang="en-US" altLang="zh-CN" sz="1800"/>
              <a:t>L→ε</a:t>
            </a:r>
            <a:r>
              <a:rPr lang="zh-CN" altLang="en-US" sz="1800"/>
              <a:t>推出</a:t>
            </a:r>
            <a:r>
              <a:rPr lang="en-US" altLang="zh-CN" sz="1800"/>
              <a:t>S→A</a:t>
            </a:r>
            <a:r>
              <a:rPr lang="zh-CN" altLang="en-US" sz="1800"/>
              <a:t>，则</a:t>
            </a:r>
            <a:r>
              <a:rPr lang="en-US" altLang="zh-CN" sz="1800"/>
              <a:t>FIRST(A)\{ε}FIRST(S)</a:t>
            </a:r>
            <a:r>
              <a:rPr lang="zh-CN" altLang="en-US" sz="1800"/>
              <a:t>，即</a:t>
            </a:r>
            <a:r>
              <a:rPr lang="en-US" altLang="zh-CN" sz="1800"/>
              <a:t>FIRST(S) ={i}</a:t>
            </a:r>
          </a:p>
          <a:p>
            <a:pPr marL="0" indent="0" eaLnBrk="1" hangingPunct="1">
              <a:buFont typeface="Wingdings" panose="05000000000000000000" pitchFamily="2" charset="2"/>
              <a:buNone/>
              <a:defRPr/>
            </a:pPr>
            <a:r>
              <a:rPr lang="en-US" altLang="zh-CN" sz="1800"/>
              <a:t>   FOLLOW</a:t>
            </a:r>
            <a:r>
              <a:rPr lang="zh-CN" altLang="en-US" sz="1800"/>
              <a:t>集构造：</a:t>
            </a:r>
          </a:p>
          <a:p>
            <a:pPr marL="0" indent="0" eaLnBrk="1" hangingPunct="1">
              <a:buFont typeface="Wingdings" panose="05000000000000000000" pitchFamily="2" charset="2"/>
              <a:buNone/>
              <a:defRPr/>
            </a:pPr>
            <a:r>
              <a:rPr lang="zh-CN" altLang="en-US" sz="1800"/>
              <a:t>  （</a:t>
            </a:r>
            <a:r>
              <a:rPr lang="en-US" altLang="zh-CN" sz="1800"/>
              <a:t>1</a:t>
            </a:r>
            <a:r>
              <a:rPr lang="zh-CN" altLang="en-US" sz="1800"/>
              <a:t>）</a:t>
            </a:r>
            <a:r>
              <a:rPr lang="en-US" altLang="zh-CN" sz="1800"/>
              <a:t>FOLLOW(S) ={#};</a:t>
            </a:r>
          </a:p>
          <a:p>
            <a:pPr marL="0" indent="0" eaLnBrk="1" hangingPunct="1">
              <a:buFont typeface="Wingdings" panose="05000000000000000000" pitchFamily="2" charset="2"/>
              <a:buNone/>
              <a:defRPr/>
            </a:pPr>
            <a:r>
              <a:rPr lang="en-US" altLang="zh-CN" sz="1800"/>
              <a:t>  </a:t>
            </a:r>
            <a:r>
              <a:rPr lang="zh-CN" altLang="en-US" sz="1800"/>
              <a:t>（</a:t>
            </a:r>
            <a:r>
              <a:rPr lang="en-US" altLang="zh-CN" sz="1800"/>
              <a:t>2</a:t>
            </a:r>
            <a:r>
              <a:rPr lang="zh-CN" altLang="en-US" sz="1800"/>
              <a:t>）由</a:t>
            </a:r>
            <a:r>
              <a:rPr lang="en-US" altLang="zh-CN" sz="1800"/>
              <a:t>S→LA</a:t>
            </a:r>
            <a:r>
              <a:rPr lang="zh-CN" altLang="en-US" sz="1800"/>
              <a:t>得：</a:t>
            </a:r>
            <a:r>
              <a:rPr lang="en-US" altLang="zh-CN" sz="1800"/>
              <a:t>FIRST(A)\{ε}FOLLOW(L)</a:t>
            </a:r>
            <a:r>
              <a:rPr lang="zh-CN" altLang="en-US" sz="1800"/>
              <a:t>，即</a:t>
            </a:r>
            <a:r>
              <a:rPr lang="en-US" altLang="zh-CN" sz="1800"/>
              <a:t>FOLLOW(L) ={i};</a:t>
            </a:r>
          </a:p>
          <a:p>
            <a:pPr marL="0" indent="0" eaLnBrk="1" hangingPunct="1">
              <a:buFont typeface="Wingdings" panose="05000000000000000000" pitchFamily="2" charset="2"/>
              <a:buNone/>
              <a:defRPr/>
            </a:pPr>
            <a:r>
              <a:rPr lang="en-US" altLang="zh-CN" sz="1800"/>
              <a:t> </a:t>
            </a:r>
            <a:r>
              <a:rPr lang="zh-CN" altLang="en-US" sz="1800"/>
              <a:t>（</a:t>
            </a:r>
            <a:r>
              <a:rPr lang="en-US" altLang="zh-CN" sz="1800"/>
              <a:t>3</a:t>
            </a:r>
            <a:r>
              <a:rPr lang="zh-CN" altLang="en-US" sz="1800"/>
              <a:t>）由</a:t>
            </a:r>
            <a:r>
              <a:rPr lang="en-US" altLang="zh-CN" sz="1800"/>
              <a:t>S→LA</a:t>
            </a:r>
            <a:r>
              <a:rPr lang="zh-CN" altLang="en-US" sz="1800"/>
              <a:t>得：</a:t>
            </a:r>
            <a:r>
              <a:rPr lang="en-US" altLang="zh-CN" sz="1800"/>
              <a:t>FOLLOW(S)FOLLOW(A)</a:t>
            </a:r>
            <a:r>
              <a:rPr lang="zh-CN" altLang="en-US" sz="1800"/>
              <a:t>，即</a:t>
            </a:r>
            <a:r>
              <a:rPr lang="en-US" altLang="zh-CN" sz="1800"/>
              <a:t>FOLLOW(A) ={#};</a:t>
            </a:r>
          </a:p>
          <a:p>
            <a:pPr marL="0" indent="0" eaLnBrk="1" hangingPunct="1">
              <a:buFont typeface="Wingdings" panose="05000000000000000000" pitchFamily="2" charset="2"/>
              <a:buNone/>
              <a:defRPr/>
            </a:pPr>
            <a:r>
              <a:rPr lang="zh-CN" altLang="en-US" sz="1800"/>
              <a:t>对产生式</a:t>
            </a:r>
            <a:r>
              <a:rPr lang="en-US" altLang="zh-CN" sz="1800"/>
              <a:t>L→i:∣ε</a:t>
            </a:r>
            <a:r>
              <a:rPr lang="zh-CN" altLang="en-US" sz="1800"/>
              <a:t>，由于有</a:t>
            </a:r>
            <a:r>
              <a:rPr lang="en-US" altLang="zh-CN" sz="1800"/>
              <a:t>FIRST(i:)∩FOLLOW(L) ={i}∩{i}≠Φ</a:t>
            </a:r>
            <a:r>
              <a:rPr lang="zh-CN" altLang="en-US" sz="1800"/>
              <a:t>，所以文法</a:t>
            </a:r>
            <a:r>
              <a:rPr lang="en-US" altLang="zh-CN" sz="1800"/>
              <a:t>G[S] </a:t>
            </a:r>
            <a:r>
              <a:rPr lang="zh-CN" altLang="en-US" sz="1800"/>
              <a:t>不是</a:t>
            </a:r>
            <a:r>
              <a:rPr lang="en-US" altLang="zh-CN" sz="1800"/>
              <a:t>LL(1) </a:t>
            </a:r>
            <a:r>
              <a:rPr lang="zh-CN" altLang="en-US" sz="1800"/>
              <a:t>文法。</a:t>
            </a:r>
          </a:p>
        </p:txBody>
      </p:sp>
      <p:sp>
        <p:nvSpPr>
          <p:cNvPr id="30725" name="Rectangle 5">
            <a:extLst>
              <a:ext uri="{FF2B5EF4-FFF2-40B4-BE49-F238E27FC236}">
                <a16:creationId xmlns:a16="http://schemas.microsoft.com/office/drawing/2014/main" id="{D6CB9CD6-071E-142B-E281-BC2D44008E3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0722" name="Object 4">
            <a:extLst>
              <a:ext uri="{FF2B5EF4-FFF2-40B4-BE49-F238E27FC236}">
                <a16:creationId xmlns:a16="http://schemas.microsoft.com/office/drawing/2014/main" id="{EC375749-E210-72AA-D4A2-C078ED907AE7}"/>
              </a:ext>
            </a:extLst>
          </p:cNvPr>
          <p:cNvGraphicFramePr>
            <a:graphicFrameLocks noChangeAspect="1"/>
          </p:cNvGraphicFramePr>
          <p:nvPr/>
        </p:nvGraphicFramePr>
        <p:xfrm>
          <a:off x="0" y="0"/>
          <a:ext cx="152400" cy="123825"/>
        </p:xfrm>
        <a:graphic>
          <a:graphicData uri="http://schemas.openxmlformats.org/presentationml/2006/ole">
            <mc:AlternateContent xmlns:mc="http://schemas.openxmlformats.org/markup-compatibility/2006">
              <mc:Choice xmlns:v="urn:schemas-microsoft-com:vml" Requires="v">
                <p:oleObj name="公式" r:id="rId2" imgW="152202" imgH="126835" progId="Equation.3">
                  <p:embed/>
                </p:oleObj>
              </mc:Choice>
              <mc:Fallback>
                <p:oleObj name="公式" r:id="rId2" imgW="152202" imgH="126835" progId="Equation.3">
                  <p:embed/>
                  <p:pic>
                    <p:nvPicPr>
                      <p:cNvPr id="30722" name="Object 4">
                        <a:extLst>
                          <a:ext uri="{FF2B5EF4-FFF2-40B4-BE49-F238E27FC236}">
                            <a16:creationId xmlns:a16="http://schemas.microsoft.com/office/drawing/2014/main" id="{EC375749-E210-72AA-D4A2-C078ED907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400" cy="12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9" name="Rectangle 3">
            <a:extLst>
              <a:ext uri="{FF2B5EF4-FFF2-40B4-BE49-F238E27FC236}">
                <a16:creationId xmlns:a16="http://schemas.microsoft.com/office/drawing/2014/main" id="{314CAB5B-57DA-1383-58DD-417E95A9EF29}"/>
              </a:ext>
            </a:extLst>
          </p:cNvPr>
          <p:cNvSpPr>
            <a:spLocks noGrp="1" noChangeArrowheads="1"/>
          </p:cNvSpPr>
          <p:nvPr>
            <p:ph type="body" idx="1"/>
          </p:nvPr>
        </p:nvSpPr>
        <p:spPr>
          <a:xfrm>
            <a:off x="457200" y="765175"/>
            <a:ext cx="8229600" cy="5360988"/>
          </a:xfrm>
        </p:spPr>
        <p:txBody>
          <a:bodyPr/>
          <a:lstStyle/>
          <a:p>
            <a:pPr eaLnBrk="1" hangingPunct="1">
              <a:buFont typeface="Wingdings" panose="05000000000000000000" pitchFamily="2" charset="2"/>
              <a:buNone/>
              <a:defRPr/>
            </a:pPr>
            <a:r>
              <a:rPr lang="zh-CN" altLang="en-US"/>
              <a:t>为了满足</a:t>
            </a:r>
            <a:r>
              <a:rPr lang="en-US" altLang="zh-CN"/>
              <a:t>LL(1)</a:t>
            </a:r>
            <a:r>
              <a:rPr lang="zh-CN" altLang="en-US"/>
              <a:t>文法的条件，需对文法</a:t>
            </a:r>
            <a:r>
              <a:rPr lang="en-US" altLang="zh-CN"/>
              <a:t>G[S] </a:t>
            </a:r>
            <a:r>
              <a:rPr lang="zh-CN" altLang="en-US"/>
              <a:t>进行如下改造：</a:t>
            </a:r>
          </a:p>
          <a:p>
            <a:pPr eaLnBrk="1" hangingPunct="1">
              <a:buFont typeface="Wingdings" panose="05000000000000000000" pitchFamily="2" charset="2"/>
              <a:buNone/>
              <a:defRPr/>
            </a:pPr>
            <a:r>
              <a:rPr lang="zh-CN" altLang="en-US"/>
              <a:t>（</a:t>
            </a:r>
            <a:r>
              <a:rPr lang="en-US" altLang="zh-CN"/>
              <a:t>1</a:t>
            </a:r>
            <a:r>
              <a:rPr lang="zh-CN" altLang="en-US"/>
              <a:t>）消去非终结符</a:t>
            </a:r>
            <a:r>
              <a:rPr lang="en-US" altLang="zh-CN"/>
              <a:t>L</a:t>
            </a:r>
            <a:r>
              <a:rPr lang="zh-CN" altLang="en-US"/>
              <a:t>和</a:t>
            </a:r>
            <a:r>
              <a:rPr lang="en-US" altLang="zh-CN"/>
              <a:t>A</a:t>
            </a:r>
            <a:r>
              <a:rPr lang="zh-CN" altLang="en-US"/>
              <a:t>，得到：</a:t>
            </a:r>
          </a:p>
          <a:p>
            <a:pPr eaLnBrk="1" hangingPunct="1">
              <a:buFont typeface="Wingdings" panose="05000000000000000000" pitchFamily="2" charset="2"/>
              <a:buNone/>
              <a:defRPr/>
            </a:pPr>
            <a:r>
              <a:rPr lang="zh-CN" altLang="en-US"/>
              <a:t>                      </a:t>
            </a:r>
            <a:r>
              <a:rPr lang="pt-BR" altLang="zh-CN"/>
              <a:t>G'[S]</a:t>
            </a:r>
            <a:r>
              <a:rPr lang="zh-CN" altLang="pt-BR"/>
              <a:t>：</a:t>
            </a:r>
            <a:r>
              <a:rPr lang="pt-BR" altLang="zh-CN"/>
              <a:t>S→i : i=e∣i=e</a:t>
            </a:r>
          </a:p>
          <a:p>
            <a:pPr eaLnBrk="1" hangingPunct="1">
              <a:buFont typeface="Wingdings" panose="05000000000000000000" pitchFamily="2" charset="2"/>
              <a:buNone/>
              <a:defRPr/>
            </a:pPr>
            <a:r>
              <a:rPr lang="zh-CN" altLang="pt-BR"/>
              <a:t>由此我们也可以看出</a:t>
            </a:r>
            <a:r>
              <a:rPr lang="pt-BR" altLang="zh-CN"/>
              <a:t>G'[S] </a:t>
            </a:r>
            <a:r>
              <a:rPr lang="zh-CN" altLang="pt-BR"/>
              <a:t>存在着回溯（即含有最左公因子），故不是</a:t>
            </a:r>
            <a:r>
              <a:rPr lang="pt-BR" altLang="zh-CN"/>
              <a:t>LL(1) </a:t>
            </a:r>
            <a:r>
              <a:rPr lang="zh-CN" altLang="pt-BR"/>
              <a:t>文法。</a:t>
            </a:r>
          </a:p>
          <a:p>
            <a:pPr eaLnBrk="1" hangingPunct="1">
              <a:buFont typeface="Wingdings" panose="05000000000000000000" pitchFamily="2" charset="2"/>
              <a:buNone/>
              <a:defRPr/>
            </a:pPr>
            <a:r>
              <a:rPr lang="zh-CN" altLang="pt-BR"/>
              <a:t>（</a:t>
            </a:r>
            <a:r>
              <a:rPr lang="pt-BR" altLang="zh-CN"/>
              <a:t>2</a:t>
            </a:r>
            <a:r>
              <a:rPr lang="zh-CN" altLang="pt-BR"/>
              <a:t>）提取公共左因子</a:t>
            </a:r>
            <a:r>
              <a:rPr lang="pt-BR" altLang="zh-CN"/>
              <a:t>i</a:t>
            </a:r>
            <a:r>
              <a:rPr lang="zh-CN" altLang="pt-BR"/>
              <a:t>得到：</a:t>
            </a:r>
          </a:p>
          <a:p>
            <a:pPr eaLnBrk="1" hangingPunct="1">
              <a:buFont typeface="Wingdings" panose="05000000000000000000" pitchFamily="2" charset="2"/>
              <a:buNone/>
              <a:defRPr/>
            </a:pPr>
            <a:r>
              <a:rPr lang="zh-CN" altLang="pt-BR"/>
              <a:t>                      </a:t>
            </a:r>
            <a:r>
              <a:rPr lang="pt-BR" altLang="zh-CN"/>
              <a:t>G''[S]</a:t>
            </a:r>
            <a:r>
              <a:rPr lang="zh-CN" altLang="pt-BR"/>
              <a:t>：</a:t>
            </a:r>
            <a:r>
              <a:rPr lang="pt-BR" altLang="zh-CN"/>
              <a:t>S→iA</a:t>
            </a:r>
          </a:p>
          <a:p>
            <a:pPr eaLnBrk="1" hangingPunct="1">
              <a:buFont typeface="Wingdings" panose="05000000000000000000" pitchFamily="2" charset="2"/>
              <a:buNone/>
              <a:defRPr/>
            </a:pPr>
            <a:r>
              <a:rPr lang="pt-BR" altLang="zh-CN"/>
              <a:t>                            A→:i=e∣=e</a:t>
            </a:r>
          </a:p>
          <a:p>
            <a:pPr eaLnBrk="1" hangingPunct="1">
              <a:buFont typeface="Wingdings" panose="05000000000000000000" pitchFamily="2" charset="2"/>
              <a:buNone/>
              <a:defRPr/>
            </a:pPr>
            <a:endParaRPr lang="en-US" altLang="zh-CN"/>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8" name="Group 7">
            <a:extLst>
              <a:ext uri="{FF2B5EF4-FFF2-40B4-BE49-F238E27FC236}">
                <a16:creationId xmlns:a16="http://schemas.microsoft.com/office/drawing/2014/main" id="{74F39120-E2E4-415F-4F47-1B9299036908}"/>
              </a:ext>
            </a:extLst>
          </p:cNvPr>
          <p:cNvGrpSpPr>
            <a:grpSpLocks/>
          </p:cNvGrpSpPr>
          <p:nvPr/>
        </p:nvGrpSpPr>
        <p:grpSpPr bwMode="auto">
          <a:xfrm>
            <a:off x="217488" y="581025"/>
            <a:ext cx="8766175" cy="3597275"/>
            <a:chOff x="137" y="366"/>
            <a:chExt cx="5522" cy="2266"/>
          </a:xfrm>
        </p:grpSpPr>
        <p:sp>
          <p:nvSpPr>
            <p:cNvPr id="1029" name="Text Box 4">
              <a:extLst>
                <a:ext uri="{FF2B5EF4-FFF2-40B4-BE49-F238E27FC236}">
                  <a16:creationId xmlns:a16="http://schemas.microsoft.com/office/drawing/2014/main" id="{1430191B-DE31-A1CD-9175-8DD32B01171F}"/>
                </a:ext>
              </a:extLst>
            </p:cNvPr>
            <p:cNvSpPr txBox="1">
              <a:spLocks noChangeArrowheads="1"/>
            </p:cNvSpPr>
            <p:nvPr/>
          </p:nvSpPr>
          <p:spPr bwMode="auto">
            <a:xfrm>
              <a:off x="137" y="366"/>
              <a:ext cx="5522" cy="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．自展</a:t>
              </a:r>
            </a:p>
            <a:p>
              <a:pPr algn="just" eaLnBrk="1" hangingPunct="1">
                <a:lnSpc>
                  <a:spcPct val="130000"/>
                </a:lnSpc>
                <a:spcBef>
                  <a:spcPct val="50000"/>
                </a:spcBef>
              </a:pPr>
              <a:r>
                <a:rPr lang="zh-CN" altLang="en-US"/>
                <a:t>　　自展的方法是：首先确定一个非常简单的核心语言</a:t>
              </a:r>
              <a:r>
                <a:rPr lang="en-US" altLang="zh-CN"/>
                <a:t>L</a:t>
              </a:r>
              <a:r>
                <a:rPr lang="en-US" altLang="zh-CN" baseline="-30000"/>
                <a:t>0</a:t>
              </a:r>
              <a:r>
                <a:rPr lang="zh-CN" altLang="en-US"/>
                <a:t>，然后用机器语言或汇编语言书写出它的编译程序</a:t>
              </a:r>
              <a:r>
                <a:rPr lang="en-US" altLang="zh-CN"/>
                <a:t>T</a:t>
              </a:r>
              <a:r>
                <a:rPr lang="en-US" altLang="zh-CN" baseline="-30000"/>
                <a:t>0</a:t>
              </a:r>
              <a:r>
                <a:rPr lang="zh-CN" altLang="en-US"/>
                <a:t>；再把语言</a:t>
              </a:r>
              <a:r>
                <a:rPr lang="en-US" altLang="zh-CN"/>
                <a:t>L</a:t>
              </a:r>
              <a:r>
                <a:rPr lang="en-US" altLang="zh-CN" baseline="-30000"/>
                <a:t>0</a:t>
              </a:r>
              <a:r>
                <a:rPr lang="zh-CN" altLang="en-US"/>
                <a:t>扩充到</a:t>
              </a:r>
              <a:r>
                <a:rPr lang="en-US" altLang="zh-CN"/>
                <a:t>L</a:t>
              </a:r>
              <a:r>
                <a:rPr lang="en-US" altLang="zh-CN" baseline="-30000"/>
                <a:t>1</a:t>
              </a:r>
              <a:r>
                <a:rPr lang="zh-CN" altLang="en-US"/>
                <a:t>，此时有</a:t>
              </a:r>
              <a:r>
                <a:rPr lang="en-US" altLang="zh-CN"/>
                <a:t>L</a:t>
              </a:r>
              <a:r>
                <a:rPr lang="en-US" altLang="zh-CN" baseline="-30000"/>
                <a:t>0</a:t>
              </a:r>
              <a:r>
                <a:rPr lang="zh-CN" altLang="en-US" baseline="-30000"/>
                <a:t>　　</a:t>
              </a:r>
              <a:r>
                <a:rPr lang="en-US" altLang="zh-CN"/>
                <a:t>L</a:t>
              </a:r>
              <a:r>
                <a:rPr lang="en-US" altLang="zh-CN" baseline="-30000"/>
                <a:t>1</a:t>
              </a:r>
              <a:r>
                <a:rPr lang="zh-CN" altLang="en-US"/>
                <a:t>，并用</a:t>
              </a:r>
              <a:r>
                <a:rPr lang="en-US" altLang="zh-CN"/>
                <a:t>L</a:t>
              </a:r>
              <a:r>
                <a:rPr lang="en-US" altLang="zh-CN" baseline="-30000"/>
                <a:t>0</a:t>
              </a:r>
              <a:r>
                <a:rPr lang="zh-CN" altLang="en-US"/>
                <a:t>编写</a:t>
              </a:r>
              <a:r>
                <a:rPr lang="en-US" altLang="zh-CN"/>
                <a:t>L</a:t>
              </a:r>
              <a:r>
                <a:rPr lang="en-US" altLang="zh-CN" baseline="-30000"/>
                <a:t>1</a:t>
              </a:r>
              <a:r>
                <a:rPr lang="zh-CN" altLang="en-US"/>
                <a:t>的编译程序</a:t>
              </a:r>
              <a:r>
                <a:rPr lang="en-US" altLang="zh-CN"/>
                <a:t>T</a:t>
              </a:r>
              <a:r>
                <a:rPr lang="en-US" altLang="zh-CN" baseline="-30000"/>
                <a:t>1</a:t>
              </a:r>
              <a:r>
                <a:rPr lang="en-US" altLang="zh-CN"/>
                <a:t>(</a:t>
              </a:r>
              <a:r>
                <a:rPr lang="zh-CN" altLang="en-US"/>
                <a:t>即自编译</a:t>
              </a:r>
              <a:r>
                <a:rPr lang="en-US" altLang="zh-CN"/>
                <a:t>)</a:t>
              </a:r>
              <a:r>
                <a:rPr lang="zh-CN" altLang="en-US"/>
                <a:t>；然后再把语言</a:t>
              </a:r>
              <a:r>
                <a:rPr lang="en-US" altLang="zh-CN"/>
                <a:t>L</a:t>
              </a:r>
              <a:r>
                <a:rPr lang="en-US" altLang="zh-CN" baseline="-30000"/>
                <a:t>1</a:t>
              </a:r>
              <a:r>
                <a:rPr lang="zh-CN" altLang="en-US"/>
                <a:t>扩充为</a:t>
              </a:r>
              <a:r>
                <a:rPr lang="en-US" altLang="zh-CN"/>
                <a:t>L</a:t>
              </a:r>
              <a:r>
                <a:rPr lang="en-US" altLang="zh-CN" baseline="-30000"/>
                <a:t>2</a:t>
              </a:r>
              <a:r>
                <a:rPr lang="zh-CN" altLang="en-US"/>
                <a:t>，此时有</a:t>
              </a:r>
              <a:r>
                <a:rPr lang="en-US" altLang="zh-CN"/>
                <a:t>L</a:t>
              </a:r>
              <a:r>
                <a:rPr lang="en-US" altLang="zh-CN" baseline="-30000"/>
                <a:t>1</a:t>
              </a:r>
              <a:r>
                <a:rPr lang="zh-CN" altLang="en-US" baseline="-30000"/>
                <a:t>　　</a:t>
              </a:r>
              <a:r>
                <a:rPr lang="en-US" altLang="zh-CN"/>
                <a:t>L</a:t>
              </a:r>
              <a:r>
                <a:rPr lang="en-US" altLang="zh-CN" baseline="-30000"/>
                <a:t>2</a:t>
              </a:r>
              <a:r>
                <a:rPr lang="zh-CN" altLang="en-US"/>
                <a:t>，并用</a:t>
              </a:r>
              <a:r>
                <a:rPr lang="en-US" altLang="zh-CN"/>
                <a:t>L</a:t>
              </a:r>
              <a:r>
                <a:rPr lang="en-US" altLang="zh-CN" baseline="-30000"/>
                <a:t>1</a:t>
              </a:r>
              <a:r>
                <a:rPr lang="zh-CN" altLang="en-US"/>
                <a:t>编写</a:t>
              </a:r>
              <a:r>
                <a:rPr lang="en-US" altLang="zh-CN"/>
                <a:t>L</a:t>
              </a:r>
              <a:r>
                <a:rPr lang="en-US" altLang="zh-CN" baseline="-30000"/>
                <a:t>2</a:t>
              </a:r>
              <a:r>
                <a:rPr lang="zh-CN" altLang="en-US"/>
                <a:t>的编译程序</a:t>
              </a:r>
              <a:r>
                <a:rPr lang="en-US" altLang="zh-CN"/>
                <a:t>T</a:t>
              </a:r>
              <a:r>
                <a:rPr lang="en-US" altLang="zh-CN" baseline="-30000"/>
                <a:t>2</a:t>
              </a:r>
              <a:r>
                <a:rPr lang="en-US" altLang="zh-CN"/>
                <a:t>…… </a:t>
              </a:r>
              <a:r>
                <a:rPr lang="zh-CN" altLang="en-US"/>
                <a:t>这样不断扩展下去，直到完成所要求的编译程序为止。</a:t>
              </a:r>
            </a:p>
          </p:txBody>
        </p:sp>
        <p:graphicFrame>
          <p:nvGraphicFramePr>
            <p:cNvPr id="1026" name="Object 5">
              <a:extLst>
                <a:ext uri="{FF2B5EF4-FFF2-40B4-BE49-F238E27FC236}">
                  <a16:creationId xmlns:a16="http://schemas.microsoft.com/office/drawing/2014/main" id="{0EE09831-9D7A-85FF-CD3F-269A1D6AB82E}"/>
                </a:ext>
              </a:extLst>
            </p:cNvPr>
            <p:cNvGraphicFramePr>
              <a:graphicFrameLocks noChangeAspect="1"/>
            </p:cNvGraphicFramePr>
            <p:nvPr/>
          </p:nvGraphicFramePr>
          <p:xfrm>
            <a:off x="1545" y="1479"/>
            <a:ext cx="240" cy="200"/>
          </p:xfrm>
          <a:graphic>
            <a:graphicData uri="http://schemas.openxmlformats.org/presentationml/2006/ole">
              <mc:AlternateContent xmlns:mc="http://schemas.openxmlformats.org/markup-compatibility/2006">
                <mc:Choice xmlns:v="urn:schemas-microsoft-com:vml" Requires="v">
                  <p:oleObj name="Equation" r:id="rId2" imgW="152280" imgH="126720" progId="Equation.3">
                    <p:embed/>
                  </p:oleObj>
                </mc:Choice>
                <mc:Fallback>
                  <p:oleObj name="Equation" r:id="rId2" imgW="152280" imgH="12672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 y="1479"/>
                          <a:ext cx="24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6">
              <a:extLst>
                <a:ext uri="{FF2B5EF4-FFF2-40B4-BE49-F238E27FC236}">
                  <a16:creationId xmlns:a16="http://schemas.microsoft.com/office/drawing/2014/main" id="{D1AD92F5-8432-4B8C-F97D-A8B77001F5DA}"/>
                </a:ext>
              </a:extLst>
            </p:cNvPr>
            <p:cNvGraphicFramePr>
              <a:graphicFrameLocks noChangeAspect="1"/>
            </p:cNvGraphicFramePr>
            <p:nvPr/>
          </p:nvGraphicFramePr>
          <p:xfrm>
            <a:off x="3264" y="1776"/>
            <a:ext cx="240" cy="200"/>
          </p:xfrm>
          <a:graphic>
            <a:graphicData uri="http://schemas.openxmlformats.org/presentationml/2006/ole">
              <mc:AlternateContent xmlns:mc="http://schemas.openxmlformats.org/markup-compatibility/2006">
                <mc:Choice xmlns:v="urn:schemas-microsoft-com:vml" Requires="v">
                  <p:oleObj name="Equation" r:id="rId4" imgW="152280" imgH="126720" progId="Equation.3">
                    <p:embed/>
                  </p:oleObj>
                </mc:Choice>
                <mc:Fallback>
                  <p:oleObj name="Equation" r:id="rId4" imgW="152280" imgH="12672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1776"/>
                          <a:ext cx="24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3" name="Rectangle 3">
            <a:extLst>
              <a:ext uri="{FF2B5EF4-FFF2-40B4-BE49-F238E27FC236}">
                <a16:creationId xmlns:a16="http://schemas.microsoft.com/office/drawing/2014/main" id="{CB4AA015-89B3-8D88-EE10-560C6A626D30}"/>
              </a:ext>
            </a:extLst>
          </p:cNvPr>
          <p:cNvSpPr>
            <a:spLocks noGrp="1" noChangeArrowheads="1"/>
          </p:cNvSpPr>
          <p:nvPr>
            <p:ph type="body" idx="1"/>
          </p:nvPr>
        </p:nvSpPr>
        <p:spPr>
          <a:xfrm>
            <a:off x="611188" y="836613"/>
            <a:ext cx="8229600" cy="4525962"/>
          </a:xfrm>
        </p:spPr>
        <p:txBody>
          <a:bodyPr/>
          <a:lstStyle/>
          <a:p>
            <a:pPr eaLnBrk="1" hangingPunct="1">
              <a:buFont typeface="Wingdings" panose="05000000000000000000" pitchFamily="2" charset="2"/>
              <a:buNone/>
              <a:defRPr/>
            </a:pPr>
            <a:r>
              <a:rPr lang="zh-CN" altLang="pt-BR"/>
              <a:t>这时有：</a:t>
            </a:r>
          </a:p>
          <a:p>
            <a:pPr eaLnBrk="1" hangingPunct="1">
              <a:buFont typeface="Wingdings" panose="05000000000000000000" pitchFamily="2" charset="2"/>
              <a:buNone/>
              <a:defRPr/>
            </a:pPr>
            <a:r>
              <a:rPr lang="pt-BR" altLang="zh-CN"/>
              <a:t>FIRST(S) ={i}</a:t>
            </a:r>
            <a:r>
              <a:rPr lang="zh-CN" altLang="pt-BR"/>
              <a:t>；</a:t>
            </a:r>
          </a:p>
          <a:p>
            <a:pPr eaLnBrk="1" hangingPunct="1">
              <a:buFont typeface="Wingdings" panose="05000000000000000000" pitchFamily="2" charset="2"/>
              <a:buNone/>
              <a:defRPr/>
            </a:pPr>
            <a:r>
              <a:rPr lang="pt-BR" altLang="zh-CN"/>
              <a:t>FIRST(A) ={: , =}</a:t>
            </a:r>
            <a:r>
              <a:rPr lang="zh-CN" altLang="pt-BR"/>
              <a:t>；</a:t>
            </a:r>
          </a:p>
          <a:p>
            <a:pPr eaLnBrk="1" hangingPunct="1">
              <a:buFont typeface="Wingdings" panose="05000000000000000000" pitchFamily="2" charset="2"/>
              <a:buNone/>
              <a:defRPr/>
            </a:pPr>
            <a:r>
              <a:rPr lang="zh-CN" altLang="pt-BR"/>
              <a:t>                          </a:t>
            </a:r>
            <a:r>
              <a:rPr lang="pt-BR" altLang="zh-CN"/>
              <a:t>FOLLOW(S) ={#}</a:t>
            </a:r>
            <a:r>
              <a:rPr lang="zh-CN" altLang="pt-BR"/>
              <a:t>；</a:t>
            </a:r>
          </a:p>
          <a:p>
            <a:pPr eaLnBrk="1" hangingPunct="1">
              <a:buFont typeface="Wingdings" panose="05000000000000000000" pitchFamily="2" charset="2"/>
              <a:buNone/>
              <a:defRPr/>
            </a:pPr>
            <a:r>
              <a:rPr lang="zh-CN" altLang="pt-BR"/>
              <a:t>由</a:t>
            </a:r>
            <a:r>
              <a:rPr lang="pt-BR" altLang="zh-CN"/>
              <a:t>S→iA</a:t>
            </a:r>
            <a:r>
              <a:rPr lang="zh-CN" altLang="pt-BR"/>
              <a:t>得：</a:t>
            </a:r>
            <a:r>
              <a:rPr lang="pt-BR" altLang="zh-CN"/>
              <a:t>FOLLOW(S)FOLLOW(A)</a:t>
            </a:r>
            <a:r>
              <a:rPr lang="zh-CN" altLang="pt-BR"/>
              <a:t>，即</a:t>
            </a:r>
          </a:p>
          <a:p>
            <a:pPr eaLnBrk="1" hangingPunct="1">
              <a:buFont typeface="Wingdings" panose="05000000000000000000" pitchFamily="2" charset="2"/>
              <a:buNone/>
              <a:defRPr/>
            </a:pPr>
            <a:r>
              <a:rPr lang="pt-BR" altLang="zh-CN"/>
              <a:t>                         FOLLOW(A) ={#};</a:t>
            </a:r>
          </a:p>
          <a:p>
            <a:pPr eaLnBrk="1" hangingPunct="1">
              <a:buFont typeface="Wingdings" panose="05000000000000000000" pitchFamily="2" charset="2"/>
              <a:buNone/>
              <a:defRPr/>
            </a:pPr>
            <a:r>
              <a:rPr lang="zh-CN" altLang="pt-BR"/>
              <a:t>而此时有：</a:t>
            </a:r>
          </a:p>
          <a:p>
            <a:pPr eaLnBrk="1" hangingPunct="1">
              <a:buFont typeface="Wingdings" panose="05000000000000000000" pitchFamily="2" charset="2"/>
              <a:buNone/>
              <a:defRPr/>
            </a:pPr>
            <a:r>
              <a:rPr lang="pt-BR" altLang="zh-CN"/>
              <a:t>           FIRST(iA)∩FOLLOW(S) ={i}∩{#}=</a:t>
            </a:r>
            <a:r>
              <a:rPr lang="en-US" altLang="zh-CN"/>
              <a:t>Φ</a:t>
            </a:r>
            <a:r>
              <a:rPr lang="zh-CN" altLang="en-US"/>
              <a:t>。</a:t>
            </a:r>
          </a:p>
          <a:p>
            <a:pPr eaLnBrk="1" hangingPunct="1">
              <a:buFont typeface="Wingdings" panose="05000000000000000000" pitchFamily="2" charset="2"/>
              <a:buNone/>
              <a:defRPr/>
            </a:pPr>
            <a:r>
              <a:rPr lang="zh-CN" altLang="en-US"/>
              <a:t>故文法</a:t>
            </a:r>
            <a:r>
              <a:rPr lang="pt-BR" altLang="zh-CN"/>
              <a:t>G''[S] </a:t>
            </a:r>
            <a:r>
              <a:rPr lang="zh-CN" altLang="pt-BR"/>
              <a:t>是与</a:t>
            </a:r>
            <a:r>
              <a:rPr lang="pt-BR" altLang="zh-CN"/>
              <a:t>G[S] </a:t>
            </a:r>
            <a:r>
              <a:rPr lang="zh-CN" altLang="pt-BR"/>
              <a:t>等价的</a:t>
            </a:r>
            <a:r>
              <a:rPr lang="pt-BR" altLang="zh-CN"/>
              <a:t>LL(1) </a:t>
            </a:r>
            <a:r>
              <a:rPr lang="zh-CN" altLang="pt-BR"/>
              <a:t>文法。</a:t>
            </a:r>
            <a:endParaRPr lang="zh-CN" altLang="en-US"/>
          </a:p>
        </p:txBody>
      </p:sp>
      <p:sp>
        <p:nvSpPr>
          <p:cNvPr id="31749" name="Rectangle 5">
            <a:extLst>
              <a:ext uri="{FF2B5EF4-FFF2-40B4-BE49-F238E27FC236}">
                <a16:creationId xmlns:a16="http://schemas.microsoft.com/office/drawing/2014/main" id="{31B6D5BC-8C78-0636-F9DD-667D958BE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1746" name="Object 4">
            <a:extLst>
              <a:ext uri="{FF2B5EF4-FFF2-40B4-BE49-F238E27FC236}">
                <a16:creationId xmlns:a16="http://schemas.microsoft.com/office/drawing/2014/main" id="{89085480-EC1D-6553-29DE-AD8DF89AED7A}"/>
              </a:ext>
            </a:extLst>
          </p:cNvPr>
          <p:cNvGraphicFramePr>
            <a:graphicFrameLocks noChangeAspect="1"/>
          </p:cNvGraphicFramePr>
          <p:nvPr/>
        </p:nvGraphicFramePr>
        <p:xfrm>
          <a:off x="0" y="0"/>
          <a:ext cx="152400" cy="123825"/>
        </p:xfrm>
        <a:graphic>
          <a:graphicData uri="http://schemas.openxmlformats.org/presentationml/2006/ole">
            <mc:AlternateContent xmlns:mc="http://schemas.openxmlformats.org/markup-compatibility/2006">
              <mc:Choice xmlns:v="urn:schemas-microsoft-com:vml" Requires="v">
                <p:oleObj name="公式" r:id="rId2" imgW="152202" imgH="126835" progId="Equation.3">
                  <p:embed/>
                </p:oleObj>
              </mc:Choice>
              <mc:Fallback>
                <p:oleObj name="公式" r:id="rId2" imgW="152202" imgH="126835" progId="Equation.3">
                  <p:embed/>
                  <p:pic>
                    <p:nvPicPr>
                      <p:cNvPr id="31746" name="Object 4">
                        <a:extLst>
                          <a:ext uri="{FF2B5EF4-FFF2-40B4-BE49-F238E27FC236}">
                            <a16:creationId xmlns:a16="http://schemas.microsoft.com/office/drawing/2014/main" id="{89085480-EC1D-6553-29DE-AD8DF89AE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400" cy="12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0" name="Rectangle 7">
            <a:extLst>
              <a:ext uri="{FF2B5EF4-FFF2-40B4-BE49-F238E27FC236}">
                <a16:creationId xmlns:a16="http://schemas.microsoft.com/office/drawing/2014/main" id="{2763FE14-B9D7-D1E9-79A3-E5EBACB2F59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1747" name="Object 6">
            <a:extLst>
              <a:ext uri="{FF2B5EF4-FFF2-40B4-BE49-F238E27FC236}">
                <a16:creationId xmlns:a16="http://schemas.microsoft.com/office/drawing/2014/main" id="{DB56FEC5-96E5-606C-5D02-EE4AEC6C7F33}"/>
              </a:ext>
            </a:extLst>
          </p:cNvPr>
          <p:cNvGraphicFramePr>
            <a:graphicFrameLocks noChangeAspect="1"/>
          </p:cNvGraphicFramePr>
          <p:nvPr/>
        </p:nvGraphicFramePr>
        <p:xfrm>
          <a:off x="0" y="0"/>
          <a:ext cx="152400" cy="123825"/>
        </p:xfrm>
        <a:graphic>
          <a:graphicData uri="http://schemas.openxmlformats.org/presentationml/2006/ole">
            <mc:AlternateContent xmlns:mc="http://schemas.openxmlformats.org/markup-compatibility/2006">
              <mc:Choice xmlns:v="urn:schemas-microsoft-com:vml" Requires="v">
                <p:oleObj name="公式" r:id="rId4" imgW="152202" imgH="126835" progId="Equation.3">
                  <p:embed/>
                </p:oleObj>
              </mc:Choice>
              <mc:Fallback>
                <p:oleObj name="公式" r:id="rId4" imgW="152202" imgH="126835" progId="Equation.3">
                  <p:embed/>
                  <p:pic>
                    <p:nvPicPr>
                      <p:cNvPr id="31747" name="Object 6">
                        <a:extLst>
                          <a:ext uri="{FF2B5EF4-FFF2-40B4-BE49-F238E27FC236}">
                            <a16:creationId xmlns:a16="http://schemas.microsoft.com/office/drawing/2014/main" id="{DB56FEC5-96E5-606C-5D02-EE4AEC6C7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400" cy="12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45BAA116-3468-49FA-6E55-497AFDBD7462}"/>
              </a:ext>
            </a:extLst>
          </p:cNvPr>
          <p:cNvSpPr>
            <a:spLocks noGrp="1" noChangeArrowheads="1"/>
          </p:cNvSpPr>
          <p:nvPr>
            <p:ph type="title"/>
          </p:nvPr>
        </p:nvSpPr>
        <p:spPr>
          <a:xfrm>
            <a:off x="2124075" y="260350"/>
            <a:ext cx="5780088" cy="1143000"/>
          </a:xfrm>
          <a:noFill/>
        </p:spPr>
        <p:txBody>
          <a:bodyPr/>
          <a:lstStyle/>
          <a:p>
            <a:pPr eaLnBrk="1" hangingPunct="1"/>
            <a:r>
              <a:rPr lang="en-US" altLang="zh-CN" sz="4000" b="0">
                <a:solidFill>
                  <a:schemeClr val="tx1"/>
                </a:solidFill>
                <a:ea typeface="方正宋黑简体" pitchFamily="65" charset="-122"/>
              </a:rPr>
              <a:t>3.4  </a:t>
            </a:r>
            <a:r>
              <a:rPr lang="zh-CN" altLang="en-US" sz="4000" b="0">
                <a:solidFill>
                  <a:schemeClr val="tx1"/>
                </a:solidFill>
                <a:ea typeface="方正宋黑简体" pitchFamily="65" charset="-122"/>
              </a:rPr>
              <a:t>自底向上分析方法</a:t>
            </a:r>
          </a:p>
        </p:txBody>
      </p:sp>
      <p:sp>
        <p:nvSpPr>
          <p:cNvPr id="1337347" name="Rectangle 3">
            <a:extLst>
              <a:ext uri="{FF2B5EF4-FFF2-40B4-BE49-F238E27FC236}">
                <a16:creationId xmlns:a16="http://schemas.microsoft.com/office/drawing/2014/main" id="{C1AA3BB2-5264-F862-5B93-C6805B06975D}"/>
              </a:ext>
            </a:extLst>
          </p:cNvPr>
          <p:cNvSpPr>
            <a:spLocks noGrp="1" noChangeArrowheads="1"/>
          </p:cNvSpPr>
          <p:nvPr>
            <p:ph type="body" idx="1"/>
          </p:nvPr>
        </p:nvSpPr>
        <p:spPr>
          <a:xfrm>
            <a:off x="457200" y="1998663"/>
            <a:ext cx="8229600" cy="4525962"/>
          </a:xfrm>
        </p:spPr>
        <p:txBody>
          <a:bodyPr/>
          <a:lstStyle/>
          <a:p>
            <a:pPr eaLnBrk="1" hangingPunct="1">
              <a:buFont typeface="Wingdings" panose="05000000000000000000" pitchFamily="2" charset="2"/>
              <a:buNone/>
              <a:defRPr/>
            </a:pPr>
            <a:r>
              <a:rPr lang="en-US" altLang="zh-CN" b="0"/>
              <a:t>         </a:t>
            </a:r>
            <a:r>
              <a:rPr lang="zh-CN" altLang="en-US" b="0"/>
              <a:t>自底向上的语法分析与自顶向下的语法分析相比，它无需消除左递归和回溯；对某些二义文法，也可以采用自底向上分析方法。因此，自底向上分析的适用范围更大。</a:t>
            </a:r>
            <a:r>
              <a:rPr lang="zh-CN" altLang="en-US"/>
              <a:t> </a:t>
            </a:r>
          </a:p>
        </p:txBody>
      </p:sp>
    </p:spTree>
  </p:cSld>
  <p:clrMapOvr>
    <a:masterClrMapping/>
  </p:clrMapOvr>
  <p:transition>
    <p:random/>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4">
            <a:extLst>
              <a:ext uri="{FF2B5EF4-FFF2-40B4-BE49-F238E27FC236}">
                <a16:creationId xmlns:a16="http://schemas.microsoft.com/office/drawing/2014/main" id="{38F48CA6-82B8-DAB8-DB2D-18B6B428EB77}"/>
              </a:ext>
            </a:extLst>
          </p:cNvPr>
          <p:cNvSpPr txBox="1">
            <a:spLocks noChangeArrowheads="1"/>
          </p:cNvSpPr>
          <p:nvPr/>
        </p:nvSpPr>
        <p:spPr bwMode="auto">
          <a:xfrm>
            <a:off x="203200" y="549275"/>
            <a:ext cx="8694738"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50000"/>
              </a:spcBef>
            </a:pPr>
            <a:endParaRPr lang="en-US" altLang="zh-CN" sz="3200" b="1">
              <a:ea typeface="方正宋黑简体" pitchFamily="65" charset="-122"/>
            </a:endParaRPr>
          </a:p>
          <a:p>
            <a:pPr algn="just" eaLnBrk="1" hangingPunct="1">
              <a:lnSpc>
                <a:spcPct val="140000"/>
              </a:lnSpc>
              <a:spcBef>
                <a:spcPct val="50000"/>
              </a:spcBef>
            </a:pPr>
            <a:r>
              <a:rPr lang="en-US" altLang="zh-CN" b="1">
                <a:ea typeface="方正小标宋简体" charset="-122"/>
              </a:rPr>
              <a:t>3.4.1  </a:t>
            </a:r>
            <a:r>
              <a:rPr lang="zh-CN" altLang="en-US" b="1">
                <a:ea typeface="方正小标宋简体" charset="-122"/>
              </a:rPr>
              <a:t>自底向上分析原理</a:t>
            </a:r>
          </a:p>
          <a:p>
            <a:pPr algn="just" eaLnBrk="1" hangingPunct="1">
              <a:lnSpc>
                <a:spcPct val="140000"/>
              </a:lnSpc>
              <a:spcBef>
                <a:spcPct val="50000"/>
              </a:spcBef>
            </a:pPr>
            <a:r>
              <a:rPr lang="zh-CN" altLang="en-US"/>
              <a:t>　　所谓自下而上分析就是自左至右扫描输入串，自下而上进行分析；通过反复查找当前句型的句柄</a:t>
            </a:r>
            <a:r>
              <a:rPr lang="en-US" altLang="zh-CN"/>
              <a:t>(</a:t>
            </a:r>
            <a:r>
              <a:rPr lang="zh-CN" altLang="en-US"/>
              <a:t>最左直接短语</a:t>
            </a:r>
            <a:r>
              <a:rPr lang="en-US" altLang="zh-CN"/>
              <a:t>)</a:t>
            </a:r>
            <a:r>
              <a:rPr lang="zh-CN" altLang="en-US"/>
              <a:t>，并使用产生式规则将找到的句柄归约为相应的非终结符。这样逐步进行“归约”，直到归到文法的开始符号；或者说，从语法树的末端开始，步步向上“归约”，直到根结点。</a:t>
            </a:r>
          </a:p>
        </p:txBody>
      </p:sp>
    </p:spTree>
  </p:cSld>
  <p:clrMapOvr>
    <a:masterClrMapping/>
  </p:clrMapOvr>
  <p:transition>
    <p:random/>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4">
            <a:extLst>
              <a:ext uri="{FF2B5EF4-FFF2-40B4-BE49-F238E27FC236}">
                <a16:creationId xmlns:a16="http://schemas.microsoft.com/office/drawing/2014/main" id="{E0B85A29-8FC6-77A2-2D26-B285AD5F8A08}"/>
              </a:ext>
            </a:extLst>
          </p:cNvPr>
          <p:cNvSpPr txBox="1">
            <a:spLocks noChangeArrowheads="1"/>
          </p:cNvSpPr>
          <p:nvPr/>
        </p:nvSpPr>
        <p:spPr bwMode="auto">
          <a:xfrm>
            <a:off x="152400" y="533400"/>
            <a:ext cx="88392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自下而上分析法是一种“移进</a:t>
            </a:r>
            <a:r>
              <a:rPr lang="en-US" altLang="zh-CN"/>
              <a:t>—</a:t>
            </a:r>
            <a:r>
              <a:rPr lang="zh-CN" altLang="en-US"/>
              <a:t>归约”法，这是因为在自下而上分析过程中采用了一个先进后出的分析栈。分析开始后，把输入符号自左至右逐个移进分析栈，并且边移入边分析，一旦栈顶的符号串形成某个句型的句柄就进行一次归约，即用相应产生式的左部非终结符替换当前句柄。接下来继续查看栈顶是否形成新的句柄，若为句柄则再进行归约；若栈顶不是句柄则继续向栈中移进后续输入符号。不断重复这一过程，直到将整个输入串处理完毕。若此时分析栈只剩有文法的开始符号则分析成功，即确认输入串是文法的一个句子；否则，即认为分析失败。</a:t>
            </a:r>
          </a:p>
        </p:txBody>
      </p:sp>
    </p:spTree>
  </p:cSld>
  <p:clrMapOvr>
    <a:masterClrMapping/>
  </p:clrMapOvr>
  <p:transition>
    <p:random/>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4">
            <a:extLst>
              <a:ext uri="{FF2B5EF4-FFF2-40B4-BE49-F238E27FC236}">
                <a16:creationId xmlns:a16="http://schemas.microsoft.com/office/drawing/2014/main" id="{F988AD84-1609-DA80-6190-15A6494865DB}"/>
              </a:ext>
            </a:extLst>
          </p:cNvPr>
          <p:cNvSpPr txBox="1">
            <a:spLocks noChangeArrowheads="1"/>
          </p:cNvSpPr>
          <p:nvPr/>
        </p:nvSpPr>
        <p:spPr bwMode="auto">
          <a:xfrm>
            <a:off x="188913" y="549275"/>
            <a:ext cx="8766175"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我们举一个简单的例子来说明这种分析过程。假设一文法</a:t>
            </a:r>
            <a:r>
              <a:rPr lang="en-US" altLang="zh-CN"/>
              <a:t>G[S]</a:t>
            </a:r>
            <a:r>
              <a:rPr lang="zh-CN" altLang="en-US"/>
              <a:t>为</a:t>
            </a:r>
          </a:p>
          <a:p>
            <a:pPr algn="just" eaLnBrk="1" hangingPunct="1">
              <a:lnSpc>
                <a:spcPct val="130000"/>
              </a:lnSpc>
              <a:spcBef>
                <a:spcPct val="50000"/>
              </a:spcBef>
            </a:pPr>
            <a:r>
              <a:rPr lang="zh-CN" altLang="en-US"/>
              <a:t>		</a:t>
            </a:r>
            <a:r>
              <a:rPr lang="en-US" altLang="zh-CN"/>
              <a:t>G[S]:   S→aAbB</a:t>
            </a:r>
          </a:p>
          <a:p>
            <a:pPr algn="just" eaLnBrk="1" hangingPunct="1">
              <a:lnSpc>
                <a:spcPct val="130000"/>
              </a:lnSpc>
              <a:spcBef>
                <a:spcPct val="50000"/>
              </a:spcBef>
            </a:pPr>
            <a:r>
              <a:rPr lang="en-US" altLang="zh-CN"/>
              <a:t>     			A→c∣Ac</a:t>
            </a:r>
          </a:p>
          <a:p>
            <a:pPr algn="just" eaLnBrk="1" hangingPunct="1">
              <a:lnSpc>
                <a:spcPct val="130000"/>
              </a:lnSpc>
              <a:spcBef>
                <a:spcPct val="50000"/>
              </a:spcBef>
            </a:pPr>
            <a:r>
              <a:rPr lang="en-US" altLang="zh-CN"/>
              <a:t>     			B→d</a:t>
            </a:r>
          </a:p>
          <a:p>
            <a:pPr algn="just" eaLnBrk="1" hangingPunct="1">
              <a:lnSpc>
                <a:spcPct val="130000"/>
              </a:lnSpc>
              <a:spcBef>
                <a:spcPct val="50000"/>
              </a:spcBef>
            </a:pPr>
            <a:r>
              <a:rPr lang="zh-CN" altLang="en-US"/>
              <a:t>试对输入串</a:t>
            </a:r>
            <a:r>
              <a:rPr lang="en-US" altLang="zh-CN"/>
              <a:t>accbd</a:t>
            </a:r>
            <a:r>
              <a:rPr lang="zh-CN" altLang="en-US"/>
              <a:t>进行分析，检查该符号串是否是</a:t>
            </a:r>
            <a:r>
              <a:rPr lang="en-US" altLang="zh-CN"/>
              <a:t>G[S]</a:t>
            </a:r>
            <a:r>
              <a:rPr lang="zh-CN" altLang="en-US"/>
              <a:t>的一个句子。</a:t>
            </a:r>
          </a:p>
          <a:p>
            <a:pPr algn="just" eaLnBrk="1" hangingPunct="1">
              <a:lnSpc>
                <a:spcPct val="130000"/>
              </a:lnSpc>
              <a:spcBef>
                <a:spcPct val="50000"/>
              </a:spcBef>
            </a:pPr>
            <a:r>
              <a:rPr lang="zh-CN" altLang="en-US"/>
              <a:t>　　我们仍将“</a:t>
            </a:r>
            <a:r>
              <a:rPr lang="en-US" altLang="zh-CN"/>
              <a:t>#”</a:t>
            </a:r>
            <a:r>
              <a:rPr lang="zh-CN" altLang="en-US"/>
              <a:t>作为输入串的界符</a:t>
            </a:r>
            <a:r>
              <a:rPr lang="en-US" altLang="zh-CN"/>
              <a:t>(</a:t>
            </a:r>
            <a:r>
              <a:rPr lang="zh-CN" altLang="en-US"/>
              <a:t>括号</a:t>
            </a:r>
            <a:r>
              <a:rPr lang="en-US" altLang="zh-CN"/>
              <a:t>)</a:t>
            </a:r>
            <a:r>
              <a:rPr lang="zh-CN" altLang="en-US"/>
              <a:t>，并将输入串前的“</a:t>
            </a:r>
            <a:r>
              <a:rPr lang="en-US" altLang="zh-CN"/>
              <a:t>#”</a:t>
            </a:r>
            <a:r>
              <a:rPr lang="zh-CN" altLang="en-US"/>
              <a:t>放入分析栈，接着将输入串的符号依次进栈，具体分析过程如表</a:t>
            </a:r>
            <a:r>
              <a:rPr lang="en-US" altLang="zh-CN"/>
              <a:t>3.6</a:t>
            </a:r>
            <a:r>
              <a:rPr lang="zh-CN" altLang="en-US"/>
              <a:t>所示。</a:t>
            </a:r>
          </a:p>
        </p:txBody>
      </p:sp>
    </p:spTree>
  </p:cSld>
  <p:clrMapOvr>
    <a:masterClrMapping/>
  </p:clrMapOvr>
  <p:transition>
    <p:random/>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4">
            <a:extLst>
              <a:ext uri="{FF2B5EF4-FFF2-40B4-BE49-F238E27FC236}">
                <a16:creationId xmlns:a16="http://schemas.microsoft.com/office/drawing/2014/main" id="{89DCC3B3-FDDD-4E3A-9E58-88B2D4EF3484}"/>
              </a:ext>
            </a:extLst>
          </p:cNvPr>
          <p:cNvGraphicFramePr>
            <a:graphicFrameLocks noChangeAspect="1"/>
          </p:cNvGraphicFramePr>
          <p:nvPr/>
        </p:nvGraphicFramePr>
        <p:xfrm>
          <a:off x="0" y="620713"/>
          <a:ext cx="9144000" cy="5273675"/>
        </p:xfrm>
        <a:graphic>
          <a:graphicData uri="http://schemas.openxmlformats.org/presentationml/2006/ole">
            <mc:AlternateContent xmlns:mc="http://schemas.openxmlformats.org/markup-compatibility/2006">
              <mc:Choice xmlns:v="urn:schemas-microsoft-com:vml" Requires="v">
                <p:oleObj name="文档" r:id="rId2" imgW="5400720" imgH="2689920" progId="Word.Document.8">
                  <p:embed/>
                </p:oleObj>
              </mc:Choice>
              <mc:Fallback>
                <p:oleObj name="文档" r:id="rId2" imgW="5400720" imgH="2689920" progId="Word.Document.8">
                  <p:embed/>
                  <p:pic>
                    <p:nvPicPr>
                      <p:cNvPr id="32770" name="Object 4">
                        <a:extLst>
                          <a:ext uri="{FF2B5EF4-FFF2-40B4-BE49-F238E27FC236}">
                            <a16:creationId xmlns:a16="http://schemas.microsoft.com/office/drawing/2014/main" id="{89DCC3B3-FDDD-4E3A-9E58-88B2D4EF3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26" r="6737"/>
                      <a:stretch>
                        <a:fillRect/>
                      </a:stretch>
                    </p:blipFill>
                    <p:spPr bwMode="auto">
                      <a:xfrm>
                        <a:off x="0" y="620713"/>
                        <a:ext cx="91440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4">
            <a:extLst>
              <a:ext uri="{FF2B5EF4-FFF2-40B4-BE49-F238E27FC236}">
                <a16:creationId xmlns:a16="http://schemas.microsoft.com/office/drawing/2014/main" id="{133DDCB9-36CD-3147-9CA3-E07E281E14DD}"/>
              </a:ext>
            </a:extLst>
          </p:cNvPr>
          <p:cNvSpPr txBox="1">
            <a:spLocks noChangeArrowheads="1"/>
          </p:cNvSpPr>
          <p:nvPr/>
        </p:nvSpPr>
        <p:spPr bwMode="auto">
          <a:xfrm>
            <a:off x="228600" y="685800"/>
            <a:ext cx="86868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上述语法分析过程可以用一棵分析树来表示。在自下而上分析过程中，每一步归约都可以画出一棵子树来，随着归约的完成，这些子树被连成一棵完整的分析树。根据表</a:t>
            </a:r>
            <a:r>
              <a:rPr lang="en-US" altLang="zh-CN"/>
              <a:t>3.6</a:t>
            </a:r>
            <a:r>
              <a:rPr lang="zh-CN" altLang="en-US"/>
              <a:t>构造分析树的过程如图</a:t>
            </a:r>
            <a:r>
              <a:rPr lang="en-US" altLang="zh-CN"/>
              <a:t>3–18</a:t>
            </a:r>
            <a:r>
              <a:rPr lang="zh-CN" altLang="en-US"/>
              <a:t>所示。</a:t>
            </a:r>
          </a:p>
        </p:txBody>
      </p:sp>
    </p:spTree>
  </p:cSld>
  <p:clrMapOvr>
    <a:masterClrMapping/>
  </p:clrMapOvr>
  <p:transition>
    <p:random/>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
            <a:extLst>
              <a:ext uri="{FF2B5EF4-FFF2-40B4-BE49-F238E27FC236}">
                <a16:creationId xmlns:a16="http://schemas.microsoft.com/office/drawing/2014/main" id="{D40D6EE1-849C-DC50-9C24-030D97BEAF58}"/>
              </a:ext>
            </a:extLst>
          </p:cNvPr>
          <p:cNvSpPr txBox="1">
            <a:spLocks noChangeArrowheads="1"/>
          </p:cNvSpPr>
          <p:nvPr/>
        </p:nvSpPr>
        <p:spPr bwMode="auto">
          <a:xfrm>
            <a:off x="1905000" y="5638800"/>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3–18 </a:t>
            </a:r>
            <a:r>
              <a:rPr lang="zh-CN" altLang="en-US">
                <a:latin typeface="宋体" panose="02010600030101010101" pitchFamily="2" charset="-122"/>
              </a:rPr>
              <a:t>自下而上构造分析树的过程</a:t>
            </a:r>
            <a:r>
              <a:rPr lang="zh-CN" altLang="en-US"/>
              <a:t> </a:t>
            </a:r>
          </a:p>
        </p:txBody>
      </p:sp>
      <p:pic>
        <p:nvPicPr>
          <p:cNvPr id="176131" name="Picture 5" descr="3-16">
            <a:extLst>
              <a:ext uri="{FF2B5EF4-FFF2-40B4-BE49-F238E27FC236}">
                <a16:creationId xmlns:a16="http://schemas.microsoft.com/office/drawing/2014/main" id="{ECE86778-D758-69FE-CBC4-A82C358FD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133600"/>
            <a:ext cx="864235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4">
            <a:extLst>
              <a:ext uri="{FF2B5EF4-FFF2-40B4-BE49-F238E27FC236}">
                <a16:creationId xmlns:a16="http://schemas.microsoft.com/office/drawing/2014/main" id="{5E59BFD0-50ED-8866-0F69-7CC4432FC8AB}"/>
              </a:ext>
            </a:extLst>
          </p:cNvPr>
          <p:cNvSpPr txBox="1">
            <a:spLocks noChangeArrowheads="1"/>
          </p:cNvSpPr>
          <p:nvPr/>
        </p:nvSpPr>
        <p:spPr bwMode="auto">
          <a:xfrm>
            <a:off x="179388" y="536575"/>
            <a:ext cx="87947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从建立分析树的过程可以清楚地看出，自下而上分析过程的每一步归约确实都是归约当前句型的句柄；也就是说句柄一旦形成，则它总是出现在分析栈的栈顶而不会出现在栈的中间。由于每一步归约都是把栈顶的一串符号用某个产生式的左部符号替换，因而可以把栈顶的这样一串符号称为“可归约串”。初看起来，“移进</a:t>
            </a:r>
            <a:r>
              <a:rPr lang="en-US" altLang="zh-CN"/>
              <a:t>—</a:t>
            </a:r>
            <a:r>
              <a:rPr lang="zh-CN" altLang="en-US"/>
              <a:t>归约”似乎很简单，其实不然。在上例分析进行到第</a:t>
            </a:r>
            <a:r>
              <a:rPr lang="en-US" altLang="zh-CN"/>
              <a:t>6</a:t>
            </a:r>
            <a:r>
              <a:rPr lang="zh-CN" altLang="en-US"/>
              <a:t>步时，如果我们不是选择规则</a:t>
            </a:r>
            <a:r>
              <a:rPr lang="en-US" altLang="zh-CN"/>
              <a:t>A→Ac</a:t>
            </a:r>
            <a:r>
              <a:rPr lang="zh-CN" altLang="en-US"/>
              <a:t>而是选择规则</a:t>
            </a:r>
            <a:r>
              <a:rPr lang="en-US" altLang="zh-CN"/>
              <a:t>A→c</a:t>
            </a:r>
            <a:r>
              <a:rPr lang="zh-CN" altLang="en-US"/>
              <a:t>进行归约，也即把</a:t>
            </a:r>
            <a:r>
              <a:rPr lang="en-US" altLang="zh-CN"/>
              <a:t>c</a:t>
            </a:r>
            <a:r>
              <a:rPr lang="zh-CN" altLang="en-US"/>
              <a:t>看作句柄的话，则最终就无法达到归约到</a:t>
            </a:r>
            <a:r>
              <a:rPr lang="en-US" altLang="zh-CN"/>
              <a:t>S</a:t>
            </a:r>
            <a:r>
              <a:rPr lang="zh-CN" altLang="en-US"/>
              <a:t>的目的，从而也就无法得知输入串</a:t>
            </a:r>
            <a:r>
              <a:rPr lang="en-US" altLang="zh-CN"/>
              <a:t>accbd</a:t>
            </a:r>
            <a:r>
              <a:rPr lang="zh-CN" altLang="en-US"/>
              <a:t>是一个符合文法的句子。为什么知道此时栈顶的</a:t>
            </a:r>
            <a:r>
              <a:rPr lang="en-US" altLang="zh-CN"/>
              <a:t>Ac</a:t>
            </a:r>
            <a:r>
              <a:rPr lang="zh-CN" altLang="en-US"/>
              <a:t>形成“可归约串”而</a:t>
            </a:r>
            <a:r>
              <a:rPr lang="en-US" altLang="zh-CN"/>
              <a:t>c</a:t>
            </a:r>
            <a:r>
              <a:rPr lang="zh-CN" altLang="en-US"/>
              <a:t>不是“可归约串”呢？这就需要精确定义“可归约串”这个直观概念，这也是自下而上分析的关键问题。</a:t>
            </a:r>
          </a:p>
        </p:txBody>
      </p:sp>
    </p:spTree>
  </p:cSld>
  <p:clrMapOvr>
    <a:masterClrMapping/>
  </p:clrMapOvr>
  <p:transition>
    <p:random/>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4">
            <a:extLst>
              <a:ext uri="{FF2B5EF4-FFF2-40B4-BE49-F238E27FC236}">
                <a16:creationId xmlns:a16="http://schemas.microsoft.com/office/drawing/2014/main" id="{721CB4DE-1759-58AA-C4F2-ED05115C5846}"/>
              </a:ext>
            </a:extLst>
          </p:cNvPr>
          <p:cNvSpPr txBox="1">
            <a:spLocks noChangeArrowheads="1"/>
          </p:cNvSpPr>
          <p:nvPr/>
        </p:nvSpPr>
        <p:spPr bwMode="auto">
          <a:xfrm>
            <a:off x="528638" y="687388"/>
            <a:ext cx="8085137" cy="487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a:t>         </a:t>
            </a:r>
            <a:r>
              <a:rPr lang="zh-CN" altLang="en-US"/>
              <a:t>进一步指出：如果文法</a:t>
            </a:r>
            <a:r>
              <a:rPr lang="en-US" altLang="zh-CN"/>
              <a:t>G[S]</a:t>
            </a:r>
            <a:r>
              <a:rPr lang="zh-CN" altLang="en-US"/>
              <a:t>是无二义的，那么规范推导</a:t>
            </a:r>
            <a:r>
              <a:rPr lang="en-US" altLang="zh-CN"/>
              <a:t>(</a:t>
            </a:r>
            <a:r>
              <a:rPr lang="zh-CN" altLang="en-US"/>
              <a:t>最右推导</a:t>
            </a:r>
            <a:r>
              <a:rPr lang="en-US" altLang="zh-CN"/>
              <a:t>)</a:t>
            </a:r>
            <a:r>
              <a:rPr lang="zh-CN" altLang="en-US"/>
              <a:t>的逆过程必是规范归约</a:t>
            </a:r>
            <a:r>
              <a:rPr lang="en-US" altLang="zh-CN"/>
              <a:t>(</a:t>
            </a:r>
            <a:r>
              <a:rPr lang="zh-CN" altLang="en-US"/>
              <a:t>最左归约</a:t>
            </a:r>
            <a:r>
              <a:rPr lang="en-US" altLang="zh-CN"/>
              <a:t>)</a:t>
            </a:r>
            <a:r>
              <a:rPr lang="zh-CN" altLang="en-US"/>
              <a:t>。</a:t>
            </a:r>
          </a:p>
          <a:p>
            <a:pPr algn="just" eaLnBrk="1" hangingPunct="1">
              <a:lnSpc>
                <a:spcPct val="140000"/>
              </a:lnSpc>
              <a:spcBef>
                <a:spcPct val="50000"/>
              </a:spcBef>
            </a:pPr>
            <a:r>
              <a:rPr lang="zh-CN" altLang="en-US"/>
              <a:t>　　请注意句柄的“最左”特征，这一点对于“移进</a:t>
            </a:r>
            <a:r>
              <a:rPr lang="en-US" altLang="zh-CN"/>
              <a:t>—</a:t>
            </a:r>
            <a:r>
              <a:rPr lang="zh-CN" altLang="en-US"/>
              <a:t>归约”来说很重要，因为句柄的“最左”性和分析栈的栈顶两者是相关的。对于规范句型</a:t>
            </a:r>
            <a:r>
              <a:rPr lang="en-US" altLang="zh-CN"/>
              <a:t>(</a:t>
            </a:r>
            <a:r>
              <a:rPr lang="zh-CN" altLang="en-US"/>
              <a:t>规范推导所得的句型</a:t>
            </a:r>
            <a:r>
              <a:rPr lang="en-US" altLang="zh-CN"/>
              <a:t>)</a:t>
            </a:r>
            <a:r>
              <a:rPr lang="zh-CN" altLang="en-US"/>
              <a:t>来说，句柄的后面不会出现非终结符</a:t>
            </a:r>
            <a:r>
              <a:rPr lang="en-US" altLang="zh-CN"/>
              <a:t>(</a:t>
            </a:r>
            <a:r>
              <a:rPr lang="zh-CN" altLang="en-US"/>
              <a:t>也即句柄的后面只能出现终结符</a:t>
            </a:r>
            <a:r>
              <a:rPr lang="en-US" altLang="zh-CN"/>
              <a:t>)</a:t>
            </a:r>
            <a:r>
              <a:rPr lang="zh-CN" altLang="en-US"/>
              <a:t>。基于这一点，我们可用句柄来刻画“移进－归约”过程的“可归约串”。因此，规范归约的实质是，在移进过程中，当发现栈顶呈现句柄时就用相应产生式的左部符号进行替换</a:t>
            </a:r>
            <a:r>
              <a:rPr lang="en-US" altLang="zh-CN"/>
              <a:t>(</a:t>
            </a:r>
            <a:r>
              <a:rPr lang="zh-CN" altLang="en-US"/>
              <a:t>即归约</a:t>
            </a:r>
            <a:r>
              <a:rPr lang="en-US" altLang="zh-CN"/>
              <a:t>)</a:t>
            </a:r>
            <a:r>
              <a:rPr lang="zh-CN" altLang="en-US"/>
              <a:t>。</a:t>
            </a:r>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a:extLst>
              <a:ext uri="{FF2B5EF4-FFF2-40B4-BE49-F238E27FC236}">
                <a16:creationId xmlns:a16="http://schemas.microsoft.com/office/drawing/2014/main" id="{B59F67FD-EFDE-266D-0EB7-51603431DD69}"/>
              </a:ext>
            </a:extLst>
          </p:cNvPr>
          <p:cNvSpPr txBox="1">
            <a:spLocks noChangeArrowheads="1"/>
          </p:cNvSpPr>
          <p:nvPr/>
        </p:nvSpPr>
        <p:spPr bwMode="auto">
          <a:xfrm>
            <a:off x="198438" y="595313"/>
            <a:ext cx="8869362" cy="472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b="1">
                <a:ea typeface="黑体" panose="02010609060101010101" pitchFamily="49" charset="-122"/>
              </a:rPr>
              <a:t>4</a:t>
            </a:r>
            <a:r>
              <a:rPr lang="zh-CN" altLang="en-US" b="1">
                <a:ea typeface="黑体" panose="02010609060101010101" pitchFamily="49" charset="-122"/>
              </a:rPr>
              <a:t>．移植</a:t>
            </a:r>
          </a:p>
          <a:p>
            <a:pPr algn="just" eaLnBrk="1" hangingPunct="1">
              <a:lnSpc>
                <a:spcPct val="130000"/>
              </a:lnSpc>
              <a:spcBef>
                <a:spcPct val="50000"/>
              </a:spcBef>
            </a:pPr>
            <a:r>
              <a:rPr lang="zh-CN" altLang="en-US"/>
              <a:t>　　移植是指</a:t>
            </a:r>
            <a:r>
              <a:rPr lang="en-US" altLang="zh-CN"/>
              <a:t>A</a:t>
            </a:r>
            <a:r>
              <a:rPr lang="zh-CN" altLang="en-US"/>
              <a:t>机器上的某种高级语言的编译程序稍加改动后能够在</a:t>
            </a:r>
            <a:r>
              <a:rPr lang="en-US" altLang="zh-CN"/>
              <a:t>B</a:t>
            </a:r>
            <a:r>
              <a:rPr lang="zh-CN" altLang="en-US"/>
              <a:t>机器上运行。一个程序若能较容易地从</a:t>
            </a:r>
            <a:r>
              <a:rPr lang="en-US" altLang="zh-CN"/>
              <a:t>A</a:t>
            </a:r>
            <a:r>
              <a:rPr lang="zh-CN" altLang="en-US"/>
              <a:t>机器上搬到</a:t>
            </a:r>
            <a:r>
              <a:rPr lang="en-US" altLang="zh-CN"/>
              <a:t>B</a:t>
            </a:r>
            <a:r>
              <a:rPr lang="zh-CN" altLang="en-US"/>
              <a:t>机器上运行，则称该程序是可移植的。移植具有一定的局限性。</a:t>
            </a:r>
          </a:p>
          <a:p>
            <a:pPr algn="just" eaLnBrk="1" hangingPunct="1">
              <a:lnSpc>
                <a:spcPct val="130000"/>
              </a:lnSpc>
              <a:spcBef>
                <a:spcPct val="50000"/>
              </a:spcBef>
            </a:pPr>
            <a:r>
              <a:rPr lang="zh-CN" altLang="en-US"/>
              <a:t>　　用系统程序设计语言来书写编译程序虽然缩短了开发周期并提高了编译程序的质量，但实现的自动化程度不高。实现编译程序的最高境界是能够有一个自动生成编译程序的软件工具，只要把源程序的定义以及机器语言的描述输入到该软件中，就能自动生成这个语言的编译程序，如图</a:t>
            </a:r>
            <a:r>
              <a:rPr lang="en-US" altLang="zh-CN"/>
              <a:t>1–6</a:t>
            </a:r>
            <a:r>
              <a:rPr lang="zh-CN" altLang="en-US"/>
              <a:t>所示。</a:t>
            </a:r>
          </a:p>
        </p:txBody>
      </p:sp>
    </p:spTree>
  </p:cSld>
  <p:clrMapOvr>
    <a:masterClrMapping/>
  </p:clrMapOvr>
  <p:transition>
    <p:random/>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4">
            <a:extLst>
              <a:ext uri="{FF2B5EF4-FFF2-40B4-BE49-F238E27FC236}">
                <a16:creationId xmlns:a16="http://schemas.microsoft.com/office/drawing/2014/main" id="{BA941F17-3669-66E5-02DC-2E7D0F5F998A}"/>
              </a:ext>
            </a:extLst>
          </p:cNvPr>
          <p:cNvSpPr txBox="1">
            <a:spLocks noChangeArrowheads="1"/>
          </p:cNvSpPr>
          <p:nvPr/>
        </p:nvSpPr>
        <p:spPr bwMode="auto">
          <a:xfrm>
            <a:off x="228600" y="609600"/>
            <a:ext cx="87630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注意：如果一个树叶序列由左至右的排列可以向上归结到某一个结点</a:t>
            </a:r>
            <a:r>
              <a:rPr lang="en-US" altLang="zh-CN">
                <a:ea typeface="楷体_GB2312" pitchFamily="49" charset="-122"/>
              </a:rPr>
              <a:t>(</a:t>
            </a:r>
            <a:r>
              <a:rPr lang="zh-CN" altLang="en-US">
                <a:ea typeface="楷体_GB2312" pitchFamily="49" charset="-122"/>
              </a:rPr>
              <a:t>比如说</a:t>
            </a:r>
            <a:r>
              <a:rPr lang="en-US" altLang="zh-CN">
                <a:ea typeface="楷体_GB2312" pitchFamily="49" charset="-122"/>
              </a:rPr>
              <a:t>A)</a:t>
            </a:r>
            <a:r>
              <a:rPr lang="zh-CN" altLang="en-US">
                <a:ea typeface="楷体_GB2312" pitchFamily="49" charset="-122"/>
              </a:rPr>
              <a:t>，并且由结点</a:t>
            </a:r>
            <a:r>
              <a:rPr lang="en-US" altLang="zh-CN">
                <a:ea typeface="楷体_GB2312" pitchFamily="49" charset="-122"/>
              </a:rPr>
              <a:t>A</a:t>
            </a:r>
            <a:r>
              <a:rPr lang="zh-CN" altLang="en-US">
                <a:ea typeface="楷体_GB2312" pitchFamily="49" charset="-122"/>
              </a:rPr>
              <a:t>向下生长出的全部树叶也恰是这个树叶序列，则这个树叶序列就是结点</a:t>
            </a:r>
            <a:r>
              <a:rPr lang="en-US" altLang="zh-CN">
                <a:ea typeface="楷体_GB2312" pitchFamily="49" charset="-122"/>
              </a:rPr>
              <a:t>A</a:t>
            </a:r>
            <a:r>
              <a:rPr lang="zh-CN" altLang="en-US">
                <a:ea typeface="楷体_GB2312" pitchFamily="49" charset="-122"/>
              </a:rPr>
              <a:t>的短语。如果这种向上归结只需要一层</a:t>
            </a:r>
            <a:r>
              <a:rPr lang="en-US" altLang="zh-CN">
                <a:ea typeface="楷体_GB2312" pitchFamily="49" charset="-122"/>
              </a:rPr>
              <a:t>(</a:t>
            </a:r>
            <a:r>
              <a:rPr lang="zh-CN" altLang="en-US">
                <a:ea typeface="楷体_GB2312" pitchFamily="49" charset="-122"/>
              </a:rPr>
              <a:t>即树叶与结点</a:t>
            </a:r>
            <a:r>
              <a:rPr lang="en-US" altLang="zh-CN">
                <a:ea typeface="楷体_GB2312" pitchFamily="49" charset="-122"/>
              </a:rPr>
              <a:t>A</a:t>
            </a:r>
            <a:r>
              <a:rPr lang="zh-CN" altLang="en-US">
                <a:ea typeface="楷体_GB2312" pitchFamily="49" charset="-122"/>
              </a:rPr>
              <a:t>都为父子关系</a:t>
            </a:r>
            <a:r>
              <a:rPr lang="en-US" altLang="zh-CN">
                <a:ea typeface="楷体_GB2312" pitchFamily="49" charset="-122"/>
              </a:rPr>
              <a:t>)</a:t>
            </a:r>
            <a:r>
              <a:rPr lang="zh-CN" altLang="en-US">
                <a:ea typeface="楷体_GB2312" pitchFamily="49" charset="-122"/>
              </a:rPr>
              <a:t>，则该树叶序列为直接短语。需要说明的是，如果一个树叶序列最终无法全部归结到一个结点上，或者归结到某结点上的树叶序列并不完整，则该树叶序列不是短语。</a:t>
            </a:r>
            <a:endParaRPr lang="zh-CN" altLang="en-US"/>
          </a:p>
        </p:txBody>
      </p:sp>
    </p:spTree>
  </p:cSld>
  <p:clrMapOvr>
    <a:masterClrMapping/>
  </p:clrMapOvr>
  <p:transition>
    <p:random/>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4">
            <a:extLst>
              <a:ext uri="{FF2B5EF4-FFF2-40B4-BE49-F238E27FC236}">
                <a16:creationId xmlns:a16="http://schemas.microsoft.com/office/drawing/2014/main" id="{0347A5F6-1180-1B44-2C37-EF29CF621936}"/>
              </a:ext>
            </a:extLst>
          </p:cNvPr>
          <p:cNvSpPr txBox="1">
            <a:spLocks noChangeArrowheads="1"/>
          </p:cNvSpPr>
          <p:nvPr/>
        </p:nvSpPr>
        <p:spPr bwMode="auto">
          <a:xfrm>
            <a:off x="152400" y="609600"/>
            <a:ext cx="8763000"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例如，对图</a:t>
            </a:r>
            <a:r>
              <a:rPr lang="en-US" altLang="zh-CN"/>
              <a:t>3–18(d)</a:t>
            </a:r>
            <a:r>
              <a:rPr lang="zh-CN" altLang="en-US"/>
              <a:t>所示的语法树，我们采用修剪语法树的方法来实现归约，也即每次寻找当前语法树的句柄</a:t>
            </a:r>
            <a:r>
              <a:rPr lang="en-US" altLang="zh-CN"/>
              <a:t>(</a:t>
            </a:r>
            <a:r>
              <a:rPr lang="zh-CN" altLang="en-US"/>
              <a:t>在语法树中用虚线勾出</a:t>
            </a:r>
            <a:r>
              <a:rPr lang="en-US" altLang="zh-CN"/>
              <a:t>)</a:t>
            </a:r>
            <a:r>
              <a:rPr lang="zh-CN" altLang="en-US"/>
              <a:t>，然后将句柄中的树叶剪去</a:t>
            </a:r>
            <a:r>
              <a:rPr lang="en-US" altLang="zh-CN"/>
              <a:t>(</a:t>
            </a:r>
            <a:r>
              <a:rPr lang="zh-CN" altLang="en-US"/>
              <a:t>即实现一次归约</a:t>
            </a:r>
            <a:r>
              <a:rPr lang="en-US" altLang="zh-CN"/>
              <a:t>)</a:t>
            </a:r>
            <a:r>
              <a:rPr lang="zh-CN" altLang="en-US"/>
              <a:t>；这样不断地修剪下去，当剪到只剩下根结点时，就完成了整个归约过程，如图</a:t>
            </a:r>
            <a:r>
              <a:rPr lang="en-US" altLang="zh-CN"/>
              <a:t>3–19</a:t>
            </a:r>
            <a:r>
              <a:rPr lang="zh-CN" altLang="en-US"/>
              <a:t>所示。</a:t>
            </a:r>
          </a:p>
        </p:txBody>
      </p:sp>
    </p:spTree>
  </p:cSld>
  <p:clrMapOvr>
    <a:masterClrMapping/>
  </p:clrMapOvr>
  <p:transition>
    <p:random/>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4">
            <a:extLst>
              <a:ext uri="{FF2B5EF4-FFF2-40B4-BE49-F238E27FC236}">
                <a16:creationId xmlns:a16="http://schemas.microsoft.com/office/drawing/2014/main" id="{4F8A59EF-686F-4089-CD68-B9596EBF175B}"/>
              </a:ext>
            </a:extLst>
          </p:cNvPr>
          <p:cNvSpPr txBox="1">
            <a:spLocks noChangeArrowheads="1"/>
          </p:cNvSpPr>
          <p:nvPr/>
        </p:nvSpPr>
        <p:spPr bwMode="auto">
          <a:xfrm>
            <a:off x="2590800" y="5516563"/>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latin typeface="宋体" panose="02010600030101010101" pitchFamily="2" charset="-122"/>
              </a:rPr>
              <a:t>图</a:t>
            </a:r>
            <a:r>
              <a:rPr lang="en-US" altLang="zh-CN"/>
              <a:t>3–19  </a:t>
            </a:r>
            <a:r>
              <a:rPr lang="zh-CN" altLang="en-US">
                <a:latin typeface="宋体" panose="02010600030101010101" pitchFamily="2" charset="-122"/>
              </a:rPr>
              <a:t>修剪语法树实现归约</a:t>
            </a:r>
            <a:r>
              <a:rPr lang="zh-CN" altLang="en-US"/>
              <a:t> </a:t>
            </a:r>
          </a:p>
        </p:txBody>
      </p:sp>
      <p:pic>
        <p:nvPicPr>
          <p:cNvPr id="181251" name="Picture 5" descr="3-17">
            <a:extLst>
              <a:ext uri="{FF2B5EF4-FFF2-40B4-BE49-F238E27FC236}">
                <a16:creationId xmlns:a16="http://schemas.microsoft.com/office/drawing/2014/main" id="{8870722C-125D-DF2B-049F-DFB5C9812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133600"/>
            <a:ext cx="84963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4">
            <a:extLst>
              <a:ext uri="{FF2B5EF4-FFF2-40B4-BE49-F238E27FC236}">
                <a16:creationId xmlns:a16="http://schemas.microsoft.com/office/drawing/2014/main" id="{54BA755E-44EE-C560-E11A-1626249CA6E5}"/>
              </a:ext>
            </a:extLst>
          </p:cNvPr>
          <p:cNvSpPr txBox="1">
            <a:spLocks noChangeArrowheads="1"/>
          </p:cNvSpPr>
          <p:nvPr/>
        </p:nvSpPr>
        <p:spPr bwMode="auto">
          <a:xfrm>
            <a:off x="228600" y="647700"/>
            <a:ext cx="86868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至此，我们简单地讨论了“句柄”和“规范归约”这两个基本概念，但并没有解决规范归约的问题，因为我们并没有给出寻找句柄的算法。事实上，规范归约的中心问题就是如何寻找或确定一个句型的句柄。给出了寻找句柄的不同算法就给出了不同的规范归约方法，这一点我们将在</a:t>
            </a:r>
            <a:r>
              <a:rPr lang="en-US" altLang="zh-CN"/>
              <a:t>LR</a:t>
            </a:r>
            <a:r>
              <a:rPr lang="zh-CN" altLang="en-US"/>
              <a:t>分析器中讨论。</a:t>
            </a:r>
          </a:p>
        </p:txBody>
      </p:sp>
    </p:spTree>
  </p:cSld>
  <p:clrMapOvr>
    <a:masterClrMapping/>
  </p:clrMapOvr>
  <p:transition>
    <p:random/>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4">
            <a:extLst>
              <a:ext uri="{FF2B5EF4-FFF2-40B4-BE49-F238E27FC236}">
                <a16:creationId xmlns:a16="http://schemas.microsoft.com/office/drawing/2014/main" id="{2AFD0FC8-AE4A-1BEF-66E4-2AC71D7FD981}"/>
              </a:ext>
            </a:extLst>
          </p:cNvPr>
          <p:cNvSpPr txBox="1">
            <a:spLocks noChangeArrowheads="1"/>
          </p:cNvSpPr>
          <p:nvPr/>
        </p:nvSpPr>
        <p:spPr bwMode="auto">
          <a:xfrm>
            <a:off x="139700" y="701675"/>
            <a:ext cx="8824913"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b="1">
                <a:ea typeface="方正小标宋简体" charset="-122"/>
              </a:rPr>
              <a:t>3.4.2  </a:t>
            </a:r>
            <a:r>
              <a:rPr lang="zh-CN" altLang="en-US" b="1">
                <a:ea typeface="方正小标宋简体" charset="-122"/>
              </a:rPr>
              <a:t>算符优先分析法</a:t>
            </a:r>
          </a:p>
          <a:p>
            <a:pPr algn="just" eaLnBrk="1" hangingPunct="1">
              <a:lnSpc>
                <a:spcPct val="150000"/>
              </a:lnSpc>
            </a:pPr>
            <a:r>
              <a:rPr lang="zh-CN" altLang="en-US"/>
              <a:t>　　所谓算符优先分析，就是依照算术表达式的四则运算过程来进行语法分析，即这种分析方法要预先规定运算符</a:t>
            </a:r>
            <a:r>
              <a:rPr lang="en-US" altLang="zh-CN"/>
              <a:t>(</a:t>
            </a:r>
            <a:r>
              <a:rPr lang="zh-CN" altLang="en-US"/>
              <a:t>确切地说是终结符</a:t>
            </a:r>
            <a:r>
              <a:rPr lang="en-US" altLang="zh-CN"/>
              <a:t>)</a:t>
            </a:r>
            <a:r>
              <a:rPr lang="zh-CN" altLang="en-US"/>
              <a:t>之间的优先关系和结合性质，然后借助于这种关系来比较相邻运算符的优先级，以确定句型的“可归约串”来进行归约。因此，算符优先分析法不是一种规范归约，在整个归约过程中起决定性作用的是相继两个终结符的优先关系。</a:t>
            </a:r>
            <a:r>
              <a:rPr lang="zh-CN" altLang="en-US" b="1">
                <a:ea typeface="黑体" panose="02010609060101010101" pitchFamily="49" charset="-122"/>
              </a:rPr>
              <a:t>　　</a:t>
            </a:r>
            <a:endParaRPr lang="zh-CN" altLang="en-US"/>
          </a:p>
        </p:txBody>
      </p:sp>
    </p:spTree>
  </p:cSld>
  <p:clrMapOvr>
    <a:masterClrMapping/>
  </p:clrMapOvr>
  <p:transition>
    <p:random/>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4">
            <a:extLst>
              <a:ext uri="{FF2B5EF4-FFF2-40B4-BE49-F238E27FC236}">
                <a16:creationId xmlns:a16="http://schemas.microsoft.com/office/drawing/2014/main" id="{6F96C4CB-BCBF-008C-133A-6FF92ED80598}"/>
              </a:ext>
            </a:extLst>
          </p:cNvPr>
          <p:cNvSpPr txBox="1">
            <a:spLocks noChangeArrowheads="1"/>
          </p:cNvSpPr>
          <p:nvPr/>
        </p:nvSpPr>
        <p:spPr bwMode="auto">
          <a:xfrm>
            <a:off x="130175" y="623888"/>
            <a:ext cx="8824913"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b="1">
                <a:ea typeface="黑体" panose="02010609060101010101" pitchFamily="49" charset="-122"/>
              </a:rPr>
              <a:t>　　</a:t>
            </a:r>
            <a:r>
              <a:rPr lang="en-US" altLang="zh-CN" b="1">
                <a:ea typeface="黑体" panose="02010609060101010101" pitchFamily="49" charset="-122"/>
              </a:rPr>
              <a:t>1</a:t>
            </a:r>
            <a:r>
              <a:rPr lang="zh-CN" altLang="en-US" b="1">
                <a:ea typeface="黑体" panose="02010609060101010101" pitchFamily="49" charset="-122"/>
              </a:rPr>
              <a:t>．算符优先文法</a:t>
            </a:r>
          </a:p>
          <a:p>
            <a:pPr algn="just" eaLnBrk="1" hangingPunct="1">
              <a:lnSpc>
                <a:spcPct val="150000"/>
              </a:lnSpc>
            </a:pPr>
            <a:r>
              <a:rPr lang="zh-CN" altLang="en-US"/>
              <a:t>　　如果一个文法存在</a:t>
            </a:r>
            <a:r>
              <a:rPr lang="en-US" altLang="zh-CN"/>
              <a:t>…QR…</a:t>
            </a:r>
            <a:r>
              <a:rPr lang="zh-CN" altLang="en-US"/>
              <a:t>的句型</a:t>
            </a:r>
            <a:r>
              <a:rPr lang="en-US" altLang="zh-CN"/>
              <a:t>(Q</a:t>
            </a:r>
            <a:r>
              <a:rPr lang="zh-CN" altLang="en-US"/>
              <a:t>和</a:t>
            </a:r>
            <a:r>
              <a:rPr lang="en-US" altLang="zh-CN"/>
              <a:t>R</a:t>
            </a:r>
            <a:r>
              <a:rPr lang="zh-CN" altLang="en-US"/>
              <a:t>都是非终结符</a:t>
            </a:r>
            <a:r>
              <a:rPr lang="en-US" altLang="zh-CN"/>
              <a:t>)</a:t>
            </a:r>
            <a:r>
              <a:rPr lang="zh-CN" altLang="en-US"/>
              <a:t>，则这种形式的句型意味着两个算符之间操作数的个数是不定的，也就意味着每个算符的操作数是不定的。因此，我们首先定义一个任何产生式的右部都不含两个相继</a:t>
            </a:r>
            <a:r>
              <a:rPr lang="en-US" altLang="zh-CN"/>
              <a:t>(</a:t>
            </a:r>
            <a:r>
              <a:rPr lang="zh-CN" altLang="en-US"/>
              <a:t>并列</a:t>
            </a:r>
            <a:r>
              <a:rPr lang="en-US" altLang="zh-CN"/>
              <a:t>)</a:t>
            </a:r>
            <a:r>
              <a:rPr lang="zh-CN" altLang="en-US"/>
              <a:t>的非终结符的文法为算符文法，即算符优先文法首先应是一个算符文法；其次，我们还要定义任何两个可能相继出现的终结符</a:t>
            </a:r>
            <a:r>
              <a:rPr lang="en-US" altLang="zh-CN"/>
              <a:t>a</a:t>
            </a:r>
            <a:r>
              <a:rPr lang="zh-CN" altLang="en-US"/>
              <a:t>与</a:t>
            </a:r>
            <a:r>
              <a:rPr lang="en-US" altLang="zh-CN"/>
              <a:t>b (</a:t>
            </a:r>
            <a:r>
              <a:rPr lang="zh-CN" altLang="en-US"/>
              <a:t>它们之间最多插有一个非终结符</a:t>
            </a:r>
            <a:r>
              <a:rPr lang="en-US" altLang="zh-CN"/>
              <a:t>)</a:t>
            </a:r>
            <a:r>
              <a:rPr lang="zh-CN" altLang="en-US"/>
              <a:t>的优先关系。</a:t>
            </a:r>
          </a:p>
        </p:txBody>
      </p:sp>
    </p:spTree>
  </p:cSld>
  <p:clrMapOvr>
    <a:masterClrMapping/>
  </p:clrMapOvr>
  <p:transition>
    <p:random/>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6">
            <a:extLst>
              <a:ext uri="{FF2B5EF4-FFF2-40B4-BE49-F238E27FC236}">
                <a16:creationId xmlns:a16="http://schemas.microsoft.com/office/drawing/2014/main" id="{923F8A07-4642-B842-0F02-BE68E2CA3C0F}"/>
              </a:ext>
            </a:extLst>
          </p:cNvPr>
          <p:cNvGraphicFramePr>
            <a:graphicFrameLocks noChangeAspect="1"/>
          </p:cNvGraphicFramePr>
          <p:nvPr/>
        </p:nvGraphicFramePr>
        <p:xfrm>
          <a:off x="303213" y="533400"/>
          <a:ext cx="8658225" cy="5757863"/>
        </p:xfrm>
        <a:graphic>
          <a:graphicData uri="http://schemas.openxmlformats.org/presentationml/2006/ole">
            <mc:AlternateContent xmlns:mc="http://schemas.openxmlformats.org/markup-compatibility/2006">
              <mc:Choice xmlns:v="urn:schemas-microsoft-com:vml" Requires="v">
                <p:oleObj name="文档" r:id="rId2" imgW="4082242" imgH="2717516" progId="Word.Document.8">
                  <p:embed/>
                </p:oleObj>
              </mc:Choice>
              <mc:Fallback>
                <p:oleObj name="文档" r:id="rId2" imgW="4082242" imgH="2717516" progId="Word.Document.8">
                  <p:embed/>
                  <p:pic>
                    <p:nvPicPr>
                      <p:cNvPr id="33794" name="Object 6">
                        <a:extLst>
                          <a:ext uri="{FF2B5EF4-FFF2-40B4-BE49-F238E27FC236}">
                            <a16:creationId xmlns:a16="http://schemas.microsoft.com/office/drawing/2014/main" id="{923F8A07-4642-B842-0F02-BE68E2CA3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533400"/>
                        <a:ext cx="8658225" cy="575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5">
            <a:extLst>
              <a:ext uri="{FF2B5EF4-FFF2-40B4-BE49-F238E27FC236}">
                <a16:creationId xmlns:a16="http://schemas.microsoft.com/office/drawing/2014/main" id="{9D6D1921-994E-D05F-F8DC-27590743F29A}"/>
              </a:ext>
            </a:extLst>
          </p:cNvPr>
          <p:cNvGraphicFramePr>
            <a:graphicFrameLocks noChangeAspect="1"/>
          </p:cNvGraphicFramePr>
          <p:nvPr/>
        </p:nvGraphicFramePr>
        <p:xfrm>
          <a:off x="201613" y="549275"/>
          <a:ext cx="8763000" cy="4913313"/>
        </p:xfrm>
        <a:graphic>
          <a:graphicData uri="http://schemas.openxmlformats.org/presentationml/2006/ole">
            <mc:AlternateContent xmlns:mc="http://schemas.openxmlformats.org/markup-compatibility/2006">
              <mc:Choice xmlns:v="urn:schemas-microsoft-com:vml" Requires="v">
                <p:oleObj name="文档" r:id="rId2" imgW="3932501" imgH="2197530" progId="Word.Document.8">
                  <p:embed/>
                </p:oleObj>
              </mc:Choice>
              <mc:Fallback>
                <p:oleObj name="文档" r:id="rId2" imgW="3932501" imgH="2197530" progId="Word.Document.8">
                  <p:embed/>
                  <p:pic>
                    <p:nvPicPr>
                      <p:cNvPr id="34818" name="Object 5">
                        <a:extLst>
                          <a:ext uri="{FF2B5EF4-FFF2-40B4-BE49-F238E27FC236}">
                            <a16:creationId xmlns:a16="http://schemas.microsoft.com/office/drawing/2014/main" id="{9D6D1921-994E-D05F-F8DC-27590743F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549275"/>
                        <a:ext cx="8763000" cy="491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5">
            <a:extLst>
              <a:ext uri="{FF2B5EF4-FFF2-40B4-BE49-F238E27FC236}">
                <a16:creationId xmlns:a16="http://schemas.microsoft.com/office/drawing/2014/main" id="{666DC8A3-DC04-2D2D-0F9E-7F1BE07C6331}"/>
              </a:ext>
            </a:extLst>
          </p:cNvPr>
          <p:cNvGraphicFramePr>
            <a:graphicFrameLocks noChangeAspect="1"/>
          </p:cNvGraphicFramePr>
          <p:nvPr/>
        </p:nvGraphicFramePr>
        <p:xfrm>
          <a:off x="539750" y="549275"/>
          <a:ext cx="7993063" cy="5265738"/>
        </p:xfrm>
        <a:graphic>
          <a:graphicData uri="http://schemas.openxmlformats.org/presentationml/2006/ole">
            <mc:AlternateContent xmlns:mc="http://schemas.openxmlformats.org/markup-compatibility/2006">
              <mc:Choice xmlns:v="urn:schemas-microsoft-com:vml" Requires="v">
                <p:oleObj name="文档" r:id="rId2" imgW="3208633" imgH="2265495" progId="Word.Document.8">
                  <p:embed/>
                </p:oleObj>
              </mc:Choice>
              <mc:Fallback>
                <p:oleObj name="文档" r:id="rId2" imgW="3208633" imgH="2265495" progId="Word.Document.8">
                  <p:embed/>
                  <p:pic>
                    <p:nvPicPr>
                      <p:cNvPr id="35842" name="Object 5">
                        <a:extLst>
                          <a:ext uri="{FF2B5EF4-FFF2-40B4-BE49-F238E27FC236}">
                            <a16:creationId xmlns:a16="http://schemas.microsoft.com/office/drawing/2014/main" id="{666DC8A3-DC04-2D2D-0F9E-7F1BE07C6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549275"/>
                        <a:ext cx="7993063" cy="526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5">
            <a:extLst>
              <a:ext uri="{FF2B5EF4-FFF2-40B4-BE49-F238E27FC236}">
                <a16:creationId xmlns:a16="http://schemas.microsoft.com/office/drawing/2014/main" id="{11004A65-10D2-8DED-D669-704C7D8D0D25}"/>
              </a:ext>
            </a:extLst>
          </p:cNvPr>
          <p:cNvGraphicFramePr>
            <a:graphicFrameLocks noChangeAspect="1"/>
          </p:cNvGraphicFramePr>
          <p:nvPr/>
        </p:nvGraphicFramePr>
        <p:xfrm>
          <a:off x="827088" y="692150"/>
          <a:ext cx="7416800" cy="2825750"/>
        </p:xfrm>
        <a:graphic>
          <a:graphicData uri="http://schemas.openxmlformats.org/presentationml/2006/ole">
            <mc:AlternateContent xmlns:mc="http://schemas.openxmlformats.org/markup-compatibility/2006">
              <mc:Choice xmlns:v="urn:schemas-microsoft-com:vml" Requires="v">
                <p:oleObj name="文档" r:id="rId2" imgW="3208633" imgH="1217614" progId="Word.Document.8">
                  <p:embed/>
                </p:oleObj>
              </mc:Choice>
              <mc:Fallback>
                <p:oleObj name="文档" r:id="rId2" imgW="3208633" imgH="1217614" progId="Word.Document.8">
                  <p:embed/>
                  <p:pic>
                    <p:nvPicPr>
                      <p:cNvPr id="36866" name="Object 5">
                        <a:extLst>
                          <a:ext uri="{FF2B5EF4-FFF2-40B4-BE49-F238E27FC236}">
                            <a16:creationId xmlns:a16="http://schemas.microsoft.com/office/drawing/2014/main" id="{11004A65-10D2-8DED-D669-704C7D8D0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692150"/>
                        <a:ext cx="7416800" cy="282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a:extLst>
              <a:ext uri="{FF2B5EF4-FFF2-40B4-BE49-F238E27FC236}">
                <a16:creationId xmlns:a16="http://schemas.microsoft.com/office/drawing/2014/main" id="{AB833A78-A594-9F3B-3187-582A2990DB0B}"/>
              </a:ext>
            </a:extLst>
          </p:cNvPr>
          <p:cNvSpPr txBox="1">
            <a:spLocks noChangeArrowheads="1"/>
          </p:cNvSpPr>
          <p:nvPr/>
        </p:nvSpPr>
        <p:spPr bwMode="auto">
          <a:xfrm>
            <a:off x="1981200" y="57912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1–6  </a:t>
            </a:r>
            <a:r>
              <a:rPr lang="zh-CN" altLang="en-US"/>
              <a:t>编译程序自动生成示意</a:t>
            </a:r>
          </a:p>
        </p:txBody>
      </p:sp>
      <p:pic>
        <p:nvPicPr>
          <p:cNvPr id="32771" name="Picture 5" descr="1-6">
            <a:extLst>
              <a:ext uri="{FF2B5EF4-FFF2-40B4-BE49-F238E27FC236}">
                <a16:creationId xmlns:a16="http://schemas.microsoft.com/office/drawing/2014/main" id="{643D36E3-976C-BD15-67FE-993A13CB8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14600"/>
            <a:ext cx="87630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5">
            <a:extLst>
              <a:ext uri="{FF2B5EF4-FFF2-40B4-BE49-F238E27FC236}">
                <a16:creationId xmlns:a16="http://schemas.microsoft.com/office/drawing/2014/main" id="{C6C4723E-E40D-5E20-D752-B9F1ECAC357B}"/>
              </a:ext>
            </a:extLst>
          </p:cNvPr>
          <p:cNvSpPr txBox="1">
            <a:spLocks noChangeArrowheads="1"/>
          </p:cNvSpPr>
          <p:nvPr/>
        </p:nvSpPr>
        <p:spPr bwMode="auto">
          <a:xfrm>
            <a:off x="1763713" y="6256338"/>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3–20  </a:t>
            </a:r>
            <a:r>
              <a:rPr lang="zh-CN" altLang="en-US">
                <a:latin typeface="宋体" panose="02010600030101010101" pitchFamily="2" charset="-122"/>
              </a:rPr>
              <a:t>不同优先关系的语法树示意</a:t>
            </a:r>
            <a:r>
              <a:rPr lang="zh-CN" altLang="en-US"/>
              <a:t> </a:t>
            </a:r>
          </a:p>
        </p:txBody>
      </p:sp>
      <p:pic>
        <p:nvPicPr>
          <p:cNvPr id="185347" name="Picture 6" descr="3-18">
            <a:extLst>
              <a:ext uri="{FF2B5EF4-FFF2-40B4-BE49-F238E27FC236}">
                <a16:creationId xmlns:a16="http://schemas.microsoft.com/office/drawing/2014/main" id="{1976FF9B-AE20-DB20-FD6B-0CFA6F90A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9358"/>
          <a:stretch>
            <a:fillRect/>
          </a:stretch>
        </p:blipFill>
        <p:spPr bwMode="auto">
          <a:xfrm>
            <a:off x="1474788" y="115888"/>
            <a:ext cx="6481762"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8" name="Picture 7" descr="3-18">
            <a:extLst>
              <a:ext uri="{FF2B5EF4-FFF2-40B4-BE49-F238E27FC236}">
                <a16:creationId xmlns:a16="http://schemas.microsoft.com/office/drawing/2014/main" id="{A4FA87C5-C950-770E-CC89-FBAE8591B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330"/>
          <a:stretch>
            <a:fillRect/>
          </a:stretch>
        </p:blipFill>
        <p:spPr bwMode="auto">
          <a:xfrm>
            <a:off x="900113" y="3184525"/>
            <a:ext cx="6769100"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5">
            <a:extLst>
              <a:ext uri="{FF2B5EF4-FFF2-40B4-BE49-F238E27FC236}">
                <a16:creationId xmlns:a16="http://schemas.microsoft.com/office/drawing/2014/main" id="{6371ECC7-F9C8-47D2-84A4-D014E7637C27}"/>
              </a:ext>
            </a:extLst>
          </p:cNvPr>
          <p:cNvGraphicFramePr>
            <a:graphicFrameLocks noChangeAspect="1"/>
          </p:cNvGraphicFramePr>
          <p:nvPr/>
        </p:nvGraphicFramePr>
        <p:xfrm>
          <a:off x="468313" y="620713"/>
          <a:ext cx="8002587" cy="2765425"/>
        </p:xfrm>
        <a:graphic>
          <a:graphicData uri="http://schemas.openxmlformats.org/presentationml/2006/ole">
            <mc:AlternateContent xmlns:mc="http://schemas.openxmlformats.org/markup-compatibility/2006">
              <mc:Choice xmlns:v="urn:schemas-microsoft-com:vml" Requires="v">
                <p:oleObj name="文档" r:id="rId2" imgW="3389330" imgH="1166910" progId="Word.Document.8">
                  <p:embed/>
                </p:oleObj>
              </mc:Choice>
              <mc:Fallback>
                <p:oleObj name="文档" r:id="rId2" imgW="3389330" imgH="1166910" progId="Word.Document.8">
                  <p:embed/>
                  <p:pic>
                    <p:nvPicPr>
                      <p:cNvPr id="37890" name="Object 5">
                        <a:extLst>
                          <a:ext uri="{FF2B5EF4-FFF2-40B4-BE49-F238E27FC236}">
                            <a16:creationId xmlns:a16="http://schemas.microsoft.com/office/drawing/2014/main" id="{6371ECC7-F9C8-47D2-84A4-D014E7637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620713"/>
                        <a:ext cx="8002587"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5">
            <a:extLst>
              <a:ext uri="{FF2B5EF4-FFF2-40B4-BE49-F238E27FC236}">
                <a16:creationId xmlns:a16="http://schemas.microsoft.com/office/drawing/2014/main" id="{B7690903-FF09-0158-366F-19CE8037E545}"/>
              </a:ext>
            </a:extLst>
          </p:cNvPr>
          <p:cNvSpPr txBox="1">
            <a:spLocks noChangeArrowheads="1"/>
          </p:cNvSpPr>
          <p:nvPr/>
        </p:nvSpPr>
        <p:spPr bwMode="auto">
          <a:xfrm>
            <a:off x="152400" y="609600"/>
            <a:ext cx="87455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注意：与</a:t>
            </a:r>
            <a:r>
              <a:rPr lang="en-US" altLang="zh-CN">
                <a:ea typeface="楷体_GB2312" pitchFamily="49" charset="-122"/>
              </a:rPr>
              <a:t>LL(1)</a:t>
            </a:r>
            <a:r>
              <a:rPr lang="zh-CN" altLang="en-US">
                <a:ea typeface="楷体_GB2312" pitchFamily="49" charset="-122"/>
              </a:rPr>
              <a:t>文法所求的</a:t>
            </a:r>
            <a:r>
              <a:rPr lang="en-US" altLang="zh-CN">
                <a:ea typeface="楷体_GB2312" pitchFamily="49" charset="-122"/>
              </a:rPr>
              <a:t>FIRST</a:t>
            </a:r>
            <a:r>
              <a:rPr lang="zh-CN" altLang="en-US">
                <a:ea typeface="楷体_GB2312" pitchFamily="49" charset="-122"/>
              </a:rPr>
              <a:t>集相比，</a:t>
            </a:r>
            <a:r>
              <a:rPr lang="en-US" altLang="zh-CN">
                <a:ea typeface="楷体_GB2312" pitchFamily="49" charset="-122"/>
              </a:rPr>
              <a:t>FIRST(A)</a:t>
            </a:r>
            <a:r>
              <a:rPr lang="zh-CN" altLang="en-US">
                <a:ea typeface="楷体_GB2312" pitchFamily="49" charset="-122"/>
              </a:rPr>
              <a:t>是推导出的第一个终结符集，而</a:t>
            </a:r>
            <a:r>
              <a:rPr lang="en-US" altLang="zh-CN">
                <a:ea typeface="楷体_GB2312" pitchFamily="49" charset="-122"/>
              </a:rPr>
              <a:t>FIRSTVT</a:t>
            </a:r>
            <a:r>
              <a:rPr lang="zh-CN" altLang="en-US">
                <a:ea typeface="楷体_GB2312" pitchFamily="49" charset="-122"/>
              </a:rPr>
              <a:t>是首先遇到的终结符集；</a:t>
            </a:r>
            <a:r>
              <a:rPr lang="en-US" altLang="zh-CN">
                <a:ea typeface="楷体_GB2312" pitchFamily="49" charset="-122"/>
              </a:rPr>
              <a:t>FOLLOW(A)</a:t>
            </a:r>
            <a:r>
              <a:rPr lang="zh-CN" altLang="en-US">
                <a:ea typeface="楷体_GB2312" pitchFamily="49" charset="-122"/>
              </a:rPr>
              <a:t>是指紧跟非终结符</a:t>
            </a:r>
            <a:r>
              <a:rPr lang="en-US" altLang="zh-CN">
                <a:ea typeface="楷体_GB2312" pitchFamily="49" charset="-122"/>
              </a:rPr>
              <a:t>A</a:t>
            </a:r>
            <a:r>
              <a:rPr lang="zh-CN" altLang="en-US">
                <a:ea typeface="楷体_GB2312" pitchFamily="49" charset="-122"/>
              </a:rPr>
              <a:t>后的终结符集，而</a:t>
            </a:r>
            <a:r>
              <a:rPr lang="en-US" altLang="zh-CN">
                <a:ea typeface="楷体_GB2312" pitchFamily="49" charset="-122"/>
              </a:rPr>
              <a:t>LASTVT</a:t>
            </a:r>
            <a:r>
              <a:rPr lang="zh-CN" altLang="en-US">
                <a:ea typeface="楷体_GB2312" pitchFamily="49" charset="-122"/>
              </a:rPr>
              <a:t>是最后遇到的终结符集。</a:t>
            </a:r>
            <a:endParaRPr lang="zh-CN" altLang="en-US"/>
          </a:p>
        </p:txBody>
      </p:sp>
    </p:spTree>
  </p:cSld>
  <p:clrMapOvr>
    <a:masterClrMapping/>
  </p:clrMapOvr>
  <p:transition>
    <p:random/>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5">
            <a:extLst>
              <a:ext uri="{FF2B5EF4-FFF2-40B4-BE49-F238E27FC236}">
                <a16:creationId xmlns:a16="http://schemas.microsoft.com/office/drawing/2014/main" id="{278AFFAF-6C83-D3B0-4E14-6D6F7E2B7318}"/>
              </a:ext>
            </a:extLst>
          </p:cNvPr>
          <p:cNvSpPr txBox="1">
            <a:spLocks noChangeArrowheads="1"/>
          </p:cNvSpPr>
          <p:nvPr/>
        </p:nvSpPr>
        <p:spPr bwMode="auto">
          <a:xfrm>
            <a:off x="144463" y="550863"/>
            <a:ext cx="8753475"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由此，得到</a:t>
            </a:r>
            <a:r>
              <a:rPr lang="en-US" altLang="zh-CN"/>
              <a:t>FIRSTVT</a:t>
            </a:r>
            <a:r>
              <a:rPr lang="zh-CN" altLang="en-US"/>
              <a:t>集的构造方法如下：</a:t>
            </a:r>
          </a:p>
          <a:p>
            <a:pPr algn="just" eaLnBrk="1" hangingPunct="1">
              <a:spcBef>
                <a:spcPct val="50000"/>
              </a:spcBef>
            </a:pPr>
            <a:r>
              <a:rPr lang="zh-CN" altLang="en-US"/>
              <a:t>　　</a:t>
            </a:r>
            <a:r>
              <a:rPr lang="en-US" altLang="zh-CN"/>
              <a:t>(1) </a:t>
            </a:r>
            <a:r>
              <a:rPr lang="zh-CN" altLang="en-US"/>
              <a:t>若有产生式</a:t>
            </a:r>
            <a:r>
              <a:rPr lang="en-US" altLang="zh-CN"/>
              <a:t>P→a…</a:t>
            </a:r>
            <a:r>
              <a:rPr lang="zh-CN" altLang="en-US"/>
              <a:t>或</a:t>
            </a:r>
            <a:r>
              <a:rPr lang="en-US" altLang="zh-CN"/>
              <a:t>P→Qa…</a:t>
            </a:r>
            <a:r>
              <a:rPr lang="zh-CN" altLang="en-US"/>
              <a:t>，则</a:t>
            </a:r>
            <a:r>
              <a:rPr lang="en-US" altLang="zh-CN"/>
              <a:t>a∈FIRSTVT(P)</a:t>
            </a:r>
            <a:r>
              <a:rPr lang="zh-CN" altLang="en-US"/>
              <a:t>；</a:t>
            </a:r>
          </a:p>
          <a:p>
            <a:pPr algn="just" eaLnBrk="1" hangingPunct="1">
              <a:spcBef>
                <a:spcPct val="50000"/>
              </a:spcBef>
            </a:pPr>
            <a:r>
              <a:rPr lang="zh-CN" altLang="en-US"/>
              <a:t>　　</a:t>
            </a:r>
            <a:r>
              <a:rPr lang="en-US" altLang="zh-CN"/>
              <a:t>(2) </a:t>
            </a:r>
            <a:r>
              <a:rPr lang="zh-CN" altLang="en-US"/>
              <a:t>若</a:t>
            </a:r>
            <a:r>
              <a:rPr lang="en-US" altLang="zh-CN"/>
              <a:t>a∈FIRSTVT(Q)</a:t>
            </a:r>
            <a:r>
              <a:rPr lang="zh-CN" altLang="en-US"/>
              <a:t>，且产生式</a:t>
            </a:r>
            <a:r>
              <a:rPr lang="en-US" altLang="zh-CN"/>
              <a:t>P→Q…</a:t>
            </a:r>
            <a:r>
              <a:rPr lang="zh-CN" altLang="en-US"/>
              <a:t>，则</a:t>
            </a:r>
            <a:r>
              <a:rPr lang="en-US" altLang="zh-CN"/>
              <a:t>a∈FIRSTVT(P)</a:t>
            </a:r>
            <a:r>
              <a:rPr lang="zh-CN" altLang="en-US"/>
              <a:t>。</a:t>
            </a:r>
          </a:p>
          <a:p>
            <a:pPr algn="just" eaLnBrk="1" hangingPunct="1">
              <a:spcBef>
                <a:spcPct val="50000"/>
              </a:spcBef>
            </a:pPr>
            <a:r>
              <a:rPr lang="zh-CN" altLang="en-US"/>
              <a:t>　　得到</a:t>
            </a:r>
            <a:r>
              <a:rPr lang="en-US" altLang="zh-CN"/>
              <a:t>LASTVT</a:t>
            </a:r>
            <a:r>
              <a:rPr lang="zh-CN" altLang="en-US"/>
              <a:t>集的构造方法如下：</a:t>
            </a:r>
          </a:p>
          <a:p>
            <a:pPr algn="just" eaLnBrk="1" hangingPunct="1">
              <a:spcBef>
                <a:spcPct val="50000"/>
              </a:spcBef>
            </a:pPr>
            <a:r>
              <a:rPr lang="zh-CN" altLang="en-US"/>
              <a:t>　　</a:t>
            </a:r>
            <a:r>
              <a:rPr lang="en-US" altLang="zh-CN"/>
              <a:t>(1) </a:t>
            </a:r>
            <a:r>
              <a:rPr lang="zh-CN" altLang="en-US"/>
              <a:t>若有产生式</a:t>
            </a:r>
            <a:r>
              <a:rPr lang="en-US" altLang="zh-CN"/>
              <a:t>P→…a</a:t>
            </a:r>
            <a:r>
              <a:rPr lang="zh-CN" altLang="en-US"/>
              <a:t>或</a:t>
            </a:r>
            <a:r>
              <a:rPr lang="en-US" altLang="zh-CN"/>
              <a:t>P→…aQ</a:t>
            </a:r>
            <a:r>
              <a:rPr lang="zh-CN" altLang="en-US"/>
              <a:t>，则</a:t>
            </a:r>
            <a:r>
              <a:rPr lang="en-US" altLang="zh-CN"/>
              <a:t>a∈LASTVT(P)</a:t>
            </a:r>
            <a:r>
              <a:rPr lang="zh-CN" altLang="en-US"/>
              <a:t>；</a:t>
            </a:r>
          </a:p>
          <a:p>
            <a:pPr algn="just" eaLnBrk="1" hangingPunct="1">
              <a:spcBef>
                <a:spcPct val="50000"/>
              </a:spcBef>
            </a:pPr>
            <a:r>
              <a:rPr lang="zh-CN" altLang="en-US"/>
              <a:t>　　</a:t>
            </a:r>
            <a:r>
              <a:rPr lang="en-US" altLang="zh-CN"/>
              <a:t>(2) </a:t>
            </a:r>
            <a:r>
              <a:rPr lang="zh-CN" altLang="en-US"/>
              <a:t>若</a:t>
            </a:r>
            <a:r>
              <a:rPr lang="en-US" altLang="zh-CN"/>
              <a:t>a∈LASTVT(Q)</a:t>
            </a:r>
            <a:r>
              <a:rPr lang="zh-CN" altLang="en-US"/>
              <a:t>，且</a:t>
            </a:r>
            <a:r>
              <a:rPr lang="en-US" altLang="zh-CN"/>
              <a:t>P→…Q</a:t>
            </a:r>
            <a:r>
              <a:rPr lang="zh-CN" altLang="en-US"/>
              <a:t>，则</a:t>
            </a:r>
            <a:r>
              <a:rPr lang="en-US" altLang="zh-CN"/>
              <a:t>a∈LASTVT(P)</a:t>
            </a:r>
            <a:r>
              <a:rPr lang="zh-CN" altLang="en-US"/>
              <a:t>。　</a:t>
            </a:r>
          </a:p>
        </p:txBody>
      </p:sp>
    </p:spTree>
  </p:cSld>
  <p:clrMapOvr>
    <a:masterClrMapping/>
  </p:clrMapOvr>
  <p:transition>
    <p:random/>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5">
            <a:extLst>
              <a:ext uri="{FF2B5EF4-FFF2-40B4-BE49-F238E27FC236}">
                <a16:creationId xmlns:a16="http://schemas.microsoft.com/office/drawing/2014/main" id="{5D752A67-5BC1-5941-4819-1608F2CBB877}"/>
              </a:ext>
            </a:extLst>
          </p:cNvPr>
          <p:cNvGraphicFramePr>
            <a:graphicFrameLocks noChangeAspect="1"/>
          </p:cNvGraphicFramePr>
          <p:nvPr/>
        </p:nvGraphicFramePr>
        <p:xfrm>
          <a:off x="250825" y="476250"/>
          <a:ext cx="8740775" cy="4241800"/>
        </p:xfrm>
        <a:graphic>
          <a:graphicData uri="http://schemas.openxmlformats.org/presentationml/2006/ole">
            <mc:AlternateContent xmlns:mc="http://schemas.openxmlformats.org/markup-compatibility/2006">
              <mc:Choice xmlns:v="urn:schemas-microsoft-com:vml" Requires="v">
                <p:oleObj name="文档" r:id="rId2" imgW="4284536" imgH="2077423" progId="Word.Document.8">
                  <p:embed/>
                </p:oleObj>
              </mc:Choice>
              <mc:Fallback>
                <p:oleObj name="文档" r:id="rId2" imgW="4284536" imgH="2077423" progId="Word.Document.8">
                  <p:embed/>
                  <p:pic>
                    <p:nvPicPr>
                      <p:cNvPr id="38914" name="Object 5">
                        <a:extLst>
                          <a:ext uri="{FF2B5EF4-FFF2-40B4-BE49-F238E27FC236}">
                            <a16:creationId xmlns:a16="http://schemas.microsoft.com/office/drawing/2014/main" id="{5D752A67-5BC1-5941-4819-1608F2CBB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76250"/>
                        <a:ext cx="8740775"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5">
            <a:extLst>
              <a:ext uri="{FF2B5EF4-FFF2-40B4-BE49-F238E27FC236}">
                <a16:creationId xmlns:a16="http://schemas.microsoft.com/office/drawing/2014/main" id="{9ECC4240-85C2-6D4A-AB7E-D26AA82DEF3A}"/>
              </a:ext>
            </a:extLst>
          </p:cNvPr>
          <p:cNvGraphicFramePr>
            <a:graphicFrameLocks noChangeAspect="1"/>
          </p:cNvGraphicFramePr>
          <p:nvPr/>
        </p:nvGraphicFramePr>
        <p:xfrm>
          <a:off x="34925" y="549275"/>
          <a:ext cx="8893175" cy="5387975"/>
        </p:xfrm>
        <a:graphic>
          <a:graphicData uri="http://schemas.openxmlformats.org/presentationml/2006/ole">
            <mc:AlternateContent xmlns:mc="http://schemas.openxmlformats.org/markup-compatibility/2006">
              <mc:Choice xmlns:v="urn:schemas-microsoft-com:vml" Requires="v">
                <p:oleObj name="文档" r:id="rId2" imgW="3923640" imgH="2377440" progId="Word.Document.8">
                  <p:embed/>
                </p:oleObj>
              </mc:Choice>
              <mc:Fallback>
                <p:oleObj name="文档" r:id="rId2" imgW="3923640" imgH="2377440" progId="Word.Document.8">
                  <p:embed/>
                  <p:pic>
                    <p:nvPicPr>
                      <p:cNvPr id="39938" name="Object 5">
                        <a:extLst>
                          <a:ext uri="{FF2B5EF4-FFF2-40B4-BE49-F238E27FC236}">
                            <a16:creationId xmlns:a16="http://schemas.microsoft.com/office/drawing/2014/main" id="{9ECC4240-85C2-6D4A-AB7E-D26AA82DE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549275"/>
                        <a:ext cx="8893175" cy="538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5">
            <a:extLst>
              <a:ext uri="{FF2B5EF4-FFF2-40B4-BE49-F238E27FC236}">
                <a16:creationId xmlns:a16="http://schemas.microsoft.com/office/drawing/2014/main" id="{F8ACB3B0-C11E-4D2B-2A9C-96DE2B5EEE19}"/>
              </a:ext>
            </a:extLst>
          </p:cNvPr>
          <p:cNvSpPr txBox="1">
            <a:spLocks noChangeArrowheads="1"/>
          </p:cNvSpPr>
          <p:nvPr/>
        </p:nvSpPr>
        <p:spPr bwMode="auto">
          <a:xfrm>
            <a:off x="188913" y="522288"/>
            <a:ext cx="8621712"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en-US" altLang="zh-CN"/>
              <a:t>(2) </a:t>
            </a:r>
            <a:r>
              <a:rPr lang="zh-CN" altLang="en-US"/>
              <a:t>构造</a:t>
            </a:r>
            <a:r>
              <a:rPr lang="en-US" altLang="zh-CN"/>
              <a:t>LASTVT</a:t>
            </a:r>
            <a:r>
              <a:rPr lang="zh-CN" altLang="en-US"/>
              <a:t>集。</a:t>
            </a:r>
          </a:p>
          <a:p>
            <a:pPr algn="just" eaLnBrk="1" hangingPunct="1">
              <a:spcBef>
                <a:spcPct val="50000"/>
              </a:spcBef>
            </a:pPr>
            <a:r>
              <a:rPr lang="zh-CN" altLang="en-US"/>
              <a:t>　　① 根据规则</a:t>
            </a:r>
            <a:r>
              <a:rPr lang="en-US" altLang="zh-CN"/>
              <a:t>(1)</a:t>
            </a:r>
            <a:r>
              <a:rPr lang="zh-CN" altLang="en-US"/>
              <a:t>知：</a:t>
            </a:r>
          </a:p>
          <a:p>
            <a:pPr algn="just" eaLnBrk="1" hangingPunct="1">
              <a:spcBef>
                <a:spcPct val="50000"/>
              </a:spcBef>
            </a:pPr>
            <a:r>
              <a:rPr lang="zh-CN" altLang="en-US"/>
              <a:t>　　由</a:t>
            </a:r>
            <a:r>
              <a:rPr lang="en-US" altLang="zh-CN"/>
              <a:t>E→…+T</a:t>
            </a:r>
            <a:r>
              <a:rPr lang="zh-CN" altLang="en-US"/>
              <a:t>得</a:t>
            </a:r>
            <a:r>
              <a:rPr lang="en-US" altLang="zh-CN"/>
              <a:t>LASTVT(E)={+}</a:t>
            </a:r>
            <a:r>
              <a:rPr lang="zh-CN" altLang="en-US"/>
              <a:t>；</a:t>
            </a:r>
          </a:p>
          <a:p>
            <a:pPr algn="just" eaLnBrk="1" hangingPunct="1">
              <a:spcBef>
                <a:spcPct val="50000"/>
              </a:spcBef>
            </a:pPr>
            <a:r>
              <a:rPr lang="zh-CN" altLang="en-US"/>
              <a:t>　　由</a:t>
            </a:r>
            <a:r>
              <a:rPr lang="en-US" altLang="zh-CN"/>
              <a:t>T→…*F</a:t>
            </a:r>
            <a:r>
              <a:rPr lang="zh-CN" altLang="en-US"/>
              <a:t>得</a:t>
            </a:r>
            <a:r>
              <a:rPr lang="en-US" altLang="zh-CN"/>
              <a:t>LASTVT(T)={*}</a:t>
            </a:r>
            <a:r>
              <a:rPr lang="zh-CN" altLang="en-US"/>
              <a:t>；</a:t>
            </a:r>
          </a:p>
          <a:p>
            <a:pPr algn="just" eaLnBrk="1" hangingPunct="1">
              <a:spcBef>
                <a:spcPct val="50000"/>
              </a:spcBef>
            </a:pPr>
            <a:r>
              <a:rPr lang="zh-CN" altLang="en-US"/>
              <a:t>　　由</a:t>
            </a:r>
            <a:r>
              <a:rPr lang="en-US" altLang="zh-CN"/>
              <a:t>F→…)</a:t>
            </a:r>
            <a:r>
              <a:rPr lang="zh-CN" altLang="en-US"/>
              <a:t>和</a:t>
            </a:r>
            <a:r>
              <a:rPr lang="en-US" altLang="zh-CN"/>
              <a:t>F→i</a:t>
            </a:r>
            <a:r>
              <a:rPr lang="zh-CN" altLang="en-US"/>
              <a:t>得</a:t>
            </a:r>
            <a:r>
              <a:rPr lang="en-US" altLang="zh-CN"/>
              <a:t>LASTVT(F)={)</a:t>
            </a:r>
            <a:r>
              <a:rPr lang="zh-CN" altLang="en-US"/>
              <a:t>，</a:t>
            </a:r>
            <a:r>
              <a:rPr lang="en-US" altLang="zh-CN"/>
              <a:t>i}</a:t>
            </a:r>
            <a:r>
              <a:rPr lang="zh-CN" altLang="en-US"/>
              <a:t>。</a:t>
            </a:r>
          </a:p>
          <a:p>
            <a:pPr algn="just" eaLnBrk="1" hangingPunct="1">
              <a:spcBef>
                <a:spcPct val="50000"/>
              </a:spcBef>
            </a:pPr>
            <a:r>
              <a:rPr lang="zh-CN" altLang="en-US"/>
              <a:t>　　② 根据规则</a:t>
            </a:r>
            <a:r>
              <a:rPr lang="en-US" altLang="zh-CN"/>
              <a:t>(2)</a:t>
            </a:r>
            <a:r>
              <a:rPr lang="zh-CN" altLang="en-US"/>
              <a:t>知：</a:t>
            </a:r>
          </a:p>
          <a:p>
            <a:pPr algn="just" eaLnBrk="1" hangingPunct="1">
              <a:spcBef>
                <a:spcPct val="50000"/>
              </a:spcBef>
            </a:pPr>
            <a:r>
              <a:rPr lang="zh-CN" altLang="en-US"/>
              <a:t>　　由</a:t>
            </a:r>
            <a:r>
              <a:rPr lang="en-US" altLang="zh-CN"/>
              <a:t>LASTVT(F)</a:t>
            </a:r>
            <a:r>
              <a:rPr lang="zh-CN" altLang="en-US"/>
              <a:t>和</a:t>
            </a:r>
            <a:r>
              <a:rPr lang="en-US" altLang="zh-CN"/>
              <a:t>T→F</a:t>
            </a:r>
            <a:r>
              <a:rPr lang="zh-CN" altLang="en-US"/>
              <a:t>得</a:t>
            </a:r>
            <a:r>
              <a:rPr lang="en-US" altLang="zh-CN"/>
              <a:t>LASTVT(T)={*</a:t>
            </a:r>
            <a:r>
              <a:rPr lang="zh-CN" altLang="en-US"/>
              <a:t>，</a:t>
            </a:r>
            <a:r>
              <a:rPr lang="en-US" altLang="zh-CN"/>
              <a:t>)</a:t>
            </a:r>
            <a:r>
              <a:rPr lang="zh-CN" altLang="en-US"/>
              <a:t>，</a:t>
            </a:r>
            <a:r>
              <a:rPr lang="en-US" altLang="zh-CN"/>
              <a:t>i}</a:t>
            </a:r>
            <a:r>
              <a:rPr lang="zh-CN" altLang="en-US"/>
              <a:t>；</a:t>
            </a:r>
          </a:p>
          <a:p>
            <a:pPr algn="just" eaLnBrk="1" hangingPunct="1">
              <a:spcBef>
                <a:spcPct val="50000"/>
              </a:spcBef>
            </a:pPr>
            <a:r>
              <a:rPr lang="zh-CN" altLang="en-US"/>
              <a:t>　　由</a:t>
            </a:r>
            <a:r>
              <a:rPr lang="en-US" altLang="zh-CN"/>
              <a:t>LASTVT(T)</a:t>
            </a:r>
            <a:r>
              <a:rPr lang="zh-CN" altLang="en-US"/>
              <a:t>和</a:t>
            </a:r>
            <a:r>
              <a:rPr lang="en-US" altLang="zh-CN"/>
              <a:t>E→T</a:t>
            </a:r>
            <a:r>
              <a:rPr lang="zh-CN" altLang="en-US"/>
              <a:t>得</a:t>
            </a:r>
            <a:r>
              <a:rPr lang="en-US" altLang="zh-CN"/>
              <a:t>LASTVT(E)={+</a:t>
            </a:r>
            <a:r>
              <a:rPr lang="zh-CN" altLang="en-US"/>
              <a:t>，*，</a:t>
            </a:r>
            <a:r>
              <a:rPr lang="en-US" altLang="zh-CN"/>
              <a:t>)</a:t>
            </a:r>
            <a:r>
              <a:rPr lang="zh-CN" altLang="en-US"/>
              <a:t>，</a:t>
            </a:r>
            <a:r>
              <a:rPr lang="en-US" altLang="zh-CN"/>
              <a:t>i}</a:t>
            </a:r>
            <a:r>
              <a:rPr lang="zh-CN" altLang="en-US"/>
              <a:t>。</a:t>
            </a:r>
          </a:p>
        </p:txBody>
      </p:sp>
    </p:spTree>
  </p:cSld>
  <p:clrMapOvr>
    <a:masterClrMapping/>
  </p:clrMapOvr>
  <p:transition>
    <p:random/>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4">
            <a:extLst>
              <a:ext uri="{FF2B5EF4-FFF2-40B4-BE49-F238E27FC236}">
                <a16:creationId xmlns:a16="http://schemas.microsoft.com/office/drawing/2014/main" id="{7429939C-60A2-269E-2A1E-6CB25EB0828C}"/>
              </a:ext>
            </a:extLst>
          </p:cNvPr>
          <p:cNvGraphicFramePr>
            <a:graphicFrameLocks noChangeAspect="1"/>
          </p:cNvGraphicFramePr>
          <p:nvPr/>
        </p:nvGraphicFramePr>
        <p:xfrm>
          <a:off x="-36513" y="620713"/>
          <a:ext cx="8839201" cy="2841625"/>
        </p:xfrm>
        <a:graphic>
          <a:graphicData uri="http://schemas.openxmlformats.org/presentationml/2006/ole">
            <mc:AlternateContent xmlns:mc="http://schemas.openxmlformats.org/markup-compatibility/2006">
              <mc:Choice xmlns:v="urn:schemas-microsoft-com:vml" Requires="v">
                <p:oleObj name="文档" r:id="rId2" imgW="3741725" imgH="1202151" progId="Word.Document.8">
                  <p:embed/>
                </p:oleObj>
              </mc:Choice>
              <mc:Fallback>
                <p:oleObj name="文档" r:id="rId2" imgW="3741725" imgH="1202151" progId="Word.Document.8">
                  <p:embed/>
                  <p:pic>
                    <p:nvPicPr>
                      <p:cNvPr id="40962" name="Object 4">
                        <a:extLst>
                          <a:ext uri="{FF2B5EF4-FFF2-40B4-BE49-F238E27FC236}">
                            <a16:creationId xmlns:a16="http://schemas.microsoft.com/office/drawing/2014/main" id="{7429939C-60A2-269E-2A1E-6CB25EB08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620713"/>
                        <a:ext cx="8839201"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4">
            <a:extLst>
              <a:ext uri="{FF2B5EF4-FFF2-40B4-BE49-F238E27FC236}">
                <a16:creationId xmlns:a16="http://schemas.microsoft.com/office/drawing/2014/main" id="{BDB6C1F2-20B1-142B-FA06-B9D980EABFE3}"/>
              </a:ext>
            </a:extLst>
          </p:cNvPr>
          <p:cNvGraphicFramePr>
            <a:graphicFrameLocks noChangeAspect="1"/>
          </p:cNvGraphicFramePr>
          <p:nvPr/>
        </p:nvGraphicFramePr>
        <p:xfrm>
          <a:off x="250825" y="549275"/>
          <a:ext cx="8640763" cy="3565525"/>
        </p:xfrm>
        <a:graphic>
          <a:graphicData uri="http://schemas.openxmlformats.org/presentationml/2006/ole">
            <mc:AlternateContent xmlns:mc="http://schemas.openxmlformats.org/markup-compatibility/2006">
              <mc:Choice xmlns:v="urn:schemas-microsoft-com:vml" Requires="v">
                <p:oleObj name="文档" r:id="rId2" imgW="3932501" imgH="1617132" progId="Word.Document.8">
                  <p:embed/>
                </p:oleObj>
              </mc:Choice>
              <mc:Fallback>
                <p:oleObj name="文档" r:id="rId2" imgW="3932501" imgH="1617132" progId="Word.Document.8">
                  <p:embed/>
                  <p:pic>
                    <p:nvPicPr>
                      <p:cNvPr id="41986" name="Object 4">
                        <a:extLst>
                          <a:ext uri="{FF2B5EF4-FFF2-40B4-BE49-F238E27FC236}">
                            <a16:creationId xmlns:a16="http://schemas.microsoft.com/office/drawing/2014/main" id="{BDB6C1F2-20B1-142B-FA06-B9D980EAB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549275"/>
                        <a:ext cx="8640763"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4">
            <a:extLst>
              <a:ext uri="{FF2B5EF4-FFF2-40B4-BE49-F238E27FC236}">
                <a16:creationId xmlns:a16="http://schemas.microsoft.com/office/drawing/2014/main" id="{329154A4-8697-DE05-3E30-D77B141D03AE}"/>
              </a:ext>
            </a:extLst>
          </p:cNvPr>
          <p:cNvGraphicFramePr>
            <a:graphicFrameLocks noChangeAspect="1"/>
          </p:cNvGraphicFramePr>
          <p:nvPr/>
        </p:nvGraphicFramePr>
        <p:xfrm>
          <a:off x="0" y="549275"/>
          <a:ext cx="9144000" cy="4186238"/>
        </p:xfrm>
        <a:graphic>
          <a:graphicData uri="http://schemas.openxmlformats.org/presentationml/2006/ole">
            <mc:AlternateContent xmlns:mc="http://schemas.openxmlformats.org/markup-compatibility/2006">
              <mc:Choice xmlns:v="urn:schemas-microsoft-com:vml" Requires="v">
                <p:oleObj name="文档" r:id="rId2" imgW="5399674" imgH="1721776" progId="Word.Document.8">
                  <p:embed/>
                </p:oleObj>
              </mc:Choice>
              <mc:Fallback>
                <p:oleObj name="文档" r:id="rId2" imgW="5399674" imgH="1721776" progId="Word.Document.8">
                  <p:embed/>
                  <p:pic>
                    <p:nvPicPr>
                      <p:cNvPr id="43010" name="Object 4">
                        <a:extLst>
                          <a:ext uri="{FF2B5EF4-FFF2-40B4-BE49-F238E27FC236}">
                            <a16:creationId xmlns:a16="http://schemas.microsoft.com/office/drawing/2014/main" id="{329154A4-8697-DE05-3E30-D77B141D0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752" r="14519"/>
                      <a:stretch>
                        <a:fillRect/>
                      </a:stretch>
                    </p:blipFill>
                    <p:spPr bwMode="auto">
                      <a:xfrm>
                        <a:off x="0" y="549275"/>
                        <a:ext cx="9144000" cy="418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a:extLst>
              <a:ext uri="{FF2B5EF4-FFF2-40B4-BE49-F238E27FC236}">
                <a16:creationId xmlns:a16="http://schemas.microsoft.com/office/drawing/2014/main" id="{B120F178-3471-9765-5502-01CA3C986D70}"/>
              </a:ext>
            </a:extLst>
          </p:cNvPr>
          <p:cNvSpPr txBox="1">
            <a:spLocks noChangeArrowheads="1"/>
          </p:cNvSpPr>
          <p:nvPr/>
        </p:nvSpPr>
        <p:spPr bwMode="auto">
          <a:xfrm>
            <a:off x="377825" y="533400"/>
            <a:ext cx="85375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en-US" altLang="zh-CN" sz="3200" b="1">
                <a:ea typeface="方正宋黑简体" pitchFamily="65" charset="-122"/>
              </a:rPr>
              <a:t>1.5  </a:t>
            </a:r>
            <a:r>
              <a:rPr lang="zh-CN" altLang="en-US" sz="3200" b="1">
                <a:ea typeface="方正宋黑简体" pitchFamily="65" charset="-122"/>
              </a:rPr>
              <a:t>构造编译程序所应掌握的内容</a:t>
            </a:r>
          </a:p>
          <a:p>
            <a:pPr algn="just" eaLnBrk="1" hangingPunct="1">
              <a:lnSpc>
                <a:spcPct val="120000"/>
              </a:lnSpc>
            </a:pPr>
            <a:r>
              <a:rPr lang="zh-CN" altLang="en-US"/>
              <a:t>　　</a:t>
            </a:r>
            <a:r>
              <a:rPr lang="en-US" altLang="zh-CN"/>
              <a:t>(1) </a:t>
            </a:r>
            <a:r>
              <a:rPr lang="zh-CN" altLang="en-US"/>
              <a:t>对被编译的源语言</a:t>
            </a:r>
            <a:r>
              <a:rPr lang="en-US" altLang="zh-CN"/>
              <a:t>(</a:t>
            </a:r>
            <a:r>
              <a:rPr lang="zh-CN" altLang="en-US"/>
              <a:t>如</a:t>
            </a:r>
            <a:r>
              <a:rPr lang="en-US" altLang="zh-CN"/>
              <a:t>C</a:t>
            </a:r>
            <a:r>
              <a:rPr lang="zh-CN" altLang="en-US"/>
              <a:t>、</a:t>
            </a:r>
            <a:r>
              <a:rPr lang="en-US" altLang="zh-CN"/>
              <a:t>PASCAL</a:t>
            </a:r>
            <a:r>
              <a:rPr lang="zh-CN" altLang="en-US"/>
              <a:t>等</a:t>
            </a:r>
            <a:r>
              <a:rPr lang="en-US" altLang="zh-CN"/>
              <a:t>)</a:t>
            </a:r>
            <a:r>
              <a:rPr lang="zh-CN" altLang="en-US"/>
              <a:t>，要深刻理解其结构</a:t>
            </a:r>
            <a:r>
              <a:rPr lang="en-US" altLang="zh-CN"/>
              <a:t>(</a:t>
            </a:r>
            <a:r>
              <a:rPr lang="zh-CN" altLang="en-US"/>
              <a:t>语法</a:t>
            </a:r>
            <a:r>
              <a:rPr lang="en-US" altLang="zh-CN"/>
              <a:t>)</a:t>
            </a:r>
            <a:r>
              <a:rPr lang="zh-CN" altLang="en-US"/>
              <a:t>和含义。例如，下面的</a:t>
            </a:r>
            <a:r>
              <a:rPr lang="en-US" altLang="zh-CN"/>
              <a:t>for</a:t>
            </a:r>
            <a:r>
              <a:rPr lang="zh-CN" altLang="en-US"/>
              <a:t>循环语句：</a:t>
            </a:r>
          </a:p>
          <a:p>
            <a:pPr algn="just" eaLnBrk="1" hangingPunct="1">
              <a:lnSpc>
                <a:spcPct val="120000"/>
              </a:lnSpc>
            </a:pPr>
            <a:r>
              <a:rPr lang="zh-CN" altLang="en-US"/>
              <a:t>   　</a:t>
            </a:r>
            <a:r>
              <a:rPr lang="en-US" altLang="zh-CN"/>
              <a:t>for(i=1;i&lt;=10+i;i++)</a:t>
            </a:r>
          </a:p>
          <a:p>
            <a:pPr algn="just" eaLnBrk="1" hangingPunct="1">
              <a:lnSpc>
                <a:spcPct val="120000"/>
              </a:lnSpc>
            </a:pPr>
            <a:r>
              <a:rPr lang="en-US" altLang="zh-CN"/>
              <a:t>      </a:t>
            </a:r>
            <a:r>
              <a:rPr lang="zh-CN" altLang="en-US"/>
              <a:t>　</a:t>
            </a:r>
            <a:r>
              <a:rPr lang="en-US" altLang="zh-CN"/>
              <a:t>x=x+1;</a:t>
            </a:r>
          </a:p>
          <a:p>
            <a:pPr algn="just" eaLnBrk="1" hangingPunct="1">
              <a:lnSpc>
                <a:spcPct val="120000"/>
              </a:lnSpc>
            </a:pPr>
            <a:r>
              <a:rPr lang="zh-CN" altLang="en-US"/>
              <a:t>就存在对循环终值的理解问题。一种理解是以第一次进入</a:t>
            </a:r>
            <a:r>
              <a:rPr lang="en-US" altLang="zh-CN"/>
              <a:t>for</a:t>
            </a:r>
            <a:r>
              <a:rPr lang="zh-CN" altLang="en-US"/>
              <a:t>循环的</a:t>
            </a:r>
            <a:r>
              <a:rPr lang="en-US" altLang="zh-CN"/>
              <a:t>i</a:t>
            </a:r>
            <a:r>
              <a:rPr lang="zh-CN" altLang="en-US"/>
              <a:t>值计算出循环终值，此循环终值在循环中不再改变，也即循环终值为</a:t>
            </a:r>
            <a:r>
              <a:rPr lang="en-US" altLang="zh-CN"/>
              <a:t>11</a:t>
            </a:r>
            <a:r>
              <a:rPr lang="zh-CN" altLang="en-US"/>
              <a:t>；而另一种理解则是循环终值表达式</a:t>
            </a:r>
            <a:r>
              <a:rPr lang="en-US" altLang="zh-CN"/>
              <a:t>10+i</a:t>
            </a:r>
            <a:r>
              <a:rPr lang="zh-CN" altLang="en-US"/>
              <a:t>中的</a:t>
            </a:r>
            <a:r>
              <a:rPr lang="en-US" altLang="zh-CN"/>
              <a:t>i</a:t>
            </a:r>
            <a:r>
              <a:rPr lang="zh-CN" altLang="en-US"/>
              <a:t>值随循环在不断地改变，此时</a:t>
            </a:r>
            <a:r>
              <a:rPr lang="en-US" altLang="zh-CN"/>
              <a:t>for</a:t>
            </a:r>
            <a:r>
              <a:rPr lang="zh-CN" altLang="en-US"/>
              <a:t>语句将出现死循环。如</a:t>
            </a:r>
            <a:r>
              <a:rPr lang="en-US" altLang="zh-CN"/>
              <a:t>TURBO PASCAL</a:t>
            </a:r>
            <a:r>
              <a:rPr lang="zh-CN" altLang="en-US"/>
              <a:t>就是按第一种语义进行翻译的，而</a:t>
            </a:r>
            <a:r>
              <a:rPr lang="en-US" altLang="zh-CN"/>
              <a:t>TURBO C</a:t>
            </a:r>
            <a:r>
              <a:rPr lang="zh-CN" altLang="en-US"/>
              <a:t>则是按第二种语义翻译的。此外，如果出了循环后还要引用</a:t>
            </a:r>
            <a:r>
              <a:rPr lang="en-US" altLang="zh-CN"/>
              <a:t>i</a:t>
            </a:r>
            <a:r>
              <a:rPr lang="zh-CN" altLang="en-US"/>
              <a:t>值，那么这个</a:t>
            </a:r>
            <a:r>
              <a:rPr lang="en-US" altLang="zh-CN"/>
              <a:t>i</a:t>
            </a:r>
            <a:r>
              <a:rPr lang="zh-CN" altLang="en-US"/>
              <a:t>值究竟是循环终值还是循环终值加</a:t>
            </a:r>
            <a:r>
              <a:rPr lang="en-US" altLang="zh-CN"/>
              <a:t>1</a:t>
            </a:r>
            <a:r>
              <a:rPr lang="zh-CN" altLang="en-US"/>
              <a:t>？因此，对语义的不同理解可以得到不同的编译程序。</a:t>
            </a:r>
          </a:p>
        </p:txBody>
      </p:sp>
    </p:spTree>
  </p:cSld>
  <p:clrMapOvr>
    <a:masterClrMapping/>
  </p:clrMapOvr>
  <p:transition>
    <p:random/>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4">
            <a:extLst>
              <a:ext uri="{FF2B5EF4-FFF2-40B4-BE49-F238E27FC236}">
                <a16:creationId xmlns:a16="http://schemas.microsoft.com/office/drawing/2014/main" id="{FF5574F4-E0CA-D184-F0F5-4E663576D0FA}"/>
              </a:ext>
            </a:extLst>
          </p:cNvPr>
          <p:cNvSpPr txBox="1">
            <a:spLocks noChangeArrowheads="1"/>
          </p:cNvSpPr>
          <p:nvPr/>
        </p:nvSpPr>
        <p:spPr bwMode="auto">
          <a:xfrm>
            <a:off x="160338" y="523875"/>
            <a:ext cx="8780462" cy="60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．算符优先分析法的设计</a:t>
            </a:r>
          </a:p>
          <a:p>
            <a:pPr algn="just" eaLnBrk="1" hangingPunct="1">
              <a:lnSpc>
                <a:spcPct val="140000"/>
              </a:lnSpc>
              <a:spcBef>
                <a:spcPct val="50000"/>
              </a:spcBef>
            </a:pPr>
            <a:r>
              <a:rPr lang="zh-CN" altLang="en-US"/>
              <a:t>　　由于算符优先分析法不是一种规范归约的分析方法，它仅在终结符之间定义了优先关系而未对非终结符定义优先关系，这样就无法使用优先关系表去识别由单个非终结符组成的可归约串</a:t>
            </a:r>
            <a:r>
              <a:rPr lang="en-US" altLang="zh-CN"/>
              <a:t>(</a:t>
            </a:r>
            <a:r>
              <a:rPr lang="zh-CN" altLang="en-US"/>
              <a:t>如</a:t>
            </a:r>
            <a:r>
              <a:rPr lang="en-US" altLang="zh-CN"/>
              <a:t>E→T)</a:t>
            </a:r>
            <a:r>
              <a:rPr lang="zh-CN" altLang="en-US"/>
              <a:t>。因此，算符优先分析法实际上不是用句柄来刻画“可归约串”，而是用最左素短语来刻画“可归约串”。</a:t>
            </a:r>
          </a:p>
          <a:p>
            <a:pPr algn="just" eaLnBrk="1" hangingPunct="1">
              <a:lnSpc>
                <a:spcPct val="140000"/>
              </a:lnSpc>
              <a:spcBef>
                <a:spcPct val="50000"/>
              </a:spcBef>
            </a:pPr>
            <a:r>
              <a:rPr lang="zh-CN" altLang="en-US"/>
              <a:t>　　在</a:t>
            </a:r>
            <a:r>
              <a:rPr lang="en-US" altLang="zh-CN"/>
              <a:t>3.2.1</a:t>
            </a:r>
            <a:r>
              <a:rPr lang="zh-CN" altLang="en-US"/>
              <a:t>节我们已经给出了素短语的定义，并在</a:t>
            </a:r>
            <a:r>
              <a:rPr lang="en-US" altLang="zh-CN"/>
              <a:t>3.2.2</a:t>
            </a:r>
            <a:r>
              <a:rPr lang="zh-CN" altLang="en-US"/>
              <a:t>节给出了素短语的求解方法。在此，我们须再次强调：所谓句型的素短语，是指这样一种短语，它至少包含一个终结符，并且除自身之外，不再包含其它更小的素短语。最左素短语则是指处于句型最左边的那个素短语。下面，我们给出求解素短语的另一种方法。</a:t>
            </a:r>
          </a:p>
        </p:txBody>
      </p:sp>
    </p:spTree>
  </p:cSld>
  <p:clrMapOvr>
    <a:masterClrMapping/>
  </p:clrMapOvr>
  <p:transition>
    <p:random/>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4">
            <a:extLst>
              <a:ext uri="{FF2B5EF4-FFF2-40B4-BE49-F238E27FC236}">
                <a16:creationId xmlns:a16="http://schemas.microsoft.com/office/drawing/2014/main" id="{1A54F8D2-457F-CC3E-D6AB-5EF1892D2DEA}"/>
              </a:ext>
            </a:extLst>
          </p:cNvPr>
          <p:cNvGraphicFramePr>
            <a:graphicFrameLocks noChangeAspect="1"/>
          </p:cNvGraphicFramePr>
          <p:nvPr/>
        </p:nvGraphicFramePr>
        <p:xfrm>
          <a:off x="395288" y="620713"/>
          <a:ext cx="8569325" cy="4437062"/>
        </p:xfrm>
        <a:graphic>
          <a:graphicData uri="http://schemas.openxmlformats.org/presentationml/2006/ole">
            <mc:AlternateContent xmlns:mc="http://schemas.openxmlformats.org/markup-compatibility/2006">
              <mc:Choice xmlns:v="urn:schemas-microsoft-com:vml" Requires="v">
                <p:oleObj name="文档" r:id="rId2" imgW="3923640" imgH="2031840" progId="Word.Document.8">
                  <p:embed/>
                </p:oleObj>
              </mc:Choice>
              <mc:Fallback>
                <p:oleObj name="文档" r:id="rId2" imgW="3923640" imgH="2031840" progId="Word.Document.8">
                  <p:embed/>
                  <p:pic>
                    <p:nvPicPr>
                      <p:cNvPr id="44034" name="Object 4">
                        <a:extLst>
                          <a:ext uri="{FF2B5EF4-FFF2-40B4-BE49-F238E27FC236}">
                            <a16:creationId xmlns:a16="http://schemas.microsoft.com/office/drawing/2014/main" id="{1A54F8D2-457F-CC3E-D6AB-5EF1892D2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620713"/>
                        <a:ext cx="8569325" cy="443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4">
            <a:extLst>
              <a:ext uri="{FF2B5EF4-FFF2-40B4-BE49-F238E27FC236}">
                <a16:creationId xmlns:a16="http://schemas.microsoft.com/office/drawing/2014/main" id="{DE91997B-173E-39DE-69B8-6DA71E1F268E}"/>
              </a:ext>
            </a:extLst>
          </p:cNvPr>
          <p:cNvSpPr txBox="1">
            <a:spLocks noChangeArrowheads="1"/>
          </p:cNvSpPr>
          <p:nvPr/>
        </p:nvSpPr>
        <p:spPr bwMode="auto">
          <a:xfrm>
            <a:off x="160338" y="476250"/>
            <a:ext cx="876617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实际上，我们通过拓展图</a:t>
            </a:r>
            <a:r>
              <a:rPr lang="en-US" altLang="zh-CN"/>
              <a:t>3–20(b)</a:t>
            </a:r>
            <a:r>
              <a:rPr lang="zh-CN" altLang="en-US"/>
              <a:t>可得到素短语所对应的语法树如图</a:t>
            </a:r>
            <a:r>
              <a:rPr lang="en-US" altLang="zh-CN"/>
              <a:t>3–21</a:t>
            </a:r>
            <a:r>
              <a:rPr lang="zh-CN" altLang="en-US"/>
              <a:t>所示。由图</a:t>
            </a:r>
            <a:r>
              <a:rPr lang="en-US" altLang="zh-CN"/>
              <a:t>3–21</a:t>
            </a:r>
            <a:r>
              <a:rPr lang="zh-CN" altLang="en-US"/>
              <a:t>可以看出，需要进行的归约是将符号串</a:t>
            </a:r>
            <a:r>
              <a:rPr lang="en-US" altLang="zh-CN"/>
              <a:t>N</a:t>
            </a:r>
            <a:r>
              <a:rPr lang="en-US" altLang="zh-CN" baseline="-30000"/>
              <a:t>j</a:t>
            </a:r>
            <a:r>
              <a:rPr lang="en-US" altLang="zh-CN"/>
              <a:t>a</a:t>
            </a:r>
            <a:r>
              <a:rPr lang="en-US" altLang="zh-CN" baseline="-30000"/>
              <a:t>j</a:t>
            </a:r>
            <a:r>
              <a:rPr lang="en-US" altLang="zh-CN"/>
              <a:t>N</a:t>
            </a:r>
            <a:r>
              <a:rPr lang="en-US" altLang="zh-CN" baseline="-30000"/>
              <a:t>j+1</a:t>
            </a:r>
            <a:r>
              <a:rPr lang="en-US" altLang="zh-CN"/>
              <a:t>a</a:t>
            </a:r>
            <a:r>
              <a:rPr lang="en-US" altLang="zh-CN" baseline="-30000"/>
              <a:t>j+1</a:t>
            </a:r>
            <a:r>
              <a:rPr lang="en-US" altLang="zh-CN"/>
              <a:t>…a</a:t>
            </a:r>
            <a:r>
              <a:rPr lang="en-US" altLang="zh-CN" baseline="-30000"/>
              <a:t>i</a:t>
            </a:r>
            <a:r>
              <a:rPr lang="en-US" altLang="zh-CN"/>
              <a:t>N</a:t>
            </a:r>
            <a:r>
              <a:rPr lang="en-US" altLang="zh-CN" baseline="-30000"/>
              <a:t>i+1</a:t>
            </a:r>
            <a:r>
              <a:rPr lang="zh-CN" altLang="en-US"/>
              <a:t>归约为</a:t>
            </a:r>
            <a:r>
              <a:rPr lang="en-US" altLang="zh-CN"/>
              <a:t>P</a:t>
            </a:r>
            <a:r>
              <a:rPr lang="zh-CN" altLang="en-US"/>
              <a:t>，而这个符号串恰好就是素短语，并且存在优先关系：</a:t>
            </a:r>
            <a:r>
              <a:rPr lang="en-US" altLang="zh-CN"/>
              <a:t>a</a:t>
            </a:r>
            <a:r>
              <a:rPr lang="en-US" altLang="zh-CN" baseline="-30000"/>
              <a:t>j</a:t>
            </a:r>
            <a:r>
              <a:rPr lang="zh-CN" altLang="en-US" baseline="-30000"/>
              <a:t>－</a:t>
            </a:r>
            <a:r>
              <a:rPr lang="en-US" altLang="zh-CN" baseline="-30000"/>
              <a:t>1 </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a</a:t>
            </a:r>
            <a:r>
              <a:rPr lang="en-US" altLang="zh-CN" baseline="-30000"/>
              <a:t>j</a:t>
            </a:r>
            <a:r>
              <a:rPr lang="zh-CN" altLang="en-US"/>
              <a:t>，</a:t>
            </a:r>
            <a:r>
              <a:rPr lang="en-US" altLang="zh-CN"/>
              <a:t>a</a:t>
            </a:r>
            <a:r>
              <a:rPr lang="en-US" altLang="zh-CN" baseline="-30000"/>
              <a:t>j</a:t>
            </a:r>
            <a:r>
              <a:rPr lang="en-US" altLang="zh-CN">
                <a:ea typeface="黑体" panose="02010609060101010101" pitchFamily="49" charset="-122"/>
              </a:rPr>
              <a:t>a</a:t>
            </a:r>
            <a:r>
              <a:rPr lang="en-US" altLang="zh-CN" baseline="-30000">
                <a:ea typeface="黑体" panose="02010609060101010101" pitchFamily="49" charset="-122"/>
              </a:rPr>
              <a:t>j+1</a:t>
            </a:r>
            <a:r>
              <a:rPr lang="zh-CN" altLang="en-US">
                <a:latin typeface="宋体" panose="02010600030101010101" pitchFamily="2" charset="-122"/>
              </a:rPr>
              <a:t>，</a:t>
            </a:r>
            <a:r>
              <a:rPr lang="en-US" altLang="zh-CN"/>
              <a:t>…</a:t>
            </a:r>
            <a:r>
              <a:rPr lang="zh-CN" altLang="en-US">
                <a:latin typeface="宋体" panose="02010600030101010101" pitchFamily="2" charset="-122"/>
              </a:rPr>
              <a:t>，</a:t>
            </a:r>
            <a:r>
              <a:rPr lang="en-US" altLang="zh-CN"/>
              <a:t>a</a:t>
            </a:r>
            <a:r>
              <a:rPr lang="en-US" altLang="zh-CN" baseline="-30000"/>
              <a:t>i</a:t>
            </a:r>
            <a:r>
              <a:rPr lang="zh-CN" altLang="en-US" baseline="-30000"/>
              <a:t>－</a:t>
            </a:r>
            <a:r>
              <a:rPr lang="en-US" altLang="zh-CN" baseline="-30000"/>
              <a:t>1</a:t>
            </a:r>
            <a:r>
              <a:rPr lang="en-US" altLang="zh-CN"/>
              <a:t>a</a:t>
            </a:r>
            <a:r>
              <a:rPr lang="en-US" altLang="zh-CN" baseline="-30000"/>
              <a:t>i</a:t>
            </a:r>
            <a:r>
              <a:rPr lang="zh-CN" altLang="en-US"/>
              <a:t>，</a:t>
            </a:r>
            <a:r>
              <a:rPr lang="en-US" altLang="zh-CN"/>
              <a:t>a</a:t>
            </a:r>
            <a:r>
              <a:rPr lang="en-US" altLang="zh-CN" baseline="-30000"/>
              <a:t>i </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ea typeface="黑体" panose="02010609060101010101" pitchFamily="49" charset="-122"/>
              </a:rPr>
              <a:t>a</a:t>
            </a:r>
            <a:r>
              <a:rPr lang="en-US" altLang="zh-CN" baseline="-30000">
                <a:ea typeface="黑体" panose="02010609060101010101" pitchFamily="49" charset="-122"/>
              </a:rPr>
              <a:t>i+1</a:t>
            </a:r>
            <a:r>
              <a:rPr lang="zh-CN" altLang="en-US">
                <a:ea typeface="黑体" panose="02010609060101010101" pitchFamily="49" charset="-122"/>
              </a:rPr>
              <a:t>。</a:t>
            </a:r>
            <a:endParaRPr lang="zh-CN" altLang="en-US"/>
          </a:p>
        </p:txBody>
      </p:sp>
    </p:spTree>
  </p:cSld>
  <p:clrMapOvr>
    <a:masterClrMapping/>
  </p:clrMapOvr>
  <p:transition>
    <p:random/>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4">
            <a:extLst>
              <a:ext uri="{FF2B5EF4-FFF2-40B4-BE49-F238E27FC236}">
                <a16:creationId xmlns:a16="http://schemas.microsoft.com/office/drawing/2014/main" id="{2E30E3FB-FCFA-DE86-8B57-CAE6E1CA0F44}"/>
              </a:ext>
            </a:extLst>
          </p:cNvPr>
          <p:cNvSpPr txBox="1">
            <a:spLocks noChangeArrowheads="1"/>
          </p:cNvSpPr>
          <p:nvPr/>
        </p:nvSpPr>
        <p:spPr bwMode="auto">
          <a:xfrm>
            <a:off x="1752600" y="6067425"/>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3–21  </a:t>
            </a:r>
            <a:r>
              <a:rPr lang="zh-CN" altLang="en-US"/>
              <a:t>素短语对应的语法树示意</a:t>
            </a:r>
          </a:p>
        </p:txBody>
      </p:sp>
      <p:pic>
        <p:nvPicPr>
          <p:cNvPr id="191491" name="Picture 5" descr="3-19">
            <a:extLst>
              <a:ext uri="{FF2B5EF4-FFF2-40B4-BE49-F238E27FC236}">
                <a16:creationId xmlns:a16="http://schemas.microsoft.com/office/drawing/2014/main" id="{2F9A9B16-BB6F-CEBF-C862-AAA36B926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15888"/>
            <a:ext cx="6048375" cy="55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4">
            <a:extLst>
              <a:ext uri="{FF2B5EF4-FFF2-40B4-BE49-F238E27FC236}">
                <a16:creationId xmlns:a16="http://schemas.microsoft.com/office/drawing/2014/main" id="{3400C511-993B-6C0A-1A97-505A9BA6DCA5}"/>
              </a:ext>
            </a:extLst>
          </p:cNvPr>
          <p:cNvSpPr txBox="1">
            <a:spLocks noChangeArrowheads="1"/>
          </p:cNvSpPr>
          <p:nvPr/>
        </p:nvSpPr>
        <p:spPr bwMode="auto">
          <a:xfrm>
            <a:off x="188913" y="476250"/>
            <a:ext cx="8766175"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注意：素短语要素仅包含了构成素短语的终结符序列，再添加构成该短语的非终结符则形成了一个素短语；而最左素短语就是该句型中找到的最左边的那个素短语要素与该要素有关的非终结符所组成的短语。</a:t>
            </a:r>
            <a:endParaRPr lang="zh-CN" altLang="en-US"/>
          </a:p>
          <a:p>
            <a:pPr algn="just" eaLnBrk="1" hangingPunct="1">
              <a:lnSpc>
                <a:spcPct val="140000"/>
              </a:lnSpc>
              <a:spcBef>
                <a:spcPct val="50000"/>
              </a:spcBef>
            </a:pPr>
            <a:r>
              <a:rPr lang="zh-CN" altLang="en-US">
                <a:ea typeface="楷体_GB2312" pitchFamily="49" charset="-122"/>
              </a:rPr>
              <a:t>　　最左素短语必须具备三个条件：</a:t>
            </a:r>
            <a:endParaRPr lang="zh-CN" altLang="en-US"/>
          </a:p>
          <a:p>
            <a:pPr algn="just" eaLnBrk="1" hangingPunct="1">
              <a:lnSpc>
                <a:spcPct val="140000"/>
              </a:lnSpc>
              <a:spcBef>
                <a:spcPct val="50000"/>
              </a:spcBef>
            </a:pPr>
            <a:r>
              <a:rPr lang="zh-CN" altLang="en-US">
                <a:ea typeface="楷体_GB2312" pitchFamily="49" charset="-122"/>
              </a:rPr>
              <a:t>　　</a:t>
            </a:r>
            <a:r>
              <a:rPr lang="en-US" altLang="zh-CN">
                <a:ea typeface="楷体_GB2312" pitchFamily="49" charset="-122"/>
              </a:rPr>
              <a:t>(1) </a:t>
            </a:r>
            <a:r>
              <a:rPr lang="zh-CN" altLang="en-US">
                <a:ea typeface="楷体_GB2312" pitchFamily="49" charset="-122"/>
              </a:rPr>
              <a:t>至少包含一个终结符</a:t>
            </a:r>
            <a:r>
              <a:rPr lang="en-US" altLang="zh-CN">
                <a:ea typeface="楷体_GB2312" pitchFamily="49" charset="-122"/>
              </a:rPr>
              <a:t>(</a:t>
            </a:r>
            <a:r>
              <a:rPr lang="zh-CN" altLang="en-US">
                <a:ea typeface="楷体_GB2312" pitchFamily="49" charset="-122"/>
              </a:rPr>
              <a:t>是否包含非终结符则按短语的要求确定</a:t>
            </a:r>
            <a:r>
              <a:rPr lang="en-US" altLang="zh-CN">
                <a:ea typeface="楷体_GB2312" pitchFamily="49" charset="-122"/>
              </a:rPr>
              <a:t>)</a:t>
            </a:r>
            <a:r>
              <a:rPr lang="zh-CN" altLang="en-US">
                <a:ea typeface="楷体_GB2312" pitchFamily="49" charset="-122"/>
              </a:rPr>
              <a:t>；</a:t>
            </a:r>
            <a:endParaRPr lang="zh-CN" altLang="en-US"/>
          </a:p>
          <a:p>
            <a:pPr algn="just" eaLnBrk="1" hangingPunct="1">
              <a:lnSpc>
                <a:spcPct val="140000"/>
              </a:lnSpc>
              <a:spcBef>
                <a:spcPct val="50000"/>
              </a:spcBef>
            </a:pPr>
            <a:r>
              <a:rPr lang="zh-CN" altLang="en-US">
                <a:ea typeface="楷体_GB2312" pitchFamily="49" charset="-122"/>
              </a:rPr>
              <a:t>　　</a:t>
            </a:r>
            <a:r>
              <a:rPr lang="en-US" altLang="zh-CN">
                <a:ea typeface="楷体_GB2312" pitchFamily="49" charset="-122"/>
              </a:rPr>
              <a:t>(2) </a:t>
            </a:r>
            <a:r>
              <a:rPr lang="zh-CN" altLang="en-US">
                <a:ea typeface="楷体_GB2312" pitchFamily="49" charset="-122"/>
              </a:rPr>
              <a:t>除自身外不得包含其它素短语</a:t>
            </a:r>
            <a:r>
              <a:rPr lang="en-US" altLang="zh-CN">
                <a:ea typeface="楷体_GB2312" pitchFamily="49" charset="-122"/>
              </a:rPr>
              <a:t>(</a:t>
            </a:r>
            <a:r>
              <a:rPr lang="zh-CN" altLang="en-US">
                <a:ea typeface="楷体_GB2312" pitchFamily="49" charset="-122"/>
              </a:rPr>
              <a:t>最小性</a:t>
            </a:r>
            <a:r>
              <a:rPr lang="en-US" altLang="zh-CN">
                <a:ea typeface="楷体_GB2312" pitchFamily="49" charset="-122"/>
              </a:rPr>
              <a:t>)</a:t>
            </a:r>
            <a:r>
              <a:rPr lang="zh-CN" altLang="en-US">
                <a:ea typeface="楷体_GB2312" pitchFamily="49" charset="-122"/>
              </a:rPr>
              <a:t>；</a:t>
            </a:r>
            <a:endParaRPr lang="zh-CN" altLang="en-US"/>
          </a:p>
          <a:p>
            <a:pPr algn="just" eaLnBrk="1" hangingPunct="1">
              <a:lnSpc>
                <a:spcPct val="140000"/>
              </a:lnSpc>
              <a:spcBef>
                <a:spcPct val="50000"/>
              </a:spcBef>
            </a:pPr>
            <a:r>
              <a:rPr lang="zh-CN" altLang="en-US">
                <a:ea typeface="楷体_GB2312" pitchFamily="49" charset="-122"/>
              </a:rPr>
              <a:t>　　</a:t>
            </a:r>
            <a:r>
              <a:rPr lang="en-US" altLang="zh-CN">
                <a:ea typeface="楷体_GB2312" pitchFamily="49" charset="-122"/>
              </a:rPr>
              <a:t>(3) </a:t>
            </a:r>
            <a:r>
              <a:rPr lang="zh-CN" altLang="en-US">
                <a:ea typeface="楷体_GB2312" pitchFamily="49" charset="-122"/>
              </a:rPr>
              <a:t>在句型中具有最左性。</a:t>
            </a:r>
            <a:endParaRPr lang="zh-CN" altLang="en-US"/>
          </a:p>
          <a:p>
            <a:pPr algn="just" eaLnBrk="1" hangingPunct="1">
              <a:lnSpc>
                <a:spcPct val="140000"/>
              </a:lnSpc>
              <a:spcBef>
                <a:spcPct val="50000"/>
              </a:spcBef>
            </a:pPr>
            <a:r>
              <a:rPr lang="zh-CN" altLang="en-US">
                <a:ea typeface="楷体_GB2312" pitchFamily="49" charset="-122"/>
              </a:rPr>
              <a:t>　　此外，一定要注意最左素短语与句柄的区别。</a:t>
            </a:r>
            <a:endParaRPr lang="zh-CN" altLang="en-US"/>
          </a:p>
        </p:txBody>
      </p:sp>
    </p:spTree>
  </p:cSld>
  <p:clrMapOvr>
    <a:masterClrMapping/>
  </p:clrMapOvr>
  <p:transition>
    <p:random/>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13">
            <a:extLst>
              <a:ext uri="{FF2B5EF4-FFF2-40B4-BE49-F238E27FC236}">
                <a16:creationId xmlns:a16="http://schemas.microsoft.com/office/drawing/2014/main" id="{20C1434E-FC72-6DE2-8FF2-2884BBB6A4F8}"/>
              </a:ext>
            </a:extLst>
          </p:cNvPr>
          <p:cNvGraphicFramePr>
            <a:graphicFrameLocks noChangeAspect="1"/>
          </p:cNvGraphicFramePr>
          <p:nvPr/>
        </p:nvGraphicFramePr>
        <p:xfrm>
          <a:off x="179388" y="765175"/>
          <a:ext cx="8664575" cy="3748088"/>
        </p:xfrm>
        <a:graphic>
          <a:graphicData uri="http://schemas.openxmlformats.org/presentationml/2006/ole">
            <mc:AlternateContent xmlns:mc="http://schemas.openxmlformats.org/markup-compatibility/2006">
              <mc:Choice xmlns:v="urn:schemas-microsoft-com:vml" Requires="v">
                <p:oleObj name="文档" r:id="rId2" imgW="3741725" imgH="1617132" progId="Word.Document.8">
                  <p:embed/>
                </p:oleObj>
              </mc:Choice>
              <mc:Fallback>
                <p:oleObj name="文档" r:id="rId2" imgW="3741725" imgH="1617132" progId="Word.Document.8">
                  <p:embed/>
                  <p:pic>
                    <p:nvPicPr>
                      <p:cNvPr id="45058" name="Object 13">
                        <a:extLst>
                          <a:ext uri="{FF2B5EF4-FFF2-40B4-BE49-F238E27FC236}">
                            <a16:creationId xmlns:a16="http://schemas.microsoft.com/office/drawing/2014/main" id="{20C1434E-FC72-6DE2-8FF2-2884BBB6A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765175"/>
                        <a:ext cx="8664575" cy="374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4">
            <a:extLst>
              <a:ext uri="{FF2B5EF4-FFF2-40B4-BE49-F238E27FC236}">
                <a16:creationId xmlns:a16="http://schemas.microsoft.com/office/drawing/2014/main" id="{A695C9AF-963F-8D0F-719E-014EF43AEE5A}"/>
              </a:ext>
            </a:extLst>
          </p:cNvPr>
          <p:cNvGraphicFramePr>
            <a:graphicFrameLocks noChangeAspect="1"/>
          </p:cNvGraphicFramePr>
          <p:nvPr/>
        </p:nvGraphicFramePr>
        <p:xfrm>
          <a:off x="125413" y="620713"/>
          <a:ext cx="8839200" cy="3411537"/>
        </p:xfrm>
        <a:graphic>
          <a:graphicData uri="http://schemas.openxmlformats.org/presentationml/2006/ole">
            <mc:AlternateContent xmlns:mc="http://schemas.openxmlformats.org/markup-compatibility/2006">
              <mc:Choice xmlns:v="urn:schemas-microsoft-com:vml" Requires="v">
                <p:oleObj name="文档" r:id="rId2" imgW="4113198" imgH="1582970" progId="Word.Document.8">
                  <p:embed/>
                </p:oleObj>
              </mc:Choice>
              <mc:Fallback>
                <p:oleObj name="文档" r:id="rId2" imgW="4113198" imgH="1582970" progId="Word.Document.8">
                  <p:embed/>
                  <p:pic>
                    <p:nvPicPr>
                      <p:cNvPr id="46082" name="Object 4">
                        <a:extLst>
                          <a:ext uri="{FF2B5EF4-FFF2-40B4-BE49-F238E27FC236}">
                            <a16:creationId xmlns:a16="http://schemas.microsoft.com/office/drawing/2014/main" id="{A695C9AF-963F-8D0F-719E-014EF43AE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3" y="620713"/>
                        <a:ext cx="8839200" cy="341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4">
            <a:extLst>
              <a:ext uri="{FF2B5EF4-FFF2-40B4-BE49-F238E27FC236}">
                <a16:creationId xmlns:a16="http://schemas.microsoft.com/office/drawing/2014/main" id="{5A538BE8-52BB-A554-96F2-BD9F334F0A2A}"/>
              </a:ext>
            </a:extLst>
          </p:cNvPr>
          <p:cNvSpPr txBox="1">
            <a:spLocks noChangeArrowheads="1"/>
          </p:cNvSpPr>
          <p:nvPr/>
        </p:nvSpPr>
        <p:spPr bwMode="auto">
          <a:xfrm>
            <a:off x="123825" y="549275"/>
            <a:ext cx="891222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例</a:t>
            </a:r>
            <a:r>
              <a:rPr lang="en-US" altLang="zh-CN">
                <a:ea typeface="黑体" panose="02010609060101010101" pitchFamily="49" charset="-122"/>
              </a:rPr>
              <a:t>3.13 </a:t>
            </a:r>
            <a:r>
              <a:rPr lang="en-US" altLang="zh-CN"/>
              <a:t> </a:t>
            </a:r>
            <a:r>
              <a:rPr lang="zh-CN" altLang="en-US"/>
              <a:t>已知文法</a:t>
            </a:r>
            <a:r>
              <a:rPr lang="en-US" altLang="zh-CN"/>
              <a:t>G[E]</a:t>
            </a:r>
            <a:r>
              <a:rPr lang="zh-CN" altLang="en-US"/>
              <a:t>为</a:t>
            </a:r>
          </a:p>
          <a:p>
            <a:pPr algn="just" eaLnBrk="1" hangingPunct="1">
              <a:lnSpc>
                <a:spcPct val="130000"/>
              </a:lnSpc>
              <a:spcBef>
                <a:spcPct val="50000"/>
              </a:spcBef>
            </a:pPr>
            <a:r>
              <a:rPr lang="zh-CN" altLang="en-US"/>
              <a:t>			</a:t>
            </a:r>
            <a:r>
              <a:rPr lang="en-US" altLang="zh-CN"/>
              <a:t>G[E]</a:t>
            </a:r>
            <a:r>
              <a:rPr lang="zh-CN" altLang="en-US"/>
              <a:t>：</a:t>
            </a:r>
            <a:r>
              <a:rPr lang="en-US" altLang="zh-CN"/>
              <a:t>E→T∣E+T</a:t>
            </a:r>
          </a:p>
          <a:p>
            <a:pPr algn="just" eaLnBrk="1" hangingPunct="1">
              <a:lnSpc>
                <a:spcPct val="130000"/>
              </a:lnSpc>
              <a:spcBef>
                <a:spcPct val="50000"/>
              </a:spcBef>
            </a:pPr>
            <a:r>
              <a:rPr lang="en-US" altLang="zh-CN"/>
              <a:t>				T→F∣T*F</a:t>
            </a:r>
          </a:p>
          <a:p>
            <a:pPr algn="just" eaLnBrk="1" hangingPunct="1">
              <a:lnSpc>
                <a:spcPct val="130000"/>
              </a:lnSpc>
              <a:spcBef>
                <a:spcPct val="50000"/>
              </a:spcBef>
            </a:pPr>
            <a:r>
              <a:rPr lang="en-US" altLang="zh-CN"/>
              <a:t>				F→(E)∣i</a:t>
            </a:r>
          </a:p>
          <a:p>
            <a:pPr algn="just" eaLnBrk="1" hangingPunct="1">
              <a:lnSpc>
                <a:spcPct val="130000"/>
              </a:lnSpc>
              <a:spcBef>
                <a:spcPct val="50000"/>
              </a:spcBef>
            </a:pPr>
            <a:r>
              <a:rPr lang="zh-CN" altLang="en-US"/>
              <a:t>　　试确定</a:t>
            </a:r>
            <a:r>
              <a:rPr lang="en-US" altLang="zh-CN"/>
              <a:t>F+T*i</a:t>
            </a:r>
            <a:r>
              <a:rPr lang="zh-CN" altLang="en-US"/>
              <a:t>的最左素短语。</a:t>
            </a:r>
          </a:p>
          <a:p>
            <a:pPr algn="just" eaLnBrk="1" hangingPunct="1">
              <a:lnSpc>
                <a:spcPct val="13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画出对应句型</a:t>
            </a:r>
            <a:r>
              <a:rPr lang="en-US" altLang="zh-CN"/>
              <a:t>F+T*i</a:t>
            </a:r>
            <a:r>
              <a:rPr lang="zh-CN" altLang="en-US"/>
              <a:t>的语法树并根据语法树确定相邻终结符之间的优先关系</a:t>
            </a:r>
            <a:r>
              <a:rPr lang="en-US" altLang="zh-CN"/>
              <a:t>(</a:t>
            </a:r>
            <a:r>
              <a:rPr lang="zh-CN" altLang="en-US"/>
              <a:t>见图</a:t>
            </a:r>
            <a:r>
              <a:rPr lang="en-US" altLang="zh-CN"/>
              <a:t>3–22)</a:t>
            </a:r>
            <a:r>
              <a:rPr lang="zh-CN" altLang="en-US"/>
              <a:t>。</a:t>
            </a:r>
          </a:p>
          <a:p>
            <a:pPr algn="just" eaLnBrk="1" hangingPunct="1">
              <a:lnSpc>
                <a:spcPct val="130000"/>
              </a:lnSpc>
              <a:spcBef>
                <a:spcPct val="50000"/>
              </a:spcBef>
            </a:pPr>
            <a:r>
              <a:rPr lang="zh-CN" altLang="en-US"/>
              <a:t>　　根据最左素短语必须具备的条件及短语的要求</a:t>
            </a:r>
            <a:r>
              <a:rPr lang="en-US" altLang="zh-CN"/>
              <a:t>(</a:t>
            </a:r>
            <a:r>
              <a:rPr lang="zh-CN" altLang="en-US"/>
              <a:t>即必须包含某结点下的全部树叶</a:t>
            </a:r>
            <a:r>
              <a:rPr lang="en-US" altLang="zh-CN"/>
              <a:t>)</a:t>
            </a:r>
            <a:r>
              <a:rPr lang="zh-CN" altLang="en-US"/>
              <a:t>得到最左素短语为</a:t>
            </a:r>
            <a:r>
              <a:rPr lang="en-US" altLang="zh-CN"/>
              <a:t>i(</a:t>
            </a:r>
            <a:r>
              <a:rPr lang="zh-CN" altLang="en-US"/>
              <a:t>该句型的最左直接短语为</a:t>
            </a:r>
            <a:r>
              <a:rPr lang="en-US" altLang="zh-CN"/>
              <a:t>F</a:t>
            </a:r>
            <a:r>
              <a:rPr lang="zh-CN" altLang="en-US"/>
              <a:t>，注意两者的区别</a:t>
            </a:r>
            <a:r>
              <a:rPr lang="en-US" altLang="zh-CN"/>
              <a:t>)</a:t>
            </a:r>
            <a:r>
              <a:rPr lang="zh-CN" altLang="en-US"/>
              <a:t>。</a:t>
            </a:r>
          </a:p>
        </p:txBody>
      </p:sp>
    </p:spTree>
  </p:cSld>
  <p:clrMapOvr>
    <a:masterClrMapping/>
  </p:clrMapOvr>
  <p:transition>
    <p:random/>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4">
            <a:extLst>
              <a:ext uri="{FF2B5EF4-FFF2-40B4-BE49-F238E27FC236}">
                <a16:creationId xmlns:a16="http://schemas.microsoft.com/office/drawing/2014/main" id="{109085FE-DAA2-9D81-6E50-FA3150CFAAD8}"/>
              </a:ext>
            </a:extLst>
          </p:cNvPr>
          <p:cNvSpPr txBox="1">
            <a:spLocks noChangeArrowheads="1"/>
          </p:cNvSpPr>
          <p:nvPr/>
        </p:nvSpPr>
        <p:spPr bwMode="auto">
          <a:xfrm>
            <a:off x="1331913" y="6067425"/>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3–22  F+T*i</a:t>
            </a:r>
            <a:r>
              <a:rPr lang="zh-CN" altLang="en-US"/>
              <a:t>的语法树及其优先关系</a:t>
            </a:r>
          </a:p>
        </p:txBody>
      </p:sp>
      <p:pic>
        <p:nvPicPr>
          <p:cNvPr id="194563" name="Picture 5" descr="3-20">
            <a:extLst>
              <a:ext uri="{FF2B5EF4-FFF2-40B4-BE49-F238E27FC236}">
                <a16:creationId xmlns:a16="http://schemas.microsoft.com/office/drawing/2014/main" id="{CBF8202D-4617-314E-E723-91F11B051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88913"/>
            <a:ext cx="403225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4">
            <a:extLst>
              <a:ext uri="{FF2B5EF4-FFF2-40B4-BE49-F238E27FC236}">
                <a16:creationId xmlns:a16="http://schemas.microsoft.com/office/drawing/2014/main" id="{AE032D29-C576-588B-61E9-64A627199CD1}"/>
              </a:ext>
            </a:extLst>
          </p:cNvPr>
          <p:cNvSpPr txBox="1">
            <a:spLocks noChangeArrowheads="1"/>
          </p:cNvSpPr>
          <p:nvPr/>
        </p:nvSpPr>
        <p:spPr bwMode="auto">
          <a:xfrm>
            <a:off x="144463" y="549275"/>
            <a:ext cx="8855075"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根据上述查找最左素短语的方法，我们得到算符优先分析算法如下，在算法中使用了一个符号栈</a:t>
            </a:r>
            <a:r>
              <a:rPr lang="en-US" altLang="zh-CN"/>
              <a:t>S</a:t>
            </a:r>
            <a:r>
              <a:rPr lang="zh-CN" altLang="en-US"/>
              <a:t>，用来存放终结符和非终结符，</a:t>
            </a:r>
            <a:r>
              <a:rPr lang="en-US" altLang="zh-CN"/>
              <a:t>k</a:t>
            </a:r>
            <a:r>
              <a:rPr lang="zh-CN" altLang="en-US"/>
              <a:t>代表符号栈</a:t>
            </a:r>
            <a:r>
              <a:rPr lang="en-US" altLang="zh-CN"/>
              <a:t>S</a:t>
            </a:r>
            <a:r>
              <a:rPr lang="zh-CN" altLang="en-US"/>
              <a:t>的使用深度：</a:t>
            </a:r>
          </a:p>
          <a:p>
            <a:pPr algn="just" eaLnBrk="1" hangingPunct="1">
              <a:lnSpc>
                <a:spcPct val="130000"/>
              </a:lnSpc>
              <a:spcBef>
                <a:spcPct val="50000"/>
              </a:spcBef>
            </a:pPr>
            <a:r>
              <a:rPr lang="zh-CN" altLang="en-US"/>
              <a:t>　　</a:t>
            </a:r>
            <a:r>
              <a:rPr lang="en-US" altLang="zh-CN"/>
              <a:t>k=1;  S[k]=‘#’;</a:t>
            </a:r>
          </a:p>
          <a:p>
            <a:pPr algn="just" eaLnBrk="1" hangingPunct="1">
              <a:lnSpc>
                <a:spcPct val="130000"/>
              </a:lnSpc>
              <a:spcBef>
                <a:spcPct val="50000"/>
              </a:spcBef>
            </a:pPr>
            <a:r>
              <a:rPr lang="zh-CN" altLang="en-US"/>
              <a:t>　　</a:t>
            </a:r>
            <a:r>
              <a:rPr lang="en-US" altLang="zh-CN"/>
              <a:t>do{</a:t>
            </a:r>
          </a:p>
          <a:p>
            <a:pPr algn="just" eaLnBrk="1" hangingPunct="1">
              <a:lnSpc>
                <a:spcPct val="130000"/>
              </a:lnSpc>
              <a:spcBef>
                <a:spcPct val="50000"/>
              </a:spcBef>
            </a:pPr>
            <a:r>
              <a:rPr lang="zh-CN" altLang="en-US"/>
              <a:t>　　把下一个输入符号读进</a:t>
            </a:r>
            <a:r>
              <a:rPr lang="en-US" altLang="zh-CN"/>
              <a:t>a</a:t>
            </a:r>
            <a:r>
              <a:rPr lang="zh-CN" altLang="en-US"/>
              <a:t>中；</a:t>
            </a:r>
          </a:p>
          <a:p>
            <a:pPr algn="just" eaLnBrk="1" fontAlgn="ctr" hangingPunct="1">
              <a:lnSpc>
                <a:spcPct val="130000"/>
              </a:lnSpc>
              <a:spcBef>
                <a:spcPct val="50000"/>
              </a:spcBef>
            </a:pPr>
            <a:r>
              <a:rPr lang="zh-CN" altLang="en-US"/>
              <a:t>	</a:t>
            </a:r>
            <a:r>
              <a:rPr lang="en-US" altLang="zh-CN"/>
              <a:t>if (S[k]∈V</a:t>
            </a:r>
            <a:r>
              <a:rPr lang="en-US" altLang="zh-CN" baseline="-30000"/>
              <a:t>T</a:t>
            </a:r>
            <a:r>
              <a:rPr lang="en-US" altLang="zh-CN"/>
              <a:t>) j=k;     		//</a:t>
            </a:r>
            <a:r>
              <a:rPr lang="zh-CN" altLang="en-US"/>
              <a:t>任何两终结符之间最多只有一非终结符，故若</a:t>
            </a:r>
            <a:r>
              <a:rPr lang="en-US" altLang="zh-CN"/>
              <a:t>S[k]VT</a:t>
            </a:r>
            <a:r>
              <a:rPr lang="zh-CN" altLang="en-US"/>
              <a:t>则</a:t>
            </a:r>
            <a:r>
              <a:rPr lang="en-US" altLang="zh-CN"/>
              <a:t>S[k−1]∈VT</a:t>
            </a:r>
          </a:p>
          <a:p>
            <a:pPr algn="just" eaLnBrk="1" hangingPunct="1">
              <a:lnSpc>
                <a:spcPct val="130000"/>
              </a:lnSpc>
              <a:spcBef>
                <a:spcPct val="50000"/>
              </a:spcBef>
            </a:pPr>
            <a:r>
              <a:rPr lang="en-US" altLang="zh-CN"/>
              <a:t>	else j=k−1;</a:t>
            </a: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a:extLst>
              <a:ext uri="{FF2B5EF4-FFF2-40B4-BE49-F238E27FC236}">
                <a16:creationId xmlns:a16="http://schemas.microsoft.com/office/drawing/2014/main" id="{97E7684B-47C8-694E-5025-DD84A4654D6E}"/>
              </a:ext>
            </a:extLst>
          </p:cNvPr>
          <p:cNvSpPr txBox="1">
            <a:spLocks noChangeArrowheads="1"/>
          </p:cNvSpPr>
          <p:nvPr/>
        </p:nvSpPr>
        <p:spPr bwMode="auto">
          <a:xfrm>
            <a:off x="203200" y="566738"/>
            <a:ext cx="87661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(2) </a:t>
            </a:r>
            <a:r>
              <a:rPr lang="zh-CN" altLang="en-US"/>
              <a:t>必须对目标机器的硬件和指令系统有深刻的了解。例如，产生两个数相加的指令在</a:t>
            </a:r>
            <a:r>
              <a:rPr lang="en-US" altLang="zh-CN"/>
              <a:t>8086/8088</a:t>
            </a:r>
            <a:r>
              <a:rPr lang="zh-CN" altLang="en-US"/>
              <a:t>汇编中假定用下面两种指令实现：</a:t>
            </a:r>
          </a:p>
          <a:p>
            <a:pPr algn="just" eaLnBrk="1" hangingPunct="1">
              <a:lnSpc>
                <a:spcPct val="120000"/>
              </a:lnSpc>
              <a:spcBef>
                <a:spcPct val="50000"/>
              </a:spcBef>
            </a:pPr>
            <a:r>
              <a:rPr lang="zh-CN" altLang="en-US"/>
              <a:t>　　</a:t>
            </a:r>
            <a:r>
              <a:rPr lang="en-US" altLang="zh-CN"/>
              <a:t>ADD  AX</a:t>
            </a:r>
            <a:r>
              <a:rPr lang="zh-CN" altLang="en-US"/>
              <a:t>，</a:t>
            </a:r>
            <a:r>
              <a:rPr lang="en-US" altLang="zh-CN"/>
              <a:t>06</a:t>
            </a:r>
            <a:r>
              <a:rPr lang="zh-CN" altLang="en-US"/>
              <a:t>或</a:t>
            </a:r>
            <a:r>
              <a:rPr lang="en-US" altLang="zh-CN"/>
              <a:t>ADD  BX</a:t>
            </a:r>
            <a:r>
              <a:rPr lang="zh-CN" altLang="en-US"/>
              <a:t>，</a:t>
            </a:r>
            <a:r>
              <a:rPr lang="en-US" altLang="zh-CN"/>
              <a:t>06</a:t>
            </a:r>
          </a:p>
          <a:p>
            <a:pPr algn="just" eaLnBrk="1" hangingPunct="1">
              <a:lnSpc>
                <a:spcPct val="120000"/>
              </a:lnSpc>
              <a:spcBef>
                <a:spcPct val="50000"/>
              </a:spcBef>
            </a:pPr>
            <a:r>
              <a:rPr lang="zh-CN" altLang="en-US"/>
              <a:t>粗略看来，这两条加法指令除了寄存器不同外没有本质上的差别，其实不然。由于</a:t>
            </a:r>
            <a:r>
              <a:rPr lang="en-US" altLang="zh-CN"/>
              <a:t>AX</a:t>
            </a:r>
            <a:r>
              <a:rPr lang="zh-CN" altLang="en-US"/>
              <a:t>是累加器，因此，从机器指令的代码长度来说</a:t>
            </a:r>
            <a:r>
              <a:rPr lang="en-US" altLang="zh-CN"/>
              <a:t>(</a:t>
            </a:r>
            <a:r>
              <a:rPr lang="zh-CN" altLang="en-US"/>
              <a:t>见附录</a:t>
            </a:r>
            <a:r>
              <a:rPr lang="en-US" altLang="zh-CN"/>
              <a:t>1)</a:t>
            </a:r>
            <a:r>
              <a:rPr lang="zh-CN" altLang="en-US"/>
              <a:t>，第一条指令比第二条指令节省一个字节。此外，从</a:t>
            </a:r>
            <a:r>
              <a:rPr lang="en-US" altLang="zh-CN"/>
              <a:t>PC</a:t>
            </a:r>
            <a:r>
              <a:rPr lang="zh-CN" altLang="en-US"/>
              <a:t>机硬件结构来看，</a:t>
            </a:r>
            <a:r>
              <a:rPr lang="en-US" altLang="zh-CN"/>
              <a:t>AX</a:t>
            </a:r>
            <a:r>
              <a:rPr lang="zh-CN" altLang="en-US"/>
              <a:t>本身就是累加器且相加的结果也在累加器中，这就节省了传送的时间；而第二条指令则先要将</a:t>
            </a:r>
            <a:r>
              <a:rPr lang="en-US" altLang="zh-CN"/>
              <a:t>BX</a:t>
            </a:r>
            <a:r>
              <a:rPr lang="zh-CN" altLang="en-US"/>
              <a:t>中的值送到累加器中，相加后又要从累加器中取出结果再送回寄存器</a:t>
            </a:r>
            <a:r>
              <a:rPr lang="en-US" altLang="zh-CN"/>
              <a:t>BX</a:t>
            </a:r>
            <a:r>
              <a:rPr lang="zh-CN" altLang="en-US"/>
              <a:t>中。显然，第二条指令要比第一条指令费时，因此，在可能的情况下，应尽量生成像第一条指令这样的目标代码。</a:t>
            </a:r>
          </a:p>
        </p:txBody>
      </p:sp>
    </p:spTree>
  </p:cSld>
  <p:clrMapOvr>
    <a:masterClrMapping/>
  </p:clrMapOvr>
  <p:transition>
    <p:random/>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4">
            <a:extLst>
              <a:ext uri="{FF2B5EF4-FFF2-40B4-BE49-F238E27FC236}">
                <a16:creationId xmlns:a16="http://schemas.microsoft.com/office/drawing/2014/main" id="{54210AE9-3994-3C22-DCE9-41950F5FDBA3}"/>
              </a:ext>
            </a:extLst>
          </p:cNvPr>
          <p:cNvSpPr txBox="1">
            <a:spLocks noChangeArrowheads="1"/>
          </p:cNvSpPr>
          <p:nvPr/>
        </p:nvSpPr>
        <p:spPr bwMode="auto">
          <a:xfrm>
            <a:off x="144463" y="522288"/>
            <a:ext cx="8796337"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spcBef>
                <a:spcPct val="50000"/>
              </a:spcBef>
            </a:pPr>
            <a:r>
              <a:rPr lang="en-US" altLang="zh-CN"/>
              <a:t>while (S[j]</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a)</a:t>
            </a:r>
          </a:p>
          <a:p>
            <a:pPr lvl="1" algn="just" eaLnBrk="1" hangingPunct="1">
              <a:spcBef>
                <a:spcPct val="50000"/>
              </a:spcBef>
            </a:pPr>
            <a:r>
              <a:rPr lang="en-US" altLang="zh-CN"/>
              <a:t>{</a:t>
            </a:r>
          </a:p>
          <a:p>
            <a:pPr lvl="1" algn="just" eaLnBrk="1" hangingPunct="1">
              <a:spcBef>
                <a:spcPct val="50000"/>
              </a:spcBef>
            </a:pPr>
            <a:r>
              <a:rPr lang="en-US" altLang="zh-CN"/>
              <a:t>do{             		//</a:t>
            </a:r>
            <a:r>
              <a:rPr lang="zh-CN" altLang="en-US"/>
              <a:t>找出最左子串</a:t>
            </a:r>
            <a:r>
              <a:rPr lang="en-US" altLang="zh-CN"/>
              <a:t>S[j] ⋖ S[j+1]…S[k]⋗a</a:t>
            </a:r>
          </a:p>
          <a:p>
            <a:pPr lvl="2" algn="just" eaLnBrk="1" hangingPunct="1">
              <a:spcBef>
                <a:spcPct val="50000"/>
              </a:spcBef>
            </a:pPr>
            <a:r>
              <a:rPr lang="en-US" altLang="zh-CN"/>
              <a:t>Q=S[j];</a:t>
            </a:r>
          </a:p>
          <a:p>
            <a:pPr lvl="2" algn="just" eaLnBrk="1" hangingPunct="1">
              <a:spcBef>
                <a:spcPct val="50000"/>
              </a:spcBef>
            </a:pPr>
            <a:r>
              <a:rPr lang="en-US" altLang="zh-CN"/>
              <a:t>if (S[j−1]∈V</a:t>
            </a:r>
            <a:r>
              <a:rPr lang="en-US" altLang="zh-CN" baseline="-30000"/>
              <a:t>T</a:t>
            </a:r>
            <a:r>
              <a:rPr lang="en-US" altLang="zh-CN"/>
              <a:t>) j=j−1;</a:t>
            </a:r>
          </a:p>
          <a:p>
            <a:pPr lvl="2" algn="just" eaLnBrk="1" hangingPunct="1">
              <a:spcBef>
                <a:spcPct val="50000"/>
              </a:spcBef>
            </a:pPr>
            <a:r>
              <a:rPr lang="en-US" altLang="zh-CN"/>
              <a:t>else j=j−2;</a:t>
            </a:r>
          </a:p>
          <a:p>
            <a:pPr lvl="1" algn="just" eaLnBrk="1" hangingPunct="1">
              <a:spcBef>
                <a:spcPct val="50000"/>
              </a:spcBef>
            </a:pPr>
            <a:r>
              <a:rPr lang="en-US" altLang="zh-CN"/>
              <a:t>}while (S[j]Q);</a:t>
            </a:r>
          </a:p>
          <a:p>
            <a:pPr lvl="1" algn="just" eaLnBrk="1" hangingPunct="1">
              <a:spcBef>
                <a:spcPct val="50000"/>
              </a:spcBef>
            </a:pPr>
            <a:r>
              <a:rPr lang="zh-CN" altLang="en-US"/>
              <a:t>把</a:t>
            </a:r>
            <a:r>
              <a:rPr lang="en-US" altLang="zh-CN"/>
              <a:t>S[j+1]…S[k]</a:t>
            </a:r>
            <a:r>
              <a:rPr lang="zh-CN" altLang="en-US"/>
              <a:t>归约为某个</a:t>
            </a:r>
            <a:r>
              <a:rPr lang="en-US" altLang="zh-CN"/>
              <a:t>N;</a:t>
            </a:r>
          </a:p>
          <a:p>
            <a:pPr lvl="1" algn="just" eaLnBrk="1" hangingPunct="1">
              <a:spcBef>
                <a:spcPct val="50000"/>
              </a:spcBef>
            </a:pPr>
            <a:r>
              <a:rPr lang="en-US" altLang="zh-CN"/>
              <a:t>k=j+1;</a:t>
            </a:r>
          </a:p>
          <a:p>
            <a:pPr lvl="1" algn="just" eaLnBrk="1" hangingPunct="1">
              <a:spcBef>
                <a:spcPct val="50000"/>
              </a:spcBef>
            </a:pPr>
            <a:r>
              <a:rPr lang="en-US" altLang="zh-CN"/>
              <a:t>S[k]=N;     //</a:t>
            </a:r>
            <a:r>
              <a:rPr lang="zh-CN" altLang="en-US"/>
              <a:t>将归约后的非终结符</a:t>
            </a:r>
            <a:r>
              <a:rPr lang="en-US" altLang="zh-CN"/>
              <a:t>N</a:t>
            </a:r>
            <a:r>
              <a:rPr lang="zh-CN" altLang="en-US"/>
              <a:t>置于原</a:t>
            </a:r>
            <a:r>
              <a:rPr lang="en-US" altLang="zh-CN"/>
              <a:t>S[j+1]</a:t>
            </a:r>
            <a:r>
              <a:rPr lang="zh-CN" altLang="en-US"/>
              <a:t>位置</a:t>
            </a:r>
          </a:p>
          <a:p>
            <a:pPr lvl="1" algn="just" eaLnBrk="1" hangingPunct="1">
              <a:spcBef>
                <a:spcPct val="50000"/>
              </a:spcBef>
            </a:pPr>
            <a:r>
              <a:rPr lang="en-US" altLang="zh-CN"/>
              <a:t>}</a:t>
            </a:r>
          </a:p>
        </p:txBody>
      </p:sp>
    </p:spTree>
  </p:cSld>
  <p:clrMapOvr>
    <a:masterClrMapping/>
  </p:clrMapOvr>
  <p:transition>
    <p:random/>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4">
            <a:extLst>
              <a:ext uri="{FF2B5EF4-FFF2-40B4-BE49-F238E27FC236}">
                <a16:creationId xmlns:a16="http://schemas.microsoft.com/office/drawing/2014/main" id="{7B435B23-E464-0BF0-24F0-EBC1362CF0EF}"/>
              </a:ext>
            </a:extLst>
          </p:cNvPr>
          <p:cNvSpPr txBox="1">
            <a:spLocks noChangeArrowheads="1"/>
          </p:cNvSpPr>
          <p:nvPr/>
        </p:nvSpPr>
        <p:spPr bwMode="auto">
          <a:xfrm>
            <a:off x="144463" y="549275"/>
            <a:ext cx="8796337"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30000"/>
              </a:lnSpc>
              <a:spcBef>
                <a:spcPct val="50000"/>
              </a:spcBef>
            </a:pPr>
            <a:r>
              <a:rPr lang="en-US" altLang="zh-CN"/>
              <a:t>if ((S[j]</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a)││(S[j]a)) 	//</a:t>
            </a:r>
            <a:r>
              <a:rPr lang="zh-CN" altLang="en-US"/>
              <a:t>如果栈顶</a:t>
            </a:r>
            <a:r>
              <a:rPr lang="en-US" altLang="zh-CN"/>
              <a:t>S[j] ⋖ a</a:t>
            </a:r>
            <a:r>
              <a:rPr lang="zh-CN" altLang="en-US"/>
              <a:t>或</a:t>
            </a:r>
            <a:r>
              <a:rPr lang="en-US" altLang="zh-CN"/>
              <a:t>S[j]a</a:t>
            </a:r>
            <a:r>
              <a:rPr lang="zh-CN" altLang="en-US"/>
              <a:t>则将</a:t>
            </a:r>
            <a:r>
              <a:rPr lang="en-US" altLang="zh-CN"/>
              <a:t>a</a:t>
            </a:r>
            <a:r>
              <a:rPr lang="zh-CN" altLang="en-US"/>
              <a:t>压栈</a:t>
            </a:r>
          </a:p>
          <a:p>
            <a:pPr lvl="1" algn="just" eaLnBrk="1" hangingPunct="1">
              <a:lnSpc>
                <a:spcPct val="130000"/>
              </a:lnSpc>
              <a:spcBef>
                <a:spcPct val="50000"/>
              </a:spcBef>
            </a:pPr>
            <a:r>
              <a:rPr lang="en-US" altLang="zh-CN"/>
              <a:t>{</a:t>
            </a:r>
          </a:p>
          <a:p>
            <a:pPr lvl="2" algn="just" eaLnBrk="1" hangingPunct="1">
              <a:lnSpc>
                <a:spcPct val="130000"/>
              </a:lnSpc>
              <a:spcBef>
                <a:spcPct val="50000"/>
              </a:spcBef>
            </a:pPr>
            <a:r>
              <a:rPr lang="en-US" altLang="zh-CN"/>
              <a:t>k=k+1;</a:t>
            </a:r>
          </a:p>
          <a:p>
            <a:pPr lvl="2" algn="just" eaLnBrk="1" hangingPunct="1">
              <a:lnSpc>
                <a:spcPct val="130000"/>
              </a:lnSpc>
              <a:spcBef>
                <a:spcPct val="50000"/>
              </a:spcBef>
            </a:pPr>
            <a:r>
              <a:rPr lang="en-US" altLang="zh-CN"/>
              <a:t>S[k]=a;</a:t>
            </a:r>
          </a:p>
          <a:p>
            <a:pPr lvl="1" algn="just" eaLnBrk="1" hangingPunct="1">
              <a:lnSpc>
                <a:spcPct val="130000"/>
              </a:lnSpc>
              <a:spcBef>
                <a:spcPct val="50000"/>
              </a:spcBef>
            </a:pPr>
            <a:r>
              <a:rPr lang="en-US" altLang="zh-CN"/>
              <a:t>}</a:t>
            </a:r>
          </a:p>
          <a:p>
            <a:pPr lvl="1" algn="just" eaLnBrk="1" hangingPunct="1">
              <a:lnSpc>
                <a:spcPct val="130000"/>
              </a:lnSpc>
              <a:spcBef>
                <a:spcPct val="50000"/>
              </a:spcBef>
            </a:pPr>
            <a:r>
              <a:rPr lang="en-US" altLang="zh-CN"/>
              <a:t>else error( );</a:t>
            </a:r>
          </a:p>
          <a:p>
            <a:pPr lvl="1" algn="just" eaLnBrk="1" hangingPunct="1">
              <a:lnSpc>
                <a:spcPct val="130000"/>
              </a:lnSpc>
              <a:spcBef>
                <a:spcPct val="50000"/>
              </a:spcBef>
            </a:pPr>
            <a:r>
              <a:rPr lang="en-US" altLang="zh-CN"/>
              <a:t>}while (a!=‘#’);</a:t>
            </a:r>
          </a:p>
          <a:p>
            <a:pPr algn="just" eaLnBrk="1" hangingPunct="1">
              <a:lnSpc>
                <a:spcPct val="130000"/>
              </a:lnSpc>
              <a:spcBef>
                <a:spcPct val="50000"/>
              </a:spcBef>
            </a:pPr>
            <a:r>
              <a:rPr lang="zh-CN" altLang="en-US"/>
              <a:t>　　此算法工作过程中若出现</a:t>
            </a:r>
            <a:r>
              <a:rPr lang="en-US" altLang="zh-CN"/>
              <a:t>j</a:t>
            </a:r>
            <a:r>
              <a:rPr lang="zh-CN" altLang="en-US"/>
              <a:t>减</a:t>
            </a:r>
            <a:r>
              <a:rPr lang="en-US" altLang="zh-CN"/>
              <a:t>1</a:t>
            </a:r>
            <a:r>
              <a:rPr lang="zh-CN" altLang="en-US"/>
              <a:t>后其值小于或等于</a:t>
            </a:r>
            <a:r>
              <a:rPr lang="en-US" altLang="zh-CN"/>
              <a:t>0</a:t>
            </a:r>
            <a:r>
              <a:rPr lang="zh-CN" altLang="en-US"/>
              <a:t>，则意味着输入串有错。在正确的情况下，算法工作完毕时符号栈将呈现</a:t>
            </a:r>
            <a:r>
              <a:rPr lang="en-US" altLang="zh-CN"/>
              <a:t>#S#</a:t>
            </a:r>
            <a:r>
              <a:rPr lang="zh-CN" altLang="en-US"/>
              <a:t>。</a:t>
            </a:r>
          </a:p>
        </p:txBody>
      </p:sp>
    </p:spTree>
  </p:cSld>
  <p:clrMapOvr>
    <a:masterClrMapping/>
  </p:clrMapOvr>
  <p:transition>
    <p:random/>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4">
            <a:extLst>
              <a:ext uri="{FF2B5EF4-FFF2-40B4-BE49-F238E27FC236}">
                <a16:creationId xmlns:a16="http://schemas.microsoft.com/office/drawing/2014/main" id="{E153CF56-8748-31D9-507F-D0B6B88569B8}"/>
              </a:ext>
            </a:extLst>
          </p:cNvPr>
          <p:cNvSpPr txBox="1">
            <a:spLocks noChangeArrowheads="1"/>
          </p:cNvSpPr>
          <p:nvPr/>
        </p:nvSpPr>
        <p:spPr bwMode="auto">
          <a:xfrm>
            <a:off x="160338" y="581025"/>
            <a:ext cx="8737600"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3.14</a:t>
            </a:r>
            <a:r>
              <a:rPr lang="en-US" altLang="zh-CN"/>
              <a:t>  </a:t>
            </a:r>
            <a:r>
              <a:rPr lang="zh-CN" altLang="en-US"/>
              <a:t>已知文法</a:t>
            </a:r>
            <a:r>
              <a:rPr lang="en-US" altLang="zh-CN"/>
              <a:t>G[E]</a:t>
            </a:r>
            <a:r>
              <a:rPr lang="zh-CN" altLang="en-US"/>
              <a:t>和优先关系如例</a:t>
            </a:r>
            <a:r>
              <a:rPr lang="en-US" altLang="zh-CN"/>
              <a:t>3.12</a:t>
            </a:r>
            <a:r>
              <a:rPr lang="zh-CN" altLang="en-US"/>
              <a:t>所示，试给出输入串</a:t>
            </a:r>
            <a:r>
              <a:rPr lang="en-US" altLang="zh-CN"/>
              <a:t>i+i*i</a:t>
            </a:r>
            <a:r>
              <a:rPr lang="zh-CN" altLang="en-US"/>
              <a:t>的算符优先分析过程。</a:t>
            </a:r>
          </a:p>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输入串</a:t>
            </a:r>
            <a:r>
              <a:rPr lang="en-US" altLang="zh-CN"/>
              <a:t>i+i*i</a:t>
            </a:r>
            <a:r>
              <a:rPr lang="zh-CN" altLang="en-US"/>
              <a:t>的分析过程如表</a:t>
            </a:r>
            <a:r>
              <a:rPr lang="en-US" altLang="zh-CN"/>
              <a:t>3.7</a:t>
            </a:r>
            <a:r>
              <a:rPr lang="zh-CN" altLang="en-US"/>
              <a:t>所示。</a:t>
            </a:r>
          </a:p>
        </p:txBody>
      </p:sp>
    </p:spTree>
  </p:cSld>
  <p:clrMapOvr>
    <a:masterClrMapping/>
  </p:clrMapOvr>
  <p:transition>
    <p:random/>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4">
            <a:extLst>
              <a:ext uri="{FF2B5EF4-FFF2-40B4-BE49-F238E27FC236}">
                <a16:creationId xmlns:a16="http://schemas.microsoft.com/office/drawing/2014/main" id="{06781587-2720-60D9-9718-E8C19021C4CA}"/>
              </a:ext>
            </a:extLst>
          </p:cNvPr>
          <p:cNvGraphicFramePr>
            <a:graphicFrameLocks noChangeAspect="1"/>
          </p:cNvGraphicFramePr>
          <p:nvPr/>
        </p:nvGraphicFramePr>
        <p:xfrm>
          <a:off x="179388" y="485775"/>
          <a:ext cx="8964612" cy="6584950"/>
        </p:xfrm>
        <a:graphic>
          <a:graphicData uri="http://schemas.openxmlformats.org/presentationml/2006/ole">
            <mc:AlternateContent xmlns:mc="http://schemas.openxmlformats.org/markup-compatibility/2006">
              <mc:Choice xmlns:v="urn:schemas-microsoft-com:vml" Requires="v">
                <p:oleObj name="文档" r:id="rId2" imgW="5399674" imgH="3042956" progId="Word.Document.8">
                  <p:embed/>
                </p:oleObj>
              </mc:Choice>
              <mc:Fallback>
                <p:oleObj name="文档" r:id="rId2" imgW="5399674" imgH="3042956" progId="Word.Document.8">
                  <p:embed/>
                  <p:pic>
                    <p:nvPicPr>
                      <p:cNvPr id="47106" name="Object 4">
                        <a:extLst>
                          <a:ext uri="{FF2B5EF4-FFF2-40B4-BE49-F238E27FC236}">
                            <a16:creationId xmlns:a16="http://schemas.microsoft.com/office/drawing/2014/main" id="{06781587-2720-60D9-9718-E8C19021C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386" r="11813"/>
                      <a:stretch>
                        <a:fillRect/>
                      </a:stretch>
                    </p:blipFill>
                    <p:spPr bwMode="auto">
                      <a:xfrm>
                        <a:off x="179388" y="485775"/>
                        <a:ext cx="8964612" cy="658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C7900014-5F66-A71F-D45B-E42947B083D2}"/>
              </a:ext>
            </a:extLst>
          </p:cNvPr>
          <p:cNvSpPr>
            <a:spLocks noGrp="1" noChangeArrowheads="1"/>
          </p:cNvSpPr>
          <p:nvPr>
            <p:ph type="title"/>
          </p:nvPr>
        </p:nvSpPr>
        <p:spPr/>
        <p:txBody>
          <a:bodyPr/>
          <a:lstStyle/>
          <a:p>
            <a:pPr eaLnBrk="1" hangingPunct="1"/>
            <a:endParaRPr lang="zh-CN" altLang="zh-CN"/>
          </a:p>
        </p:txBody>
      </p:sp>
      <p:sp>
        <p:nvSpPr>
          <p:cNvPr id="1338371" name="Rectangle 3">
            <a:extLst>
              <a:ext uri="{FF2B5EF4-FFF2-40B4-BE49-F238E27FC236}">
                <a16:creationId xmlns:a16="http://schemas.microsoft.com/office/drawing/2014/main" id="{4C359AC9-659F-54E2-B74F-0F046D63B411}"/>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a:t>             </a:t>
            </a:r>
            <a:r>
              <a:rPr lang="zh-CN" altLang="en-US"/>
              <a:t>输入串</a:t>
            </a:r>
            <a:r>
              <a:rPr lang="en-US" altLang="zh-CN"/>
              <a:t>i+i*i</a:t>
            </a:r>
            <a:r>
              <a:rPr lang="zh-CN" altLang="en-US"/>
              <a:t>的归约过程用语法树表示如图</a:t>
            </a:r>
            <a:r>
              <a:rPr lang="en-US" altLang="zh-CN"/>
              <a:t>3-23</a:t>
            </a:r>
            <a:r>
              <a:rPr lang="zh-CN" altLang="en-US"/>
              <a:t>所示。实际上，先画出输入串</a:t>
            </a:r>
            <a:r>
              <a:rPr lang="en-US" altLang="zh-CN"/>
              <a:t>i+i*i</a:t>
            </a:r>
            <a:r>
              <a:rPr lang="zh-CN" altLang="en-US"/>
              <a:t>的语法树，然后再根据语法树得到表</a:t>
            </a:r>
            <a:r>
              <a:rPr lang="en-US" altLang="zh-CN"/>
              <a:t>3.7</a:t>
            </a:r>
            <a:r>
              <a:rPr lang="zh-CN" altLang="en-US"/>
              <a:t>的分析过程将更加容易。</a:t>
            </a:r>
          </a:p>
        </p:txBody>
      </p:sp>
      <p:pic>
        <p:nvPicPr>
          <p:cNvPr id="199684" name="Picture 4" descr="a">
            <a:extLst>
              <a:ext uri="{FF2B5EF4-FFF2-40B4-BE49-F238E27FC236}">
                <a16:creationId xmlns:a16="http://schemas.microsoft.com/office/drawing/2014/main" id="{93149F5F-A5CC-39F0-A854-77889AA82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068638"/>
            <a:ext cx="72580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5" name="Rectangle 5">
            <a:extLst>
              <a:ext uri="{FF2B5EF4-FFF2-40B4-BE49-F238E27FC236}">
                <a16:creationId xmlns:a16="http://schemas.microsoft.com/office/drawing/2014/main" id="{D7858A62-BC74-BB61-7921-9B948F42DC0E}"/>
              </a:ext>
            </a:extLst>
          </p:cNvPr>
          <p:cNvSpPr>
            <a:spLocks noChangeArrowheads="1"/>
          </p:cNvSpPr>
          <p:nvPr/>
        </p:nvSpPr>
        <p:spPr bwMode="auto">
          <a:xfrm>
            <a:off x="2411413" y="5445125"/>
            <a:ext cx="5129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1533525"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tabLst>
                <a:tab pos="1533525"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tabLst>
                <a:tab pos="1533525"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tabLst>
                <a:tab pos="1533525"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tabLst>
                <a:tab pos="1533525"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1533525"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1533525"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1533525"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1533525" algn="l"/>
              </a:tabLs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3-23  </a:t>
            </a:r>
            <a:r>
              <a:rPr lang="zh-CN" altLang="en-US"/>
              <a:t>输入串</a:t>
            </a:r>
            <a:r>
              <a:rPr lang="en-US" altLang="zh-CN"/>
              <a:t>i+i*i</a:t>
            </a:r>
            <a:r>
              <a:rPr lang="zh-CN" altLang="en-US"/>
              <a:t>的语法树归约示意</a:t>
            </a:r>
          </a:p>
        </p:txBody>
      </p:sp>
    </p:spTree>
  </p:cSld>
  <p:clrMapOvr>
    <a:masterClrMapping/>
  </p:clrMapOvr>
  <p:transition>
    <p:random/>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5" name="Rectangle 3">
            <a:extLst>
              <a:ext uri="{FF2B5EF4-FFF2-40B4-BE49-F238E27FC236}">
                <a16:creationId xmlns:a16="http://schemas.microsoft.com/office/drawing/2014/main" id="{E5A04288-27A4-BDC2-D94B-CD904FE1A4DC}"/>
              </a:ext>
            </a:extLst>
          </p:cNvPr>
          <p:cNvSpPr>
            <a:spLocks noGrp="1" noChangeArrowheads="1"/>
          </p:cNvSpPr>
          <p:nvPr>
            <p:ph type="body" idx="1"/>
          </p:nvPr>
        </p:nvSpPr>
        <p:spPr>
          <a:xfrm>
            <a:off x="457200" y="765175"/>
            <a:ext cx="8229600" cy="5360988"/>
          </a:xfrm>
        </p:spPr>
        <p:txBody>
          <a:bodyPr/>
          <a:lstStyle/>
          <a:p>
            <a:pPr eaLnBrk="1" hangingPunct="1">
              <a:buFont typeface="Wingdings" panose="05000000000000000000" pitchFamily="2" charset="2"/>
              <a:buNone/>
              <a:defRPr/>
            </a:pPr>
            <a:r>
              <a:rPr lang="en-US" altLang="zh-CN"/>
              <a:t>           </a:t>
            </a:r>
            <a:r>
              <a:rPr lang="zh-CN" altLang="en-US"/>
              <a:t>由例</a:t>
            </a:r>
            <a:r>
              <a:rPr lang="en-US" altLang="zh-CN"/>
              <a:t>3.14</a:t>
            </a:r>
            <a:r>
              <a:rPr lang="zh-CN" altLang="en-US"/>
              <a:t>可知，算符优先分析的归约只关心句型中由左至右终结符序列的优先关系，而不涉及终结符之间可能存在的非终结符，即实际上可认为这些非终结符是同一个非终结符。用例</a:t>
            </a:r>
            <a:r>
              <a:rPr lang="en-US" altLang="zh-CN"/>
              <a:t>3.13</a:t>
            </a:r>
            <a:r>
              <a:rPr lang="zh-CN" altLang="en-US"/>
              <a:t>中的算符优先分析方法得到的</a:t>
            </a:r>
            <a:r>
              <a:rPr lang="en-US" altLang="zh-CN"/>
              <a:t>i+i</a:t>
            </a:r>
            <a:r>
              <a:rPr lang="zh-CN" altLang="en-US"/>
              <a:t>归约语法树如图</a:t>
            </a:r>
            <a:r>
              <a:rPr lang="en-US" altLang="zh-CN"/>
              <a:t>3-24</a:t>
            </a:r>
            <a:r>
              <a:rPr lang="zh-CN" altLang="en-US"/>
              <a:t>所示，先将第一个最左素短语</a:t>
            </a:r>
            <a:r>
              <a:rPr lang="en-US" altLang="zh-CN"/>
              <a:t>i</a:t>
            </a:r>
            <a:r>
              <a:rPr lang="zh-CN" altLang="en-US"/>
              <a:t>归为</a:t>
            </a:r>
            <a:r>
              <a:rPr lang="en-US" altLang="zh-CN"/>
              <a:t>F</a:t>
            </a:r>
            <a:r>
              <a:rPr lang="zh-CN" altLang="en-US"/>
              <a:t>，然后把第二次归约的最左素短语</a:t>
            </a:r>
            <a:r>
              <a:rPr lang="en-US" altLang="zh-CN"/>
              <a:t>i</a:t>
            </a:r>
            <a:r>
              <a:rPr lang="zh-CN" altLang="en-US"/>
              <a:t>（第二个</a:t>
            </a:r>
            <a:r>
              <a:rPr lang="en-US" altLang="zh-CN"/>
              <a:t>i</a:t>
            </a:r>
            <a:r>
              <a:rPr lang="zh-CN" altLang="en-US"/>
              <a:t>）也归为</a:t>
            </a:r>
            <a:r>
              <a:rPr lang="en-US" altLang="zh-CN"/>
              <a:t>F</a:t>
            </a:r>
            <a:r>
              <a:rPr lang="zh-CN" altLang="en-US"/>
              <a:t>，最后将第三次归约的最左素短语</a:t>
            </a:r>
            <a:r>
              <a:rPr lang="en-US" altLang="zh-CN"/>
              <a:t>F+F</a:t>
            </a:r>
            <a:r>
              <a:rPr lang="zh-CN" altLang="en-US"/>
              <a:t>归为</a:t>
            </a:r>
            <a:r>
              <a:rPr lang="en-US" altLang="zh-CN"/>
              <a:t>E</a:t>
            </a:r>
            <a:r>
              <a:rPr lang="zh-CN" altLang="en-US"/>
              <a:t>，即认为</a:t>
            </a:r>
            <a:r>
              <a:rPr lang="en-US" altLang="zh-CN"/>
              <a:t>F+F</a:t>
            </a:r>
            <a:r>
              <a:rPr lang="zh-CN" altLang="en-US"/>
              <a:t>相当于</a:t>
            </a:r>
            <a:r>
              <a:rPr lang="en-US" altLang="zh-CN"/>
              <a:t>E+T</a:t>
            </a:r>
            <a:r>
              <a:rPr lang="zh-CN" altLang="en-US"/>
              <a:t>。对规范归约来说，句子</a:t>
            </a:r>
            <a:r>
              <a:rPr lang="en-US" altLang="zh-CN"/>
              <a:t>i+i</a:t>
            </a:r>
            <a:r>
              <a:rPr lang="zh-CN" altLang="en-US"/>
              <a:t>的归约过程是：先把第一个</a:t>
            </a:r>
            <a:r>
              <a:rPr lang="en-US" altLang="zh-CN"/>
              <a:t>i</a:t>
            </a:r>
            <a:r>
              <a:rPr lang="zh-CN" altLang="en-US"/>
              <a:t>归为</a:t>
            </a:r>
            <a:r>
              <a:rPr lang="en-US" altLang="zh-CN"/>
              <a:t>F</a:t>
            </a:r>
            <a:r>
              <a:rPr lang="zh-CN" altLang="en-US"/>
              <a:t>，接着将</a:t>
            </a:r>
            <a:r>
              <a:rPr lang="en-US" altLang="zh-CN"/>
              <a:t>F</a:t>
            </a:r>
            <a:r>
              <a:rPr lang="zh-CN" altLang="en-US"/>
              <a:t>归为</a:t>
            </a:r>
            <a:r>
              <a:rPr lang="en-US" altLang="zh-CN"/>
              <a:t>T</a:t>
            </a:r>
            <a:r>
              <a:rPr lang="zh-CN" altLang="en-US"/>
              <a:t>，再将</a:t>
            </a:r>
            <a:r>
              <a:rPr lang="en-US" altLang="zh-CN"/>
              <a:t>T</a:t>
            </a:r>
            <a:r>
              <a:rPr lang="zh-CN" altLang="en-US"/>
              <a:t>归为</a:t>
            </a:r>
            <a:r>
              <a:rPr lang="en-US" altLang="zh-CN"/>
              <a:t>E</a:t>
            </a:r>
            <a:r>
              <a:rPr lang="zh-CN" altLang="en-US"/>
              <a:t>；然后重复相同的过程把第二个</a:t>
            </a:r>
            <a:r>
              <a:rPr lang="en-US" altLang="zh-CN"/>
              <a:t>i</a:t>
            </a:r>
            <a:r>
              <a:rPr lang="zh-CN" altLang="en-US"/>
              <a:t>归为</a:t>
            </a:r>
            <a:r>
              <a:rPr lang="en-US" altLang="zh-CN"/>
              <a:t>F</a:t>
            </a:r>
            <a:r>
              <a:rPr lang="zh-CN" altLang="en-US"/>
              <a:t>，再将</a:t>
            </a:r>
            <a:r>
              <a:rPr lang="en-US" altLang="zh-CN"/>
              <a:t>F</a:t>
            </a:r>
            <a:r>
              <a:rPr lang="zh-CN" altLang="en-US"/>
              <a:t>归为</a:t>
            </a:r>
            <a:r>
              <a:rPr lang="en-US" altLang="zh-CN"/>
              <a:t>T</a:t>
            </a:r>
            <a:r>
              <a:rPr lang="zh-CN" altLang="en-US"/>
              <a:t>；最后将</a:t>
            </a:r>
            <a:r>
              <a:rPr lang="en-US" altLang="zh-CN"/>
              <a:t>E+T</a:t>
            </a:r>
            <a:r>
              <a:rPr lang="zh-CN" altLang="en-US"/>
              <a:t>归为</a:t>
            </a:r>
            <a:r>
              <a:rPr lang="en-US" altLang="zh-CN"/>
              <a:t>E</a:t>
            </a:r>
            <a:r>
              <a:rPr lang="zh-CN" altLang="en-US"/>
              <a:t>，如图</a:t>
            </a:r>
            <a:r>
              <a:rPr lang="en-US" altLang="zh-CN"/>
              <a:t>3-25</a:t>
            </a:r>
            <a:r>
              <a:rPr lang="zh-CN" altLang="en-US"/>
              <a:t>所示。</a:t>
            </a:r>
          </a:p>
        </p:txBody>
      </p:sp>
    </p:spTree>
  </p:cSld>
  <p:clrMapOvr>
    <a:masterClrMapping/>
  </p:clrMapOvr>
  <p:transition>
    <p:random/>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4">
            <a:extLst>
              <a:ext uri="{FF2B5EF4-FFF2-40B4-BE49-F238E27FC236}">
                <a16:creationId xmlns:a16="http://schemas.microsoft.com/office/drawing/2014/main" id="{CDD33CFE-1AEF-DD61-6946-C427794D35AF}"/>
              </a:ext>
            </a:extLst>
          </p:cNvPr>
          <p:cNvSpPr txBox="1">
            <a:spLocks noChangeArrowheads="1"/>
          </p:cNvSpPr>
          <p:nvPr/>
        </p:nvSpPr>
        <p:spPr bwMode="auto">
          <a:xfrm>
            <a:off x="2051050" y="5851525"/>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3–24  </a:t>
            </a:r>
            <a:r>
              <a:rPr lang="zh-CN" altLang="en-US">
                <a:latin typeface="宋体" panose="02010600030101010101" pitchFamily="2" charset="-122"/>
              </a:rPr>
              <a:t>算符优先归约时</a:t>
            </a:r>
            <a:r>
              <a:rPr lang="en-US" altLang="zh-CN"/>
              <a:t>i+i</a:t>
            </a:r>
            <a:r>
              <a:rPr lang="zh-CN" altLang="en-US">
                <a:latin typeface="宋体" panose="02010600030101010101" pitchFamily="2" charset="-122"/>
              </a:rPr>
              <a:t>的语法树</a:t>
            </a:r>
            <a:r>
              <a:rPr lang="zh-CN" altLang="en-US"/>
              <a:t> </a:t>
            </a:r>
          </a:p>
        </p:txBody>
      </p:sp>
      <p:pic>
        <p:nvPicPr>
          <p:cNvPr id="201731" name="Picture 5" descr="3-21">
            <a:extLst>
              <a:ext uri="{FF2B5EF4-FFF2-40B4-BE49-F238E27FC236}">
                <a16:creationId xmlns:a16="http://schemas.microsoft.com/office/drawing/2014/main" id="{D6073086-6B0E-DD30-2943-9A4B6CD43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765175"/>
            <a:ext cx="42767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4">
            <a:extLst>
              <a:ext uri="{FF2B5EF4-FFF2-40B4-BE49-F238E27FC236}">
                <a16:creationId xmlns:a16="http://schemas.microsoft.com/office/drawing/2014/main" id="{9D0C13A6-BAC2-D4A7-F790-E004CBB93C7F}"/>
              </a:ext>
            </a:extLst>
          </p:cNvPr>
          <p:cNvSpPr txBox="1">
            <a:spLocks noChangeArrowheads="1"/>
          </p:cNvSpPr>
          <p:nvPr/>
        </p:nvSpPr>
        <p:spPr bwMode="auto">
          <a:xfrm>
            <a:off x="1863725" y="5995988"/>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3–25  </a:t>
            </a:r>
            <a:r>
              <a:rPr lang="zh-CN" altLang="en-US">
                <a:latin typeface="宋体" panose="02010600030101010101" pitchFamily="2" charset="-122"/>
              </a:rPr>
              <a:t>规范归约时</a:t>
            </a:r>
            <a:r>
              <a:rPr lang="en-US" altLang="zh-CN"/>
              <a:t>i+i</a:t>
            </a:r>
            <a:r>
              <a:rPr lang="zh-CN" altLang="en-US">
                <a:latin typeface="宋体" panose="02010600030101010101" pitchFamily="2" charset="-122"/>
              </a:rPr>
              <a:t>的语法树</a:t>
            </a:r>
            <a:r>
              <a:rPr lang="zh-CN" altLang="en-US"/>
              <a:t> </a:t>
            </a:r>
          </a:p>
        </p:txBody>
      </p:sp>
      <p:pic>
        <p:nvPicPr>
          <p:cNvPr id="202755" name="Picture 5" descr="3-22">
            <a:extLst>
              <a:ext uri="{FF2B5EF4-FFF2-40B4-BE49-F238E27FC236}">
                <a16:creationId xmlns:a16="http://schemas.microsoft.com/office/drawing/2014/main" id="{31E98CC3-FEEF-AB63-2600-5BE65F906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15888"/>
            <a:ext cx="28829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4">
            <a:extLst>
              <a:ext uri="{FF2B5EF4-FFF2-40B4-BE49-F238E27FC236}">
                <a16:creationId xmlns:a16="http://schemas.microsoft.com/office/drawing/2014/main" id="{7DD212B0-F86B-A6CF-82BB-45EAE9DFFAEC}"/>
              </a:ext>
            </a:extLst>
          </p:cNvPr>
          <p:cNvSpPr txBox="1">
            <a:spLocks noChangeArrowheads="1"/>
          </p:cNvSpPr>
          <p:nvPr/>
        </p:nvSpPr>
        <p:spPr bwMode="auto">
          <a:xfrm>
            <a:off x="201613" y="533400"/>
            <a:ext cx="8763000"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因此，算符优先分析比规范归约要快得多，因为算符优先分析不考虑非终结符的形式</a:t>
            </a:r>
            <a:r>
              <a:rPr lang="en-US" altLang="zh-CN"/>
              <a:t>(</a:t>
            </a:r>
            <a:r>
              <a:rPr lang="zh-CN" altLang="en-US"/>
              <a:t>即认为所有非终结符都是一样的</a:t>
            </a:r>
            <a:r>
              <a:rPr lang="en-US" altLang="zh-CN"/>
              <a:t>)</a:t>
            </a:r>
            <a:r>
              <a:rPr lang="zh-CN" altLang="en-US"/>
              <a:t>，即跳过了所有形如</a:t>
            </a:r>
            <a:r>
              <a:rPr lang="en-US" altLang="zh-CN"/>
              <a:t>P→Q</a:t>
            </a:r>
            <a:r>
              <a:rPr lang="zh-CN" altLang="en-US"/>
              <a:t>的单非产生式</a:t>
            </a:r>
            <a:r>
              <a:rPr lang="en-US" altLang="zh-CN"/>
              <a:t>(</a:t>
            </a:r>
            <a:r>
              <a:rPr lang="zh-CN" altLang="en-US"/>
              <a:t>即右部仅含一个非终结符的产生式</a:t>
            </a:r>
            <a:r>
              <a:rPr lang="en-US" altLang="zh-CN"/>
              <a:t>)</a:t>
            </a:r>
            <a:r>
              <a:rPr lang="zh-CN" altLang="en-US"/>
              <a:t>所对应的归约步骤。这既是算符优先分析的优点，同时也是它的缺点；因为这样有可能把本来不成句子的输入串也误认为是句子，但这种缺点易于弥补。</a:t>
            </a:r>
          </a:p>
          <a:p>
            <a:pPr algn="just" eaLnBrk="1" hangingPunct="1">
              <a:lnSpc>
                <a:spcPct val="140000"/>
              </a:lnSpc>
              <a:spcBef>
                <a:spcPct val="50000"/>
              </a:spcBef>
            </a:pPr>
            <a:r>
              <a:rPr lang="zh-CN" altLang="en-US"/>
              <a:t>　　算符优先分析法除了可用于分析算术表达式外，也可用于分析某些高级语言的语句。</a:t>
            </a:r>
          </a:p>
        </p:txBody>
      </p:sp>
    </p:spTree>
  </p:cSld>
  <p:clrMapOvr>
    <a:masterClrMapping/>
  </p:clrMapOvr>
  <p:transition>
    <p:random/>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4">
            <a:extLst>
              <a:ext uri="{FF2B5EF4-FFF2-40B4-BE49-F238E27FC236}">
                <a16:creationId xmlns:a16="http://schemas.microsoft.com/office/drawing/2014/main" id="{F6C729AE-C9F1-75C8-F3BE-113D9D63B823}"/>
              </a:ext>
            </a:extLst>
          </p:cNvPr>
          <p:cNvSpPr txBox="1">
            <a:spLocks noChangeArrowheads="1"/>
          </p:cNvSpPr>
          <p:nvPr/>
        </p:nvSpPr>
        <p:spPr bwMode="auto">
          <a:xfrm>
            <a:off x="174625" y="581025"/>
            <a:ext cx="8751888"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a:t> </a:t>
            </a:r>
            <a:r>
              <a:rPr lang="zh-CN" altLang="en-US"/>
              <a:t>　　</a:t>
            </a:r>
            <a:r>
              <a:rPr lang="zh-CN" altLang="en-US">
                <a:ea typeface="黑体" panose="02010609060101010101" pitchFamily="49" charset="-122"/>
              </a:rPr>
              <a:t>例</a:t>
            </a:r>
            <a:r>
              <a:rPr lang="en-US" altLang="zh-CN">
                <a:ea typeface="黑体" panose="02010609060101010101" pitchFamily="49" charset="-122"/>
              </a:rPr>
              <a:t>3.15</a:t>
            </a:r>
            <a:r>
              <a:rPr lang="en-US" altLang="zh-CN"/>
              <a:t>  </a:t>
            </a:r>
            <a:r>
              <a:rPr lang="zh-CN" altLang="en-US"/>
              <a:t>试设计下面文法的算符优先分析表：</a:t>
            </a:r>
          </a:p>
          <a:p>
            <a:pPr algn="just" eaLnBrk="1" hangingPunct="1">
              <a:spcBef>
                <a:spcPct val="50000"/>
              </a:spcBef>
            </a:pPr>
            <a:r>
              <a:rPr lang="zh-CN" altLang="en-US"/>
              <a:t>		</a:t>
            </a:r>
            <a:r>
              <a:rPr lang="en-US" altLang="zh-CN"/>
              <a:t>G[S]:   S→iBtS∣iBtAeS∣a</a:t>
            </a:r>
          </a:p>
          <a:p>
            <a:pPr algn="just" eaLnBrk="1" hangingPunct="1">
              <a:spcBef>
                <a:spcPct val="50000"/>
              </a:spcBef>
            </a:pPr>
            <a:r>
              <a:rPr lang="en-US" altLang="zh-CN"/>
              <a:t>			A→iBtAeS∣a</a:t>
            </a:r>
          </a:p>
          <a:p>
            <a:pPr algn="just" eaLnBrk="1" hangingPunct="1">
              <a:spcBef>
                <a:spcPct val="50000"/>
              </a:spcBef>
            </a:pPr>
            <a:r>
              <a:rPr lang="en-US" altLang="zh-CN"/>
              <a:t>			B→b</a:t>
            </a:r>
          </a:p>
          <a:p>
            <a:pPr algn="just" eaLnBrk="1" hangingPunct="1">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首先对文法</a:t>
            </a:r>
            <a:r>
              <a:rPr lang="en-US" altLang="zh-CN"/>
              <a:t>G[S]</a:t>
            </a:r>
            <a:r>
              <a:rPr lang="zh-CN" altLang="en-US"/>
              <a:t>构造</a:t>
            </a:r>
            <a:r>
              <a:rPr lang="en-US" altLang="zh-CN"/>
              <a:t>FIRSTVT</a:t>
            </a:r>
            <a:r>
              <a:rPr lang="zh-CN" altLang="en-US"/>
              <a:t>和</a:t>
            </a:r>
            <a:r>
              <a:rPr lang="en-US" altLang="zh-CN"/>
              <a:t>LASTVT</a:t>
            </a:r>
            <a:r>
              <a:rPr lang="zh-CN" altLang="en-US"/>
              <a:t>集如下：</a:t>
            </a:r>
          </a:p>
          <a:p>
            <a:pPr algn="just" eaLnBrk="1" hangingPunct="1">
              <a:spcBef>
                <a:spcPct val="50000"/>
              </a:spcBef>
            </a:pPr>
            <a:r>
              <a:rPr lang="zh-CN" altLang="en-US"/>
              <a:t>	</a:t>
            </a:r>
            <a:r>
              <a:rPr lang="en-US" altLang="zh-CN"/>
              <a:t>FIRSTVT(S)={i,a}</a:t>
            </a:r>
            <a:r>
              <a:rPr lang="zh-CN" altLang="en-US"/>
              <a:t>；        </a:t>
            </a:r>
            <a:r>
              <a:rPr lang="en-US" altLang="zh-CN"/>
              <a:t>FIRSTVT(A)={i,a}</a:t>
            </a:r>
            <a:r>
              <a:rPr lang="zh-CN" altLang="en-US"/>
              <a:t>；</a:t>
            </a:r>
          </a:p>
          <a:p>
            <a:pPr algn="just" eaLnBrk="1" hangingPunct="1">
              <a:spcBef>
                <a:spcPct val="50000"/>
              </a:spcBef>
            </a:pPr>
            <a:r>
              <a:rPr lang="zh-CN" altLang="en-US"/>
              <a:t>	</a:t>
            </a:r>
            <a:r>
              <a:rPr lang="en-US" altLang="zh-CN"/>
              <a:t>FIRSTVT(B)={b}</a:t>
            </a:r>
            <a:r>
              <a:rPr lang="zh-CN" altLang="en-US"/>
              <a:t>；</a:t>
            </a:r>
          </a:p>
          <a:p>
            <a:pPr algn="just" eaLnBrk="1" hangingPunct="1">
              <a:spcBef>
                <a:spcPct val="50000"/>
              </a:spcBef>
            </a:pPr>
            <a:r>
              <a:rPr lang="zh-CN" altLang="en-US"/>
              <a:t>	</a:t>
            </a:r>
            <a:r>
              <a:rPr lang="en-US" altLang="zh-CN"/>
              <a:t>LASTVT(S)={t,e,a}</a:t>
            </a:r>
            <a:r>
              <a:rPr lang="zh-CN" altLang="en-US"/>
              <a:t>；       </a:t>
            </a:r>
            <a:r>
              <a:rPr lang="en-US" altLang="zh-CN"/>
              <a:t>LASTVT(A)={e,a}</a:t>
            </a:r>
            <a:r>
              <a:rPr lang="zh-CN" altLang="en-US"/>
              <a:t>；</a:t>
            </a:r>
          </a:p>
          <a:p>
            <a:pPr algn="just" eaLnBrk="1" hangingPunct="1">
              <a:spcBef>
                <a:spcPct val="50000"/>
              </a:spcBef>
            </a:pPr>
            <a:r>
              <a:rPr lang="zh-CN" altLang="en-US"/>
              <a:t>	</a:t>
            </a:r>
            <a:r>
              <a:rPr lang="en-US" altLang="zh-CN"/>
              <a:t>LASTVT(B)={b}</a:t>
            </a:r>
            <a:r>
              <a:rPr lang="zh-CN" altLang="en-US"/>
              <a:t>。</a:t>
            </a:r>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4">
            <a:extLst>
              <a:ext uri="{FF2B5EF4-FFF2-40B4-BE49-F238E27FC236}">
                <a16:creationId xmlns:a16="http://schemas.microsoft.com/office/drawing/2014/main" id="{106A50E2-B85D-0BD3-E8A3-1799E9D7CE53}"/>
              </a:ext>
            </a:extLst>
          </p:cNvPr>
          <p:cNvSpPr txBox="1">
            <a:spLocks noChangeArrowheads="1"/>
          </p:cNvSpPr>
          <p:nvPr/>
        </p:nvSpPr>
        <p:spPr bwMode="auto">
          <a:xfrm>
            <a:off x="174625" y="1444625"/>
            <a:ext cx="8794750"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(3) </a:t>
            </a:r>
            <a:r>
              <a:rPr lang="zh-CN" altLang="en-US"/>
              <a:t>必须熟练掌握编译方法，编译方法掌握的如何将直接影响到编译程序的成败，一个好的编译方法可能得到事半功倍的效果。</a:t>
            </a:r>
          </a:p>
          <a:p>
            <a:pPr algn="just" eaLnBrk="1" hangingPunct="1">
              <a:lnSpc>
                <a:spcPct val="130000"/>
              </a:lnSpc>
              <a:spcBef>
                <a:spcPct val="50000"/>
              </a:spcBef>
            </a:pPr>
            <a:r>
              <a:rPr lang="zh-CN" altLang="en-US"/>
              <a:t>　　由于编译程序是一个极其复杂的系统，故在讨论中只好把它分解开来，一部分一部分地进行研究。在学习编译程序的过程中，应注意前后联系，切忌用静止的、孤立的观点看待问题；作为一门技术课程，学习时还必须注意理论联系实际，多练习、多实践。</a:t>
            </a:r>
          </a:p>
        </p:txBody>
      </p:sp>
    </p:spTree>
  </p:cSld>
  <p:clrMapOvr>
    <a:masterClrMapping/>
  </p:clrMapOvr>
  <p:transition>
    <p:random/>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4">
            <a:extLst>
              <a:ext uri="{FF2B5EF4-FFF2-40B4-BE49-F238E27FC236}">
                <a16:creationId xmlns:a16="http://schemas.microsoft.com/office/drawing/2014/main" id="{50988C56-B1F0-54F9-6508-30C3D24D16DB}"/>
              </a:ext>
            </a:extLst>
          </p:cNvPr>
          <p:cNvSpPr txBox="1">
            <a:spLocks noChangeArrowheads="1"/>
          </p:cNvSpPr>
          <p:nvPr/>
        </p:nvSpPr>
        <p:spPr bwMode="auto">
          <a:xfrm>
            <a:off x="179388" y="595313"/>
            <a:ext cx="8767762" cy="57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此外，由</a:t>
            </a:r>
            <a:r>
              <a:rPr lang="en-US" altLang="zh-CN"/>
              <a:t>A→…S</a:t>
            </a:r>
            <a:r>
              <a:rPr lang="zh-CN" altLang="en-US"/>
              <a:t>可知</a:t>
            </a:r>
            <a:r>
              <a:rPr lang="en-US" altLang="zh-CN"/>
              <a:t>LASTVT(S) </a:t>
            </a:r>
            <a:r>
              <a:rPr lang="en-US" altLang="zh-CN">
                <a:sym typeface="SymbolPS" charset="2"/>
              </a:rPr>
              <a:t></a:t>
            </a:r>
            <a:r>
              <a:rPr lang="en-US" altLang="zh-CN"/>
              <a:t> LASTVT(A)</a:t>
            </a:r>
            <a:r>
              <a:rPr lang="zh-CN" altLang="en-US"/>
              <a:t>，即</a:t>
            </a:r>
            <a:r>
              <a:rPr lang="en-US" altLang="zh-CN"/>
              <a:t>LASTVT(A)={t,e,a}</a:t>
            </a:r>
            <a:r>
              <a:rPr lang="zh-CN" altLang="en-US"/>
              <a:t>。优先关系如下：</a:t>
            </a:r>
          </a:p>
          <a:p>
            <a:pPr algn="just" eaLnBrk="1" hangingPunct="1">
              <a:spcBef>
                <a:spcPct val="50000"/>
              </a:spcBef>
            </a:pPr>
            <a:r>
              <a:rPr lang="zh-CN" altLang="en-US"/>
              <a:t>　　</a:t>
            </a:r>
            <a:r>
              <a:rPr lang="en-US" altLang="zh-CN"/>
              <a:t>(1) </a:t>
            </a:r>
            <a:r>
              <a:rPr lang="zh-CN" altLang="en-US"/>
              <a:t>由文法</a:t>
            </a:r>
            <a:r>
              <a:rPr lang="en-US" altLang="zh-CN"/>
              <a:t>G[S]</a:t>
            </a:r>
            <a:r>
              <a:rPr lang="zh-CN" altLang="en-US"/>
              <a:t>的产生式</a:t>
            </a:r>
            <a:r>
              <a:rPr lang="en-US" altLang="zh-CN"/>
              <a:t>S→iBtAeS</a:t>
            </a:r>
            <a:r>
              <a:rPr lang="zh-CN" altLang="en-US"/>
              <a:t>和</a:t>
            </a:r>
            <a:r>
              <a:rPr lang="en-US" altLang="zh-CN"/>
              <a:t>S→iBtS</a:t>
            </a:r>
            <a:r>
              <a:rPr lang="zh-CN" altLang="en-US"/>
              <a:t>可知：</a:t>
            </a:r>
          </a:p>
          <a:p>
            <a:pPr algn="just" eaLnBrk="1" hangingPunct="1">
              <a:spcBef>
                <a:spcPct val="50000"/>
              </a:spcBef>
            </a:pPr>
            <a:r>
              <a:rPr lang="zh-CN" altLang="en-US"/>
              <a:t>　　① 由</a:t>
            </a:r>
            <a:r>
              <a:rPr lang="en-US" altLang="zh-CN"/>
              <a:t>S→iB…</a:t>
            </a:r>
            <a:r>
              <a:rPr lang="zh-CN" altLang="en-US"/>
              <a:t>得</a:t>
            </a:r>
            <a:r>
              <a:rPr lang="en-US" altLang="zh-CN"/>
              <a:t>i</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FIRSTVT(B)</a:t>
            </a:r>
            <a:r>
              <a:rPr lang="zh-CN" altLang="en-US"/>
              <a:t>；</a:t>
            </a:r>
          </a:p>
          <a:p>
            <a:pPr algn="just" eaLnBrk="1" hangingPunct="1">
              <a:spcBef>
                <a:spcPct val="50000"/>
              </a:spcBef>
            </a:pPr>
            <a:r>
              <a:rPr lang="zh-CN" altLang="en-US"/>
              <a:t>　　② 由</a:t>
            </a:r>
            <a:r>
              <a:rPr lang="en-US" altLang="zh-CN"/>
              <a:t>S→…Bt…</a:t>
            </a:r>
            <a:r>
              <a:rPr lang="zh-CN" altLang="en-US"/>
              <a:t>得</a:t>
            </a:r>
            <a:r>
              <a:rPr lang="en-US" altLang="zh-CN"/>
              <a:t>LASTVT(B)</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t</a:t>
            </a:r>
            <a:r>
              <a:rPr lang="zh-CN" altLang="en-US"/>
              <a:t>；</a:t>
            </a:r>
          </a:p>
          <a:p>
            <a:pPr algn="just" eaLnBrk="1" hangingPunct="1">
              <a:spcBef>
                <a:spcPct val="50000"/>
              </a:spcBef>
            </a:pPr>
            <a:r>
              <a:rPr lang="zh-CN" altLang="en-US"/>
              <a:t>　　③ 由</a:t>
            </a:r>
            <a:r>
              <a:rPr lang="en-US" altLang="zh-CN"/>
              <a:t>S→…tA…</a:t>
            </a:r>
            <a:r>
              <a:rPr lang="zh-CN" altLang="en-US"/>
              <a:t>得</a:t>
            </a:r>
            <a:r>
              <a:rPr lang="en-US" altLang="zh-CN"/>
              <a:t>t</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FIRSTVT(A)</a:t>
            </a:r>
            <a:r>
              <a:rPr lang="zh-CN" altLang="en-US"/>
              <a:t>；</a:t>
            </a:r>
          </a:p>
          <a:p>
            <a:pPr algn="just" eaLnBrk="1" hangingPunct="1">
              <a:spcBef>
                <a:spcPct val="50000"/>
              </a:spcBef>
            </a:pPr>
            <a:r>
              <a:rPr lang="zh-CN" altLang="en-US"/>
              <a:t>　　④ 由</a:t>
            </a:r>
            <a:r>
              <a:rPr lang="en-US" altLang="zh-CN"/>
              <a:t>S→…Ae…</a:t>
            </a:r>
            <a:r>
              <a:rPr lang="zh-CN" altLang="en-US"/>
              <a:t>得</a:t>
            </a:r>
            <a:r>
              <a:rPr lang="en-US" altLang="zh-CN"/>
              <a:t>LASTVT(A)</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e</a:t>
            </a:r>
            <a:r>
              <a:rPr lang="zh-CN" altLang="en-US"/>
              <a:t>；</a:t>
            </a:r>
          </a:p>
          <a:p>
            <a:pPr algn="just" eaLnBrk="1" hangingPunct="1">
              <a:spcBef>
                <a:spcPct val="50000"/>
              </a:spcBef>
            </a:pPr>
            <a:r>
              <a:rPr lang="zh-CN" altLang="en-US"/>
              <a:t>　　⑤ 由</a:t>
            </a:r>
            <a:r>
              <a:rPr lang="en-US" altLang="zh-CN"/>
              <a:t>S→…eS</a:t>
            </a:r>
            <a:r>
              <a:rPr lang="zh-CN" altLang="en-US"/>
              <a:t>得</a:t>
            </a:r>
            <a:r>
              <a:rPr lang="en-US" altLang="zh-CN"/>
              <a:t>e</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FIRSTVT(S)</a:t>
            </a:r>
            <a:r>
              <a:rPr lang="zh-CN" altLang="en-US"/>
              <a:t>；</a:t>
            </a:r>
          </a:p>
          <a:p>
            <a:pPr algn="just" eaLnBrk="1" hangingPunct="1">
              <a:spcBef>
                <a:spcPct val="50000"/>
              </a:spcBef>
            </a:pPr>
            <a:r>
              <a:rPr lang="zh-CN" altLang="en-US"/>
              <a:t>　　⑥ 由</a:t>
            </a:r>
            <a:r>
              <a:rPr lang="en-US" altLang="zh-CN"/>
              <a:t>S→iBt…</a:t>
            </a:r>
            <a:r>
              <a:rPr lang="zh-CN" altLang="en-US"/>
              <a:t>得</a:t>
            </a:r>
            <a:r>
              <a:rPr lang="en-US" altLang="zh-CN"/>
              <a:t>it</a:t>
            </a:r>
            <a:r>
              <a:rPr lang="zh-CN" altLang="en-US"/>
              <a:t>；</a:t>
            </a:r>
          </a:p>
          <a:p>
            <a:pPr algn="just" eaLnBrk="1" hangingPunct="1">
              <a:spcBef>
                <a:spcPct val="50000"/>
              </a:spcBef>
            </a:pPr>
            <a:r>
              <a:rPr lang="zh-CN" altLang="en-US"/>
              <a:t>　　⑦ 由</a:t>
            </a:r>
            <a:r>
              <a:rPr lang="en-US" altLang="zh-CN"/>
              <a:t>S→…tAe…</a:t>
            </a:r>
            <a:r>
              <a:rPr lang="zh-CN" altLang="en-US"/>
              <a:t>得</a:t>
            </a:r>
            <a:r>
              <a:rPr lang="en-US" altLang="zh-CN"/>
              <a:t>te</a:t>
            </a:r>
            <a:r>
              <a:rPr lang="zh-CN" altLang="en-US"/>
              <a:t>；</a:t>
            </a:r>
          </a:p>
          <a:p>
            <a:pPr algn="just" eaLnBrk="1" hangingPunct="1">
              <a:spcBef>
                <a:spcPct val="50000"/>
              </a:spcBef>
            </a:pPr>
            <a:r>
              <a:rPr lang="zh-CN" altLang="en-US"/>
              <a:t>　　⑧ 由</a:t>
            </a:r>
            <a:r>
              <a:rPr lang="en-US" altLang="zh-CN"/>
              <a:t>S→…tS</a:t>
            </a:r>
            <a:r>
              <a:rPr lang="zh-CN" altLang="en-US"/>
              <a:t>得</a:t>
            </a:r>
            <a:r>
              <a:rPr lang="en-US" altLang="zh-CN"/>
              <a:t>t</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FIRSTVT(S)</a:t>
            </a:r>
            <a:r>
              <a:rPr lang="zh-CN" altLang="en-US"/>
              <a:t>。</a:t>
            </a:r>
          </a:p>
        </p:txBody>
      </p:sp>
    </p:spTree>
  </p:cSld>
  <p:clrMapOvr>
    <a:masterClrMapping/>
  </p:clrMapOvr>
  <p:transition>
    <p:random/>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5">
            <a:extLst>
              <a:ext uri="{FF2B5EF4-FFF2-40B4-BE49-F238E27FC236}">
                <a16:creationId xmlns:a16="http://schemas.microsoft.com/office/drawing/2014/main" id="{2F19D8BC-D868-18A8-C369-1403197BBCCA}"/>
              </a:ext>
            </a:extLst>
          </p:cNvPr>
          <p:cNvGraphicFramePr>
            <a:graphicFrameLocks noChangeAspect="1"/>
          </p:cNvGraphicFramePr>
          <p:nvPr/>
        </p:nvGraphicFramePr>
        <p:xfrm>
          <a:off x="0" y="3049588"/>
          <a:ext cx="9144000" cy="3332162"/>
        </p:xfrm>
        <a:graphic>
          <a:graphicData uri="http://schemas.openxmlformats.org/presentationml/2006/ole">
            <mc:AlternateContent xmlns:mc="http://schemas.openxmlformats.org/markup-compatibility/2006">
              <mc:Choice xmlns:v="urn:schemas-microsoft-com:vml" Requires="v">
                <p:oleObj name="文档" r:id="rId2" imgW="5399674" imgH="1505296" progId="Word.Document.8">
                  <p:embed/>
                </p:oleObj>
              </mc:Choice>
              <mc:Fallback>
                <p:oleObj name="文档" r:id="rId2" imgW="5399674" imgH="1505296" progId="Word.Document.8">
                  <p:embed/>
                  <p:pic>
                    <p:nvPicPr>
                      <p:cNvPr id="48130" name="Object 5">
                        <a:extLst>
                          <a:ext uri="{FF2B5EF4-FFF2-40B4-BE49-F238E27FC236}">
                            <a16:creationId xmlns:a16="http://schemas.microsoft.com/office/drawing/2014/main" id="{2F19D8BC-D868-18A8-C369-1403197BB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905" t="11472" r="15337"/>
                      <a:stretch>
                        <a:fillRect/>
                      </a:stretch>
                    </p:blipFill>
                    <p:spPr bwMode="auto">
                      <a:xfrm>
                        <a:off x="0" y="3049588"/>
                        <a:ext cx="9144000" cy="333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1" name="Object 7">
            <a:extLst>
              <a:ext uri="{FF2B5EF4-FFF2-40B4-BE49-F238E27FC236}">
                <a16:creationId xmlns:a16="http://schemas.microsoft.com/office/drawing/2014/main" id="{6330E9DA-16A5-1D2A-B393-80F796CDAA72}"/>
              </a:ext>
            </a:extLst>
          </p:cNvPr>
          <p:cNvGraphicFramePr>
            <a:graphicFrameLocks noChangeAspect="1"/>
          </p:cNvGraphicFramePr>
          <p:nvPr/>
        </p:nvGraphicFramePr>
        <p:xfrm>
          <a:off x="1373188" y="3125788"/>
          <a:ext cx="114300" cy="104775"/>
        </p:xfrm>
        <a:graphic>
          <a:graphicData uri="http://schemas.openxmlformats.org/presentationml/2006/ole">
            <mc:AlternateContent xmlns:mc="http://schemas.openxmlformats.org/markup-compatibility/2006">
              <mc:Choice xmlns:v="urn:schemas-microsoft-com:vml" Requires="v">
                <p:oleObj name="图片" r:id="rId4" imgW="114110" imgH="104981" progId="Word.Picture.8">
                  <p:embed/>
                </p:oleObj>
              </mc:Choice>
              <mc:Fallback>
                <p:oleObj name="图片" r:id="rId4" imgW="114110" imgH="104981" progId="Word.Picture.8">
                  <p:embed/>
                  <p:pic>
                    <p:nvPicPr>
                      <p:cNvPr id="48131" name="Object 7">
                        <a:extLst>
                          <a:ext uri="{FF2B5EF4-FFF2-40B4-BE49-F238E27FC236}">
                            <a16:creationId xmlns:a16="http://schemas.microsoft.com/office/drawing/2014/main" id="{6330E9DA-16A5-1D2A-B393-80F796CDA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188" y="3125788"/>
                        <a:ext cx="114300" cy="10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2" name="Object 6">
            <a:extLst>
              <a:ext uri="{FF2B5EF4-FFF2-40B4-BE49-F238E27FC236}">
                <a16:creationId xmlns:a16="http://schemas.microsoft.com/office/drawing/2014/main" id="{7A8C7F51-F03E-0057-4228-A01498B70CD7}"/>
              </a:ext>
            </a:extLst>
          </p:cNvPr>
          <p:cNvGraphicFramePr>
            <a:graphicFrameLocks noChangeAspect="1"/>
          </p:cNvGraphicFramePr>
          <p:nvPr/>
        </p:nvGraphicFramePr>
        <p:xfrm>
          <a:off x="1373188" y="3475038"/>
          <a:ext cx="114300" cy="104775"/>
        </p:xfrm>
        <a:graphic>
          <a:graphicData uri="http://schemas.openxmlformats.org/presentationml/2006/ole">
            <mc:AlternateContent xmlns:mc="http://schemas.openxmlformats.org/markup-compatibility/2006">
              <mc:Choice xmlns:v="urn:schemas-microsoft-com:vml" Requires="v">
                <p:oleObj name="图片" r:id="rId6" imgW="114110" imgH="104981" progId="Word.Picture.8">
                  <p:embed/>
                </p:oleObj>
              </mc:Choice>
              <mc:Fallback>
                <p:oleObj name="图片" r:id="rId6" imgW="114110" imgH="104981" progId="Word.Picture.8">
                  <p:embed/>
                  <p:pic>
                    <p:nvPicPr>
                      <p:cNvPr id="48132" name="Object 6">
                        <a:extLst>
                          <a:ext uri="{FF2B5EF4-FFF2-40B4-BE49-F238E27FC236}">
                            <a16:creationId xmlns:a16="http://schemas.microsoft.com/office/drawing/2014/main" id="{7A8C7F51-F03E-0057-4228-A01498B70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188" y="3475038"/>
                        <a:ext cx="114300" cy="10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3" name="Rectangle 11">
            <a:extLst>
              <a:ext uri="{FF2B5EF4-FFF2-40B4-BE49-F238E27FC236}">
                <a16:creationId xmlns:a16="http://schemas.microsoft.com/office/drawing/2014/main" id="{B90D9FB9-5756-1043-6397-D39900FE080A}"/>
              </a:ext>
            </a:extLst>
          </p:cNvPr>
          <p:cNvSpPr>
            <a:spLocks noChangeArrowheads="1"/>
          </p:cNvSpPr>
          <p:nvPr/>
        </p:nvSpPr>
        <p:spPr bwMode="auto">
          <a:xfrm>
            <a:off x="2627313" y="2617788"/>
            <a:ext cx="3956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3.8  </a:t>
            </a:r>
            <a:r>
              <a:rPr lang="zh-CN" altLang="en-US"/>
              <a:t>例</a:t>
            </a:r>
            <a:r>
              <a:rPr lang="en-US" altLang="zh-CN"/>
              <a:t>3.14</a:t>
            </a:r>
            <a:r>
              <a:rPr lang="zh-CN" altLang="en-US"/>
              <a:t>的优先关系表</a:t>
            </a:r>
          </a:p>
        </p:txBody>
      </p:sp>
      <p:sp>
        <p:nvSpPr>
          <p:cNvPr id="48134" name="Text Box 12">
            <a:extLst>
              <a:ext uri="{FF2B5EF4-FFF2-40B4-BE49-F238E27FC236}">
                <a16:creationId xmlns:a16="http://schemas.microsoft.com/office/drawing/2014/main" id="{1EF55A06-E944-EFF0-1243-9C9444EEEE77}"/>
              </a:ext>
            </a:extLst>
          </p:cNvPr>
          <p:cNvSpPr txBox="1">
            <a:spLocks noChangeArrowheads="1"/>
          </p:cNvSpPr>
          <p:nvPr/>
        </p:nvSpPr>
        <p:spPr bwMode="auto">
          <a:xfrm>
            <a:off x="539750" y="620713"/>
            <a:ext cx="8135938"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a:t>（</a:t>
            </a:r>
            <a:r>
              <a:rPr lang="en-US" altLang="zh-CN"/>
              <a:t>2</a:t>
            </a:r>
            <a:r>
              <a:rPr lang="zh-CN" altLang="en-US"/>
              <a:t>）由于存在</a:t>
            </a:r>
            <a:r>
              <a:rPr lang="en-US" altLang="zh-CN"/>
              <a:t>t ⋗ e</a:t>
            </a:r>
            <a:r>
              <a:rPr lang="zh-CN" altLang="en-US"/>
              <a:t>和</a:t>
            </a:r>
            <a:r>
              <a:rPr lang="en-US" altLang="zh-CN"/>
              <a:t>te</a:t>
            </a:r>
            <a:r>
              <a:rPr lang="zh-CN" altLang="en-US"/>
              <a:t>（二义文法构造优先关系表必定含有冲突项），根据</a:t>
            </a:r>
            <a:r>
              <a:rPr lang="en-US" altLang="zh-CN"/>
              <a:t>iBtAeS</a:t>
            </a:r>
            <a:r>
              <a:rPr lang="zh-CN" altLang="en-US"/>
              <a:t>知此时应将</a:t>
            </a:r>
            <a:r>
              <a:rPr lang="en-US" altLang="zh-CN"/>
              <a:t>iBtAeS</a:t>
            </a:r>
            <a:r>
              <a:rPr lang="zh-CN" altLang="en-US"/>
              <a:t>同时归约为</a:t>
            </a:r>
            <a:r>
              <a:rPr lang="en-US" altLang="zh-CN"/>
              <a:t>S</a:t>
            </a:r>
            <a:r>
              <a:rPr lang="zh-CN" altLang="en-US"/>
              <a:t>或</a:t>
            </a:r>
            <a:r>
              <a:rPr lang="en-US" altLang="zh-CN"/>
              <a:t>A</a:t>
            </a:r>
            <a:r>
              <a:rPr lang="zh-CN" altLang="en-US"/>
              <a:t>，所以应选用</a:t>
            </a:r>
            <a:r>
              <a:rPr lang="en-US" altLang="zh-CN"/>
              <a:t>te</a:t>
            </a:r>
            <a:r>
              <a:rPr lang="zh-CN" altLang="en-US"/>
              <a:t>而舍弃</a:t>
            </a:r>
            <a:r>
              <a:rPr lang="en-US" altLang="zh-CN"/>
              <a:t>t ⋗ e</a:t>
            </a:r>
            <a:r>
              <a:rPr lang="zh-CN" altLang="en-US"/>
              <a:t>。</a:t>
            </a:r>
          </a:p>
          <a:p>
            <a:pPr eaLnBrk="1" hangingPunct="1">
              <a:lnSpc>
                <a:spcPct val="120000"/>
              </a:lnSpc>
            </a:pPr>
            <a:r>
              <a:rPr lang="zh-CN" altLang="en-US"/>
              <a:t>最后得到的优先关系表见表</a:t>
            </a:r>
            <a:r>
              <a:rPr lang="en-US" altLang="zh-CN"/>
              <a:t>3.8</a:t>
            </a:r>
            <a:r>
              <a:rPr lang="zh-CN" altLang="en-US"/>
              <a:t>。</a:t>
            </a:r>
          </a:p>
        </p:txBody>
      </p:sp>
    </p:spTree>
  </p:cSld>
  <p:clrMapOvr>
    <a:masterClrMapping/>
  </p:clrMapOvr>
  <p:transition>
    <p:random/>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ext Box 4">
            <a:extLst>
              <a:ext uri="{FF2B5EF4-FFF2-40B4-BE49-F238E27FC236}">
                <a16:creationId xmlns:a16="http://schemas.microsoft.com/office/drawing/2014/main" id="{7AFDEC94-D9AF-7180-1458-DA916DF691BE}"/>
              </a:ext>
            </a:extLst>
          </p:cNvPr>
          <p:cNvSpPr txBox="1">
            <a:spLocks noChangeArrowheads="1"/>
          </p:cNvSpPr>
          <p:nvPr/>
        </p:nvSpPr>
        <p:spPr bwMode="auto">
          <a:xfrm>
            <a:off x="160338" y="595313"/>
            <a:ext cx="879475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4</a:t>
            </a:r>
            <a:r>
              <a:rPr lang="zh-CN" altLang="en-US">
                <a:ea typeface="黑体" panose="02010609060101010101" pitchFamily="49" charset="-122"/>
              </a:rPr>
              <a:t>．优先函数</a:t>
            </a:r>
          </a:p>
          <a:p>
            <a:pPr algn="just" eaLnBrk="1" hangingPunct="1">
              <a:lnSpc>
                <a:spcPct val="130000"/>
              </a:lnSpc>
              <a:spcBef>
                <a:spcPct val="50000"/>
              </a:spcBef>
            </a:pPr>
            <a:r>
              <a:rPr lang="zh-CN" altLang="en-US"/>
              <a:t>　　用优先关系表来表示每对终结符之间的优先关系存储量大、查找费时。如果给每个终结符赋一个值</a:t>
            </a:r>
            <a:r>
              <a:rPr lang="en-US" altLang="zh-CN"/>
              <a:t>(</a:t>
            </a:r>
            <a:r>
              <a:rPr lang="zh-CN" altLang="en-US"/>
              <a:t>即定义终结符的一个函数</a:t>
            </a:r>
            <a:r>
              <a:rPr lang="en-US" altLang="zh-CN"/>
              <a:t>f)</a:t>
            </a:r>
            <a:r>
              <a:rPr lang="zh-CN" altLang="en-US"/>
              <a:t>，值的大小反映其优先关系，则终结符对</a:t>
            </a:r>
            <a:r>
              <a:rPr lang="en-US" altLang="zh-CN"/>
              <a:t>a</a:t>
            </a:r>
            <a:r>
              <a:rPr lang="zh-CN" altLang="en-US"/>
              <a:t>、</a:t>
            </a:r>
            <a:r>
              <a:rPr lang="en-US" altLang="zh-CN"/>
              <a:t>b</a:t>
            </a:r>
            <a:r>
              <a:rPr lang="zh-CN" altLang="en-US"/>
              <a:t>之间的优先关系就转换为两个优先函数</a:t>
            </a:r>
            <a:r>
              <a:rPr lang="en-US" altLang="zh-CN"/>
              <a:t>f(a)</a:t>
            </a:r>
            <a:r>
              <a:rPr lang="zh-CN" altLang="en-US"/>
              <a:t>与</a:t>
            </a:r>
            <a:r>
              <a:rPr lang="en-US" altLang="zh-CN"/>
              <a:t>f(b)</a:t>
            </a:r>
            <a:r>
              <a:rPr lang="zh-CN" altLang="en-US"/>
              <a:t>值的比较。使用优先函数有两个明显的好处：一是节省空间；二是便于进行比较运算。</a:t>
            </a:r>
          </a:p>
          <a:p>
            <a:pPr algn="just" eaLnBrk="1" hangingPunct="1">
              <a:lnSpc>
                <a:spcPct val="130000"/>
              </a:lnSpc>
              <a:spcBef>
                <a:spcPct val="50000"/>
              </a:spcBef>
            </a:pPr>
            <a:r>
              <a:rPr lang="zh-CN" altLang="en-US"/>
              <a:t>　　一个终结符在栈中</a:t>
            </a:r>
            <a:r>
              <a:rPr lang="en-US" altLang="zh-CN"/>
              <a:t>(</a:t>
            </a:r>
            <a:r>
              <a:rPr lang="zh-CN" altLang="en-US"/>
              <a:t>左</a:t>
            </a:r>
            <a:r>
              <a:rPr lang="en-US" altLang="zh-CN"/>
              <a:t>)</a:t>
            </a:r>
            <a:r>
              <a:rPr lang="zh-CN" altLang="en-US"/>
              <a:t>与在输入串中</a:t>
            </a:r>
            <a:r>
              <a:rPr lang="en-US" altLang="zh-CN"/>
              <a:t>(</a:t>
            </a:r>
            <a:r>
              <a:rPr lang="zh-CN" altLang="en-US"/>
              <a:t>右</a:t>
            </a:r>
            <a:r>
              <a:rPr lang="en-US" altLang="zh-CN"/>
              <a:t>)</a:t>
            </a:r>
            <a:r>
              <a:rPr lang="zh-CN" altLang="en-US"/>
              <a:t>的优先值是不同的。例如，既存在着</a:t>
            </a:r>
            <a:r>
              <a:rPr lang="en-US" altLang="zh-CN"/>
              <a:t>+</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a:t>
            </a:r>
            <a:r>
              <a:rPr lang="zh-CN" altLang="en-US"/>
              <a:t>又存在着</a:t>
            </a:r>
            <a:r>
              <a:rPr lang="en-US" altLang="zh-CN"/>
              <a:t>) </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a:t>
            </a:r>
            <a:r>
              <a:rPr lang="zh-CN" altLang="en-US"/>
              <a:t>。因此，对一个终结符</a:t>
            </a:r>
            <a:r>
              <a:rPr lang="en-US" altLang="zh-CN"/>
              <a:t>a</a:t>
            </a:r>
            <a:r>
              <a:rPr lang="zh-CN" altLang="en-US"/>
              <a:t>而言，它应该有一个左优先数</a:t>
            </a:r>
            <a:r>
              <a:rPr lang="en-US" altLang="zh-CN"/>
              <a:t>f(a)</a:t>
            </a:r>
            <a:r>
              <a:rPr lang="zh-CN" altLang="en-US"/>
              <a:t>和一个右优先数</a:t>
            </a:r>
            <a:r>
              <a:rPr lang="en-US" altLang="zh-CN"/>
              <a:t>g(a)</a:t>
            </a:r>
            <a:r>
              <a:rPr lang="zh-CN" altLang="en-US"/>
              <a:t>，这样就定义了终结符的一对函数。</a:t>
            </a:r>
          </a:p>
        </p:txBody>
      </p:sp>
    </p:spTree>
  </p:cSld>
  <p:clrMapOvr>
    <a:masterClrMapping/>
  </p:clrMapOvr>
  <p:transition>
    <p:random/>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4">
            <a:extLst>
              <a:ext uri="{FF2B5EF4-FFF2-40B4-BE49-F238E27FC236}">
                <a16:creationId xmlns:a16="http://schemas.microsoft.com/office/drawing/2014/main" id="{0C12DCE0-0178-E5BC-2168-2CFCB6FCCFFC}"/>
              </a:ext>
            </a:extLst>
          </p:cNvPr>
          <p:cNvSpPr txBox="1">
            <a:spLocks noChangeArrowheads="1"/>
          </p:cNvSpPr>
          <p:nvPr/>
        </p:nvSpPr>
        <p:spPr bwMode="auto">
          <a:xfrm>
            <a:off x="188913" y="476250"/>
            <a:ext cx="8766175"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如果根据一个文法的算符优先关系表，使得文法中的每个终结符</a:t>
            </a:r>
            <a:r>
              <a:rPr lang="en-US" altLang="zh-CN"/>
              <a:t>a</a:t>
            </a:r>
            <a:r>
              <a:rPr lang="zh-CN" altLang="en-US"/>
              <a:t>和</a:t>
            </a:r>
            <a:r>
              <a:rPr lang="en-US" altLang="zh-CN"/>
              <a:t>b</a:t>
            </a:r>
            <a:r>
              <a:rPr lang="zh-CN" altLang="en-US"/>
              <a:t>满足下述条件：</a:t>
            </a:r>
          </a:p>
          <a:p>
            <a:pPr algn="just" eaLnBrk="1" hangingPunct="1">
              <a:lnSpc>
                <a:spcPct val="130000"/>
              </a:lnSpc>
              <a:spcBef>
                <a:spcPct val="50000"/>
              </a:spcBef>
            </a:pPr>
            <a:r>
              <a:rPr lang="zh-CN" altLang="en-US"/>
              <a:t>　　</a:t>
            </a:r>
            <a:r>
              <a:rPr lang="en-US" altLang="zh-CN"/>
              <a:t>(1) </a:t>
            </a:r>
            <a:r>
              <a:rPr lang="zh-CN" altLang="en-US"/>
              <a:t>如果存在</a:t>
            </a:r>
            <a:r>
              <a:rPr lang="en-US" altLang="zh-CN"/>
              <a:t>ab</a:t>
            </a:r>
            <a:r>
              <a:rPr lang="zh-CN" altLang="en-US"/>
              <a:t>，则有</a:t>
            </a:r>
            <a:r>
              <a:rPr lang="en-US" altLang="zh-CN"/>
              <a:t>f(a)=g(b)</a:t>
            </a:r>
            <a:r>
              <a:rPr lang="zh-CN" altLang="en-US"/>
              <a:t>；</a:t>
            </a:r>
          </a:p>
          <a:p>
            <a:pPr algn="just" eaLnBrk="1" hangingPunct="1">
              <a:lnSpc>
                <a:spcPct val="130000"/>
              </a:lnSpc>
              <a:spcBef>
                <a:spcPct val="50000"/>
              </a:spcBef>
            </a:pPr>
            <a:r>
              <a:rPr lang="zh-CN" altLang="en-US"/>
              <a:t>　　</a:t>
            </a:r>
            <a:r>
              <a:rPr lang="en-US" altLang="zh-CN"/>
              <a:t>(2) </a:t>
            </a:r>
            <a:r>
              <a:rPr lang="zh-CN" altLang="en-US"/>
              <a:t>如果存在</a:t>
            </a:r>
            <a:r>
              <a:rPr lang="en-US" altLang="zh-CN"/>
              <a:t>a </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b</a:t>
            </a:r>
            <a:r>
              <a:rPr lang="zh-CN" altLang="en-US"/>
              <a:t>，则有</a:t>
            </a:r>
            <a:r>
              <a:rPr lang="en-US" altLang="zh-CN"/>
              <a:t>f(a)</a:t>
            </a:r>
            <a:r>
              <a:rPr lang="zh-CN" altLang="en-US"/>
              <a:t>＞</a:t>
            </a:r>
            <a:r>
              <a:rPr lang="en-US" altLang="zh-CN"/>
              <a:t>g(b)</a:t>
            </a:r>
            <a:r>
              <a:rPr lang="zh-CN" altLang="en-US"/>
              <a:t>；</a:t>
            </a:r>
          </a:p>
          <a:p>
            <a:pPr algn="just" eaLnBrk="1" hangingPunct="1">
              <a:lnSpc>
                <a:spcPct val="130000"/>
              </a:lnSpc>
              <a:spcBef>
                <a:spcPct val="50000"/>
              </a:spcBef>
            </a:pPr>
            <a:r>
              <a:rPr lang="zh-CN" altLang="en-US"/>
              <a:t>　　</a:t>
            </a:r>
            <a:r>
              <a:rPr lang="en-US" altLang="zh-CN"/>
              <a:t>(3) </a:t>
            </a:r>
            <a:r>
              <a:rPr lang="zh-CN" altLang="en-US"/>
              <a:t>如果存在</a:t>
            </a:r>
            <a:r>
              <a:rPr lang="en-US" altLang="zh-CN"/>
              <a:t>a </a:t>
            </a:r>
            <a:r>
              <a:rPr lang="en-US" altLang="zh-CN">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a:t>b</a:t>
            </a:r>
            <a:r>
              <a:rPr lang="zh-CN" altLang="en-US"/>
              <a:t>，则有</a:t>
            </a:r>
            <a:r>
              <a:rPr lang="en-US" altLang="zh-CN"/>
              <a:t>f(a)</a:t>
            </a:r>
            <a:r>
              <a:rPr lang="zh-CN" altLang="en-US"/>
              <a:t>＜</a:t>
            </a:r>
            <a:r>
              <a:rPr lang="en-US" altLang="zh-CN"/>
              <a:t>g(b)</a:t>
            </a:r>
            <a:r>
              <a:rPr lang="zh-CN" altLang="en-US"/>
              <a:t>。</a:t>
            </a:r>
          </a:p>
          <a:p>
            <a:pPr algn="just" eaLnBrk="1" hangingPunct="1">
              <a:lnSpc>
                <a:spcPct val="140000"/>
              </a:lnSpc>
              <a:spcBef>
                <a:spcPct val="50000"/>
              </a:spcBef>
            </a:pPr>
            <a:r>
              <a:rPr lang="zh-CN" altLang="en-US"/>
              <a:t>　　则称</a:t>
            </a:r>
            <a:r>
              <a:rPr lang="en-US" altLang="zh-CN"/>
              <a:t>f</a:t>
            </a:r>
            <a:r>
              <a:rPr lang="zh-CN" altLang="en-US"/>
              <a:t>和</a:t>
            </a:r>
            <a:r>
              <a:rPr lang="en-US" altLang="zh-CN"/>
              <a:t>g</a:t>
            </a:r>
            <a:r>
              <a:rPr lang="zh-CN" altLang="en-US"/>
              <a:t>为优先函数。其中，</a:t>
            </a:r>
            <a:r>
              <a:rPr lang="en-US" altLang="zh-CN"/>
              <a:t>f</a:t>
            </a:r>
            <a:r>
              <a:rPr lang="zh-CN" altLang="en-US"/>
              <a:t>称为入栈函数，</a:t>
            </a:r>
            <a:r>
              <a:rPr lang="en-US" altLang="zh-CN"/>
              <a:t>g</a:t>
            </a:r>
            <a:r>
              <a:rPr lang="zh-CN" altLang="en-US"/>
              <a:t>称为比较函数。注意，对应一个优先关系表的优先函数</a:t>
            </a:r>
            <a:r>
              <a:rPr lang="en-US" altLang="zh-CN"/>
              <a:t>f</a:t>
            </a:r>
            <a:r>
              <a:rPr lang="zh-CN" altLang="en-US"/>
              <a:t>和</a:t>
            </a:r>
            <a:r>
              <a:rPr lang="en-US" altLang="zh-CN"/>
              <a:t>g</a:t>
            </a:r>
            <a:r>
              <a:rPr lang="zh-CN" altLang="en-US"/>
              <a:t>不是惟一的；只要存在一对，就存在无穷多对。也有许多优先关系表不存在对应的优先函数。例如，表</a:t>
            </a:r>
            <a:r>
              <a:rPr lang="en-US" altLang="zh-CN"/>
              <a:t>3.9</a:t>
            </a:r>
            <a:r>
              <a:rPr lang="zh-CN" altLang="en-US"/>
              <a:t>给出的优先关系表就不存在优先函数。</a:t>
            </a:r>
          </a:p>
        </p:txBody>
      </p:sp>
    </p:spTree>
  </p:cSld>
  <p:clrMapOvr>
    <a:masterClrMapping/>
  </p:clrMapOvr>
  <p:transition>
    <p:random/>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4">
            <a:extLst>
              <a:ext uri="{FF2B5EF4-FFF2-40B4-BE49-F238E27FC236}">
                <a16:creationId xmlns:a16="http://schemas.microsoft.com/office/drawing/2014/main" id="{18E817BA-EC34-97E4-5CC5-B9909236F1B5}"/>
              </a:ext>
            </a:extLst>
          </p:cNvPr>
          <p:cNvGraphicFramePr>
            <a:graphicFrameLocks noChangeAspect="1"/>
          </p:cNvGraphicFramePr>
          <p:nvPr/>
        </p:nvGraphicFramePr>
        <p:xfrm>
          <a:off x="0" y="1484313"/>
          <a:ext cx="9144000" cy="2109787"/>
        </p:xfrm>
        <a:graphic>
          <a:graphicData uri="http://schemas.openxmlformats.org/presentationml/2006/ole">
            <mc:AlternateContent xmlns:mc="http://schemas.openxmlformats.org/markup-compatibility/2006">
              <mc:Choice xmlns:v="urn:schemas-microsoft-com:vml" Requires="v">
                <p:oleObj name="文档" r:id="rId2" imgW="5440349" imgH="1241348" progId="Word.Document.8">
                  <p:embed/>
                </p:oleObj>
              </mc:Choice>
              <mc:Fallback>
                <p:oleObj name="文档" r:id="rId2" imgW="5440349" imgH="1241348" progId="Word.Document.8">
                  <p:embed/>
                  <p:pic>
                    <p:nvPicPr>
                      <p:cNvPr id="49154" name="Object 4">
                        <a:extLst>
                          <a:ext uri="{FF2B5EF4-FFF2-40B4-BE49-F238E27FC236}">
                            <a16:creationId xmlns:a16="http://schemas.microsoft.com/office/drawing/2014/main" id="{18E817BA-EC34-97E4-5CC5-B9909236F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637" t="49097"/>
                      <a:stretch>
                        <a:fillRect/>
                      </a:stretch>
                    </p:blipFill>
                    <p:spPr bwMode="auto">
                      <a:xfrm>
                        <a:off x="0" y="1484313"/>
                        <a:ext cx="9144000" cy="210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5" name="Rectangle 5">
            <a:extLst>
              <a:ext uri="{FF2B5EF4-FFF2-40B4-BE49-F238E27FC236}">
                <a16:creationId xmlns:a16="http://schemas.microsoft.com/office/drawing/2014/main" id="{E118041C-FCFF-3613-499A-AD2FDEC6D696}"/>
              </a:ext>
            </a:extLst>
          </p:cNvPr>
          <p:cNvSpPr>
            <a:spLocks noChangeArrowheads="1"/>
          </p:cNvSpPr>
          <p:nvPr/>
        </p:nvSpPr>
        <p:spPr bwMode="auto">
          <a:xfrm>
            <a:off x="2195513" y="981075"/>
            <a:ext cx="525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3.9  </a:t>
            </a:r>
            <a:r>
              <a:rPr lang="zh-CN" altLang="en-US"/>
              <a:t>不存在优先函数的优先关系表</a:t>
            </a:r>
          </a:p>
        </p:txBody>
      </p:sp>
    </p:spTree>
  </p:cSld>
  <p:clrMapOvr>
    <a:masterClrMapping/>
  </p:clrMapOvr>
  <p:transition>
    <p:random/>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ext Box 4">
            <a:extLst>
              <a:ext uri="{FF2B5EF4-FFF2-40B4-BE49-F238E27FC236}">
                <a16:creationId xmlns:a16="http://schemas.microsoft.com/office/drawing/2014/main" id="{113BB7F8-ABD4-AD23-710B-1B17B7D69E54}"/>
              </a:ext>
            </a:extLst>
          </p:cNvPr>
          <p:cNvSpPr txBox="1">
            <a:spLocks noChangeArrowheads="1"/>
          </p:cNvSpPr>
          <p:nvPr/>
        </p:nvSpPr>
        <p:spPr bwMode="auto">
          <a:xfrm>
            <a:off x="188913" y="549275"/>
            <a:ext cx="8636000"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在表</a:t>
            </a:r>
            <a:r>
              <a:rPr lang="en-US" altLang="zh-CN"/>
              <a:t>3.9</a:t>
            </a:r>
            <a:r>
              <a:rPr lang="zh-CN" altLang="en-US"/>
              <a:t>中，假定存在</a:t>
            </a:r>
            <a:r>
              <a:rPr lang="en-US" altLang="zh-CN"/>
              <a:t>f</a:t>
            </a:r>
            <a:r>
              <a:rPr lang="zh-CN" altLang="en-US"/>
              <a:t>和</a:t>
            </a:r>
            <a:r>
              <a:rPr lang="en-US" altLang="zh-CN"/>
              <a:t>g</a:t>
            </a:r>
            <a:r>
              <a:rPr lang="zh-CN" altLang="en-US"/>
              <a:t>，则应有：</a:t>
            </a:r>
          </a:p>
          <a:p>
            <a:pPr algn="just" eaLnBrk="1" hangingPunct="1">
              <a:lnSpc>
                <a:spcPct val="120000"/>
              </a:lnSpc>
              <a:spcBef>
                <a:spcPct val="50000"/>
              </a:spcBef>
            </a:pPr>
            <a:r>
              <a:rPr lang="zh-CN" altLang="en-US"/>
              <a:t>		</a:t>
            </a:r>
            <a:r>
              <a:rPr lang="en-US" altLang="zh-CN"/>
              <a:t>f(a)=g(a)</a:t>
            </a:r>
            <a:r>
              <a:rPr lang="zh-CN" altLang="en-US"/>
              <a:t>；  </a:t>
            </a:r>
            <a:r>
              <a:rPr lang="en-US" altLang="zh-CN"/>
              <a:t>f(a)</a:t>
            </a:r>
            <a:r>
              <a:rPr lang="zh-CN" altLang="en-US"/>
              <a:t>＞</a:t>
            </a:r>
            <a:r>
              <a:rPr lang="en-US" altLang="zh-CN"/>
              <a:t>g(b)</a:t>
            </a:r>
          </a:p>
          <a:p>
            <a:pPr algn="just" eaLnBrk="1" hangingPunct="1">
              <a:lnSpc>
                <a:spcPct val="120000"/>
              </a:lnSpc>
              <a:spcBef>
                <a:spcPct val="50000"/>
              </a:spcBef>
            </a:pPr>
            <a:r>
              <a:rPr lang="en-US" altLang="zh-CN"/>
              <a:t>		f(b)=g(a)</a:t>
            </a:r>
            <a:r>
              <a:rPr lang="zh-CN" altLang="en-US"/>
              <a:t>；  </a:t>
            </a:r>
            <a:r>
              <a:rPr lang="en-US" altLang="zh-CN"/>
              <a:t>f(b)=g(b)</a:t>
            </a:r>
          </a:p>
          <a:p>
            <a:pPr algn="just" eaLnBrk="1" hangingPunct="1">
              <a:lnSpc>
                <a:spcPct val="120000"/>
              </a:lnSpc>
              <a:spcBef>
                <a:spcPct val="50000"/>
              </a:spcBef>
            </a:pPr>
            <a:r>
              <a:rPr lang="zh-CN" altLang="en-US"/>
              <a:t>　　这将导致如下矛盾：</a:t>
            </a:r>
          </a:p>
          <a:p>
            <a:pPr algn="just" eaLnBrk="1" hangingPunct="1">
              <a:lnSpc>
                <a:spcPct val="120000"/>
              </a:lnSpc>
              <a:spcBef>
                <a:spcPct val="50000"/>
              </a:spcBef>
            </a:pPr>
            <a:r>
              <a:rPr lang="zh-CN" altLang="en-US"/>
              <a:t>	</a:t>
            </a:r>
            <a:r>
              <a:rPr lang="en-US" altLang="zh-CN"/>
              <a:t>f(a)</a:t>
            </a:r>
            <a:r>
              <a:rPr lang="zh-CN" altLang="en-US"/>
              <a:t>＞</a:t>
            </a:r>
            <a:r>
              <a:rPr lang="en-US" altLang="zh-CN"/>
              <a:t>g(b)=f(b)=g(a)=f(a)</a:t>
            </a:r>
          </a:p>
          <a:p>
            <a:pPr algn="just" eaLnBrk="1" hangingPunct="1">
              <a:lnSpc>
                <a:spcPct val="120000"/>
              </a:lnSpc>
              <a:spcBef>
                <a:spcPct val="50000"/>
              </a:spcBef>
            </a:pPr>
            <a:r>
              <a:rPr lang="zh-CN" altLang="en-US"/>
              <a:t>　　根据优先关系表构造优先函数</a:t>
            </a:r>
            <a:r>
              <a:rPr lang="en-US" altLang="zh-CN"/>
              <a:t>f</a:t>
            </a:r>
            <a:r>
              <a:rPr lang="zh-CN" altLang="en-US"/>
              <a:t>和</a:t>
            </a:r>
            <a:r>
              <a:rPr lang="en-US" altLang="zh-CN"/>
              <a:t>g</a:t>
            </a:r>
            <a:r>
              <a:rPr lang="zh-CN" altLang="en-US"/>
              <a:t>的方法有两种：一种是关系图法；另一种由定义直接构造。</a:t>
            </a:r>
          </a:p>
        </p:txBody>
      </p:sp>
    </p:spTree>
  </p:cSld>
  <p:clrMapOvr>
    <a:masterClrMapping/>
  </p:clrMapOvr>
  <p:transition>
    <p:random/>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5">
            <a:extLst>
              <a:ext uri="{FF2B5EF4-FFF2-40B4-BE49-F238E27FC236}">
                <a16:creationId xmlns:a16="http://schemas.microsoft.com/office/drawing/2014/main" id="{53C2834F-F8BB-D488-5EA3-849FB8E586D1}"/>
              </a:ext>
            </a:extLst>
          </p:cNvPr>
          <p:cNvGraphicFramePr>
            <a:graphicFrameLocks noChangeAspect="1"/>
          </p:cNvGraphicFramePr>
          <p:nvPr/>
        </p:nvGraphicFramePr>
        <p:xfrm>
          <a:off x="107950" y="549275"/>
          <a:ext cx="8893175" cy="4960938"/>
        </p:xfrm>
        <a:graphic>
          <a:graphicData uri="http://schemas.openxmlformats.org/presentationml/2006/ole">
            <mc:AlternateContent xmlns:mc="http://schemas.openxmlformats.org/markup-compatibility/2006">
              <mc:Choice xmlns:v="urn:schemas-microsoft-com:vml" Requires="v">
                <p:oleObj name="文档" r:id="rId2" imgW="3923640" imgH="2189520" progId="Word.Document.8">
                  <p:embed/>
                </p:oleObj>
              </mc:Choice>
              <mc:Fallback>
                <p:oleObj name="文档" r:id="rId2" imgW="3923640" imgH="2189520" progId="Word.Document.8">
                  <p:embed/>
                  <p:pic>
                    <p:nvPicPr>
                      <p:cNvPr id="50178" name="Object 5">
                        <a:extLst>
                          <a:ext uri="{FF2B5EF4-FFF2-40B4-BE49-F238E27FC236}">
                            <a16:creationId xmlns:a16="http://schemas.microsoft.com/office/drawing/2014/main" id="{53C2834F-F8BB-D488-5EA3-849FB8E58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49275"/>
                        <a:ext cx="8893175" cy="496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4">
            <a:extLst>
              <a:ext uri="{FF2B5EF4-FFF2-40B4-BE49-F238E27FC236}">
                <a16:creationId xmlns:a16="http://schemas.microsoft.com/office/drawing/2014/main" id="{568337A5-9424-A90D-0B7D-28F5FB019FC8}"/>
              </a:ext>
            </a:extLst>
          </p:cNvPr>
          <p:cNvGraphicFramePr>
            <a:graphicFrameLocks noChangeAspect="1"/>
          </p:cNvGraphicFramePr>
          <p:nvPr/>
        </p:nvGraphicFramePr>
        <p:xfrm>
          <a:off x="179388" y="549275"/>
          <a:ext cx="8763000" cy="3281363"/>
        </p:xfrm>
        <a:graphic>
          <a:graphicData uri="http://schemas.openxmlformats.org/presentationml/2006/ole">
            <mc:AlternateContent xmlns:mc="http://schemas.openxmlformats.org/markup-compatibility/2006">
              <mc:Choice xmlns:v="urn:schemas-microsoft-com:vml" Requires="v">
                <p:oleObj name="文档" r:id="rId2" imgW="3741725" imgH="1400292" progId="Word.Document.8">
                  <p:embed/>
                </p:oleObj>
              </mc:Choice>
              <mc:Fallback>
                <p:oleObj name="文档" r:id="rId2" imgW="3741725" imgH="1400292" progId="Word.Document.8">
                  <p:embed/>
                  <p:pic>
                    <p:nvPicPr>
                      <p:cNvPr id="51202" name="Object 4">
                        <a:extLst>
                          <a:ext uri="{FF2B5EF4-FFF2-40B4-BE49-F238E27FC236}">
                            <a16:creationId xmlns:a16="http://schemas.microsoft.com/office/drawing/2014/main" id="{568337A5-9424-A90D-0B7D-28F5FB01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549275"/>
                        <a:ext cx="8763000"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4">
            <a:extLst>
              <a:ext uri="{FF2B5EF4-FFF2-40B4-BE49-F238E27FC236}">
                <a16:creationId xmlns:a16="http://schemas.microsoft.com/office/drawing/2014/main" id="{999C7A0E-55CE-36C1-15F1-465108CA2A14}"/>
              </a:ext>
            </a:extLst>
          </p:cNvPr>
          <p:cNvSpPr txBox="1">
            <a:spLocks noChangeArrowheads="1"/>
          </p:cNvSpPr>
          <p:nvPr/>
        </p:nvSpPr>
        <p:spPr bwMode="auto">
          <a:xfrm>
            <a:off x="296863" y="620713"/>
            <a:ext cx="859631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注意：重复①</a:t>
            </a:r>
            <a:r>
              <a:rPr lang="zh-CN" altLang="en-US"/>
              <a:t>～</a:t>
            </a:r>
            <a:r>
              <a:rPr lang="zh-CN" altLang="en-US">
                <a:ea typeface="楷体_GB2312" pitchFamily="49" charset="-122"/>
              </a:rPr>
              <a:t>③步的操作是对算符优先关系表逐行扫描，并按①</a:t>
            </a:r>
            <a:r>
              <a:rPr lang="zh-CN" altLang="en-US"/>
              <a:t>～</a:t>
            </a:r>
            <a:r>
              <a:rPr lang="zh-CN" altLang="en-US">
                <a:ea typeface="楷体_GB2312" pitchFamily="49" charset="-122"/>
              </a:rPr>
              <a:t>③步修改函数</a:t>
            </a:r>
            <a:r>
              <a:rPr lang="en-US" altLang="zh-CN">
                <a:ea typeface="楷体_GB2312" pitchFamily="49" charset="-122"/>
              </a:rPr>
              <a:t>f(a)</a:t>
            </a:r>
            <a:r>
              <a:rPr lang="zh-CN" altLang="en-US">
                <a:ea typeface="楷体_GB2312" pitchFamily="49" charset="-122"/>
              </a:rPr>
              <a:t>、</a:t>
            </a:r>
            <a:r>
              <a:rPr lang="en-US" altLang="zh-CN">
                <a:ea typeface="楷体_GB2312" pitchFamily="49" charset="-122"/>
              </a:rPr>
              <a:t>g(b)</a:t>
            </a:r>
            <a:r>
              <a:rPr lang="zh-CN" altLang="en-US">
                <a:ea typeface="楷体_GB2312" pitchFamily="49" charset="-122"/>
              </a:rPr>
              <a:t>的值。这是一个迭代过程，一直进行到优先函数的值不再变化时为止，或当函数值大于</a:t>
            </a:r>
            <a:r>
              <a:rPr lang="en-US" altLang="zh-CN">
                <a:ea typeface="楷体_GB2312" pitchFamily="49" charset="-122"/>
              </a:rPr>
              <a:t>2n</a:t>
            </a:r>
            <a:r>
              <a:rPr lang="zh-CN" altLang="en-US">
                <a:ea typeface="楷体_GB2312" pitchFamily="49" charset="-122"/>
              </a:rPr>
              <a:t>时为止</a:t>
            </a:r>
            <a:r>
              <a:rPr lang="en-US" altLang="zh-CN">
                <a:ea typeface="楷体_GB2312" pitchFamily="49" charset="-122"/>
              </a:rPr>
              <a:t>(</a:t>
            </a:r>
            <a:r>
              <a:rPr lang="zh-CN" altLang="en-US">
                <a:ea typeface="楷体_GB2312" pitchFamily="49" charset="-122"/>
              </a:rPr>
              <a:t>表明无优先函数</a:t>
            </a:r>
            <a:r>
              <a:rPr lang="en-US" altLang="zh-CN">
                <a:ea typeface="楷体_GB2312" pitchFamily="49" charset="-122"/>
              </a:rPr>
              <a:t>)</a:t>
            </a:r>
            <a:r>
              <a:rPr lang="zh-CN" altLang="en-US">
                <a:ea typeface="楷体_GB2312" pitchFamily="49" charset="-122"/>
              </a:rPr>
              <a:t>。</a:t>
            </a:r>
            <a:endParaRPr lang="zh-CN" altLang="en-US"/>
          </a:p>
        </p:txBody>
      </p:sp>
    </p:spTree>
  </p:cSld>
  <p:clrMapOvr>
    <a:masterClrMapping/>
  </p:clrMapOvr>
  <p:transition>
    <p:random/>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4">
            <a:extLst>
              <a:ext uri="{FF2B5EF4-FFF2-40B4-BE49-F238E27FC236}">
                <a16:creationId xmlns:a16="http://schemas.microsoft.com/office/drawing/2014/main" id="{A55FC8A7-FA94-19B2-A002-FC97EB1672A4}"/>
              </a:ext>
            </a:extLst>
          </p:cNvPr>
          <p:cNvSpPr txBox="1">
            <a:spLocks noChangeArrowheads="1"/>
          </p:cNvSpPr>
          <p:nvPr/>
        </p:nvSpPr>
        <p:spPr bwMode="auto">
          <a:xfrm>
            <a:off x="188913" y="549275"/>
            <a:ext cx="8780462"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a:t> </a:t>
            </a:r>
            <a:r>
              <a:rPr lang="zh-CN" altLang="en-US"/>
              <a:t>　　用关系图法构造优先函数仅适用于终结符不多的情况，而由定义直接构造优先函数可适用于任何情况，并且也易于在计算机上实现。此外需要说明的是，对于一般表达式文法，优先函数通常是存在的。</a:t>
            </a:r>
          </a:p>
          <a:p>
            <a:pPr algn="just" eaLnBrk="1" hangingPunct="1">
              <a:lnSpc>
                <a:spcPct val="130000"/>
              </a:lnSpc>
              <a:spcBef>
                <a:spcPct val="50000"/>
              </a:spcBef>
            </a:pPr>
            <a:r>
              <a:rPr lang="zh-CN" altLang="en-US">
                <a:ea typeface="黑体" panose="02010609060101010101" pitchFamily="49" charset="-122"/>
              </a:rPr>
              <a:t>　　例</a:t>
            </a:r>
            <a:r>
              <a:rPr lang="en-US" altLang="zh-CN">
                <a:ea typeface="黑体" panose="02010609060101010101" pitchFamily="49" charset="-122"/>
              </a:rPr>
              <a:t>3.16</a:t>
            </a:r>
            <a:r>
              <a:rPr lang="en-US" altLang="zh-CN"/>
              <a:t>  </a:t>
            </a:r>
            <a:r>
              <a:rPr lang="zh-CN" altLang="en-US"/>
              <a:t>试用关系图法和直接定义法求出表</a:t>
            </a:r>
            <a:r>
              <a:rPr lang="en-US" altLang="zh-CN"/>
              <a:t>3.6</a:t>
            </a:r>
            <a:r>
              <a:rPr lang="zh-CN" altLang="en-US"/>
              <a:t>的优先关系表所对应的优先函数</a:t>
            </a:r>
            <a:r>
              <a:rPr lang="en-US" altLang="zh-CN"/>
              <a:t>(</a:t>
            </a:r>
            <a:r>
              <a:rPr lang="zh-CN" altLang="en-US"/>
              <a:t>不含“</a:t>
            </a:r>
            <a:r>
              <a:rPr lang="en-US" altLang="zh-CN"/>
              <a:t>#”)</a:t>
            </a:r>
            <a:r>
              <a:rPr lang="zh-CN" altLang="en-US"/>
              <a:t>。</a:t>
            </a:r>
          </a:p>
          <a:p>
            <a:pPr algn="just" eaLnBrk="1" hangingPunct="1">
              <a:lnSpc>
                <a:spcPct val="130000"/>
              </a:lnSpc>
              <a:spcBef>
                <a:spcPct val="50000"/>
              </a:spcBef>
            </a:pPr>
            <a:r>
              <a:rPr lang="zh-CN" altLang="en-US"/>
              <a:t>　　</a:t>
            </a:r>
            <a:r>
              <a:rPr lang="en-US" altLang="zh-CN"/>
              <a:t>[</a:t>
            </a:r>
            <a:r>
              <a:rPr lang="zh-CN" altLang="en-US">
                <a:ea typeface="黑体" panose="02010609060101010101" pitchFamily="49" charset="-122"/>
              </a:rPr>
              <a:t>解答</a:t>
            </a:r>
            <a:r>
              <a:rPr lang="en-US" altLang="zh-CN"/>
              <a:t>]  (1) </a:t>
            </a:r>
            <a:r>
              <a:rPr lang="zh-CN" altLang="en-US"/>
              <a:t>用关系图法构造的关系图如图</a:t>
            </a:r>
            <a:r>
              <a:rPr lang="en-US" altLang="zh-CN"/>
              <a:t>3–26</a:t>
            </a:r>
            <a:r>
              <a:rPr lang="zh-CN" altLang="en-US"/>
              <a:t>所示。</a:t>
            </a: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D8C837F8-AB99-73CE-A881-A75773929E98}"/>
              </a:ext>
            </a:extLst>
          </p:cNvPr>
          <p:cNvSpPr txBox="1">
            <a:spLocks noChangeArrowheads="1"/>
          </p:cNvSpPr>
          <p:nvPr/>
        </p:nvSpPr>
        <p:spPr bwMode="auto">
          <a:xfrm>
            <a:off x="533400" y="608013"/>
            <a:ext cx="76962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50000"/>
              </a:spcBef>
            </a:pPr>
            <a:r>
              <a:rPr lang="zh-CN" altLang="en-US" sz="3200" b="1">
                <a:ea typeface="方正宋黑简体" pitchFamily="65" charset="-122"/>
              </a:rPr>
              <a:t>习  题  一</a:t>
            </a:r>
          </a:p>
          <a:p>
            <a:pPr algn="just" eaLnBrk="1" hangingPunct="1">
              <a:lnSpc>
                <a:spcPct val="90000"/>
              </a:lnSpc>
              <a:spcBef>
                <a:spcPct val="50000"/>
              </a:spcBef>
            </a:pPr>
            <a:r>
              <a:rPr lang="zh-CN" altLang="en-US"/>
              <a:t>　　</a:t>
            </a:r>
            <a:r>
              <a:rPr lang="en-US" altLang="zh-CN"/>
              <a:t>1.1  </a:t>
            </a:r>
            <a:r>
              <a:rPr lang="zh-CN" altLang="en-US"/>
              <a:t>完成下列选择题：</a:t>
            </a:r>
          </a:p>
          <a:p>
            <a:pPr algn="just" eaLnBrk="1" hangingPunct="1">
              <a:lnSpc>
                <a:spcPct val="90000"/>
              </a:lnSpc>
              <a:spcBef>
                <a:spcPct val="50000"/>
              </a:spcBef>
            </a:pPr>
            <a:r>
              <a:rPr lang="zh-CN" altLang="en-US"/>
              <a:t>　</a:t>
            </a:r>
            <a:r>
              <a:rPr lang="en-US" altLang="zh-CN"/>
              <a:t>(1) </a:t>
            </a:r>
            <a:r>
              <a:rPr lang="zh-CN" altLang="en-US"/>
              <a:t>构造编译程序应掌握</a:t>
            </a:r>
            <a:r>
              <a:rPr lang="zh-CN" altLang="en-US" u="sng"/>
              <a:t>       </a:t>
            </a:r>
            <a:r>
              <a:rPr lang="zh-CN" altLang="en-US"/>
              <a:t>。                           </a:t>
            </a:r>
          </a:p>
          <a:p>
            <a:pPr algn="just" eaLnBrk="1" hangingPunct="1">
              <a:lnSpc>
                <a:spcPct val="90000"/>
              </a:lnSpc>
              <a:spcBef>
                <a:spcPct val="50000"/>
              </a:spcBef>
            </a:pPr>
            <a:r>
              <a:rPr lang="zh-CN" altLang="en-US"/>
              <a:t>　</a:t>
            </a:r>
            <a:r>
              <a:rPr lang="en-US" altLang="zh-CN"/>
              <a:t>a. </a:t>
            </a:r>
            <a:r>
              <a:rPr lang="zh-CN" altLang="en-US"/>
              <a:t>源程序                  		</a:t>
            </a:r>
            <a:r>
              <a:rPr lang="en-US" altLang="zh-CN"/>
              <a:t>b. </a:t>
            </a:r>
            <a:r>
              <a:rPr lang="zh-CN" altLang="en-US"/>
              <a:t>目标语言       </a:t>
            </a:r>
          </a:p>
          <a:p>
            <a:pPr algn="just" eaLnBrk="1" hangingPunct="1">
              <a:lnSpc>
                <a:spcPct val="90000"/>
              </a:lnSpc>
              <a:spcBef>
                <a:spcPct val="50000"/>
              </a:spcBef>
            </a:pPr>
            <a:r>
              <a:rPr lang="zh-CN" altLang="en-US"/>
              <a:t>　</a:t>
            </a:r>
            <a:r>
              <a:rPr lang="en-US" altLang="zh-CN"/>
              <a:t>c. </a:t>
            </a:r>
            <a:r>
              <a:rPr lang="zh-CN" altLang="en-US"/>
              <a:t>编译方法                		</a:t>
            </a:r>
            <a:r>
              <a:rPr lang="en-US" altLang="zh-CN"/>
              <a:t>d. </a:t>
            </a:r>
            <a:r>
              <a:rPr lang="zh-CN" altLang="en-US"/>
              <a:t>以上三项都是</a:t>
            </a:r>
          </a:p>
          <a:p>
            <a:pPr algn="just" eaLnBrk="1" hangingPunct="1">
              <a:lnSpc>
                <a:spcPct val="90000"/>
              </a:lnSpc>
              <a:spcBef>
                <a:spcPct val="50000"/>
              </a:spcBef>
            </a:pPr>
            <a:r>
              <a:rPr lang="zh-CN" altLang="en-US"/>
              <a:t>　</a:t>
            </a:r>
            <a:r>
              <a:rPr lang="en-US" altLang="zh-CN"/>
              <a:t>(2) </a:t>
            </a:r>
            <a:r>
              <a:rPr lang="zh-CN" altLang="en-US"/>
              <a:t>编译程序绝大多数时间花在</a:t>
            </a:r>
            <a:r>
              <a:rPr lang="zh-CN" altLang="en-US" u="sng"/>
              <a:t>       </a:t>
            </a:r>
            <a:r>
              <a:rPr lang="zh-CN" altLang="en-US"/>
              <a:t>上。</a:t>
            </a:r>
          </a:p>
          <a:p>
            <a:pPr algn="just" eaLnBrk="1" hangingPunct="1">
              <a:lnSpc>
                <a:spcPct val="90000"/>
              </a:lnSpc>
              <a:spcBef>
                <a:spcPct val="50000"/>
              </a:spcBef>
            </a:pPr>
            <a:r>
              <a:rPr lang="zh-CN" altLang="en-US"/>
              <a:t>　</a:t>
            </a:r>
            <a:r>
              <a:rPr lang="en-US" altLang="zh-CN"/>
              <a:t>a. </a:t>
            </a:r>
            <a:r>
              <a:rPr lang="zh-CN" altLang="en-US"/>
              <a:t>出错处理                		</a:t>
            </a:r>
            <a:r>
              <a:rPr lang="en-US" altLang="zh-CN"/>
              <a:t>b. </a:t>
            </a:r>
            <a:r>
              <a:rPr lang="zh-CN" altLang="en-US"/>
              <a:t>词法分析  </a:t>
            </a:r>
          </a:p>
          <a:p>
            <a:pPr algn="just" eaLnBrk="1" hangingPunct="1">
              <a:lnSpc>
                <a:spcPct val="90000"/>
              </a:lnSpc>
              <a:spcBef>
                <a:spcPct val="50000"/>
              </a:spcBef>
            </a:pPr>
            <a:r>
              <a:rPr lang="zh-CN" altLang="en-US"/>
              <a:t>　</a:t>
            </a:r>
            <a:r>
              <a:rPr lang="en-US" altLang="zh-CN"/>
              <a:t>c. </a:t>
            </a:r>
            <a:r>
              <a:rPr lang="zh-CN" altLang="en-US"/>
              <a:t>目标代码生成            		</a:t>
            </a:r>
            <a:r>
              <a:rPr lang="en-US" altLang="zh-CN"/>
              <a:t>d. </a:t>
            </a:r>
            <a:r>
              <a:rPr lang="zh-CN" altLang="en-US"/>
              <a:t>表格管理</a:t>
            </a:r>
          </a:p>
          <a:p>
            <a:pPr algn="just" eaLnBrk="1" hangingPunct="1">
              <a:lnSpc>
                <a:spcPct val="90000"/>
              </a:lnSpc>
              <a:spcBef>
                <a:spcPct val="50000"/>
              </a:spcBef>
            </a:pPr>
            <a:r>
              <a:rPr lang="zh-CN" altLang="en-US"/>
              <a:t>　</a:t>
            </a:r>
            <a:r>
              <a:rPr lang="en-US" altLang="zh-CN"/>
              <a:t>(3) </a:t>
            </a:r>
            <a:r>
              <a:rPr lang="zh-CN" altLang="en-US"/>
              <a:t>编译程序是对</a:t>
            </a:r>
            <a:r>
              <a:rPr lang="zh-CN" altLang="en-US" u="sng"/>
              <a:t>        </a:t>
            </a:r>
            <a:r>
              <a:rPr lang="zh-CN" altLang="en-US"/>
              <a:t>。</a:t>
            </a:r>
          </a:p>
          <a:p>
            <a:pPr algn="just" eaLnBrk="1" hangingPunct="1">
              <a:lnSpc>
                <a:spcPct val="90000"/>
              </a:lnSpc>
              <a:spcBef>
                <a:spcPct val="50000"/>
              </a:spcBef>
            </a:pPr>
            <a:r>
              <a:rPr lang="zh-CN" altLang="en-US"/>
              <a:t>　</a:t>
            </a:r>
            <a:r>
              <a:rPr lang="en-US" altLang="zh-CN"/>
              <a:t>a. </a:t>
            </a:r>
            <a:r>
              <a:rPr lang="zh-CN" altLang="en-US"/>
              <a:t>汇编程序的翻译          	</a:t>
            </a:r>
            <a:r>
              <a:rPr lang="en-US" altLang="zh-CN"/>
              <a:t>b. </a:t>
            </a:r>
            <a:r>
              <a:rPr lang="zh-CN" altLang="en-US"/>
              <a:t>高级语言程序的解释执行</a:t>
            </a:r>
          </a:p>
          <a:p>
            <a:pPr algn="just" eaLnBrk="1" hangingPunct="1">
              <a:lnSpc>
                <a:spcPct val="90000"/>
              </a:lnSpc>
              <a:spcBef>
                <a:spcPct val="50000"/>
              </a:spcBef>
            </a:pPr>
            <a:r>
              <a:rPr lang="zh-CN" altLang="en-US"/>
              <a:t>　</a:t>
            </a:r>
            <a:r>
              <a:rPr lang="en-US" altLang="zh-CN"/>
              <a:t>c. </a:t>
            </a:r>
            <a:r>
              <a:rPr lang="zh-CN" altLang="en-US"/>
              <a:t>机器语言的执行          	</a:t>
            </a:r>
            <a:r>
              <a:rPr lang="en-US" altLang="zh-CN"/>
              <a:t>d. </a:t>
            </a:r>
            <a:r>
              <a:rPr lang="zh-CN" altLang="en-US"/>
              <a:t>高级语言的翻译</a:t>
            </a:r>
          </a:p>
        </p:txBody>
      </p:sp>
    </p:spTree>
  </p:cSld>
  <p:clrMapOvr>
    <a:masterClrMapping/>
  </p:clrMapOvr>
  <p:transition>
    <p:random/>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5">
            <a:extLst>
              <a:ext uri="{FF2B5EF4-FFF2-40B4-BE49-F238E27FC236}">
                <a16:creationId xmlns:a16="http://schemas.microsoft.com/office/drawing/2014/main" id="{BF711CBC-EA2A-335E-8B4F-E58B9C5E4285}"/>
              </a:ext>
            </a:extLst>
          </p:cNvPr>
          <p:cNvSpPr txBox="1">
            <a:spLocks noChangeArrowheads="1"/>
          </p:cNvSpPr>
          <p:nvPr/>
        </p:nvSpPr>
        <p:spPr bwMode="auto">
          <a:xfrm>
            <a:off x="2300288" y="594995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3–26  </a:t>
            </a:r>
            <a:r>
              <a:rPr lang="zh-CN" altLang="en-US">
                <a:latin typeface="宋体" panose="02010600030101010101" pitchFamily="2" charset="-122"/>
              </a:rPr>
              <a:t>优先函数关系图</a:t>
            </a:r>
            <a:r>
              <a:rPr lang="zh-CN" altLang="en-US"/>
              <a:t> </a:t>
            </a:r>
          </a:p>
        </p:txBody>
      </p:sp>
      <p:pic>
        <p:nvPicPr>
          <p:cNvPr id="211971" name="Picture 6" descr="3-23">
            <a:extLst>
              <a:ext uri="{FF2B5EF4-FFF2-40B4-BE49-F238E27FC236}">
                <a16:creationId xmlns:a16="http://schemas.microsoft.com/office/drawing/2014/main" id="{3562D0B3-639B-84B2-2F0A-A3B2727ED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620713"/>
            <a:ext cx="8569325"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5">
            <a:extLst>
              <a:ext uri="{FF2B5EF4-FFF2-40B4-BE49-F238E27FC236}">
                <a16:creationId xmlns:a16="http://schemas.microsoft.com/office/drawing/2014/main" id="{7AA24402-345C-4536-CD49-0802F208FE53}"/>
              </a:ext>
            </a:extLst>
          </p:cNvPr>
          <p:cNvGraphicFramePr>
            <a:graphicFrameLocks noChangeAspect="1"/>
          </p:cNvGraphicFramePr>
          <p:nvPr/>
        </p:nvGraphicFramePr>
        <p:xfrm>
          <a:off x="0" y="1773238"/>
          <a:ext cx="9144000" cy="2301875"/>
        </p:xfrm>
        <a:graphic>
          <a:graphicData uri="http://schemas.openxmlformats.org/presentationml/2006/ole">
            <mc:AlternateContent xmlns:mc="http://schemas.openxmlformats.org/markup-compatibility/2006">
              <mc:Choice xmlns:v="urn:schemas-microsoft-com:vml" Requires="v">
                <p:oleObj name="文档" r:id="rId2" imgW="5400720" imgH="1015920" progId="Word.Document.8">
                  <p:embed/>
                </p:oleObj>
              </mc:Choice>
              <mc:Fallback>
                <p:oleObj name="文档" r:id="rId2" imgW="5400720" imgH="1015920" progId="Word.Document.8">
                  <p:embed/>
                  <p:pic>
                    <p:nvPicPr>
                      <p:cNvPr id="52226" name="Object 5">
                        <a:extLst>
                          <a:ext uri="{FF2B5EF4-FFF2-40B4-BE49-F238E27FC236}">
                            <a16:creationId xmlns:a16="http://schemas.microsoft.com/office/drawing/2014/main" id="{7AA24402-345C-4536-CD49-0802F208F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901" t="17987" r="18813"/>
                      <a:stretch>
                        <a:fillRect/>
                      </a:stretch>
                    </p:blipFill>
                    <p:spPr bwMode="auto">
                      <a:xfrm>
                        <a:off x="0" y="1773238"/>
                        <a:ext cx="9144000" cy="23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7" name="Rectangle 6">
            <a:extLst>
              <a:ext uri="{FF2B5EF4-FFF2-40B4-BE49-F238E27FC236}">
                <a16:creationId xmlns:a16="http://schemas.microsoft.com/office/drawing/2014/main" id="{605F411F-74DD-F060-72B9-E16DCCB63667}"/>
              </a:ext>
            </a:extLst>
          </p:cNvPr>
          <p:cNvSpPr>
            <a:spLocks noChangeArrowheads="1"/>
          </p:cNvSpPr>
          <p:nvPr/>
        </p:nvSpPr>
        <p:spPr bwMode="auto">
          <a:xfrm>
            <a:off x="2987675" y="1341438"/>
            <a:ext cx="3956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3.10  </a:t>
            </a:r>
            <a:r>
              <a:rPr lang="zh-CN" altLang="en-US"/>
              <a:t>表</a:t>
            </a:r>
            <a:r>
              <a:rPr lang="en-US" altLang="zh-CN"/>
              <a:t>3.6</a:t>
            </a:r>
            <a:r>
              <a:rPr lang="zh-CN" altLang="en-US"/>
              <a:t>的优先函数表</a:t>
            </a:r>
          </a:p>
        </p:txBody>
      </p:sp>
      <p:sp>
        <p:nvSpPr>
          <p:cNvPr id="52228" name="Rectangle 7">
            <a:extLst>
              <a:ext uri="{FF2B5EF4-FFF2-40B4-BE49-F238E27FC236}">
                <a16:creationId xmlns:a16="http://schemas.microsoft.com/office/drawing/2014/main" id="{CF33E872-8A51-A5BE-FDB6-D47CE48FF4B2}"/>
              </a:ext>
            </a:extLst>
          </p:cNvPr>
          <p:cNvSpPr>
            <a:spLocks noChangeArrowheads="1"/>
          </p:cNvSpPr>
          <p:nvPr/>
        </p:nvSpPr>
        <p:spPr bwMode="auto">
          <a:xfrm>
            <a:off x="395288" y="692150"/>
            <a:ext cx="8337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由图</a:t>
            </a:r>
            <a:r>
              <a:rPr lang="en-US" altLang="zh-CN"/>
              <a:t>3–26</a:t>
            </a:r>
            <a:r>
              <a:rPr lang="zh-CN" altLang="en-US"/>
              <a:t>所示的优先函数关系图求得优先函数如表</a:t>
            </a:r>
            <a:r>
              <a:rPr lang="en-US" altLang="zh-CN"/>
              <a:t>3.10</a:t>
            </a:r>
            <a:r>
              <a:rPr lang="zh-CN" altLang="en-US"/>
              <a:t>所示。</a:t>
            </a:r>
          </a:p>
        </p:txBody>
      </p:sp>
    </p:spTree>
  </p:cSld>
  <p:clrMapOvr>
    <a:masterClrMapping/>
  </p:clrMapOvr>
  <p:transition>
    <p:random/>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4">
            <a:extLst>
              <a:ext uri="{FF2B5EF4-FFF2-40B4-BE49-F238E27FC236}">
                <a16:creationId xmlns:a16="http://schemas.microsoft.com/office/drawing/2014/main" id="{1F253BE7-86BB-281A-6F76-7D7BB451C0F0}"/>
              </a:ext>
            </a:extLst>
          </p:cNvPr>
          <p:cNvSpPr txBox="1">
            <a:spLocks noChangeArrowheads="1"/>
          </p:cNvSpPr>
          <p:nvPr/>
        </p:nvSpPr>
        <p:spPr bwMode="auto">
          <a:xfrm>
            <a:off x="107950" y="549275"/>
            <a:ext cx="891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en-US" altLang="zh-CN"/>
              <a:t>(2) </a:t>
            </a:r>
            <a:r>
              <a:rPr lang="zh-CN" altLang="en-US"/>
              <a:t>由定义直接计算出优先函数的过程如表</a:t>
            </a:r>
            <a:r>
              <a:rPr lang="en-US" altLang="zh-CN"/>
              <a:t>3.11</a:t>
            </a:r>
            <a:r>
              <a:rPr lang="zh-CN" altLang="en-US"/>
              <a:t>所示。</a:t>
            </a:r>
          </a:p>
        </p:txBody>
      </p:sp>
      <p:graphicFrame>
        <p:nvGraphicFramePr>
          <p:cNvPr id="53250" name="Object 5">
            <a:extLst>
              <a:ext uri="{FF2B5EF4-FFF2-40B4-BE49-F238E27FC236}">
                <a16:creationId xmlns:a16="http://schemas.microsoft.com/office/drawing/2014/main" id="{56B62BF9-052B-C9B7-FE38-93E27A28E7A7}"/>
              </a:ext>
            </a:extLst>
          </p:cNvPr>
          <p:cNvGraphicFramePr>
            <a:graphicFrameLocks noChangeAspect="1"/>
          </p:cNvGraphicFramePr>
          <p:nvPr/>
        </p:nvGraphicFramePr>
        <p:xfrm>
          <a:off x="0" y="1628775"/>
          <a:ext cx="9144000" cy="4267200"/>
        </p:xfrm>
        <a:graphic>
          <a:graphicData uri="http://schemas.openxmlformats.org/presentationml/2006/ole">
            <mc:AlternateContent xmlns:mc="http://schemas.openxmlformats.org/markup-compatibility/2006">
              <mc:Choice xmlns:v="urn:schemas-microsoft-com:vml" Requires="v">
                <p:oleObj name="文档" r:id="rId2" imgW="5400720" imgH="2185560" progId="Word.Document.8">
                  <p:embed/>
                </p:oleObj>
              </mc:Choice>
              <mc:Fallback>
                <p:oleObj name="文档" r:id="rId2" imgW="5400720" imgH="2185560" progId="Word.Document.8">
                  <p:embed/>
                  <p:pic>
                    <p:nvPicPr>
                      <p:cNvPr id="53250" name="Object 5">
                        <a:extLst>
                          <a:ext uri="{FF2B5EF4-FFF2-40B4-BE49-F238E27FC236}">
                            <a16:creationId xmlns:a16="http://schemas.microsoft.com/office/drawing/2014/main" id="{56B62BF9-052B-C9B7-FE38-93E27A28E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375" t="7787" r="9375"/>
                      <a:stretch>
                        <a:fillRect/>
                      </a:stretch>
                    </p:blipFill>
                    <p:spPr bwMode="auto">
                      <a:xfrm>
                        <a:off x="0" y="1628775"/>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52" name="AutoShape 6">
            <a:hlinkClick r:id="" action="ppaction://hlinkshowjump?jump=firstslide" highlightClick="1"/>
            <a:extLst>
              <a:ext uri="{FF2B5EF4-FFF2-40B4-BE49-F238E27FC236}">
                <a16:creationId xmlns:a16="http://schemas.microsoft.com/office/drawing/2014/main" id="{EF1D30CE-E267-F1C6-1AA3-CAB934E0C9AF}"/>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253" name="Rectangle 7">
            <a:extLst>
              <a:ext uri="{FF2B5EF4-FFF2-40B4-BE49-F238E27FC236}">
                <a16:creationId xmlns:a16="http://schemas.microsoft.com/office/drawing/2014/main" id="{2DBA97A5-8807-430A-BA22-3AF6107DC63F}"/>
              </a:ext>
            </a:extLst>
          </p:cNvPr>
          <p:cNvSpPr>
            <a:spLocks noChangeArrowheads="1"/>
          </p:cNvSpPr>
          <p:nvPr/>
        </p:nvSpPr>
        <p:spPr bwMode="auto">
          <a:xfrm>
            <a:off x="2339975" y="1268413"/>
            <a:ext cx="502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3.11  </a:t>
            </a:r>
            <a:r>
              <a:rPr lang="zh-CN" altLang="en-US"/>
              <a:t>例</a:t>
            </a:r>
            <a:r>
              <a:rPr lang="en-US" altLang="zh-CN"/>
              <a:t>3.16</a:t>
            </a:r>
            <a:r>
              <a:rPr lang="zh-CN" altLang="en-US"/>
              <a:t>的优先函数计算过程</a:t>
            </a:r>
          </a:p>
        </p:txBody>
      </p:sp>
    </p:spTree>
  </p:cSld>
  <p:clrMapOvr>
    <a:masterClrMapping/>
  </p:clrMapOvr>
  <p:transition>
    <p:random/>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9" name="Rectangle 3">
            <a:extLst>
              <a:ext uri="{FF2B5EF4-FFF2-40B4-BE49-F238E27FC236}">
                <a16:creationId xmlns:a16="http://schemas.microsoft.com/office/drawing/2014/main" id="{55B3D53D-42DE-DFED-034C-FC5667F1C22E}"/>
              </a:ext>
            </a:extLst>
          </p:cNvPr>
          <p:cNvSpPr>
            <a:spLocks noGrp="1" noChangeArrowheads="1"/>
          </p:cNvSpPr>
          <p:nvPr>
            <p:ph type="body" idx="1"/>
          </p:nvPr>
        </p:nvSpPr>
        <p:spPr>
          <a:xfrm>
            <a:off x="395288" y="1600200"/>
            <a:ext cx="8229600" cy="4525963"/>
          </a:xfrm>
        </p:spPr>
        <p:txBody>
          <a:bodyPr/>
          <a:lstStyle/>
          <a:p>
            <a:pPr eaLnBrk="1" hangingPunct="1">
              <a:buFont typeface="Wingdings" panose="05000000000000000000" pitchFamily="2" charset="2"/>
              <a:buNone/>
              <a:defRPr/>
            </a:pPr>
            <a:r>
              <a:rPr lang="en-US" altLang="zh-CN"/>
              <a:t>            LR</a:t>
            </a:r>
            <a:r>
              <a:rPr lang="zh-CN" altLang="en-US"/>
              <a:t>分析法是一种自底向上进行规范归约的语法分析方法，</a:t>
            </a:r>
            <a:r>
              <a:rPr lang="en-US" altLang="zh-CN"/>
              <a:t>LR</a:t>
            </a:r>
            <a:r>
              <a:rPr lang="zh-CN" altLang="en-US"/>
              <a:t>指</a:t>
            </a:r>
            <a:r>
              <a:rPr lang="zh-CN" altLang="en-US">
                <a:latin typeface="Arial"/>
              </a:rPr>
              <a:t>“</a:t>
            </a:r>
            <a:r>
              <a:rPr lang="zh-CN" altLang="en-US"/>
              <a:t>自左向右扫描和自底向上进行归约</a:t>
            </a:r>
            <a:r>
              <a:rPr lang="zh-CN" altLang="en-US">
                <a:latin typeface="Arial"/>
              </a:rPr>
              <a:t>”</a:t>
            </a:r>
            <a:r>
              <a:rPr lang="zh-CN" altLang="en-US"/>
              <a:t>。</a:t>
            </a:r>
            <a:r>
              <a:rPr lang="en-US" altLang="zh-CN"/>
              <a:t>LR</a:t>
            </a:r>
            <a:r>
              <a:rPr lang="zh-CN" altLang="en-US"/>
              <a:t>分析法比递归下降分析法、</a:t>
            </a:r>
            <a:r>
              <a:rPr lang="en-US" altLang="zh-CN"/>
              <a:t>LL(1) </a:t>
            </a:r>
            <a:r>
              <a:rPr lang="zh-CN" altLang="en-US"/>
              <a:t>分析法和算符优先分析法对文法的限制要少得多，对大多数用无二义的上下文无关文法描述的语言都可以用</a:t>
            </a:r>
            <a:r>
              <a:rPr lang="en-US" altLang="zh-CN"/>
              <a:t>LR</a:t>
            </a:r>
            <a:r>
              <a:rPr lang="zh-CN" altLang="en-US"/>
              <a:t>分析器予以识别，而且速度快，并能准确、及时地指出输入串的任何语法错误及出错位置。</a:t>
            </a:r>
            <a:r>
              <a:rPr lang="en-US" altLang="zh-CN"/>
              <a:t>LR</a:t>
            </a:r>
            <a:r>
              <a:rPr lang="zh-CN" altLang="en-US"/>
              <a:t>分析法的一个主要缺点是，若用手工构造分析器则工作量相当大，因此必须求助于自动产生</a:t>
            </a:r>
            <a:r>
              <a:rPr lang="en-US" altLang="zh-CN"/>
              <a:t>LR</a:t>
            </a:r>
            <a:r>
              <a:rPr lang="zh-CN" altLang="en-US"/>
              <a:t>分析器的产生器。</a:t>
            </a:r>
          </a:p>
        </p:txBody>
      </p:sp>
      <p:sp>
        <p:nvSpPr>
          <p:cNvPr id="212995" name="Rectangle 4">
            <a:extLst>
              <a:ext uri="{FF2B5EF4-FFF2-40B4-BE49-F238E27FC236}">
                <a16:creationId xmlns:a16="http://schemas.microsoft.com/office/drawing/2014/main" id="{250BFCA7-B056-4B4B-0E08-0B9086FCD3ED}"/>
              </a:ext>
            </a:extLst>
          </p:cNvPr>
          <p:cNvSpPr>
            <a:spLocks noChangeArrowheads="1"/>
          </p:cNvSpPr>
          <p:nvPr/>
        </p:nvSpPr>
        <p:spPr bwMode="auto">
          <a:xfrm>
            <a:off x="1116013" y="685800"/>
            <a:ext cx="71167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ea typeface="方正宋黑简体" pitchFamily="65" charset="-122"/>
              </a:rPr>
              <a:t>3.5  </a:t>
            </a:r>
            <a:r>
              <a:rPr lang="zh-CN" altLang="en-US" sz="3200" b="1"/>
              <a:t>规范归约的自底向上语法分析方法</a:t>
            </a:r>
            <a:r>
              <a:rPr lang="zh-CN" altLang="en-US" sz="3200"/>
              <a:t> </a:t>
            </a:r>
          </a:p>
        </p:txBody>
      </p:sp>
    </p:spTree>
  </p:cSld>
  <p:clrMapOvr>
    <a:masterClrMapping/>
  </p:clrMapOvr>
  <p:transition>
    <p:random/>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A54F2BC7-2CA9-EC4B-72A9-CE6BA9B06C92}"/>
              </a:ext>
            </a:extLst>
          </p:cNvPr>
          <p:cNvSpPr>
            <a:spLocks noGrp="1" noChangeArrowheads="1"/>
          </p:cNvSpPr>
          <p:nvPr>
            <p:ph type="title"/>
          </p:nvPr>
        </p:nvSpPr>
        <p:spPr>
          <a:xfrm>
            <a:off x="457200" y="850900"/>
            <a:ext cx="8229600" cy="633413"/>
          </a:xfrm>
          <a:noFill/>
        </p:spPr>
        <p:txBody>
          <a:bodyPr/>
          <a:lstStyle/>
          <a:p>
            <a:pPr eaLnBrk="1" hangingPunct="1"/>
            <a:r>
              <a:rPr lang="en-US" altLang="zh-CN" b="0">
                <a:solidFill>
                  <a:schemeClr val="tx1"/>
                </a:solidFill>
              </a:rPr>
              <a:t>3.5.1  LR</a:t>
            </a:r>
            <a:r>
              <a:rPr lang="zh-CN" altLang="en-US" b="0">
                <a:solidFill>
                  <a:schemeClr val="tx1"/>
                </a:solidFill>
              </a:rPr>
              <a:t>分析器的工作原理</a:t>
            </a:r>
          </a:p>
        </p:txBody>
      </p:sp>
      <p:sp>
        <p:nvSpPr>
          <p:cNvPr id="1341443" name="Rectangle 3">
            <a:extLst>
              <a:ext uri="{FF2B5EF4-FFF2-40B4-BE49-F238E27FC236}">
                <a16:creationId xmlns:a16="http://schemas.microsoft.com/office/drawing/2014/main" id="{FF3B9678-5EC7-23DF-6A60-021A7170FF65}"/>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a:t>            </a:t>
            </a:r>
            <a:r>
              <a:rPr lang="zh-CN" altLang="en-US"/>
              <a:t>在第二章词法分析中，</a:t>
            </a:r>
            <a:r>
              <a:rPr lang="en-US" altLang="zh-CN"/>
              <a:t>DFA</a:t>
            </a:r>
            <a:r>
              <a:rPr lang="zh-CN" altLang="en-US"/>
              <a:t>（确定有限状态自动机）是根据正规表达式来识别字符串的；也即，词法分析中文法的作用就是描述字符串的规则。语法分析与词法分析相比则有较大的不同，这是因为语法分析中的文法含有非终结符，且非终结符在文法中的主要作用是用来表示嵌套和递归，以便形成比字符串更为复杂的句子。下面，我们通过两个产生式来阐述</a:t>
            </a:r>
            <a:r>
              <a:rPr lang="en-US" altLang="zh-CN"/>
              <a:t>LR</a:t>
            </a:r>
            <a:r>
              <a:rPr lang="zh-CN" altLang="en-US"/>
              <a:t>分析器的基本原理。</a:t>
            </a:r>
          </a:p>
          <a:p>
            <a:pPr eaLnBrk="1" hangingPunct="1">
              <a:buFont typeface="Wingdings" panose="05000000000000000000" pitchFamily="2" charset="2"/>
              <a:buNone/>
              <a:defRPr/>
            </a:pPr>
            <a:r>
              <a:rPr lang="zh-CN" altLang="en-US"/>
              <a:t>                                 </a:t>
            </a:r>
            <a:r>
              <a:rPr lang="en-US" altLang="zh-CN"/>
              <a:t>A→aBc</a:t>
            </a:r>
          </a:p>
          <a:p>
            <a:pPr eaLnBrk="1" hangingPunct="1">
              <a:buFont typeface="Wingdings" panose="05000000000000000000" pitchFamily="2" charset="2"/>
              <a:buNone/>
              <a:defRPr/>
            </a:pPr>
            <a:r>
              <a:rPr lang="en-US" altLang="zh-CN"/>
              <a:t>                                 B→d∣ef</a:t>
            </a:r>
          </a:p>
        </p:txBody>
      </p:sp>
    </p:spTree>
  </p:cSld>
  <p:clrMapOvr>
    <a:masterClrMapping/>
  </p:clrMapOvr>
  <p:transition>
    <p:random/>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7" name="Rectangle 3">
            <a:extLst>
              <a:ext uri="{FF2B5EF4-FFF2-40B4-BE49-F238E27FC236}">
                <a16:creationId xmlns:a16="http://schemas.microsoft.com/office/drawing/2014/main" id="{3F936FB1-4518-3FB9-898B-16F22AC1745B}"/>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a:t>          </a:t>
            </a:r>
            <a:r>
              <a:rPr lang="zh-CN" altLang="en-US"/>
              <a:t>为了识别非终结符</a:t>
            </a:r>
            <a:r>
              <a:rPr lang="en-US" altLang="zh-CN"/>
              <a:t>A</a:t>
            </a:r>
            <a:r>
              <a:rPr lang="zh-CN" altLang="en-US"/>
              <a:t>，就要识别符号串</a:t>
            </a:r>
            <a:r>
              <a:rPr lang="en-US" altLang="zh-CN"/>
              <a:t>aBc</a:t>
            </a:r>
            <a:r>
              <a:rPr lang="zh-CN" altLang="en-US"/>
              <a:t>。为此，构造一个</a:t>
            </a:r>
            <a:r>
              <a:rPr lang="en-US" altLang="zh-CN"/>
              <a:t>DFA</a:t>
            </a:r>
            <a:r>
              <a:rPr lang="zh-CN" altLang="en-US"/>
              <a:t>如图</a:t>
            </a:r>
            <a:r>
              <a:rPr lang="en-US" altLang="zh-CN"/>
              <a:t>3-27</a:t>
            </a:r>
            <a:r>
              <a:rPr lang="zh-CN" altLang="en-US"/>
              <a:t>所示。</a:t>
            </a:r>
          </a:p>
        </p:txBody>
      </p:sp>
      <p:pic>
        <p:nvPicPr>
          <p:cNvPr id="215043" name="Picture 4" descr="a">
            <a:extLst>
              <a:ext uri="{FF2B5EF4-FFF2-40B4-BE49-F238E27FC236}">
                <a16:creationId xmlns:a16="http://schemas.microsoft.com/office/drawing/2014/main" id="{2252C1B8-24DA-A92F-2886-E96AAA0EA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2970213"/>
            <a:ext cx="4957762"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5">
            <a:extLst>
              <a:ext uri="{FF2B5EF4-FFF2-40B4-BE49-F238E27FC236}">
                <a16:creationId xmlns:a16="http://schemas.microsoft.com/office/drawing/2014/main" id="{94CDD65D-66C8-302B-201D-5542F217C75B}"/>
              </a:ext>
            </a:extLst>
          </p:cNvPr>
          <p:cNvSpPr>
            <a:spLocks noChangeArrowheads="1"/>
          </p:cNvSpPr>
          <p:nvPr/>
        </p:nvSpPr>
        <p:spPr bwMode="auto">
          <a:xfrm>
            <a:off x="2711450" y="3979863"/>
            <a:ext cx="416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3-27  </a:t>
            </a:r>
            <a:r>
              <a:rPr lang="zh-CN" altLang="en-US"/>
              <a:t>识别非终结符</a:t>
            </a:r>
            <a:r>
              <a:rPr lang="en-US" altLang="zh-CN"/>
              <a:t>A</a:t>
            </a:r>
            <a:r>
              <a:rPr lang="zh-CN" altLang="en-US"/>
              <a:t>的</a:t>
            </a:r>
            <a:r>
              <a:rPr lang="en-US" altLang="zh-CN"/>
              <a:t>DFA</a:t>
            </a:r>
          </a:p>
        </p:txBody>
      </p:sp>
    </p:spTree>
  </p:cSld>
  <p:clrMapOvr>
    <a:masterClrMapping/>
  </p:clrMapOvr>
  <p:transition>
    <p:random/>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1" name="Rectangle 3">
            <a:extLst>
              <a:ext uri="{FF2B5EF4-FFF2-40B4-BE49-F238E27FC236}">
                <a16:creationId xmlns:a16="http://schemas.microsoft.com/office/drawing/2014/main" id="{B47A2E33-8FDA-B0AB-91D7-70B695C918EF}"/>
              </a:ext>
            </a:extLst>
          </p:cNvPr>
          <p:cNvSpPr>
            <a:spLocks noGrp="1" noChangeArrowheads="1"/>
          </p:cNvSpPr>
          <p:nvPr>
            <p:ph type="body" idx="1"/>
          </p:nvPr>
        </p:nvSpPr>
        <p:spPr>
          <a:xfrm>
            <a:off x="457200" y="620713"/>
            <a:ext cx="8229600" cy="6048375"/>
          </a:xfrm>
        </p:spPr>
        <p:txBody>
          <a:bodyPr/>
          <a:lstStyle/>
          <a:p>
            <a:pPr eaLnBrk="1" hangingPunct="1">
              <a:buFont typeface="Wingdings" panose="05000000000000000000" pitchFamily="2" charset="2"/>
              <a:buNone/>
              <a:defRPr/>
            </a:pPr>
            <a:r>
              <a:rPr lang="en-US" altLang="zh-CN" b="0"/>
              <a:t>         </a:t>
            </a:r>
            <a:r>
              <a:rPr lang="zh-CN" altLang="en-US" b="0"/>
              <a:t>当此</a:t>
            </a:r>
            <a:r>
              <a:rPr lang="en-US" altLang="zh-CN" b="0"/>
              <a:t>DFA</a:t>
            </a:r>
            <a:r>
              <a:rPr lang="zh-CN" altLang="en-US" b="0"/>
              <a:t>识别出符号串</a:t>
            </a:r>
            <a:r>
              <a:rPr lang="en-US" altLang="zh-CN" b="0"/>
              <a:t>aBc</a:t>
            </a:r>
            <a:r>
              <a:rPr lang="zh-CN" altLang="en-US" b="0"/>
              <a:t>后，非终结符</a:t>
            </a:r>
            <a:r>
              <a:rPr lang="en-US" altLang="zh-CN" b="0"/>
              <a:t>A</a:t>
            </a:r>
            <a:r>
              <a:rPr lang="zh-CN" altLang="en-US" b="0"/>
              <a:t>就被识别了。但是，与词法分析中</a:t>
            </a:r>
            <a:r>
              <a:rPr lang="en-US" altLang="zh-CN" b="0"/>
              <a:t>DFA</a:t>
            </a:r>
            <a:r>
              <a:rPr lang="zh-CN" altLang="en-US" b="0"/>
              <a:t>不同的是，这里的输入符号包含着非终结符</a:t>
            </a:r>
            <a:r>
              <a:rPr lang="en-US" altLang="zh-CN" b="0"/>
              <a:t>B</a:t>
            </a:r>
            <a:r>
              <a:rPr lang="zh-CN" altLang="en-US" b="0"/>
              <a:t>，而语法分析中待分析的句子是不含非终结符的（句子全部由终结符组成）；因此，在图</a:t>
            </a:r>
            <a:r>
              <a:rPr lang="en-US" altLang="zh-CN" b="0"/>
              <a:t>3-27</a:t>
            </a:r>
            <a:r>
              <a:rPr lang="zh-CN" altLang="en-US" b="0"/>
              <a:t>中</a:t>
            </a:r>
            <a:r>
              <a:rPr lang="en-US" altLang="zh-CN" b="0"/>
              <a:t>DFA</a:t>
            </a:r>
            <a:r>
              <a:rPr lang="zh-CN" altLang="en-US" b="0"/>
              <a:t>必须从待分析的符号串中识别出非终结符</a:t>
            </a:r>
            <a:r>
              <a:rPr lang="en-US" altLang="zh-CN" b="0"/>
              <a:t>B</a:t>
            </a:r>
            <a:r>
              <a:rPr lang="zh-CN" altLang="en-US" b="0"/>
              <a:t>后方可到达状态</a:t>
            </a:r>
            <a:r>
              <a:rPr lang="en-US" altLang="zh-CN" b="0"/>
              <a:t>s</a:t>
            </a:r>
            <a:r>
              <a:rPr lang="en-US" altLang="zh-CN" b="0" baseline="-25000"/>
              <a:t>2</a:t>
            </a:r>
            <a:r>
              <a:rPr lang="zh-CN" altLang="en-US" b="0"/>
              <a:t>。那么，如何识别非终结符</a:t>
            </a:r>
            <a:r>
              <a:rPr lang="en-US" altLang="zh-CN" b="0"/>
              <a:t>B</a:t>
            </a:r>
            <a:r>
              <a:rPr lang="zh-CN" altLang="en-US" b="0"/>
              <a:t>呢？我们可以为</a:t>
            </a:r>
            <a:r>
              <a:rPr lang="en-US" altLang="zh-CN" b="0"/>
              <a:t>B</a:t>
            </a:r>
            <a:r>
              <a:rPr lang="zh-CN" altLang="en-US" b="0"/>
              <a:t>的产生式右部构造一个</a:t>
            </a:r>
            <a:r>
              <a:rPr lang="en-US" altLang="zh-CN" b="0"/>
              <a:t>DFA</a:t>
            </a:r>
            <a:r>
              <a:rPr lang="zh-CN" altLang="en-US" b="0"/>
              <a:t>，这个</a:t>
            </a:r>
            <a:r>
              <a:rPr lang="en-US" altLang="zh-CN" b="0"/>
              <a:t>DFA</a:t>
            </a:r>
            <a:r>
              <a:rPr lang="zh-CN" altLang="en-US" b="0"/>
              <a:t>在识别了</a:t>
            </a:r>
            <a:r>
              <a:rPr lang="en-US" altLang="zh-CN" b="0"/>
              <a:t>B</a:t>
            </a:r>
            <a:r>
              <a:rPr lang="zh-CN" altLang="en-US" b="0"/>
              <a:t>的产生式右部后就可以为识别</a:t>
            </a:r>
            <a:r>
              <a:rPr lang="en-US" altLang="zh-CN" b="0"/>
              <a:t>A</a:t>
            </a:r>
            <a:r>
              <a:rPr lang="zh-CN" altLang="en-US" b="0"/>
              <a:t>的</a:t>
            </a:r>
            <a:r>
              <a:rPr lang="en-US" altLang="zh-CN" b="0"/>
              <a:t>DFA</a:t>
            </a:r>
            <a:r>
              <a:rPr lang="zh-CN" altLang="en-US" b="0"/>
              <a:t>提供一个非终结符</a:t>
            </a:r>
            <a:r>
              <a:rPr lang="en-US" altLang="zh-CN" b="0"/>
              <a:t>B</a:t>
            </a:r>
            <a:r>
              <a:rPr lang="zh-CN" altLang="en-US" b="0"/>
              <a:t>了。为了实现产生式的这种嵌套特性，我们把</a:t>
            </a:r>
            <a:r>
              <a:rPr lang="en-US" altLang="zh-CN" b="0"/>
              <a:t>DFA</a:t>
            </a:r>
            <a:r>
              <a:rPr lang="zh-CN" altLang="en-US" b="0"/>
              <a:t>也嵌套起来，即对图</a:t>
            </a:r>
            <a:r>
              <a:rPr lang="en-US" altLang="zh-CN" b="0"/>
              <a:t>3-27</a:t>
            </a:r>
            <a:r>
              <a:rPr lang="zh-CN" altLang="en-US" b="0"/>
              <a:t>和图</a:t>
            </a:r>
            <a:r>
              <a:rPr lang="en-US" altLang="zh-CN" b="0"/>
              <a:t>3-28</a:t>
            </a:r>
            <a:r>
              <a:rPr lang="zh-CN" altLang="en-US" b="0"/>
              <a:t>，可以用</a:t>
            </a:r>
            <a:r>
              <a:rPr lang="en-US" altLang="zh-CN" b="0"/>
              <a:t>ε</a:t>
            </a:r>
            <a:r>
              <a:rPr lang="zh-CN" altLang="en-US" b="0"/>
              <a:t>弧将状态</a:t>
            </a:r>
            <a:r>
              <a:rPr lang="en-US" altLang="zh-CN" b="0"/>
              <a:t>s</a:t>
            </a:r>
            <a:r>
              <a:rPr lang="en-US" altLang="zh-CN" b="0" baseline="-25000"/>
              <a:t>1</a:t>
            </a:r>
            <a:r>
              <a:rPr lang="zh-CN" altLang="en-US" b="0"/>
              <a:t>和状态</a:t>
            </a:r>
            <a:r>
              <a:rPr lang="en-US" altLang="zh-CN" b="0"/>
              <a:t>s</a:t>
            </a:r>
            <a:r>
              <a:rPr lang="en-US" altLang="zh-CN" b="0" baseline="-25000"/>
              <a:t>2</a:t>
            </a:r>
            <a:r>
              <a:rPr lang="zh-CN" altLang="en-US" b="0"/>
              <a:t>连接起来。这样，就可以使</a:t>
            </a:r>
            <a:r>
              <a:rPr lang="en-US" altLang="zh-CN" b="0"/>
              <a:t>A</a:t>
            </a:r>
            <a:r>
              <a:rPr lang="zh-CN" altLang="en-US" b="0"/>
              <a:t>的</a:t>
            </a:r>
            <a:r>
              <a:rPr lang="en-US" altLang="zh-CN" b="0"/>
              <a:t>DFA</a:t>
            </a:r>
            <a:r>
              <a:rPr lang="zh-CN" altLang="en-US" b="0"/>
              <a:t>在识别字符</a:t>
            </a:r>
            <a:r>
              <a:rPr lang="en-US" altLang="zh-CN" b="0"/>
              <a:t>a</a:t>
            </a:r>
            <a:r>
              <a:rPr lang="zh-CN" altLang="en-US" b="0"/>
              <a:t>后自动进入到识别非终结符</a:t>
            </a:r>
            <a:r>
              <a:rPr lang="en-US" altLang="zh-CN" b="0"/>
              <a:t>B</a:t>
            </a:r>
            <a:r>
              <a:rPr lang="zh-CN" altLang="en-US" b="0"/>
              <a:t>的</a:t>
            </a:r>
            <a:r>
              <a:rPr lang="en-US" altLang="zh-CN" b="0"/>
              <a:t>NFA</a:t>
            </a:r>
            <a:r>
              <a:rPr lang="zh-CN" altLang="en-US" b="0"/>
              <a:t>（如图</a:t>
            </a:r>
            <a:r>
              <a:rPr lang="en-US" altLang="zh-CN" b="0"/>
              <a:t>3-29</a:t>
            </a:r>
            <a:r>
              <a:rPr lang="zh-CN" altLang="en-US" b="0"/>
              <a:t>所示）。此时，状态</a:t>
            </a:r>
            <a:r>
              <a:rPr lang="en-US" altLang="zh-CN" b="0"/>
              <a:t>s</a:t>
            </a:r>
            <a:r>
              <a:rPr lang="en-US" altLang="zh-CN" b="0" baseline="-25000"/>
              <a:t>5</a:t>
            </a:r>
            <a:r>
              <a:rPr lang="zh-CN" altLang="en-US" b="0"/>
              <a:t>和状态</a:t>
            </a:r>
            <a:r>
              <a:rPr lang="en-US" altLang="zh-CN" b="0"/>
              <a:t>s</a:t>
            </a:r>
            <a:r>
              <a:rPr lang="en-US" altLang="zh-CN" b="0" baseline="-25000"/>
              <a:t>7</a:t>
            </a:r>
            <a:r>
              <a:rPr lang="zh-CN" altLang="en-US" b="0"/>
              <a:t>仅表示识别非终结符</a:t>
            </a:r>
            <a:r>
              <a:rPr lang="en-US" altLang="zh-CN" b="0"/>
              <a:t>B</a:t>
            </a:r>
            <a:r>
              <a:rPr lang="zh-CN" altLang="en-US" b="0"/>
              <a:t>的终态，而不再是识别</a:t>
            </a:r>
            <a:r>
              <a:rPr lang="en-US" altLang="zh-CN" b="0"/>
              <a:t>A</a:t>
            </a:r>
            <a:r>
              <a:rPr lang="zh-CN" altLang="en-US" b="0"/>
              <a:t>的整个</a:t>
            </a:r>
            <a:r>
              <a:rPr lang="en-US" altLang="zh-CN" b="0"/>
              <a:t>DFA</a:t>
            </a:r>
            <a:r>
              <a:rPr lang="zh-CN" altLang="en-US" b="0"/>
              <a:t>终态了；并且，非终结符</a:t>
            </a:r>
            <a:r>
              <a:rPr lang="en-US" altLang="zh-CN" b="0"/>
              <a:t>B</a:t>
            </a:r>
            <a:r>
              <a:rPr lang="zh-CN" altLang="en-US" b="0"/>
              <a:t>识别完后要自动返回到状态</a:t>
            </a:r>
            <a:r>
              <a:rPr lang="en-US" altLang="zh-CN" b="0"/>
              <a:t>s</a:t>
            </a:r>
            <a:r>
              <a:rPr lang="en-US" altLang="zh-CN" b="0" baseline="-25000"/>
              <a:t>1</a:t>
            </a:r>
            <a:r>
              <a:rPr lang="zh-CN" altLang="en-US" b="0"/>
              <a:t>。此外要说明的是，状态</a:t>
            </a:r>
            <a:r>
              <a:rPr lang="en-US" altLang="zh-CN" b="0"/>
              <a:t>s</a:t>
            </a:r>
            <a:r>
              <a:rPr lang="en-US" altLang="zh-CN" b="0" baseline="-25000"/>
              <a:t>1</a:t>
            </a:r>
            <a:r>
              <a:rPr lang="zh-CN" altLang="en-US" b="0"/>
              <a:t>和状态</a:t>
            </a:r>
            <a:r>
              <a:rPr lang="en-US" altLang="zh-CN" b="0"/>
              <a:t>s</a:t>
            </a:r>
            <a:r>
              <a:rPr lang="en-US" altLang="zh-CN" b="0" baseline="-25000"/>
              <a:t>4</a:t>
            </a:r>
            <a:r>
              <a:rPr lang="zh-CN" altLang="en-US" b="0"/>
              <a:t>也可以合并为一个状态</a:t>
            </a:r>
            <a:r>
              <a:rPr lang="en-US" altLang="zh-CN" b="0"/>
              <a:t>s</a:t>
            </a:r>
            <a:r>
              <a:rPr lang="en-US" altLang="zh-CN" b="0" baseline="-25000"/>
              <a:t>1</a:t>
            </a:r>
            <a:r>
              <a:rPr lang="en-US" altLang="zh-CN" b="0"/>
              <a:t>'</a:t>
            </a:r>
            <a:r>
              <a:rPr lang="zh-CN" altLang="en-US" b="0"/>
              <a:t>（如图</a:t>
            </a:r>
            <a:r>
              <a:rPr lang="en-US" altLang="zh-CN" b="0"/>
              <a:t>3-30</a:t>
            </a:r>
            <a:r>
              <a:rPr lang="zh-CN" altLang="en-US" b="0"/>
              <a:t>所示）。</a:t>
            </a:r>
          </a:p>
        </p:txBody>
      </p:sp>
    </p:spTree>
  </p:cSld>
  <p:clrMapOvr>
    <a:masterClrMapping/>
  </p:clrMapOvr>
  <p:transition>
    <p:random/>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4" descr="a">
            <a:extLst>
              <a:ext uri="{FF2B5EF4-FFF2-40B4-BE49-F238E27FC236}">
                <a16:creationId xmlns:a16="http://schemas.microsoft.com/office/drawing/2014/main" id="{908CC900-D0D7-08F5-7C32-01BD287EF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727200"/>
            <a:ext cx="381635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1" name="Rectangle 5">
            <a:extLst>
              <a:ext uri="{FF2B5EF4-FFF2-40B4-BE49-F238E27FC236}">
                <a16:creationId xmlns:a16="http://schemas.microsoft.com/office/drawing/2014/main" id="{6696C3A8-2E1B-AA9F-1A1E-B3384365AE6D}"/>
              </a:ext>
            </a:extLst>
          </p:cNvPr>
          <p:cNvSpPr>
            <a:spLocks noChangeArrowheads="1"/>
          </p:cNvSpPr>
          <p:nvPr/>
        </p:nvSpPr>
        <p:spPr bwMode="auto">
          <a:xfrm>
            <a:off x="2498725" y="3692525"/>
            <a:ext cx="414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3-28 </a:t>
            </a:r>
            <a:r>
              <a:rPr lang="zh-CN" altLang="en-US"/>
              <a:t>识别非终结符</a:t>
            </a:r>
            <a:r>
              <a:rPr lang="en-US" altLang="zh-CN"/>
              <a:t>B</a:t>
            </a:r>
            <a:r>
              <a:rPr lang="zh-CN" altLang="en-US"/>
              <a:t>的</a:t>
            </a:r>
            <a:r>
              <a:rPr lang="en-US" altLang="zh-CN"/>
              <a:t>DFA </a:t>
            </a:r>
          </a:p>
        </p:txBody>
      </p:sp>
    </p:spTree>
  </p:cSld>
  <p:clrMapOvr>
    <a:masterClrMapping/>
  </p:clrMapOvr>
  <p:transition>
    <p:random/>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4" descr="b">
            <a:extLst>
              <a:ext uri="{FF2B5EF4-FFF2-40B4-BE49-F238E27FC236}">
                <a16:creationId xmlns:a16="http://schemas.microsoft.com/office/drawing/2014/main" id="{FEA053BF-C19C-C5C5-34C7-9DA45D1B3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292225"/>
            <a:ext cx="4824413"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5" name="Rectangle 5">
            <a:extLst>
              <a:ext uri="{FF2B5EF4-FFF2-40B4-BE49-F238E27FC236}">
                <a16:creationId xmlns:a16="http://schemas.microsoft.com/office/drawing/2014/main" id="{9598274A-256C-74E0-37E8-FDCD09249AF0}"/>
              </a:ext>
            </a:extLst>
          </p:cNvPr>
          <p:cNvSpPr>
            <a:spLocks noChangeArrowheads="1"/>
          </p:cNvSpPr>
          <p:nvPr/>
        </p:nvSpPr>
        <p:spPr bwMode="auto">
          <a:xfrm>
            <a:off x="2841625" y="4051300"/>
            <a:ext cx="3462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3-29 </a:t>
            </a:r>
            <a:r>
              <a:rPr lang="zh-CN" altLang="en-US"/>
              <a:t>识别</a:t>
            </a:r>
            <a:r>
              <a:rPr lang="en-US" altLang="zh-CN"/>
              <a:t>B</a:t>
            </a:r>
            <a:r>
              <a:rPr lang="zh-CN" altLang="en-US"/>
              <a:t>的嵌套</a:t>
            </a:r>
            <a:r>
              <a:rPr lang="en-US" altLang="zh-CN"/>
              <a:t>NFA</a:t>
            </a:r>
          </a:p>
        </p:txBody>
      </p:sp>
    </p:spTree>
  </p:cSld>
  <p:clrMapOvr>
    <a:masterClrMapping/>
  </p:clrMapOvr>
  <p:transition>
    <p:random/>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4" descr="c">
            <a:extLst>
              <a:ext uri="{FF2B5EF4-FFF2-40B4-BE49-F238E27FC236}">
                <a16:creationId xmlns:a16="http://schemas.microsoft.com/office/drawing/2014/main" id="{A6E9FC20-32BB-A295-5D82-05EA1FDE0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616075"/>
            <a:ext cx="5046662"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39" name="Rectangle 5">
            <a:extLst>
              <a:ext uri="{FF2B5EF4-FFF2-40B4-BE49-F238E27FC236}">
                <a16:creationId xmlns:a16="http://schemas.microsoft.com/office/drawing/2014/main" id="{8C87DB32-03DC-9691-F683-E80DAF379150}"/>
              </a:ext>
            </a:extLst>
          </p:cNvPr>
          <p:cNvSpPr>
            <a:spLocks noChangeArrowheads="1"/>
          </p:cNvSpPr>
          <p:nvPr/>
        </p:nvSpPr>
        <p:spPr bwMode="auto">
          <a:xfrm>
            <a:off x="3036888" y="4556125"/>
            <a:ext cx="347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3-30 </a:t>
            </a:r>
            <a:r>
              <a:rPr lang="zh-CN" altLang="en-US"/>
              <a:t>识别</a:t>
            </a:r>
            <a:r>
              <a:rPr lang="en-US" altLang="zh-CN"/>
              <a:t>A</a:t>
            </a:r>
            <a:r>
              <a:rPr lang="zh-CN" altLang="en-US"/>
              <a:t>的嵌套</a:t>
            </a:r>
            <a:r>
              <a:rPr lang="en-US" altLang="zh-CN"/>
              <a:t>DFA</a:t>
            </a: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a:extLst>
              <a:ext uri="{FF2B5EF4-FFF2-40B4-BE49-F238E27FC236}">
                <a16:creationId xmlns:a16="http://schemas.microsoft.com/office/drawing/2014/main" id="{6EB785BB-404C-94A4-3852-AE6CF0470BB1}"/>
              </a:ext>
            </a:extLst>
          </p:cNvPr>
          <p:cNvSpPr txBox="1">
            <a:spLocks noChangeArrowheads="1"/>
          </p:cNvSpPr>
          <p:nvPr/>
        </p:nvSpPr>
        <p:spPr bwMode="auto">
          <a:xfrm>
            <a:off x="427038" y="1676400"/>
            <a:ext cx="8288337"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由于汇编语言和机器语言一样都是面向机器的，故相对于面向用户的高级语言来说，它们都称之为低级语言，而</a:t>
            </a:r>
            <a:r>
              <a:rPr lang="en-US" altLang="zh-CN"/>
              <a:t>FORTRAN</a:t>
            </a:r>
            <a:r>
              <a:rPr lang="zh-CN" altLang="en-US"/>
              <a:t>、</a:t>
            </a:r>
            <a:r>
              <a:rPr lang="en-US" altLang="zh-CN"/>
              <a:t>PASCAL</a:t>
            </a:r>
            <a:r>
              <a:rPr lang="zh-CN" altLang="en-US"/>
              <a:t>、</a:t>
            </a:r>
            <a:r>
              <a:rPr lang="en-US" altLang="zh-CN"/>
              <a:t>C</a:t>
            </a:r>
            <a:r>
              <a:rPr lang="zh-CN" altLang="en-US"/>
              <a:t>、</a:t>
            </a:r>
            <a:r>
              <a:rPr lang="en-US" altLang="zh-CN"/>
              <a:t>ADA</a:t>
            </a:r>
            <a:r>
              <a:rPr lang="zh-CN" altLang="en-US"/>
              <a:t>、</a:t>
            </a:r>
            <a:r>
              <a:rPr lang="en-US" altLang="zh-CN"/>
              <a:t>Java</a:t>
            </a:r>
            <a:r>
              <a:rPr lang="zh-CN" altLang="en-US"/>
              <a:t>这类面向应用的语言则称之为高级语言。因此，编译程序就是指这样一种程序，通过它能够将用高级语言编写的源程序转换成与之在逻辑上等价的低级语言形式的目标程序，见图</a:t>
            </a:r>
            <a:r>
              <a:rPr lang="en-US" altLang="zh-CN"/>
              <a:t>1–1</a:t>
            </a:r>
            <a:r>
              <a:rPr lang="zh-CN" altLang="en-US"/>
              <a:t>。</a:t>
            </a: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B448C3A8-A008-1F2A-351C-3897464D384E}"/>
              </a:ext>
            </a:extLst>
          </p:cNvPr>
          <p:cNvSpPr txBox="1">
            <a:spLocks noChangeArrowheads="1"/>
          </p:cNvSpPr>
          <p:nvPr/>
        </p:nvSpPr>
        <p:spPr bwMode="auto">
          <a:xfrm>
            <a:off x="211138" y="533400"/>
            <a:ext cx="8780462"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a:t>
            </a:r>
            <a:r>
              <a:rPr lang="en-US" altLang="zh-CN"/>
              <a:t>1.2  </a:t>
            </a:r>
            <a:r>
              <a:rPr lang="zh-CN" altLang="en-US"/>
              <a:t>计算机执行用高级语言编写的程序有哪些途径？它们之间的主要区别是什么？</a:t>
            </a:r>
          </a:p>
          <a:p>
            <a:pPr algn="just" eaLnBrk="1" hangingPunct="1">
              <a:lnSpc>
                <a:spcPct val="150000"/>
              </a:lnSpc>
              <a:spcBef>
                <a:spcPct val="50000"/>
              </a:spcBef>
            </a:pPr>
            <a:r>
              <a:rPr lang="zh-CN" altLang="en-US"/>
              <a:t>　　</a:t>
            </a:r>
            <a:r>
              <a:rPr lang="en-US" altLang="zh-CN"/>
              <a:t>1.3  </a:t>
            </a:r>
            <a:r>
              <a:rPr lang="zh-CN" altLang="en-US"/>
              <a:t>请画出编译程序的总框图。如果你是一个编译程序的总设计师，设计编译程序时应当考虑哪些问题？</a:t>
            </a:r>
          </a:p>
        </p:txBody>
      </p:sp>
      <p:sp>
        <p:nvSpPr>
          <p:cNvPr id="37891" name="AutoShape 3">
            <a:hlinkClick r:id="" action="ppaction://hlinkshowjump?jump=firstslide" highlightClick="1"/>
            <a:extLst>
              <a:ext uri="{FF2B5EF4-FFF2-40B4-BE49-F238E27FC236}">
                <a16:creationId xmlns:a16="http://schemas.microsoft.com/office/drawing/2014/main" id="{76CFBD52-DFDF-26C9-6BAC-DB300153DE9D}"/>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7" name="Rectangle 3">
            <a:extLst>
              <a:ext uri="{FF2B5EF4-FFF2-40B4-BE49-F238E27FC236}">
                <a16:creationId xmlns:a16="http://schemas.microsoft.com/office/drawing/2014/main" id="{E6FEB1CB-59EA-01E5-E7D8-22B492EB6716}"/>
              </a:ext>
            </a:extLst>
          </p:cNvPr>
          <p:cNvSpPr>
            <a:spLocks noGrp="1" noChangeArrowheads="1"/>
          </p:cNvSpPr>
          <p:nvPr>
            <p:ph type="body" idx="1"/>
          </p:nvPr>
        </p:nvSpPr>
        <p:spPr>
          <a:xfrm>
            <a:off x="457200" y="1196975"/>
            <a:ext cx="8229600" cy="4525963"/>
          </a:xfrm>
        </p:spPr>
        <p:txBody>
          <a:bodyPr/>
          <a:lstStyle/>
          <a:p>
            <a:pPr eaLnBrk="1" hangingPunct="1">
              <a:buFont typeface="Wingdings" panose="05000000000000000000" pitchFamily="2" charset="2"/>
              <a:buNone/>
              <a:defRPr/>
            </a:pPr>
            <a:r>
              <a:rPr lang="en-US" altLang="zh-CN" b="0"/>
              <a:t>          </a:t>
            </a:r>
            <a:r>
              <a:rPr lang="zh-CN" altLang="en-US" b="0"/>
              <a:t>对图</a:t>
            </a:r>
            <a:r>
              <a:rPr lang="en-US" altLang="zh-CN" b="0"/>
              <a:t>3-30</a:t>
            </a:r>
            <a:r>
              <a:rPr lang="zh-CN" altLang="en-US" b="0"/>
              <a:t>，</a:t>
            </a:r>
            <a:r>
              <a:rPr lang="en-US" altLang="zh-CN" b="0"/>
              <a:t>DFA</a:t>
            </a:r>
            <a:r>
              <a:rPr lang="zh-CN" altLang="en-US" b="0"/>
              <a:t>到达</a:t>
            </a:r>
            <a:r>
              <a:rPr lang="en-US" altLang="zh-CN" b="0"/>
              <a:t>s</a:t>
            </a:r>
            <a:r>
              <a:rPr lang="en-US" altLang="zh-CN" b="0" baseline="-25000"/>
              <a:t>5</a:t>
            </a:r>
            <a:r>
              <a:rPr lang="zh-CN" altLang="en-US" b="0"/>
              <a:t>或</a:t>
            </a:r>
            <a:r>
              <a:rPr lang="en-US" altLang="zh-CN" b="0"/>
              <a:t>s</a:t>
            </a:r>
            <a:r>
              <a:rPr lang="en-US" altLang="zh-CN" b="0" baseline="-25000"/>
              <a:t>7</a:t>
            </a:r>
            <a:r>
              <a:rPr lang="zh-CN" altLang="en-US" b="0"/>
              <a:t>时，表示在输入的符号串中有构成非终结符</a:t>
            </a:r>
            <a:r>
              <a:rPr lang="en-US" altLang="zh-CN" b="0"/>
              <a:t>B</a:t>
            </a:r>
            <a:r>
              <a:rPr lang="zh-CN" altLang="en-US" b="0"/>
              <a:t>的子串，但整个句子（符号串）还未分析完。这时，</a:t>
            </a:r>
            <a:r>
              <a:rPr lang="en-US" altLang="zh-CN" b="0"/>
              <a:t>DFA</a:t>
            </a:r>
            <a:r>
              <a:rPr lang="zh-CN" altLang="en-US" b="0"/>
              <a:t>将回到状态</a:t>
            </a:r>
            <a:r>
              <a:rPr lang="en-US" altLang="zh-CN" b="0"/>
              <a:t>s</a:t>
            </a:r>
            <a:r>
              <a:rPr lang="en-US" altLang="zh-CN" b="0" baseline="-25000"/>
              <a:t>1</a:t>
            </a:r>
            <a:r>
              <a:rPr lang="en-US" altLang="zh-CN" b="0"/>
              <a:t>'</a:t>
            </a:r>
            <a:r>
              <a:rPr lang="zh-CN" altLang="en-US" b="0"/>
              <a:t>并以刚识别（归约）出的</a:t>
            </a:r>
            <a:r>
              <a:rPr lang="en-US" altLang="zh-CN" b="0"/>
              <a:t>B</a:t>
            </a:r>
            <a:r>
              <a:rPr lang="zh-CN" altLang="en-US" b="0"/>
              <a:t>作为输入符号，使状态转换到</a:t>
            </a:r>
            <a:r>
              <a:rPr lang="en-US" altLang="zh-CN" b="0"/>
              <a:t>s</a:t>
            </a:r>
            <a:r>
              <a:rPr lang="en-US" altLang="zh-CN" b="0" baseline="-25000"/>
              <a:t>2</a:t>
            </a:r>
            <a:r>
              <a:rPr lang="zh-CN" altLang="en-US" b="0"/>
              <a:t>；接下来</a:t>
            </a:r>
            <a:r>
              <a:rPr lang="en-US" altLang="zh-CN" b="0"/>
              <a:t>DFA</a:t>
            </a:r>
            <a:r>
              <a:rPr lang="zh-CN" altLang="en-US" b="0"/>
              <a:t>在输入字符</a:t>
            </a:r>
            <a:r>
              <a:rPr lang="en-US" altLang="zh-CN" b="0"/>
              <a:t>c</a:t>
            </a:r>
            <a:r>
              <a:rPr lang="zh-CN" altLang="en-US" b="0"/>
              <a:t>后到达终态</a:t>
            </a:r>
            <a:r>
              <a:rPr lang="en-US" altLang="zh-CN" b="0"/>
              <a:t>s</a:t>
            </a:r>
            <a:r>
              <a:rPr lang="en-US" altLang="zh-CN" b="0" baseline="-25000"/>
              <a:t>3</a:t>
            </a:r>
            <a:r>
              <a:rPr lang="zh-CN" altLang="en-US" b="0"/>
              <a:t>，从而识别出非终结符</a:t>
            </a:r>
            <a:r>
              <a:rPr lang="en-US" altLang="zh-CN" b="0"/>
              <a:t>A</a:t>
            </a:r>
            <a:r>
              <a:rPr lang="zh-CN" altLang="en-US" b="0"/>
              <a:t>。如果以本例中的两个产生式来构成一个文法的话，则这个文法所定义的语言只有两个句子，即</a:t>
            </a:r>
            <a:r>
              <a:rPr lang="en-US" altLang="zh-CN" b="0"/>
              <a:t>adc</a:t>
            </a:r>
            <a:r>
              <a:rPr lang="zh-CN" altLang="en-US" b="0"/>
              <a:t>和</a:t>
            </a:r>
            <a:r>
              <a:rPr lang="en-US" altLang="zh-CN" b="0"/>
              <a:t>aefc</a:t>
            </a:r>
            <a:r>
              <a:rPr lang="zh-CN" altLang="en-US" b="0"/>
              <a:t>，而图</a:t>
            </a:r>
            <a:r>
              <a:rPr lang="en-US" altLang="zh-CN" b="0"/>
              <a:t>3-30</a:t>
            </a:r>
            <a:r>
              <a:rPr lang="zh-CN" altLang="en-US" b="0"/>
              <a:t>的</a:t>
            </a:r>
            <a:r>
              <a:rPr lang="en-US" altLang="zh-CN" b="0"/>
              <a:t>DFA</a:t>
            </a:r>
            <a:r>
              <a:rPr lang="zh-CN" altLang="en-US" b="0"/>
              <a:t>恰好能够识别这两个句子。</a:t>
            </a:r>
          </a:p>
        </p:txBody>
      </p:sp>
    </p:spTree>
  </p:cSld>
  <p:clrMapOvr>
    <a:masterClrMapping/>
  </p:clrMapOvr>
  <p:transition>
    <p:random/>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611" name="Rectangle 3">
            <a:extLst>
              <a:ext uri="{FF2B5EF4-FFF2-40B4-BE49-F238E27FC236}">
                <a16:creationId xmlns:a16="http://schemas.microsoft.com/office/drawing/2014/main" id="{2AE929B4-374A-8531-F8CA-2B1DF6B45EDF}"/>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b="0"/>
              <a:t>          </a:t>
            </a:r>
            <a:r>
              <a:rPr lang="zh-CN" altLang="en-US" b="0"/>
              <a:t>如果用栈来记录图</a:t>
            </a:r>
            <a:r>
              <a:rPr lang="en-US" altLang="zh-CN" b="0"/>
              <a:t>3-30 DFA</a:t>
            </a:r>
            <a:r>
              <a:rPr lang="zh-CN" altLang="en-US" b="0"/>
              <a:t>输入句子（仅由终结符组成）和生成非终结符</a:t>
            </a:r>
            <a:r>
              <a:rPr lang="en-US" altLang="zh-CN" b="0"/>
              <a:t>A</a:t>
            </a:r>
            <a:r>
              <a:rPr lang="zh-CN" altLang="en-US" b="0"/>
              <a:t>的过程，我们就会发现：</a:t>
            </a:r>
            <a:r>
              <a:rPr lang="en-US" altLang="zh-CN" b="0"/>
              <a:t>DFA</a:t>
            </a:r>
            <a:r>
              <a:rPr lang="zh-CN" altLang="en-US" b="0"/>
              <a:t>的输入过程与移进过程对应，而生成非终结符的过程则与归约过程对应。表</a:t>
            </a:r>
            <a:r>
              <a:rPr lang="en-US" altLang="zh-CN" b="0"/>
              <a:t>3.1</a:t>
            </a:r>
            <a:r>
              <a:rPr lang="zh-CN" altLang="en-US" b="0"/>
              <a:t>依据图</a:t>
            </a:r>
            <a:r>
              <a:rPr lang="en-US" altLang="zh-CN" b="0"/>
              <a:t>3-30</a:t>
            </a:r>
            <a:r>
              <a:rPr lang="zh-CN" altLang="en-US" b="0"/>
              <a:t>将句子</a:t>
            </a:r>
            <a:r>
              <a:rPr lang="en-US" altLang="zh-CN" b="0"/>
              <a:t>aefc</a:t>
            </a:r>
            <a:r>
              <a:rPr lang="zh-CN" altLang="en-US" b="0"/>
              <a:t>的</a:t>
            </a:r>
            <a:r>
              <a:rPr lang="zh-CN" altLang="en-US" b="0">
                <a:latin typeface="Arial"/>
              </a:rPr>
              <a:t>“</a:t>
            </a:r>
            <a:r>
              <a:rPr lang="zh-CN" altLang="en-US" b="0"/>
              <a:t>移进</a:t>
            </a:r>
            <a:r>
              <a:rPr lang="en-US" altLang="zh-CN" b="0"/>
              <a:t>-</a:t>
            </a:r>
            <a:r>
              <a:rPr lang="zh-CN" altLang="en-US" b="0"/>
              <a:t>归约</a:t>
            </a:r>
            <a:r>
              <a:rPr lang="zh-CN" altLang="en-US" b="0">
                <a:latin typeface="Arial"/>
              </a:rPr>
              <a:t>”</a:t>
            </a:r>
            <a:r>
              <a:rPr lang="zh-CN" altLang="en-US" b="0"/>
              <a:t>分析与</a:t>
            </a:r>
            <a:r>
              <a:rPr lang="en-US" altLang="zh-CN" b="0"/>
              <a:t>DFA</a:t>
            </a:r>
            <a:r>
              <a:rPr lang="zh-CN" altLang="en-US" b="0"/>
              <a:t>的状态转换过程对应起来。</a:t>
            </a:r>
          </a:p>
        </p:txBody>
      </p:sp>
    </p:spTree>
  </p:cSld>
  <p:clrMapOvr>
    <a:masterClrMapping/>
  </p:clrMapOvr>
  <p:transition>
    <p:random/>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4" descr="a">
            <a:extLst>
              <a:ext uri="{FF2B5EF4-FFF2-40B4-BE49-F238E27FC236}">
                <a16:creationId xmlns:a16="http://schemas.microsoft.com/office/drawing/2014/main" id="{1561C903-9852-699B-085F-23A24B9FF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68413"/>
            <a:ext cx="8237537"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5BC491EA-1585-6752-A1CE-70D2ED3D3783}"/>
              </a:ext>
            </a:extLst>
          </p:cNvPr>
          <p:cNvSpPr>
            <a:spLocks noGrp="1" noChangeArrowheads="1"/>
          </p:cNvSpPr>
          <p:nvPr>
            <p:ph type="title"/>
          </p:nvPr>
        </p:nvSpPr>
        <p:spPr/>
        <p:txBody>
          <a:bodyPr/>
          <a:lstStyle/>
          <a:p>
            <a:pPr eaLnBrk="1" hangingPunct="1"/>
            <a:endParaRPr lang="zh-CN" altLang="zh-CN"/>
          </a:p>
        </p:txBody>
      </p:sp>
      <p:sp>
        <p:nvSpPr>
          <p:cNvPr id="1350659" name="Rectangle 3">
            <a:extLst>
              <a:ext uri="{FF2B5EF4-FFF2-40B4-BE49-F238E27FC236}">
                <a16:creationId xmlns:a16="http://schemas.microsoft.com/office/drawing/2014/main" id="{024F4987-B362-2BB0-555C-5D9D2628A80F}"/>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b="0"/>
              <a:t>        </a:t>
            </a:r>
            <a:r>
              <a:rPr lang="zh-CN" altLang="en-US" b="0"/>
              <a:t>从表面看，符号栈的</a:t>
            </a:r>
            <a:r>
              <a:rPr lang="zh-CN" altLang="en-US" b="0">
                <a:latin typeface="Arial"/>
              </a:rPr>
              <a:t>“</a:t>
            </a:r>
            <a:r>
              <a:rPr lang="zh-CN" altLang="en-US" b="0"/>
              <a:t>移进</a:t>
            </a:r>
            <a:r>
              <a:rPr lang="en-US" altLang="zh-CN" b="0"/>
              <a:t>-</a:t>
            </a:r>
            <a:r>
              <a:rPr lang="zh-CN" altLang="en-US" b="0"/>
              <a:t>归约</a:t>
            </a:r>
            <a:r>
              <a:rPr lang="zh-CN" altLang="en-US" b="0">
                <a:latin typeface="Arial"/>
              </a:rPr>
              <a:t>”</a:t>
            </a:r>
            <a:r>
              <a:rPr lang="zh-CN" altLang="en-US" b="0"/>
              <a:t>分析与</a:t>
            </a:r>
            <a:r>
              <a:rPr lang="en-US" altLang="zh-CN" b="0"/>
              <a:t>DFA</a:t>
            </a:r>
            <a:r>
              <a:rPr lang="zh-CN" altLang="en-US" b="0"/>
              <a:t>状态转换的句子识别是分别进行的，但二者之间却存在着密切联系。实际上，符号栈里实时记录着</a:t>
            </a:r>
            <a:r>
              <a:rPr lang="en-US" altLang="zh-CN" b="0"/>
              <a:t>DFA</a:t>
            </a:r>
            <a:r>
              <a:rPr lang="zh-CN" altLang="en-US" b="0"/>
              <a:t>的状态转换路径。符号栈里的每一个符号都对应着状态转换图中的一条有向边；这些有向边首尾相连，起始于</a:t>
            </a:r>
            <a:r>
              <a:rPr lang="en-US" altLang="zh-CN" b="0"/>
              <a:t>DFA</a:t>
            </a:r>
            <a:r>
              <a:rPr lang="zh-CN" altLang="en-US" b="0"/>
              <a:t>的初态</a:t>
            </a:r>
            <a:r>
              <a:rPr lang="en-US" altLang="zh-CN" b="0"/>
              <a:t>s</a:t>
            </a:r>
            <a:r>
              <a:rPr lang="en-US" altLang="zh-CN" b="0" baseline="-25000"/>
              <a:t>0</a:t>
            </a:r>
            <a:r>
              <a:rPr lang="zh-CN" altLang="en-US" b="0"/>
              <a:t>，暂停于</a:t>
            </a:r>
            <a:r>
              <a:rPr lang="en-US" altLang="zh-CN" b="0"/>
              <a:t>DFA</a:t>
            </a:r>
            <a:r>
              <a:rPr lang="zh-CN" altLang="en-US" b="0"/>
              <a:t>的当前扫描状态</a:t>
            </a:r>
            <a:r>
              <a:rPr lang="en-US" altLang="zh-CN" b="0"/>
              <a:t>s</a:t>
            </a:r>
            <a:r>
              <a:rPr lang="en-US" altLang="zh-CN" b="0" baseline="-25000"/>
              <a:t>i</a:t>
            </a:r>
            <a:r>
              <a:rPr lang="zh-CN" altLang="en-US" b="0"/>
              <a:t>（即表</a:t>
            </a:r>
            <a:r>
              <a:rPr lang="en-US" altLang="zh-CN" b="0"/>
              <a:t>3.12</a:t>
            </a:r>
            <a:r>
              <a:rPr lang="zh-CN" altLang="en-US" b="0"/>
              <a:t>中任何一行符号栈中的符号序列都对应图</a:t>
            </a:r>
            <a:r>
              <a:rPr lang="en-US" altLang="zh-CN" b="0"/>
              <a:t>3-30</a:t>
            </a:r>
            <a:r>
              <a:rPr lang="zh-CN" altLang="en-US" b="0"/>
              <a:t>中由</a:t>
            </a:r>
            <a:r>
              <a:rPr lang="en-US" altLang="zh-CN" b="0"/>
              <a:t>s</a:t>
            </a:r>
            <a:r>
              <a:rPr lang="en-US" altLang="zh-CN" b="0" baseline="-25000"/>
              <a:t>0</a:t>
            </a:r>
            <a:r>
              <a:rPr lang="zh-CN" altLang="en-US" b="0"/>
              <a:t>开始的有向边序列，且该有向边序列终止于</a:t>
            </a:r>
            <a:r>
              <a:rPr lang="en-US" altLang="zh-CN" b="0"/>
              <a:t>DFA</a:t>
            </a:r>
            <a:r>
              <a:rPr lang="zh-CN" altLang="en-US" b="0"/>
              <a:t>当前扫描的状态</a:t>
            </a:r>
            <a:r>
              <a:rPr lang="en-US" altLang="zh-CN" b="0"/>
              <a:t>s</a:t>
            </a:r>
            <a:r>
              <a:rPr lang="en-US" altLang="zh-CN" b="0" baseline="-25000"/>
              <a:t>i</a:t>
            </a:r>
            <a:r>
              <a:rPr lang="zh-CN" altLang="en-US" b="0"/>
              <a:t>）。 </a:t>
            </a:r>
          </a:p>
        </p:txBody>
      </p:sp>
    </p:spTree>
  </p:cSld>
  <p:clrMapOvr>
    <a:masterClrMapping/>
  </p:clrMapOvr>
  <p:transition>
    <p:random/>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8530A379-59BE-EDA3-B2C1-C3E2807DFCD6}"/>
              </a:ext>
            </a:extLst>
          </p:cNvPr>
          <p:cNvSpPr>
            <a:spLocks noGrp="1" noChangeArrowheads="1"/>
          </p:cNvSpPr>
          <p:nvPr>
            <p:ph type="title"/>
          </p:nvPr>
        </p:nvSpPr>
        <p:spPr/>
        <p:txBody>
          <a:bodyPr/>
          <a:lstStyle/>
          <a:p>
            <a:pPr eaLnBrk="1" hangingPunct="1"/>
            <a:endParaRPr lang="zh-CN" altLang="zh-CN"/>
          </a:p>
        </p:txBody>
      </p:sp>
      <p:sp>
        <p:nvSpPr>
          <p:cNvPr id="1351683" name="Rectangle 3">
            <a:extLst>
              <a:ext uri="{FF2B5EF4-FFF2-40B4-BE49-F238E27FC236}">
                <a16:creationId xmlns:a16="http://schemas.microsoft.com/office/drawing/2014/main" id="{906C7CC8-428E-EA09-E975-E1E261CB1801}"/>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b="0"/>
              <a:t>           </a:t>
            </a:r>
            <a:r>
              <a:rPr lang="zh-CN" altLang="en-US" b="0"/>
              <a:t>既然符号栈中的符号串能够与</a:t>
            </a:r>
            <a:r>
              <a:rPr lang="en-US" altLang="zh-CN" b="0"/>
              <a:t>DFA</a:t>
            </a:r>
            <a:r>
              <a:rPr lang="zh-CN" altLang="en-US" b="0"/>
              <a:t>的状态转换相对应，那么就可以用一个状态序列来替代符号栈的符号串；因为状态序列与符号栈中的符号串作用相同，都记录着</a:t>
            </a:r>
            <a:r>
              <a:rPr lang="en-US" altLang="zh-CN" b="0"/>
              <a:t>DFA</a:t>
            </a:r>
            <a:r>
              <a:rPr lang="zh-CN" altLang="en-US" b="0"/>
              <a:t>在识别句子过程中的状态转换路径。这样，符号栈就变成了状态栈，而</a:t>
            </a:r>
            <a:r>
              <a:rPr lang="en-US" altLang="zh-CN" b="0"/>
              <a:t>DFA</a:t>
            </a:r>
            <a:r>
              <a:rPr lang="zh-CN" altLang="en-US" b="0"/>
              <a:t>的状态转换可以用栈顶的状态与当前扫描的输入符号（两者一起构成一个状态转换函数</a:t>
            </a:r>
            <a:r>
              <a:rPr lang="en-US" altLang="zh-CN" b="0"/>
              <a:t>GO</a:t>
            </a:r>
            <a:r>
              <a:rPr lang="zh-CN" altLang="en-US" b="0"/>
              <a:t>）来决定。由此，对符号的</a:t>
            </a:r>
            <a:r>
              <a:rPr lang="zh-CN" altLang="en-US" b="0">
                <a:latin typeface="Arial"/>
              </a:rPr>
              <a:t>“</a:t>
            </a:r>
            <a:r>
              <a:rPr lang="zh-CN" altLang="en-US" b="0"/>
              <a:t>移进</a:t>
            </a:r>
            <a:r>
              <a:rPr lang="zh-CN" altLang="en-US" b="0">
                <a:latin typeface="Arial"/>
              </a:rPr>
              <a:t>”</a:t>
            </a:r>
            <a:r>
              <a:rPr lang="zh-CN" altLang="en-US" b="0"/>
              <a:t>就变成了对状态的</a:t>
            </a:r>
            <a:r>
              <a:rPr lang="zh-CN" altLang="en-US" b="0">
                <a:latin typeface="Arial"/>
              </a:rPr>
              <a:t>“</a:t>
            </a:r>
            <a:r>
              <a:rPr lang="zh-CN" altLang="en-US" b="0"/>
              <a:t>移进</a:t>
            </a:r>
            <a:r>
              <a:rPr lang="zh-CN" altLang="en-US" b="0">
                <a:latin typeface="Arial"/>
              </a:rPr>
              <a:t>”</a:t>
            </a:r>
            <a:r>
              <a:rPr lang="zh-CN" altLang="en-US" b="0"/>
              <a:t>；对符号串的</a:t>
            </a:r>
            <a:r>
              <a:rPr lang="zh-CN" altLang="en-US" b="0">
                <a:latin typeface="Arial"/>
              </a:rPr>
              <a:t>“</a:t>
            </a:r>
            <a:r>
              <a:rPr lang="zh-CN" altLang="en-US" b="0"/>
              <a:t>归约</a:t>
            </a:r>
            <a:r>
              <a:rPr lang="zh-CN" altLang="en-US" b="0">
                <a:latin typeface="Arial"/>
              </a:rPr>
              <a:t>”</a:t>
            </a:r>
            <a:r>
              <a:rPr lang="zh-CN" altLang="en-US" b="0"/>
              <a:t>就变成了对状态序列的替换。 </a:t>
            </a:r>
          </a:p>
        </p:txBody>
      </p:sp>
    </p:spTree>
  </p:cSld>
  <p:clrMapOvr>
    <a:masterClrMapping/>
  </p:clrMapOvr>
  <p:transition>
    <p:random/>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968BD940-B4A0-4DEF-3F2F-F85F0B9720BA}"/>
              </a:ext>
            </a:extLst>
          </p:cNvPr>
          <p:cNvSpPr>
            <a:spLocks noGrp="1" noChangeArrowheads="1"/>
          </p:cNvSpPr>
          <p:nvPr>
            <p:ph type="title"/>
          </p:nvPr>
        </p:nvSpPr>
        <p:spPr/>
        <p:txBody>
          <a:bodyPr/>
          <a:lstStyle/>
          <a:p>
            <a:pPr eaLnBrk="1" hangingPunct="1"/>
            <a:endParaRPr lang="zh-CN" altLang="zh-CN"/>
          </a:p>
        </p:txBody>
      </p:sp>
      <p:sp>
        <p:nvSpPr>
          <p:cNvPr id="1352707" name="Rectangle 3">
            <a:extLst>
              <a:ext uri="{FF2B5EF4-FFF2-40B4-BE49-F238E27FC236}">
                <a16:creationId xmlns:a16="http://schemas.microsoft.com/office/drawing/2014/main" id="{744005C7-9AC3-F1A6-649B-FBA21A1A2640}"/>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b="0"/>
              <a:t>           </a:t>
            </a:r>
            <a:r>
              <a:rPr lang="zh-CN" altLang="en-US" b="0"/>
              <a:t>根据上述思想，我们来构造</a:t>
            </a:r>
            <a:r>
              <a:rPr lang="en-US" altLang="zh-CN" b="0"/>
              <a:t>LR</a:t>
            </a:r>
            <a:r>
              <a:rPr lang="zh-CN" altLang="en-US" b="0"/>
              <a:t>分析器。首先，</a:t>
            </a:r>
            <a:r>
              <a:rPr lang="en-US" altLang="zh-CN" b="0"/>
              <a:t>LR</a:t>
            </a:r>
            <a:r>
              <a:rPr lang="zh-CN" altLang="en-US" b="0"/>
              <a:t>分析器是一个</a:t>
            </a:r>
            <a:r>
              <a:rPr lang="en-US" altLang="zh-CN" b="0"/>
              <a:t>DFA</a:t>
            </a:r>
            <a:r>
              <a:rPr lang="zh-CN" altLang="en-US" b="0"/>
              <a:t>，它应该有一个称为</a:t>
            </a:r>
            <a:r>
              <a:rPr lang="en-US" altLang="zh-CN" b="0"/>
              <a:t>GOTO</a:t>
            </a:r>
            <a:r>
              <a:rPr lang="zh-CN" altLang="en-US" b="0"/>
              <a:t>表的状态转换矩阵，</a:t>
            </a:r>
            <a:r>
              <a:rPr lang="en-US" altLang="zh-CN" b="0"/>
              <a:t>GOTO[s,</a:t>
            </a:r>
            <a:r>
              <a:rPr lang="da-DK" altLang="zh-CN" b="0"/>
              <a:t> </a:t>
            </a:r>
            <a:r>
              <a:rPr lang="en-US" altLang="zh-CN" b="0"/>
              <a:t>x] </a:t>
            </a:r>
            <a:r>
              <a:rPr lang="zh-CN" altLang="en-US" b="0"/>
              <a:t>规定了状态栈栈顶</a:t>
            </a:r>
            <a:r>
              <a:rPr lang="en-US" altLang="zh-CN" b="0"/>
              <a:t>s</a:t>
            </a:r>
            <a:r>
              <a:rPr lang="zh-CN" altLang="en-US" b="0"/>
              <a:t>在输入符号为</a:t>
            </a:r>
            <a:r>
              <a:rPr lang="en-US" altLang="zh-CN" b="0"/>
              <a:t>x</a:t>
            </a:r>
            <a:r>
              <a:rPr lang="zh-CN" altLang="en-US" b="0"/>
              <a:t>时所应转换的下一状态是什么；其次，</a:t>
            </a:r>
            <a:r>
              <a:rPr lang="en-US" altLang="zh-CN" b="0"/>
              <a:t>LR</a:t>
            </a:r>
            <a:r>
              <a:rPr lang="zh-CN" altLang="en-US" b="0"/>
              <a:t>分析器还必须完成</a:t>
            </a:r>
            <a:r>
              <a:rPr lang="zh-CN" altLang="en-US" b="0">
                <a:latin typeface="Arial"/>
              </a:rPr>
              <a:t>“</a:t>
            </a:r>
            <a:r>
              <a:rPr lang="zh-CN" altLang="en-US" b="0"/>
              <a:t>移进</a:t>
            </a:r>
            <a:r>
              <a:rPr lang="en-US" altLang="zh-CN" b="0"/>
              <a:t>-</a:t>
            </a:r>
            <a:r>
              <a:rPr lang="zh-CN" altLang="en-US" b="0"/>
              <a:t>归约</a:t>
            </a:r>
            <a:r>
              <a:rPr lang="zh-CN" altLang="en-US" b="0">
                <a:latin typeface="Arial"/>
              </a:rPr>
              <a:t>”</a:t>
            </a:r>
            <a:r>
              <a:rPr lang="zh-CN" altLang="en-US" b="0"/>
              <a:t>操作，因此它还应有一个称之为</a:t>
            </a:r>
            <a:r>
              <a:rPr lang="en-US" altLang="zh-CN" b="0"/>
              <a:t>ACTION</a:t>
            </a:r>
            <a:r>
              <a:rPr lang="zh-CN" altLang="en-US" b="0"/>
              <a:t>表的操作动作表，且每一项</a:t>
            </a:r>
            <a:r>
              <a:rPr lang="en-US" altLang="zh-CN" b="0"/>
              <a:t>ACTION[s,</a:t>
            </a:r>
            <a:r>
              <a:rPr lang="da-DK" altLang="zh-CN" b="0"/>
              <a:t> </a:t>
            </a:r>
            <a:r>
              <a:rPr lang="en-US" altLang="zh-CN" b="0"/>
              <a:t>a] </a:t>
            </a:r>
            <a:r>
              <a:rPr lang="zh-CN" altLang="en-US" b="0"/>
              <a:t>所规定的动作是以下四种情况之一：</a:t>
            </a:r>
          </a:p>
        </p:txBody>
      </p:sp>
    </p:spTree>
  </p:cSld>
  <p:clrMapOvr>
    <a:masterClrMapping/>
  </p:clrMapOvr>
  <p:transition>
    <p:random/>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2B0F05EE-0E91-CC17-694E-2852B2DB6742}"/>
              </a:ext>
            </a:extLst>
          </p:cNvPr>
          <p:cNvSpPr>
            <a:spLocks noGrp="1" noChangeArrowheads="1"/>
          </p:cNvSpPr>
          <p:nvPr>
            <p:ph type="title"/>
          </p:nvPr>
        </p:nvSpPr>
        <p:spPr/>
        <p:txBody>
          <a:bodyPr/>
          <a:lstStyle/>
          <a:p>
            <a:pPr eaLnBrk="1" hangingPunct="1"/>
            <a:endParaRPr lang="zh-CN" altLang="zh-CN"/>
          </a:p>
        </p:txBody>
      </p:sp>
      <p:sp>
        <p:nvSpPr>
          <p:cNvPr id="1353731" name="Rectangle 3">
            <a:extLst>
              <a:ext uri="{FF2B5EF4-FFF2-40B4-BE49-F238E27FC236}">
                <a16:creationId xmlns:a16="http://schemas.microsoft.com/office/drawing/2014/main" id="{E4AB6469-AAB0-C37C-55F9-E9FF136CA7B0}"/>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zh-CN" altLang="en-US" b="0"/>
              <a:t>（</a:t>
            </a:r>
            <a:r>
              <a:rPr lang="en-US" altLang="zh-CN" b="0"/>
              <a:t>1</a:t>
            </a:r>
            <a:r>
              <a:rPr lang="zh-CN" altLang="en-US" b="0"/>
              <a:t>）移进：使栈顶状态</a:t>
            </a:r>
            <a:r>
              <a:rPr lang="en-US" altLang="zh-CN" b="0"/>
              <a:t>s</a:t>
            </a:r>
            <a:r>
              <a:rPr lang="zh-CN" altLang="en-US" b="0"/>
              <a:t>与当前扫描的输入符号</a:t>
            </a:r>
            <a:r>
              <a:rPr lang="en-US" altLang="zh-CN" b="0"/>
              <a:t>a</a:t>
            </a:r>
            <a:r>
              <a:rPr lang="zh-CN" altLang="en-US" b="0"/>
              <a:t>（终结符）的下一状态</a:t>
            </a:r>
            <a:r>
              <a:rPr lang="en-US" altLang="zh-CN" b="0"/>
              <a:t>s'=ACTION[s,</a:t>
            </a:r>
            <a:r>
              <a:rPr lang="da-DK" altLang="zh-CN" b="0"/>
              <a:t> </a:t>
            </a:r>
            <a:r>
              <a:rPr lang="en-US" altLang="zh-CN" b="0"/>
              <a:t>a] </a:t>
            </a:r>
            <a:r>
              <a:rPr lang="zh-CN" altLang="en-US" b="0"/>
              <a:t>和输入符号</a:t>
            </a:r>
            <a:r>
              <a:rPr lang="en-US" altLang="zh-CN" b="0"/>
              <a:t>a</a:t>
            </a:r>
            <a:r>
              <a:rPr lang="zh-CN" altLang="en-US" b="0"/>
              <a:t>进栈，而下一个输入符号则变成当前扫描的输入符号。事实上，由于存在</a:t>
            </a:r>
            <a:r>
              <a:rPr lang="en-US" altLang="zh-CN" b="0"/>
              <a:t>s'=ACTION[s, a]</a:t>
            </a:r>
            <a:r>
              <a:rPr lang="zh-CN" altLang="en-US" b="0"/>
              <a:t>，则</a:t>
            </a:r>
            <a:r>
              <a:rPr lang="en-US" altLang="zh-CN" b="0"/>
              <a:t>s'=GOTO[s,</a:t>
            </a:r>
            <a:r>
              <a:rPr lang="da-DK" altLang="zh-CN" b="0"/>
              <a:t> </a:t>
            </a:r>
            <a:r>
              <a:rPr lang="en-US" altLang="zh-CN" b="0"/>
              <a:t>a] </a:t>
            </a:r>
            <a:r>
              <a:rPr lang="zh-CN" altLang="en-US" b="0"/>
              <a:t>就可以不要了，因为它们二者的含义是一样的，即移进完全由</a:t>
            </a:r>
            <a:r>
              <a:rPr lang="en-US" altLang="zh-CN" b="0"/>
              <a:t>ACTION</a:t>
            </a:r>
            <a:r>
              <a:rPr lang="zh-CN" altLang="en-US" b="0"/>
              <a:t>表完成。这样，就使</a:t>
            </a:r>
            <a:r>
              <a:rPr lang="en-US" altLang="zh-CN" b="0"/>
              <a:t>GOTO</a:t>
            </a:r>
            <a:r>
              <a:rPr lang="zh-CN" altLang="en-US" b="0"/>
              <a:t>表省去了输入符号为终结符的那些表项，而仅保留输入符号为非终结符的那些表项。</a:t>
            </a:r>
          </a:p>
        </p:txBody>
      </p:sp>
    </p:spTree>
  </p:cSld>
  <p:clrMapOvr>
    <a:masterClrMapping/>
  </p:clrMapOvr>
  <p:transition>
    <p:random/>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5" name="Rectangle 3">
            <a:extLst>
              <a:ext uri="{FF2B5EF4-FFF2-40B4-BE49-F238E27FC236}">
                <a16:creationId xmlns:a16="http://schemas.microsoft.com/office/drawing/2014/main" id="{0C4E2E93-7C35-0CA6-F4F4-66C00E64EFAA}"/>
              </a:ext>
            </a:extLst>
          </p:cNvPr>
          <p:cNvSpPr>
            <a:spLocks noGrp="1" noChangeArrowheads="1"/>
          </p:cNvSpPr>
          <p:nvPr>
            <p:ph type="body" idx="1"/>
          </p:nvPr>
        </p:nvSpPr>
        <p:spPr>
          <a:xfrm>
            <a:off x="457200" y="765175"/>
            <a:ext cx="8229600" cy="5360988"/>
          </a:xfrm>
        </p:spPr>
        <p:txBody>
          <a:bodyPr/>
          <a:lstStyle/>
          <a:p>
            <a:pPr eaLnBrk="1" hangingPunct="1">
              <a:lnSpc>
                <a:spcPct val="90000"/>
              </a:lnSpc>
              <a:buFont typeface="Wingdings" panose="05000000000000000000" pitchFamily="2" charset="2"/>
              <a:buNone/>
              <a:defRPr/>
            </a:pPr>
            <a:r>
              <a:rPr lang="zh-CN" altLang="en-US" b="0"/>
              <a:t>（</a:t>
            </a:r>
            <a:r>
              <a:rPr lang="en-US" altLang="zh-CN" b="0"/>
              <a:t>2</a:t>
            </a:r>
            <a:r>
              <a:rPr lang="zh-CN" altLang="en-US" b="0"/>
              <a:t>）归约：如果符号栈栈顶的符号串为</a:t>
            </a:r>
            <a:r>
              <a:rPr lang="en-US" altLang="zh-CN" b="0"/>
              <a:t>α</a:t>
            </a:r>
            <a:r>
              <a:rPr lang="zh-CN" altLang="en-US" b="0"/>
              <a:t>（自栈顶向下则为</a:t>
            </a:r>
            <a:r>
              <a:rPr lang="en-US" altLang="zh-CN" b="0"/>
              <a:t>α</a:t>
            </a:r>
            <a:r>
              <a:rPr lang="zh-CN" altLang="en-US" b="0"/>
              <a:t>的逆序）且文法中存在</a:t>
            </a:r>
            <a:r>
              <a:rPr lang="en-US" altLang="zh-CN" b="0"/>
              <a:t>A→α</a:t>
            </a:r>
            <a:r>
              <a:rPr lang="zh-CN" altLang="en-US" b="0"/>
              <a:t>，则将栈顶的符号串</a:t>
            </a:r>
            <a:r>
              <a:rPr lang="en-US" altLang="zh-CN" b="0"/>
              <a:t>α</a:t>
            </a:r>
            <a:r>
              <a:rPr lang="zh-CN" altLang="en-US" b="0"/>
              <a:t>用非终结符</a:t>
            </a:r>
            <a:r>
              <a:rPr lang="en-US" altLang="zh-CN" b="0"/>
              <a:t>A</a:t>
            </a:r>
            <a:r>
              <a:rPr lang="zh-CN" altLang="en-US" b="0"/>
              <a:t>替换，即实现将</a:t>
            </a:r>
            <a:r>
              <a:rPr lang="en-US" altLang="zh-CN" b="0"/>
              <a:t>α</a:t>
            </a:r>
            <a:r>
              <a:rPr lang="zh-CN" altLang="en-US" b="0"/>
              <a:t>归约为</a:t>
            </a:r>
            <a:r>
              <a:rPr lang="en-US" altLang="zh-CN" b="0"/>
              <a:t>A</a:t>
            </a:r>
            <a:r>
              <a:rPr lang="zh-CN" altLang="en-US" b="0"/>
              <a:t>。对状态栈来说，假定</a:t>
            </a:r>
            <a:r>
              <a:rPr lang="en-US" altLang="zh-CN" b="0"/>
              <a:t>α</a:t>
            </a:r>
            <a:r>
              <a:rPr lang="zh-CN" altLang="en-US" b="0"/>
              <a:t>中有</a:t>
            </a:r>
            <a:r>
              <a:rPr lang="en-US" altLang="zh-CN" b="0"/>
              <a:t>γ</a:t>
            </a:r>
            <a:r>
              <a:rPr lang="zh-CN" altLang="en-US" b="0"/>
              <a:t>个符号（即</a:t>
            </a:r>
            <a:r>
              <a:rPr lang="en-US" altLang="zh-CN" b="0"/>
              <a:t>α</a:t>
            </a:r>
            <a:r>
              <a:rPr lang="zh-CN" altLang="en-US" b="0"/>
              <a:t>的长度为</a:t>
            </a:r>
            <a:r>
              <a:rPr lang="en-US" altLang="zh-CN" b="0"/>
              <a:t>γ</a:t>
            </a:r>
            <a:r>
              <a:rPr lang="zh-CN" altLang="en-US" b="0"/>
              <a:t>），则状态栈栈顶的</a:t>
            </a:r>
            <a:r>
              <a:rPr lang="en-US" altLang="zh-CN" b="0"/>
              <a:t>γ</a:t>
            </a:r>
            <a:r>
              <a:rPr lang="zh-CN" altLang="en-US" b="0"/>
              <a:t>个状态序列恰好能识别符号串</a:t>
            </a:r>
            <a:r>
              <a:rPr lang="en-US" altLang="zh-CN" b="0"/>
              <a:t>α</a:t>
            </a:r>
            <a:r>
              <a:rPr lang="zh-CN" altLang="en-US" b="0"/>
              <a:t>，此时可用产生式</a:t>
            </a:r>
            <a:r>
              <a:rPr lang="en-US" altLang="zh-CN" b="0"/>
              <a:t>A→α</a:t>
            </a:r>
            <a:r>
              <a:rPr lang="zh-CN" altLang="en-US" b="0"/>
              <a:t>进行归约。由图</a:t>
            </a:r>
            <a:r>
              <a:rPr lang="en-US" altLang="zh-CN" b="0"/>
              <a:t>3-30</a:t>
            </a:r>
            <a:r>
              <a:rPr lang="zh-CN" altLang="en-US" b="0"/>
              <a:t>和表</a:t>
            </a:r>
            <a:r>
              <a:rPr lang="en-US" altLang="zh-CN" b="0"/>
              <a:t>3.12</a:t>
            </a:r>
            <a:r>
              <a:rPr lang="zh-CN" altLang="en-US" b="0"/>
              <a:t>可知，归约的动作是去掉栈顶的</a:t>
            </a:r>
            <a:r>
              <a:rPr lang="en-US" altLang="zh-CN" b="0"/>
              <a:t>γ</a:t>
            </a:r>
            <a:r>
              <a:rPr lang="zh-CN" altLang="en-US" b="0"/>
              <a:t>个状态项，假定原来</a:t>
            </a:r>
            <a:r>
              <a:rPr lang="en-US" altLang="zh-CN" b="0"/>
              <a:t>s</a:t>
            </a:r>
            <a:r>
              <a:rPr lang="en-US" altLang="zh-CN" b="0" baseline="-25000"/>
              <a:t>m</a:t>
            </a:r>
            <a:r>
              <a:rPr lang="zh-CN" altLang="en-US" b="0"/>
              <a:t>为栈顶状态，则此时状态</a:t>
            </a:r>
            <a:r>
              <a:rPr lang="en-US" altLang="zh-CN" b="0"/>
              <a:t>s</a:t>
            </a:r>
            <a:r>
              <a:rPr lang="en-US" altLang="zh-CN" b="0" baseline="-25000"/>
              <a:t>m</a:t>
            </a:r>
            <a:r>
              <a:rPr lang="en-US" altLang="zh-CN" b="0"/>
              <a:t>-γ</a:t>
            </a:r>
            <a:r>
              <a:rPr lang="zh-CN" altLang="en-US" b="0"/>
              <a:t>成为新的栈顶状态，然后使</a:t>
            </a:r>
            <a:r>
              <a:rPr lang="en-US" altLang="zh-CN" b="0"/>
              <a:t>s</a:t>
            </a:r>
            <a:r>
              <a:rPr lang="en-US" altLang="zh-CN" b="0" baseline="-25000"/>
              <a:t>m</a:t>
            </a:r>
            <a:r>
              <a:rPr lang="en-US" altLang="zh-CN" b="0"/>
              <a:t>-γ</a:t>
            </a:r>
            <a:r>
              <a:rPr lang="zh-CN" altLang="en-US" b="0"/>
              <a:t>与所归约的非终结符</a:t>
            </a:r>
            <a:r>
              <a:rPr lang="en-US" altLang="zh-CN" b="0"/>
              <a:t>A</a:t>
            </a:r>
            <a:r>
              <a:rPr lang="zh-CN" altLang="en-US" b="0"/>
              <a:t>的下一状态</a:t>
            </a:r>
            <a:r>
              <a:rPr lang="en-US" altLang="zh-CN" b="0"/>
              <a:t>s'=GOTO[s</a:t>
            </a:r>
            <a:r>
              <a:rPr lang="en-US" altLang="zh-CN" b="0" baseline="-25000"/>
              <a:t>m</a:t>
            </a:r>
            <a:r>
              <a:rPr lang="en-US" altLang="zh-CN" b="0"/>
              <a:t>-γ,</a:t>
            </a:r>
            <a:r>
              <a:rPr lang="da-DK" altLang="zh-CN" b="0"/>
              <a:t> </a:t>
            </a:r>
            <a:r>
              <a:rPr lang="en-US" altLang="zh-CN" b="0"/>
              <a:t>A] </a:t>
            </a:r>
            <a:r>
              <a:rPr lang="zh-CN" altLang="en-US" b="0"/>
              <a:t>和</a:t>
            </a:r>
            <a:r>
              <a:rPr lang="en-US" altLang="zh-CN" b="0"/>
              <a:t>A</a:t>
            </a:r>
            <a:r>
              <a:rPr lang="zh-CN" altLang="en-US" b="0"/>
              <a:t>分别进入状态栈和符号栈。归约的动作不改变当前扫描的输入符号。由图</a:t>
            </a:r>
            <a:r>
              <a:rPr lang="en-US" altLang="zh-CN" b="0"/>
              <a:t>3-30</a:t>
            </a:r>
            <a:r>
              <a:rPr lang="zh-CN" altLang="en-US" b="0"/>
              <a:t>和表</a:t>
            </a:r>
            <a:r>
              <a:rPr lang="en-US" altLang="zh-CN" b="0"/>
              <a:t>3.12</a:t>
            </a:r>
            <a:r>
              <a:rPr lang="zh-CN" altLang="en-US" b="0"/>
              <a:t>可知；符号栈栈顶出现符号串</a:t>
            </a:r>
            <a:r>
              <a:rPr lang="en-US" altLang="zh-CN" b="0"/>
              <a:t>fe</a:t>
            </a:r>
            <a:r>
              <a:rPr lang="zh-CN" altLang="en-US" b="0"/>
              <a:t>，状态栈栈顶出现</a:t>
            </a:r>
            <a:r>
              <a:rPr lang="en-US" altLang="zh-CN" b="0"/>
              <a:t>s</a:t>
            </a:r>
            <a:r>
              <a:rPr lang="en-US" altLang="zh-CN" b="0" baseline="-25000"/>
              <a:t>7</a:t>
            </a:r>
            <a:r>
              <a:rPr lang="en-US" altLang="zh-CN" b="0"/>
              <a:t>s</a:t>
            </a:r>
            <a:r>
              <a:rPr lang="en-US" altLang="zh-CN" b="0" baseline="-25000"/>
              <a:t>6</a:t>
            </a:r>
            <a:r>
              <a:rPr lang="zh-CN" altLang="en-US" b="0"/>
              <a:t>时，</a:t>
            </a:r>
            <a:r>
              <a:rPr lang="en-US" altLang="zh-CN" b="0"/>
              <a:t>fe</a:t>
            </a:r>
            <a:r>
              <a:rPr lang="zh-CN" altLang="en-US" b="0"/>
              <a:t>的逆序即为</a:t>
            </a:r>
            <a:r>
              <a:rPr lang="en-US" altLang="zh-CN" b="0"/>
              <a:t>B</a:t>
            </a:r>
            <a:r>
              <a:rPr lang="zh-CN" altLang="en-US" b="0"/>
              <a:t>的句柄（</a:t>
            </a:r>
            <a:r>
              <a:rPr lang="en-US" altLang="zh-CN" b="0"/>
              <a:t>B→ef</a:t>
            </a:r>
            <a:r>
              <a:rPr lang="zh-CN" altLang="en-US" b="0"/>
              <a:t>）。此时，应去掉符号栈栈顶的符号串</a:t>
            </a:r>
            <a:r>
              <a:rPr lang="en-US" altLang="zh-CN" b="0"/>
              <a:t>fe</a:t>
            </a:r>
            <a:r>
              <a:rPr lang="zh-CN" altLang="en-US" b="0"/>
              <a:t>以及去掉状态栈栈顶的状态</a:t>
            </a:r>
            <a:r>
              <a:rPr lang="en-US" altLang="zh-CN" b="0"/>
              <a:t>s</a:t>
            </a:r>
            <a:r>
              <a:rPr lang="en-US" altLang="zh-CN" b="0" baseline="-25000"/>
              <a:t>7</a:t>
            </a:r>
            <a:r>
              <a:rPr lang="en-US" altLang="zh-CN" b="0"/>
              <a:t>s</a:t>
            </a:r>
            <a:r>
              <a:rPr lang="en-US" altLang="zh-CN" b="0" baseline="-25000"/>
              <a:t>6</a:t>
            </a:r>
            <a:r>
              <a:rPr lang="zh-CN" altLang="en-US" b="0"/>
              <a:t>，使得状态</a:t>
            </a:r>
            <a:r>
              <a:rPr lang="en-US" altLang="zh-CN" b="0"/>
              <a:t>s</a:t>
            </a:r>
            <a:r>
              <a:rPr lang="en-US" altLang="zh-CN" b="0" baseline="-25000"/>
              <a:t>1</a:t>
            </a:r>
            <a:r>
              <a:rPr lang="en-US" altLang="zh-CN" b="0"/>
              <a:t>'</a:t>
            </a:r>
            <a:r>
              <a:rPr lang="zh-CN" altLang="en-US" b="0"/>
              <a:t>成为新的状态栈栈顶，并将归约后的</a:t>
            </a:r>
            <a:r>
              <a:rPr lang="en-US" altLang="zh-CN" b="0"/>
              <a:t>B</a:t>
            </a:r>
            <a:r>
              <a:rPr lang="zh-CN" altLang="en-US" b="0"/>
              <a:t>以及由</a:t>
            </a:r>
            <a:r>
              <a:rPr lang="en-US" altLang="zh-CN" b="0"/>
              <a:t>s</a:t>
            </a:r>
            <a:r>
              <a:rPr lang="en-US" altLang="zh-CN" b="0" baseline="-25000"/>
              <a:t>1</a:t>
            </a:r>
            <a:r>
              <a:rPr lang="en-US" altLang="zh-CN" b="0"/>
              <a:t>'</a:t>
            </a:r>
            <a:r>
              <a:rPr lang="zh-CN" altLang="en-US" b="0"/>
              <a:t>经过有向边</a:t>
            </a:r>
            <a:r>
              <a:rPr lang="en-US" altLang="zh-CN" b="0"/>
              <a:t>B</a:t>
            </a:r>
            <a:r>
              <a:rPr lang="zh-CN" altLang="en-US" b="0"/>
              <a:t>所达到的下一状态</a:t>
            </a:r>
            <a:r>
              <a:rPr lang="en-US" altLang="zh-CN" b="0"/>
              <a:t>s</a:t>
            </a:r>
            <a:r>
              <a:rPr lang="en-US" altLang="zh-CN" b="0" baseline="-25000"/>
              <a:t>2</a:t>
            </a:r>
            <a:r>
              <a:rPr lang="zh-CN" altLang="en-US" b="0"/>
              <a:t>分别压入符号栈和状态栈。</a:t>
            </a:r>
          </a:p>
        </p:txBody>
      </p:sp>
    </p:spTree>
  </p:cSld>
  <p:clrMapOvr>
    <a:masterClrMapping/>
  </p:clrMapOvr>
  <p:transition>
    <p:random/>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9" name="Rectangle 3">
            <a:extLst>
              <a:ext uri="{FF2B5EF4-FFF2-40B4-BE49-F238E27FC236}">
                <a16:creationId xmlns:a16="http://schemas.microsoft.com/office/drawing/2014/main" id="{F6B5609B-44FA-90B4-DE1F-8F6ED3EE47FA}"/>
              </a:ext>
            </a:extLst>
          </p:cNvPr>
          <p:cNvSpPr>
            <a:spLocks noGrp="1" noChangeArrowheads="1"/>
          </p:cNvSpPr>
          <p:nvPr>
            <p:ph type="body" idx="1"/>
          </p:nvPr>
        </p:nvSpPr>
        <p:spPr>
          <a:xfrm>
            <a:off x="457200" y="692150"/>
            <a:ext cx="8229600" cy="6165850"/>
          </a:xfrm>
        </p:spPr>
        <p:txBody>
          <a:bodyPr/>
          <a:lstStyle/>
          <a:p>
            <a:pPr eaLnBrk="1" hangingPunct="1">
              <a:buFont typeface="Wingdings" panose="05000000000000000000" pitchFamily="2" charset="2"/>
              <a:buNone/>
              <a:defRPr/>
            </a:pPr>
            <a:r>
              <a:rPr lang="zh-CN" altLang="en-US" b="0"/>
              <a:t>（</a:t>
            </a:r>
            <a:r>
              <a:rPr lang="en-US" altLang="zh-CN" b="0"/>
              <a:t>3</a:t>
            </a:r>
            <a:r>
              <a:rPr lang="zh-CN" altLang="en-US" b="0"/>
              <a:t>）接受：分析工作成功，表明所分析的句子为文法所识别，此时分析器停止工作。</a:t>
            </a:r>
          </a:p>
          <a:p>
            <a:pPr eaLnBrk="1" hangingPunct="1">
              <a:buFont typeface="Wingdings" panose="05000000000000000000" pitchFamily="2" charset="2"/>
              <a:buNone/>
              <a:defRPr/>
            </a:pPr>
            <a:r>
              <a:rPr lang="zh-CN" altLang="en-US" b="0"/>
              <a:t>（</a:t>
            </a:r>
            <a:r>
              <a:rPr lang="en-US" altLang="zh-CN" b="0"/>
              <a:t>4</a:t>
            </a:r>
            <a:r>
              <a:rPr lang="zh-CN" altLang="en-US" b="0"/>
              <a:t>）报错：发现所分析的句子不是文法所允许的句子，调用出错处理程序进行处理。</a:t>
            </a:r>
          </a:p>
          <a:p>
            <a:pPr eaLnBrk="1" hangingPunct="1">
              <a:buFont typeface="Wingdings" panose="05000000000000000000" pitchFamily="2" charset="2"/>
              <a:buNone/>
              <a:defRPr/>
            </a:pPr>
            <a:r>
              <a:rPr lang="zh-CN" altLang="en-US" b="0"/>
              <a:t>            我们知道，规范归约（最左归约，即最右推导的逆过程）的关键问题是寻找句柄。因此，</a:t>
            </a:r>
            <a:r>
              <a:rPr lang="en-US" altLang="zh-CN" b="0"/>
              <a:t>LR</a:t>
            </a:r>
            <a:r>
              <a:rPr lang="zh-CN" altLang="en-US" b="0"/>
              <a:t>分析法的基本思想是：在规范归约过程中，一方面记住已移进和归约出的整个符号串，即记住</a:t>
            </a:r>
            <a:r>
              <a:rPr lang="zh-CN" altLang="en-US" b="0">
                <a:latin typeface="Arial"/>
              </a:rPr>
              <a:t>“</a:t>
            </a:r>
            <a:r>
              <a:rPr lang="zh-CN" altLang="en-US" b="0"/>
              <a:t>历史</a:t>
            </a:r>
            <a:r>
              <a:rPr lang="zh-CN" altLang="en-US" b="0">
                <a:latin typeface="Arial"/>
              </a:rPr>
              <a:t>”</a:t>
            </a:r>
            <a:r>
              <a:rPr lang="zh-CN" altLang="en-US" b="0"/>
              <a:t>；另一方面根据所用的产生式推测未来可能遇到的输入符号，即对未来进行</a:t>
            </a:r>
            <a:r>
              <a:rPr lang="zh-CN" altLang="en-US" b="0">
                <a:latin typeface="Arial"/>
              </a:rPr>
              <a:t>“</a:t>
            </a:r>
            <a:r>
              <a:rPr lang="zh-CN" altLang="en-US" b="0"/>
              <a:t>展望</a:t>
            </a:r>
            <a:r>
              <a:rPr lang="zh-CN" altLang="en-US" b="0">
                <a:latin typeface="Arial"/>
              </a:rPr>
              <a:t>”</a:t>
            </a:r>
            <a:r>
              <a:rPr lang="zh-CN" altLang="en-US" b="0"/>
              <a:t>。当一串貌似句柄的符号串呈现于分析栈（即状态栈和符号栈）的顶端时，</a:t>
            </a:r>
            <a:r>
              <a:rPr lang="en-US" altLang="zh-CN" b="0"/>
              <a:t>LR</a:t>
            </a:r>
            <a:r>
              <a:rPr lang="zh-CN" altLang="en-US" b="0"/>
              <a:t>分析器能够根据所记载的</a:t>
            </a:r>
            <a:r>
              <a:rPr lang="zh-CN" altLang="en-US" b="0">
                <a:latin typeface="Arial"/>
              </a:rPr>
              <a:t>“</a:t>
            </a:r>
            <a:r>
              <a:rPr lang="zh-CN" altLang="en-US" b="0"/>
              <a:t>历史</a:t>
            </a:r>
            <a:r>
              <a:rPr lang="zh-CN" altLang="en-US" b="0">
                <a:latin typeface="Arial"/>
              </a:rPr>
              <a:t>”</a:t>
            </a:r>
            <a:r>
              <a:rPr lang="zh-CN" altLang="en-US" b="0"/>
              <a:t>和</a:t>
            </a:r>
            <a:r>
              <a:rPr lang="zh-CN" altLang="en-US" b="0">
                <a:latin typeface="Arial"/>
              </a:rPr>
              <a:t>“</a:t>
            </a:r>
            <a:r>
              <a:rPr lang="zh-CN" altLang="en-US" b="0"/>
              <a:t>展望</a:t>
            </a:r>
            <a:r>
              <a:rPr lang="zh-CN" altLang="en-US" b="0">
                <a:latin typeface="Arial"/>
              </a:rPr>
              <a:t>”</a:t>
            </a:r>
            <a:r>
              <a:rPr lang="zh-CN" altLang="en-US" b="0"/>
              <a:t>以及</a:t>
            </a:r>
            <a:r>
              <a:rPr lang="zh-CN" altLang="en-US" b="0">
                <a:latin typeface="Arial"/>
              </a:rPr>
              <a:t>“</a:t>
            </a:r>
            <a:r>
              <a:rPr lang="zh-CN" altLang="en-US" b="0"/>
              <a:t>现实</a:t>
            </a:r>
            <a:r>
              <a:rPr lang="zh-CN" altLang="en-US" b="0">
                <a:latin typeface="Arial"/>
              </a:rPr>
              <a:t>”</a:t>
            </a:r>
            <a:r>
              <a:rPr lang="zh-CN" altLang="en-US" b="0"/>
              <a:t>的输入符号等三方面的材料，来确定栈顶的符号是否构成相对某一产生式的句柄。</a:t>
            </a:r>
          </a:p>
          <a:p>
            <a:pPr algn="just" eaLnBrk="1" hangingPunct="1">
              <a:lnSpc>
                <a:spcPct val="110000"/>
              </a:lnSpc>
              <a:spcBef>
                <a:spcPct val="50000"/>
              </a:spcBef>
              <a:buFont typeface="Wingdings" panose="05000000000000000000" pitchFamily="2" charset="2"/>
              <a:buNone/>
              <a:defRPr/>
            </a:pPr>
            <a:r>
              <a:rPr lang="zh-CN" altLang="en-US" b="0"/>
              <a:t>           一个</a:t>
            </a:r>
            <a:r>
              <a:rPr lang="en-US" altLang="zh-CN" b="0"/>
              <a:t>LR</a:t>
            </a:r>
            <a:r>
              <a:rPr lang="zh-CN" altLang="en-US" b="0"/>
              <a:t>分析器的结构示意如图</a:t>
            </a:r>
            <a:r>
              <a:rPr lang="en-US" altLang="zh-CN" b="0"/>
              <a:t>3</a:t>
            </a:r>
            <a:r>
              <a:rPr lang="en-US" altLang="zh-CN" b="0">
                <a:latin typeface="Arial"/>
              </a:rPr>
              <a:t>–</a:t>
            </a:r>
            <a:r>
              <a:rPr lang="en-US" altLang="zh-CN" b="0"/>
              <a:t>31</a:t>
            </a:r>
            <a:r>
              <a:rPr lang="zh-CN" altLang="en-US" b="0"/>
              <a:t>所示，它由分析栈、分析表和总控程序这三个部分组成。</a:t>
            </a:r>
          </a:p>
          <a:p>
            <a:pPr eaLnBrk="1" hangingPunct="1">
              <a:buFont typeface="Wingdings" panose="05000000000000000000" pitchFamily="2" charset="2"/>
              <a:buNone/>
              <a:defRPr/>
            </a:pPr>
            <a:endParaRPr lang="en-US" altLang="zh-CN" b="0"/>
          </a:p>
        </p:txBody>
      </p:sp>
    </p:spTree>
  </p:cSld>
  <p:clrMapOvr>
    <a:masterClrMapping/>
  </p:clrMapOvr>
  <p:transition>
    <p:random/>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4">
            <a:extLst>
              <a:ext uri="{FF2B5EF4-FFF2-40B4-BE49-F238E27FC236}">
                <a16:creationId xmlns:a16="http://schemas.microsoft.com/office/drawing/2014/main" id="{34A4647C-1F8A-9CDA-C810-57E05973F0D3}"/>
              </a:ext>
            </a:extLst>
          </p:cNvPr>
          <p:cNvSpPr txBox="1">
            <a:spLocks noChangeArrowheads="1"/>
          </p:cNvSpPr>
          <p:nvPr/>
        </p:nvSpPr>
        <p:spPr bwMode="auto">
          <a:xfrm>
            <a:off x="2057400" y="5780088"/>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3–31 LR</a:t>
            </a:r>
            <a:r>
              <a:rPr lang="zh-CN" altLang="en-US">
                <a:latin typeface="宋体" panose="02010600030101010101" pitchFamily="2" charset="-122"/>
              </a:rPr>
              <a:t>分析器结构示意</a:t>
            </a:r>
            <a:r>
              <a:rPr lang="zh-CN" altLang="en-US"/>
              <a:t> </a:t>
            </a:r>
          </a:p>
        </p:txBody>
      </p:sp>
      <p:pic>
        <p:nvPicPr>
          <p:cNvPr id="229379" name="Picture 5" descr="3-24">
            <a:extLst>
              <a:ext uri="{FF2B5EF4-FFF2-40B4-BE49-F238E27FC236}">
                <a16:creationId xmlns:a16="http://schemas.microsoft.com/office/drawing/2014/main" id="{759414FF-72B6-F045-7477-68C44115D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765175"/>
            <a:ext cx="864235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FA9F125-C85B-CF10-95B1-E9FB2E62EC74}"/>
              </a:ext>
            </a:extLst>
          </p:cNvPr>
          <p:cNvSpPr>
            <a:spLocks noGrp="1" noChangeArrowheads="1"/>
          </p:cNvSpPr>
          <p:nvPr>
            <p:ph type="title"/>
          </p:nvPr>
        </p:nvSpPr>
        <p:spPr>
          <a:xfrm>
            <a:off x="2693988" y="368300"/>
            <a:ext cx="3859212" cy="828675"/>
          </a:xfrm>
        </p:spPr>
        <p:txBody>
          <a:bodyPr/>
          <a:lstStyle/>
          <a:p>
            <a:pPr eaLnBrk="1" hangingPunct="1"/>
            <a:r>
              <a:rPr lang="zh-CN" altLang="en-US" sz="3600">
                <a:solidFill>
                  <a:schemeClr val="tx1"/>
                </a:solidFill>
                <a:latin typeface="Times New Roman" panose="02020603050405020304" pitchFamily="18" charset="0"/>
                <a:ea typeface="黑体" panose="02010609060101010101" pitchFamily="49" charset="-122"/>
              </a:rPr>
              <a:t>第</a:t>
            </a:r>
            <a:r>
              <a:rPr lang="en-US" altLang="zh-CN" sz="3600">
                <a:solidFill>
                  <a:schemeClr val="tx1"/>
                </a:solidFill>
                <a:latin typeface="Times New Roman" panose="02020603050405020304" pitchFamily="18" charset="0"/>
                <a:ea typeface="黑体" panose="02010609060101010101" pitchFamily="49" charset="-122"/>
              </a:rPr>
              <a:t>2</a:t>
            </a:r>
            <a:r>
              <a:rPr lang="zh-CN" altLang="en-US" sz="3600">
                <a:solidFill>
                  <a:schemeClr val="tx1"/>
                </a:solidFill>
                <a:latin typeface="Times New Roman" panose="02020603050405020304" pitchFamily="18" charset="0"/>
                <a:ea typeface="黑体" panose="02010609060101010101" pitchFamily="49" charset="-122"/>
              </a:rPr>
              <a:t>章 词法分析</a:t>
            </a:r>
          </a:p>
        </p:txBody>
      </p:sp>
      <p:sp>
        <p:nvSpPr>
          <p:cNvPr id="5123" name="Text Box 3">
            <a:extLst>
              <a:ext uri="{FF2B5EF4-FFF2-40B4-BE49-F238E27FC236}">
                <a16:creationId xmlns:a16="http://schemas.microsoft.com/office/drawing/2014/main" id="{D1EBE9C3-12C3-6D2E-900B-7B12299DA748}"/>
              </a:ext>
            </a:extLst>
          </p:cNvPr>
          <p:cNvSpPr txBox="1">
            <a:spLocks noChangeArrowheads="1"/>
          </p:cNvSpPr>
          <p:nvPr/>
        </p:nvSpPr>
        <p:spPr bwMode="auto">
          <a:xfrm>
            <a:off x="1295400" y="2166938"/>
            <a:ext cx="6192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91433" tIns="45716" rIns="91433" bIns="45716">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800" b="1" u="none">
                <a:latin typeface="黑体" panose="02010609060101010101" pitchFamily="49" charset="-122"/>
                <a:ea typeface="黑体" panose="02010609060101010101" pitchFamily="49" charset="-122"/>
              </a:rPr>
              <a:t>2.1  </a:t>
            </a:r>
            <a:r>
              <a:rPr lang="zh-CN" altLang="en-US" sz="2800" b="1" u="none">
                <a:latin typeface="黑体" panose="02010609060101010101" pitchFamily="49" charset="-122"/>
                <a:ea typeface="黑体" panose="02010609060101010101" pitchFamily="49" charset="-122"/>
              </a:rPr>
              <a:t>词法分析器设计方法</a:t>
            </a:r>
          </a:p>
        </p:txBody>
      </p:sp>
      <p:sp>
        <p:nvSpPr>
          <p:cNvPr id="5124" name="Text Box 4">
            <a:extLst>
              <a:ext uri="{FF2B5EF4-FFF2-40B4-BE49-F238E27FC236}">
                <a16:creationId xmlns:a16="http://schemas.microsoft.com/office/drawing/2014/main" id="{34D7A80B-B89F-DAB1-BD1A-7EC41695E8CB}"/>
              </a:ext>
            </a:extLst>
          </p:cNvPr>
          <p:cNvSpPr txBox="1">
            <a:spLocks noChangeArrowheads="1"/>
          </p:cNvSpPr>
          <p:nvPr/>
        </p:nvSpPr>
        <p:spPr bwMode="auto">
          <a:xfrm>
            <a:off x="1331913" y="2884488"/>
            <a:ext cx="5761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91433" tIns="45716" rIns="91433" bIns="45716">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800" b="1" u="none">
                <a:latin typeface="黑体" panose="02010609060101010101" pitchFamily="49" charset="-122"/>
                <a:ea typeface="黑体" panose="02010609060101010101" pitchFamily="49" charset="-122"/>
              </a:rPr>
              <a:t>2.2  </a:t>
            </a:r>
            <a:r>
              <a:rPr lang="zh-CN" altLang="en-US" sz="2800" b="1" u="none">
                <a:latin typeface="黑体" panose="02010609060101010101" pitchFamily="49" charset="-122"/>
                <a:ea typeface="黑体" panose="02010609060101010101" pitchFamily="49" charset="-122"/>
              </a:rPr>
              <a:t>一个简单的词法分析器实例</a:t>
            </a:r>
          </a:p>
        </p:txBody>
      </p:sp>
      <p:sp>
        <p:nvSpPr>
          <p:cNvPr id="5125" name="Text Box 5">
            <a:extLst>
              <a:ext uri="{FF2B5EF4-FFF2-40B4-BE49-F238E27FC236}">
                <a16:creationId xmlns:a16="http://schemas.microsoft.com/office/drawing/2014/main" id="{E3AB4DAB-268A-E7CC-AB42-FA0D586CCC55}"/>
              </a:ext>
            </a:extLst>
          </p:cNvPr>
          <p:cNvSpPr txBox="1">
            <a:spLocks noChangeArrowheads="1"/>
          </p:cNvSpPr>
          <p:nvPr/>
        </p:nvSpPr>
        <p:spPr bwMode="auto">
          <a:xfrm>
            <a:off x="1331913" y="3603625"/>
            <a:ext cx="6288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91433" tIns="45716" rIns="91433" bIns="45716">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800" b="1" u="none">
                <a:latin typeface="黑体" panose="02010609060101010101" pitchFamily="49" charset="-122"/>
                <a:ea typeface="黑体" panose="02010609060101010101" pitchFamily="49" charset="-122"/>
              </a:rPr>
              <a:t>2.3  </a:t>
            </a:r>
            <a:r>
              <a:rPr lang="zh-CN" altLang="en-US" sz="2800" b="1" u="none">
                <a:latin typeface="黑体" panose="02010609060101010101" pitchFamily="49" charset="-122"/>
                <a:ea typeface="黑体" panose="02010609060101010101" pitchFamily="49" charset="-122"/>
              </a:rPr>
              <a:t>正规表达式与有限自动机简介</a:t>
            </a:r>
          </a:p>
        </p:txBody>
      </p:sp>
      <p:sp>
        <p:nvSpPr>
          <p:cNvPr id="5126" name="Text Box 6">
            <a:extLst>
              <a:ext uri="{FF2B5EF4-FFF2-40B4-BE49-F238E27FC236}">
                <a16:creationId xmlns:a16="http://schemas.microsoft.com/office/drawing/2014/main" id="{CC1B58AB-8C25-0152-5FE9-CC380A7567A5}"/>
              </a:ext>
            </a:extLst>
          </p:cNvPr>
          <p:cNvSpPr txBox="1">
            <a:spLocks noChangeArrowheads="1"/>
          </p:cNvSpPr>
          <p:nvPr/>
        </p:nvSpPr>
        <p:spPr bwMode="auto">
          <a:xfrm>
            <a:off x="1331913" y="4324350"/>
            <a:ext cx="633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91433" tIns="45716" rIns="91433" bIns="45716">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800" b="1" u="none">
                <a:latin typeface="黑体" panose="02010609060101010101" pitchFamily="49" charset="-122"/>
                <a:ea typeface="黑体" panose="02010609060101010101" pitchFamily="49" charset="-122"/>
              </a:rPr>
              <a:t>2.4  </a:t>
            </a:r>
            <a:r>
              <a:rPr lang="zh-CN" altLang="en-US" sz="2800" b="1" u="none">
                <a:latin typeface="黑体" panose="02010609060101010101" pitchFamily="49" charset="-122"/>
                <a:ea typeface="黑体" panose="02010609060101010101" pitchFamily="49" charset="-122"/>
              </a:rPr>
              <a:t>正规表达式到有限自动机的构造</a:t>
            </a:r>
          </a:p>
        </p:txBody>
      </p:sp>
      <p:sp>
        <p:nvSpPr>
          <p:cNvPr id="5127" name="Text Box 7">
            <a:extLst>
              <a:ext uri="{FF2B5EF4-FFF2-40B4-BE49-F238E27FC236}">
                <a16:creationId xmlns:a16="http://schemas.microsoft.com/office/drawing/2014/main" id="{869771B6-6277-1528-8F35-539347987941}"/>
              </a:ext>
            </a:extLst>
          </p:cNvPr>
          <p:cNvSpPr txBox="1">
            <a:spLocks noChangeArrowheads="1"/>
          </p:cNvSpPr>
          <p:nvPr/>
        </p:nvSpPr>
        <p:spPr bwMode="auto">
          <a:xfrm>
            <a:off x="1331913" y="5043488"/>
            <a:ext cx="6696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91433" tIns="45716" rIns="91433" bIns="45716">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800" b="1" u="none">
                <a:latin typeface="黑体" panose="02010609060101010101" pitchFamily="49" charset="-122"/>
                <a:ea typeface="黑体" panose="02010609060101010101" pitchFamily="49" charset="-122"/>
              </a:rPr>
              <a:t>2.5  </a:t>
            </a:r>
            <a:r>
              <a:rPr lang="zh-CN" altLang="en-US" sz="2800" b="1" u="none">
                <a:latin typeface="黑体" panose="02010609060101010101" pitchFamily="49" charset="-122"/>
                <a:ea typeface="黑体" panose="02010609060101010101" pitchFamily="49" charset="-122"/>
              </a:rPr>
              <a:t>词法分析器的自动生成</a:t>
            </a:r>
          </a:p>
        </p:txBody>
      </p:sp>
      <p:sp>
        <p:nvSpPr>
          <p:cNvPr id="5128" name="Text Box 8">
            <a:extLst>
              <a:ext uri="{FF2B5EF4-FFF2-40B4-BE49-F238E27FC236}">
                <a16:creationId xmlns:a16="http://schemas.microsoft.com/office/drawing/2014/main" id="{4FDF3276-35B3-A121-550E-A8CBFFD721B9}"/>
              </a:ext>
            </a:extLst>
          </p:cNvPr>
          <p:cNvSpPr txBox="1">
            <a:spLocks noChangeArrowheads="1"/>
          </p:cNvSpPr>
          <p:nvPr/>
        </p:nvSpPr>
        <p:spPr bwMode="auto">
          <a:xfrm>
            <a:off x="1381125" y="5653088"/>
            <a:ext cx="6696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91433" tIns="45716" rIns="91433" bIns="45716">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none">
                <a:latin typeface="黑体" panose="02010609060101010101" pitchFamily="49" charset="-122"/>
                <a:ea typeface="黑体" panose="02010609060101010101" pitchFamily="49" charset="-122"/>
              </a:rPr>
              <a:t>习题二</a:t>
            </a:r>
          </a:p>
        </p:txBody>
      </p:sp>
    </p:spTree>
  </p:cSld>
  <p:clrMapOvr>
    <a:masterClrMapping/>
  </p:clrMapOvr>
  <p:transition>
    <p:random/>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4">
            <a:extLst>
              <a:ext uri="{FF2B5EF4-FFF2-40B4-BE49-F238E27FC236}">
                <a16:creationId xmlns:a16="http://schemas.microsoft.com/office/drawing/2014/main" id="{95338320-830C-5E66-EE41-1689CFAEE09A}"/>
              </a:ext>
            </a:extLst>
          </p:cNvPr>
          <p:cNvSpPr txBox="1">
            <a:spLocks noChangeArrowheads="1"/>
          </p:cNvSpPr>
          <p:nvPr/>
        </p:nvSpPr>
        <p:spPr bwMode="auto">
          <a:xfrm>
            <a:off x="203200" y="550863"/>
            <a:ext cx="8751888"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zh-CN" altLang="en-US" sz="2000"/>
              <a:t>因此，</a:t>
            </a:r>
            <a:r>
              <a:rPr lang="en-US" altLang="zh-CN" sz="2000"/>
              <a:t>LR</a:t>
            </a:r>
            <a:r>
              <a:rPr lang="zh-CN" altLang="en-US" sz="2000"/>
              <a:t>分析器实质上是一个带分析栈的</a:t>
            </a:r>
            <a:r>
              <a:rPr lang="en-US" altLang="zh-CN" sz="2000"/>
              <a:t>DFA</a:t>
            </a:r>
            <a:r>
              <a:rPr lang="zh-CN" altLang="en-US" sz="2000"/>
              <a:t>。在这个</a:t>
            </a:r>
            <a:r>
              <a:rPr lang="en-US" altLang="zh-CN" sz="2000"/>
              <a:t>DFA</a:t>
            </a:r>
            <a:r>
              <a:rPr lang="zh-CN" altLang="en-US" sz="2000"/>
              <a:t>中，我们将把“历史”和“展望”材料综合抽象成某些“状态”，而分析栈则用来存放这些状态。栈里的每个状态概括了从分析开始直到某一归约阶段的全部“历史”和“展望”资料。任何时候，栈顶的状态都代表了整个“历史”和已推测出的“展望”。</a:t>
            </a:r>
            <a:r>
              <a:rPr lang="en-US" altLang="zh-CN" sz="2000"/>
              <a:t>LR</a:t>
            </a:r>
            <a:r>
              <a:rPr lang="zh-CN" altLang="en-US" sz="2000"/>
              <a:t>分析器的每一步工作都是由栈顶状态和现行输入符号所惟一决定的。为了有助于明确归约手续，我们把已归约出的文法符号串也同时放在栈中（实际上可不必进栈）。栈的每一项内容包括状态</a:t>
            </a:r>
            <a:r>
              <a:rPr lang="en-US" altLang="zh-CN" sz="2000"/>
              <a:t>s</a:t>
            </a:r>
            <a:r>
              <a:rPr lang="zh-CN" altLang="en-US" sz="2000"/>
              <a:t>和文法符号</a:t>
            </a:r>
            <a:r>
              <a:rPr lang="en-US" altLang="zh-CN" sz="2000"/>
              <a:t>X</a:t>
            </a:r>
            <a:r>
              <a:rPr lang="zh-CN" altLang="en-US" sz="2000"/>
              <a:t>两部分。</a:t>
            </a:r>
            <a:r>
              <a:rPr lang="en-US" altLang="zh-CN" sz="2000"/>
              <a:t>(s</a:t>
            </a:r>
            <a:r>
              <a:rPr lang="en-US" altLang="zh-CN" sz="2000" baseline="-25000"/>
              <a:t>0</a:t>
            </a:r>
            <a:r>
              <a:rPr lang="en-US" altLang="zh-CN" sz="2000"/>
              <a:t>,</a:t>
            </a:r>
            <a:r>
              <a:rPr lang="da-DK" altLang="zh-CN" sz="2000"/>
              <a:t> </a:t>
            </a:r>
            <a:r>
              <a:rPr lang="en-US" altLang="zh-CN" sz="2000"/>
              <a:t>#) </a:t>
            </a:r>
            <a:r>
              <a:rPr lang="zh-CN" altLang="en-US" sz="2000"/>
              <a:t>为分析开始前预先放入栈里的初始状态和句子括号；栈顶状态为</a:t>
            </a:r>
            <a:r>
              <a:rPr lang="en-US" altLang="zh-CN" sz="2000"/>
              <a:t>sm</a:t>
            </a:r>
            <a:r>
              <a:rPr lang="zh-CN" altLang="en-US" sz="2000"/>
              <a:t>，符号串</a:t>
            </a:r>
            <a:r>
              <a:rPr lang="en-US" altLang="zh-CN" sz="2000"/>
              <a:t>X1X2…Xm</a:t>
            </a:r>
            <a:r>
              <a:rPr lang="zh-CN" altLang="en-US" sz="2000"/>
              <a:t>是至今已移进归约出的文法符号串。而</a:t>
            </a:r>
            <a:r>
              <a:rPr lang="en-US" altLang="zh-CN" sz="2000"/>
              <a:t>LR</a:t>
            </a:r>
            <a:r>
              <a:rPr lang="zh-CN" altLang="en-US" sz="2000"/>
              <a:t>分析器的总控程序工作的任何一步只需按分析栈的栈顶状态</a:t>
            </a:r>
            <a:r>
              <a:rPr lang="en-US" altLang="zh-CN" sz="2000"/>
              <a:t>s</a:t>
            </a:r>
            <a:r>
              <a:rPr lang="zh-CN" altLang="en-US" sz="2000"/>
              <a:t>和现行输入符号</a:t>
            </a:r>
            <a:r>
              <a:rPr lang="en-US" altLang="zh-CN" sz="2000"/>
              <a:t>a</a:t>
            </a:r>
            <a:r>
              <a:rPr lang="zh-CN" altLang="en-US" sz="2000"/>
              <a:t>执行</a:t>
            </a:r>
            <a:r>
              <a:rPr lang="en-US" altLang="zh-CN" sz="2000"/>
              <a:t>ACTION[s, a] </a:t>
            </a:r>
            <a:r>
              <a:rPr lang="zh-CN" altLang="en-US" sz="2000"/>
              <a:t>所规定的动作即可（</a:t>
            </a:r>
            <a:r>
              <a:rPr lang="en-US" altLang="zh-CN" sz="2000"/>
              <a:t>GOTO</a:t>
            </a:r>
            <a:r>
              <a:rPr lang="zh-CN" altLang="en-US" sz="2000"/>
              <a:t>表实质上只用于</a:t>
            </a:r>
            <a:r>
              <a:rPr lang="en-US" altLang="zh-CN" sz="2000"/>
              <a:t>ACTION</a:t>
            </a:r>
            <a:r>
              <a:rPr lang="zh-CN" altLang="en-US" sz="2000"/>
              <a:t>表执行归约后的处理，即对归约后的非终结符进行状态转换）。</a:t>
            </a:r>
          </a:p>
        </p:txBody>
      </p:sp>
    </p:spTree>
  </p:cSld>
  <p:clrMapOvr>
    <a:masterClrMapping/>
  </p:clrMapOvr>
  <p:transition>
    <p:random/>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a:extLst>
              <a:ext uri="{FF2B5EF4-FFF2-40B4-BE49-F238E27FC236}">
                <a16:creationId xmlns:a16="http://schemas.microsoft.com/office/drawing/2014/main" id="{29FE0A60-75D2-E047-8282-6DA16256F149}"/>
              </a:ext>
            </a:extLst>
          </p:cNvPr>
          <p:cNvSpPr txBox="1">
            <a:spLocks noChangeArrowheads="1"/>
          </p:cNvSpPr>
          <p:nvPr/>
        </p:nvSpPr>
        <p:spPr bwMode="auto">
          <a:xfrm>
            <a:off x="231775" y="476250"/>
            <a:ext cx="8751888"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a:t>
            </a:r>
          </a:p>
          <a:p>
            <a:pPr algn="just" eaLnBrk="1" hangingPunct="1">
              <a:lnSpc>
                <a:spcPct val="140000"/>
              </a:lnSpc>
            </a:pPr>
            <a:r>
              <a:rPr lang="zh-CN" altLang="en-US"/>
              <a:t>　　例如，表达式文法</a:t>
            </a:r>
            <a:r>
              <a:rPr lang="en-US" altLang="zh-CN"/>
              <a:t>G[E]</a:t>
            </a:r>
            <a:r>
              <a:rPr lang="zh-CN" altLang="en-US"/>
              <a:t>如下，它对应的</a:t>
            </a:r>
            <a:r>
              <a:rPr lang="en-US" altLang="zh-CN"/>
              <a:t>LR</a:t>
            </a:r>
            <a:r>
              <a:rPr lang="zh-CN" altLang="en-US"/>
              <a:t>分析表见表</a:t>
            </a:r>
            <a:r>
              <a:rPr lang="en-US" altLang="zh-CN"/>
              <a:t>3.13</a:t>
            </a:r>
            <a:r>
              <a:rPr lang="zh-CN" altLang="en-US"/>
              <a:t>，则语句</a:t>
            </a:r>
            <a:r>
              <a:rPr lang="en-US" altLang="zh-CN"/>
              <a:t>i+i*i</a:t>
            </a:r>
            <a:r>
              <a:rPr lang="zh-CN" altLang="en-US"/>
              <a:t>的</a:t>
            </a:r>
            <a:r>
              <a:rPr lang="en-US" altLang="zh-CN"/>
              <a:t>LR</a:t>
            </a:r>
            <a:r>
              <a:rPr lang="zh-CN" altLang="en-US"/>
              <a:t>分析过程如表</a:t>
            </a:r>
            <a:r>
              <a:rPr lang="en-US" altLang="zh-CN"/>
              <a:t>3.14</a:t>
            </a:r>
            <a:r>
              <a:rPr lang="zh-CN" altLang="en-US"/>
              <a:t>所示：</a:t>
            </a:r>
          </a:p>
          <a:p>
            <a:pPr algn="just" eaLnBrk="1" hangingPunct="1">
              <a:lnSpc>
                <a:spcPct val="130000"/>
              </a:lnSpc>
            </a:pPr>
            <a:r>
              <a:rPr lang="zh-CN" altLang="en-US"/>
              <a:t>	</a:t>
            </a:r>
            <a:r>
              <a:rPr lang="en-US" altLang="zh-CN"/>
              <a:t>G[E]:   (1) E→E+T</a:t>
            </a:r>
          </a:p>
          <a:p>
            <a:pPr algn="just" eaLnBrk="1" hangingPunct="1">
              <a:lnSpc>
                <a:spcPct val="130000"/>
              </a:lnSpc>
            </a:pPr>
            <a:r>
              <a:rPr lang="en-US" altLang="zh-CN"/>
              <a:t>		(2) E→T</a:t>
            </a:r>
          </a:p>
          <a:p>
            <a:pPr algn="just" eaLnBrk="1" hangingPunct="1">
              <a:lnSpc>
                <a:spcPct val="130000"/>
              </a:lnSpc>
            </a:pPr>
            <a:r>
              <a:rPr lang="en-US" altLang="zh-CN"/>
              <a:t>		(3) T→T*F</a:t>
            </a:r>
          </a:p>
          <a:p>
            <a:pPr algn="just" eaLnBrk="1" hangingPunct="1">
              <a:lnSpc>
                <a:spcPct val="130000"/>
              </a:lnSpc>
            </a:pPr>
            <a:r>
              <a:rPr lang="en-US" altLang="zh-CN"/>
              <a:t>		(4) T→F</a:t>
            </a:r>
          </a:p>
          <a:p>
            <a:pPr algn="just" eaLnBrk="1" hangingPunct="1">
              <a:lnSpc>
                <a:spcPct val="130000"/>
              </a:lnSpc>
            </a:pPr>
            <a:r>
              <a:rPr lang="en-US" altLang="zh-CN"/>
              <a:t>		(5) F→(E)</a:t>
            </a:r>
          </a:p>
          <a:p>
            <a:pPr algn="just" eaLnBrk="1" hangingPunct="1">
              <a:lnSpc>
                <a:spcPct val="130000"/>
              </a:lnSpc>
            </a:pPr>
            <a:r>
              <a:rPr lang="en-US" altLang="zh-CN"/>
              <a:t>		(6) F→i</a:t>
            </a:r>
          </a:p>
        </p:txBody>
      </p:sp>
    </p:spTree>
  </p:cSld>
  <p:clrMapOvr>
    <a:masterClrMapping/>
  </p:clrMapOvr>
  <p:transition>
    <p:random/>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a:extLst>
              <a:ext uri="{FF2B5EF4-FFF2-40B4-BE49-F238E27FC236}">
                <a16:creationId xmlns:a16="http://schemas.microsoft.com/office/drawing/2014/main" id="{B45461F0-5613-C3C0-BF18-59D0A333E88D}"/>
              </a:ext>
            </a:extLst>
          </p:cNvPr>
          <p:cNvGraphicFramePr>
            <a:graphicFrameLocks noChangeAspect="1"/>
          </p:cNvGraphicFramePr>
          <p:nvPr/>
        </p:nvGraphicFramePr>
        <p:xfrm>
          <a:off x="0" y="476250"/>
          <a:ext cx="9144000" cy="5924550"/>
        </p:xfrm>
        <a:graphic>
          <a:graphicData uri="http://schemas.openxmlformats.org/presentationml/2006/ole">
            <mc:AlternateContent xmlns:mc="http://schemas.openxmlformats.org/markup-compatibility/2006">
              <mc:Choice xmlns:v="urn:schemas-microsoft-com:vml" Requires="v">
                <p:oleObj name="文档" r:id="rId2" imgW="5400720" imgH="3176280" progId="Word.Document.8">
                  <p:embed/>
                </p:oleObj>
              </mc:Choice>
              <mc:Fallback>
                <p:oleObj name="文档" r:id="rId2" imgW="5400720" imgH="3176280" progId="Word.Document.8">
                  <p:embed/>
                  <p:pic>
                    <p:nvPicPr>
                      <p:cNvPr id="54274" name="Object 2">
                        <a:extLst>
                          <a:ext uri="{FF2B5EF4-FFF2-40B4-BE49-F238E27FC236}">
                            <a16:creationId xmlns:a16="http://schemas.microsoft.com/office/drawing/2014/main" id="{B45461F0-5613-C3C0-BF18-59D0A333E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17" r="4601"/>
                      <a:stretch>
                        <a:fillRect/>
                      </a:stretch>
                    </p:blipFill>
                    <p:spPr bwMode="auto">
                      <a:xfrm>
                        <a:off x="0" y="476250"/>
                        <a:ext cx="9144000" cy="592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a:extLst>
              <a:ext uri="{FF2B5EF4-FFF2-40B4-BE49-F238E27FC236}">
                <a16:creationId xmlns:a16="http://schemas.microsoft.com/office/drawing/2014/main" id="{C76FDEFF-A51C-24D5-3990-EB9765DFF057}"/>
              </a:ext>
            </a:extLst>
          </p:cNvPr>
          <p:cNvSpPr txBox="1">
            <a:spLocks noChangeArrowheads="1"/>
          </p:cNvSpPr>
          <p:nvPr/>
        </p:nvSpPr>
        <p:spPr bwMode="auto">
          <a:xfrm>
            <a:off x="203200" y="549275"/>
            <a:ext cx="870902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60000"/>
              </a:lnSpc>
              <a:spcBef>
                <a:spcPct val="50000"/>
              </a:spcBef>
            </a:pPr>
            <a:r>
              <a:rPr lang="zh-CN" altLang="en-US"/>
              <a:t>　　其中，</a:t>
            </a:r>
            <a:r>
              <a:rPr lang="en-US" altLang="zh-CN"/>
              <a:t>s</a:t>
            </a:r>
            <a:r>
              <a:rPr lang="en-US" altLang="zh-CN" baseline="-30000"/>
              <a:t>j</a:t>
            </a:r>
            <a:r>
              <a:rPr lang="zh-CN" altLang="en-US"/>
              <a:t>指把下一状态</a:t>
            </a:r>
            <a:r>
              <a:rPr lang="en-US" altLang="zh-CN"/>
              <a:t>j</a:t>
            </a:r>
            <a:r>
              <a:rPr lang="zh-CN" altLang="en-US"/>
              <a:t>和现行输入符号</a:t>
            </a:r>
            <a:r>
              <a:rPr lang="en-US" altLang="zh-CN"/>
              <a:t>a</a:t>
            </a:r>
            <a:r>
              <a:rPr lang="zh-CN" altLang="en-US"/>
              <a:t>移进栈；</a:t>
            </a:r>
            <a:r>
              <a:rPr lang="en-US" altLang="zh-CN"/>
              <a:t>r</a:t>
            </a:r>
            <a:r>
              <a:rPr lang="en-US" altLang="zh-CN" baseline="-30000"/>
              <a:t>j</a:t>
            </a:r>
            <a:r>
              <a:rPr lang="zh-CN" altLang="en-US"/>
              <a:t>指按文法的第</a:t>
            </a:r>
            <a:r>
              <a:rPr lang="en-US" altLang="zh-CN"/>
              <a:t>j</a:t>
            </a:r>
            <a:r>
              <a:rPr lang="zh-CN" altLang="en-US"/>
              <a:t>个产生式进行归约；</a:t>
            </a:r>
            <a:r>
              <a:rPr lang="en-US" altLang="zh-CN"/>
              <a:t>acc</a:t>
            </a:r>
            <a:r>
              <a:rPr lang="zh-CN" altLang="en-US"/>
              <a:t>表示分析成功；空白格为出错。</a:t>
            </a:r>
          </a:p>
        </p:txBody>
      </p:sp>
    </p:spTree>
  </p:cSld>
  <p:clrMapOvr>
    <a:masterClrMapping/>
  </p:clrMapOvr>
  <p:transition>
    <p:random/>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3">
            <a:extLst>
              <a:ext uri="{FF2B5EF4-FFF2-40B4-BE49-F238E27FC236}">
                <a16:creationId xmlns:a16="http://schemas.microsoft.com/office/drawing/2014/main" id="{1E258A0D-8333-5D40-64C2-B6F30B9A4A5C}"/>
              </a:ext>
            </a:extLst>
          </p:cNvPr>
          <p:cNvGraphicFramePr>
            <a:graphicFrameLocks noChangeAspect="1"/>
          </p:cNvGraphicFramePr>
          <p:nvPr/>
        </p:nvGraphicFramePr>
        <p:xfrm>
          <a:off x="-107950" y="476250"/>
          <a:ext cx="9396413" cy="6048375"/>
        </p:xfrm>
        <a:graphic>
          <a:graphicData uri="http://schemas.openxmlformats.org/presentationml/2006/ole">
            <mc:AlternateContent xmlns:mc="http://schemas.openxmlformats.org/markup-compatibility/2006">
              <mc:Choice xmlns:v="urn:schemas-microsoft-com:vml" Requires="v">
                <p:oleObj name="文档" r:id="rId2" imgW="5400720" imgH="3476160" progId="Word.Document.8">
                  <p:embed/>
                </p:oleObj>
              </mc:Choice>
              <mc:Fallback>
                <p:oleObj name="文档" r:id="rId2" imgW="5400720" imgH="3476160" progId="Word.Document.8">
                  <p:embed/>
                  <p:pic>
                    <p:nvPicPr>
                      <p:cNvPr id="55298" name="Object 3">
                        <a:extLst>
                          <a:ext uri="{FF2B5EF4-FFF2-40B4-BE49-F238E27FC236}">
                            <a16:creationId xmlns:a16="http://schemas.microsoft.com/office/drawing/2014/main" id="{1E258A0D-8333-5D40-64C2-B6F30B9A4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476250"/>
                        <a:ext cx="9396413"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a:extLst>
              <a:ext uri="{FF2B5EF4-FFF2-40B4-BE49-F238E27FC236}">
                <a16:creationId xmlns:a16="http://schemas.microsoft.com/office/drawing/2014/main" id="{C0E7A6FC-E3BA-762D-60F2-32F5E56BF973}"/>
              </a:ext>
            </a:extLst>
          </p:cNvPr>
          <p:cNvSpPr txBox="1">
            <a:spLocks noChangeArrowheads="1"/>
          </p:cNvSpPr>
          <p:nvPr/>
        </p:nvSpPr>
        <p:spPr bwMode="auto">
          <a:xfrm>
            <a:off x="188913" y="549275"/>
            <a:ext cx="8709025"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输入串</a:t>
            </a:r>
            <a:r>
              <a:rPr lang="en-US" altLang="zh-CN"/>
              <a:t>i+i*i</a:t>
            </a:r>
            <a:r>
              <a:rPr lang="zh-CN" altLang="en-US"/>
              <a:t>的归约过程用语法树表示如图</a:t>
            </a:r>
            <a:r>
              <a:rPr lang="en-US" altLang="zh-CN"/>
              <a:t>3-32</a:t>
            </a:r>
            <a:r>
              <a:rPr lang="zh-CN" altLang="en-US"/>
              <a:t>所示。从表</a:t>
            </a:r>
            <a:r>
              <a:rPr lang="en-US" altLang="zh-CN"/>
              <a:t>3.14</a:t>
            </a:r>
            <a:r>
              <a:rPr lang="zh-CN" altLang="en-US"/>
              <a:t>的分析过程可以看出，每次归约恰好是图</a:t>
            </a:r>
            <a:r>
              <a:rPr lang="en-US" altLang="zh-CN"/>
              <a:t>3-32</a:t>
            </a:r>
            <a:r>
              <a:rPr lang="zh-CN" altLang="en-US"/>
              <a:t>语法树中的句柄，这种归约过程实际上就是修剪语法树的过程，直到归约到树根（也即文法开始符</a:t>
            </a:r>
            <a:r>
              <a:rPr lang="en-US" altLang="zh-CN"/>
              <a:t>E</a:t>
            </a:r>
            <a:r>
              <a:rPr lang="zh-CN" altLang="en-US"/>
              <a:t>）为止。因此，</a:t>
            </a:r>
            <a:r>
              <a:rPr lang="en-US" altLang="zh-CN"/>
              <a:t>LR</a:t>
            </a:r>
            <a:r>
              <a:rPr lang="zh-CN" altLang="en-US"/>
              <a:t>分析法解决了在语法分析过程中寻找每一次归约的句柄问题。</a:t>
            </a:r>
          </a:p>
          <a:p>
            <a:pPr algn="just" eaLnBrk="1" hangingPunct="1">
              <a:lnSpc>
                <a:spcPct val="130000"/>
              </a:lnSpc>
              <a:spcBef>
                <a:spcPct val="50000"/>
              </a:spcBef>
            </a:pPr>
            <a:r>
              <a:rPr lang="zh-CN" altLang="en-US"/>
              <a:t>　　我们主要关心的问题是如何由文法构造</a:t>
            </a:r>
            <a:r>
              <a:rPr lang="en-US" altLang="zh-CN"/>
              <a:t>LR</a:t>
            </a:r>
            <a:r>
              <a:rPr lang="zh-CN" altLang="en-US"/>
              <a:t>分析表。对于一个文法，如果能够构造一张分析表，使得它的每个入口均是惟一确定的，则称这个文法为</a:t>
            </a:r>
            <a:r>
              <a:rPr lang="en-US" altLang="zh-CN"/>
              <a:t>LR</a:t>
            </a:r>
            <a:r>
              <a:rPr lang="zh-CN" altLang="en-US"/>
              <a:t>文法。对于一个</a:t>
            </a:r>
            <a:r>
              <a:rPr lang="en-US" altLang="zh-CN"/>
              <a:t>LR</a:t>
            </a:r>
            <a:r>
              <a:rPr lang="zh-CN" altLang="en-US"/>
              <a:t>文法，当分析器对输入串进行自左至右扫描时，一旦句柄呈现于栈顶，就能及时对它实行归约。</a:t>
            </a:r>
          </a:p>
        </p:txBody>
      </p:sp>
    </p:spTree>
  </p:cSld>
  <p:clrMapOvr>
    <a:masterClrMapping/>
  </p:clrMapOvr>
  <p:transition>
    <p:random/>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3" descr="a">
            <a:extLst>
              <a:ext uri="{FF2B5EF4-FFF2-40B4-BE49-F238E27FC236}">
                <a16:creationId xmlns:a16="http://schemas.microsoft.com/office/drawing/2014/main" id="{6A9A4966-3747-D254-A05B-B4AA54ABB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223963"/>
            <a:ext cx="702945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499" name="Rectangle 4">
            <a:extLst>
              <a:ext uri="{FF2B5EF4-FFF2-40B4-BE49-F238E27FC236}">
                <a16:creationId xmlns:a16="http://schemas.microsoft.com/office/drawing/2014/main" id="{BACDB66B-B779-6237-C540-C154F09B9E81}"/>
              </a:ext>
            </a:extLst>
          </p:cNvPr>
          <p:cNvSpPr>
            <a:spLocks noChangeArrowheads="1"/>
          </p:cNvSpPr>
          <p:nvPr/>
        </p:nvSpPr>
        <p:spPr bwMode="auto">
          <a:xfrm>
            <a:off x="2411413" y="5734050"/>
            <a:ext cx="421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3-32  </a:t>
            </a:r>
            <a:r>
              <a:rPr lang="zh-CN" altLang="en-US"/>
              <a:t>输入串</a:t>
            </a:r>
            <a:r>
              <a:rPr lang="en-US" altLang="zh-CN"/>
              <a:t>i+i*i</a:t>
            </a:r>
            <a:r>
              <a:rPr lang="zh-CN" altLang="en-US"/>
              <a:t>的归约示意</a:t>
            </a:r>
          </a:p>
        </p:txBody>
      </p:sp>
    </p:spTree>
  </p:cSld>
  <p:clrMapOvr>
    <a:masterClrMapping/>
  </p:clrMapOvr>
  <p:transition>
    <p:random/>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a:extLst>
              <a:ext uri="{FF2B5EF4-FFF2-40B4-BE49-F238E27FC236}">
                <a16:creationId xmlns:a16="http://schemas.microsoft.com/office/drawing/2014/main" id="{9E5AA0FD-E968-A7EB-85AB-0CCB87D2D375}"/>
              </a:ext>
            </a:extLst>
          </p:cNvPr>
          <p:cNvSpPr txBox="1">
            <a:spLocks noChangeArrowheads="1"/>
          </p:cNvSpPr>
          <p:nvPr/>
        </p:nvSpPr>
        <p:spPr bwMode="auto">
          <a:xfrm>
            <a:off x="160338" y="581025"/>
            <a:ext cx="876617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在有些情况下，</a:t>
            </a:r>
            <a:r>
              <a:rPr lang="en-US" altLang="zh-CN"/>
              <a:t>LR</a:t>
            </a:r>
            <a:r>
              <a:rPr lang="zh-CN" altLang="en-US"/>
              <a:t>分析器需要“展望”和实际检查未来的</a:t>
            </a:r>
            <a:r>
              <a:rPr lang="en-US" altLang="zh-CN"/>
              <a:t>k</a:t>
            </a:r>
            <a:r>
              <a:rPr lang="zh-CN" altLang="en-US"/>
              <a:t>个输入符号才能决定应采取什么样的“移进</a:t>
            </a:r>
            <a:r>
              <a:rPr lang="en-US" altLang="zh-CN"/>
              <a:t>—</a:t>
            </a:r>
            <a:r>
              <a:rPr lang="zh-CN" altLang="en-US"/>
              <a:t>归约”决策。一般而言，一个文法如果能用一个每步最多向前检查</a:t>
            </a:r>
            <a:r>
              <a:rPr lang="en-US" altLang="zh-CN"/>
              <a:t>k</a:t>
            </a:r>
            <a:r>
              <a:rPr lang="zh-CN" altLang="en-US"/>
              <a:t>个输入符号的</a:t>
            </a:r>
            <a:r>
              <a:rPr lang="en-US" altLang="zh-CN"/>
              <a:t>LR</a:t>
            </a:r>
            <a:r>
              <a:rPr lang="zh-CN" altLang="en-US"/>
              <a:t>分析器进行分析，则这个文法就称为</a:t>
            </a:r>
            <a:r>
              <a:rPr lang="en-US" altLang="zh-CN"/>
              <a:t>LR(k)</a:t>
            </a:r>
            <a:r>
              <a:rPr lang="zh-CN" altLang="en-US"/>
              <a:t>文法。</a:t>
            </a:r>
          </a:p>
          <a:p>
            <a:pPr algn="just" eaLnBrk="1" hangingPunct="1">
              <a:lnSpc>
                <a:spcPct val="140000"/>
              </a:lnSpc>
              <a:spcBef>
                <a:spcPct val="50000"/>
              </a:spcBef>
            </a:pPr>
            <a:r>
              <a:rPr lang="zh-CN" altLang="en-US"/>
              <a:t>　　对于一个文法，如果它的任何“移进</a:t>
            </a:r>
            <a:r>
              <a:rPr lang="en-US" altLang="zh-CN"/>
              <a:t>—</a:t>
            </a:r>
            <a:r>
              <a:rPr lang="zh-CN" altLang="en-US"/>
              <a:t>归约”分析器都存在这样的情况：尽管栈的内容和下一个输入符号都已了解，但仍无法确定是“移进”还是“归约”，或者无法从几种可能的归约中确定其一，则该文法是非</a:t>
            </a:r>
            <a:r>
              <a:rPr lang="en-US" altLang="zh-CN"/>
              <a:t>LR(1)</a:t>
            </a:r>
            <a:r>
              <a:rPr lang="zh-CN" altLang="en-US"/>
              <a:t>的。注意，</a:t>
            </a:r>
            <a:r>
              <a:rPr lang="en-US" altLang="zh-CN"/>
              <a:t>LR</a:t>
            </a:r>
            <a:r>
              <a:rPr lang="zh-CN" altLang="en-US"/>
              <a:t>文法肯定是无二义的，一个二义文法决不会是</a:t>
            </a:r>
            <a:r>
              <a:rPr lang="en-US" altLang="zh-CN"/>
              <a:t>LR</a:t>
            </a:r>
            <a:r>
              <a:rPr lang="zh-CN" altLang="en-US"/>
              <a:t>文法；但是，</a:t>
            </a:r>
            <a:r>
              <a:rPr lang="en-US" altLang="zh-CN"/>
              <a:t>LR</a:t>
            </a:r>
            <a:r>
              <a:rPr lang="zh-CN" altLang="en-US"/>
              <a:t>分析技术可以进行适当修改以适用于分析一定的二义文法。</a:t>
            </a:r>
          </a:p>
        </p:txBody>
      </p:sp>
    </p:spTree>
  </p:cSld>
  <p:clrMapOvr>
    <a:masterClrMapping/>
  </p:clrMapOvr>
  <p:transition>
    <p:random/>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a:extLst>
              <a:ext uri="{FF2B5EF4-FFF2-40B4-BE49-F238E27FC236}">
                <a16:creationId xmlns:a16="http://schemas.microsoft.com/office/drawing/2014/main" id="{EE308567-B85F-0508-3FCF-6C42492DB3EA}"/>
              </a:ext>
            </a:extLst>
          </p:cNvPr>
          <p:cNvSpPr txBox="1">
            <a:spLocks noChangeArrowheads="1"/>
          </p:cNvSpPr>
          <p:nvPr/>
        </p:nvSpPr>
        <p:spPr bwMode="auto">
          <a:xfrm>
            <a:off x="203200" y="476250"/>
            <a:ext cx="87376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我们在后面将介绍四种分析表的构造方法，它们是：</a:t>
            </a:r>
          </a:p>
          <a:p>
            <a:pPr algn="just" eaLnBrk="1" hangingPunct="1">
              <a:lnSpc>
                <a:spcPct val="150000"/>
              </a:lnSpc>
            </a:pPr>
            <a:r>
              <a:rPr lang="zh-CN" altLang="en-US"/>
              <a:t>　　</a:t>
            </a:r>
            <a:r>
              <a:rPr lang="en-US" altLang="zh-CN"/>
              <a:t>(1)  LR(0)</a:t>
            </a:r>
            <a:r>
              <a:rPr lang="zh-CN" altLang="en-US"/>
              <a:t>表构造法：这种方法局限性很大，但它是建立一般</a:t>
            </a:r>
            <a:r>
              <a:rPr lang="en-US" altLang="zh-CN"/>
              <a:t>LR</a:t>
            </a:r>
            <a:r>
              <a:rPr lang="zh-CN" altLang="en-US"/>
              <a:t>分析表的基础；</a:t>
            </a:r>
          </a:p>
          <a:p>
            <a:pPr algn="just" eaLnBrk="1" hangingPunct="1">
              <a:lnSpc>
                <a:spcPct val="150000"/>
              </a:lnSpc>
            </a:pPr>
            <a:r>
              <a:rPr lang="zh-CN" altLang="en-US"/>
              <a:t>　　</a:t>
            </a:r>
            <a:r>
              <a:rPr lang="en-US" altLang="zh-CN"/>
              <a:t>(2)  SLR(1)</a:t>
            </a:r>
            <a:r>
              <a:rPr lang="zh-CN" altLang="en-US"/>
              <a:t>表</a:t>
            </a:r>
            <a:r>
              <a:rPr lang="en-US" altLang="zh-CN"/>
              <a:t>(</a:t>
            </a:r>
            <a:r>
              <a:rPr lang="zh-CN" altLang="en-US"/>
              <a:t>即简单</a:t>
            </a:r>
            <a:r>
              <a:rPr lang="en-US" altLang="zh-CN"/>
              <a:t>LR</a:t>
            </a:r>
            <a:r>
              <a:rPr lang="zh-CN" altLang="en-US"/>
              <a:t>表</a:t>
            </a:r>
            <a:r>
              <a:rPr lang="en-US" altLang="zh-CN"/>
              <a:t>)</a:t>
            </a:r>
            <a:r>
              <a:rPr lang="zh-CN" altLang="en-US"/>
              <a:t>构造法：这种方法较易实现又极有使用价值；</a:t>
            </a:r>
          </a:p>
          <a:p>
            <a:pPr algn="just" eaLnBrk="1" hangingPunct="1">
              <a:lnSpc>
                <a:spcPct val="150000"/>
              </a:lnSpc>
            </a:pPr>
            <a:r>
              <a:rPr lang="zh-CN" altLang="en-US"/>
              <a:t>　　</a:t>
            </a:r>
            <a:r>
              <a:rPr lang="en-US" altLang="zh-CN"/>
              <a:t>(3)  LR(1)</a:t>
            </a:r>
            <a:r>
              <a:rPr lang="zh-CN" altLang="en-US"/>
              <a:t>表</a:t>
            </a:r>
            <a:r>
              <a:rPr lang="en-US" altLang="zh-CN"/>
              <a:t>(</a:t>
            </a:r>
            <a:r>
              <a:rPr lang="zh-CN" altLang="en-US"/>
              <a:t>即规范</a:t>
            </a:r>
            <a:r>
              <a:rPr lang="en-US" altLang="zh-CN"/>
              <a:t>LR</a:t>
            </a:r>
            <a:r>
              <a:rPr lang="zh-CN" altLang="en-US"/>
              <a:t>表</a:t>
            </a:r>
            <a:r>
              <a:rPr lang="en-US" altLang="zh-CN"/>
              <a:t>)</a:t>
            </a:r>
            <a:r>
              <a:rPr lang="zh-CN" altLang="en-US"/>
              <a:t>构造法：这种表适用大多数上下文无关文法，但分析表体积庞大；</a:t>
            </a:r>
          </a:p>
          <a:p>
            <a:pPr algn="just" eaLnBrk="1" hangingPunct="1">
              <a:lnSpc>
                <a:spcPct val="150000"/>
              </a:lnSpc>
            </a:pPr>
            <a:r>
              <a:rPr lang="zh-CN" altLang="en-US"/>
              <a:t>　　</a:t>
            </a:r>
            <a:r>
              <a:rPr lang="en-US" altLang="zh-CN"/>
              <a:t>(4)  LALR</a:t>
            </a:r>
            <a:r>
              <a:rPr lang="zh-CN" altLang="en-US"/>
              <a:t>表</a:t>
            </a:r>
            <a:r>
              <a:rPr lang="en-US" altLang="zh-CN"/>
              <a:t>(</a:t>
            </a:r>
            <a:r>
              <a:rPr lang="zh-CN" altLang="en-US"/>
              <a:t>即向前</a:t>
            </a:r>
            <a:r>
              <a:rPr lang="en-US" altLang="zh-CN"/>
              <a:t>LR</a:t>
            </a:r>
            <a:r>
              <a:rPr lang="zh-CN" altLang="en-US"/>
              <a:t>表</a:t>
            </a:r>
            <a:r>
              <a:rPr lang="en-US" altLang="zh-CN"/>
              <a:t>)</a:t>
            </a:r>
            <a:r>
              <a:rPr lang="zh-CN" altLang="en-US"/>
              <a:t>构造法：该表能力介于</a:t>
            </a:r>
            <a:r>
              <a:rPr lang="en-US" altLang="zh-CN"/>
              <a:t>SLR(1)</a:t>
            </a:r>
            <a:r>
              <a:rPr lang="zh-CN" altLang="en-US"/>
              <a:t>和</a:t>
            </a:r>
            <a:r>
              <a:rPr lang="en-US" altLang="zh-CN"/>
              <a:t>LR(1)</a:t>
            </a:r>
            <a:r>
              <a:rPr lang="zh-CN" altLang="en-US"/>
              <a:t>之间。</a:t>
            </a:r>
          </a:p>
        </p:txBody>
      </p:sp>
    </p:spTree>
  </p:cSld>
  <p:clrMapOvr>
    <a:masterClrMapping/>
  </p:clrMapOvr>
  <p:transition>
    <p:random/>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a:extLst>
              <a:ext uri="{FF2B5EF4-FFF2-40B4-BE49-F238E27FC236}">
                <a16:creationId xmlns:a16="http://schemas.microsoft.com/office/drawing/2014/main" id="{23AE0286-7216-3BE4-4020-EAA589C8A882}"/>
              </a:ext>
            </a:extLst>
          </p:cNvPr>
          <p:cNvSpPr txBox="1">
            <a:spLocks noChangeArrowheads="1"/>
          </p:cNvSpPr>
          <p:nvPr/>
        </p:nvSpPr>
        <p:spPr bwMode="auto">
          <a:xfrm>
            <a:off x="188913" y="479425"/>
            <a:ext cx="8723312"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en-US" altLang="zh-CN" b="1">
                <a:ea typeface="方正小标宋简体" charset="-122"/>
              </a:rPr>
              <a:t>3.5.2  </a:t>
            </a:r>
            <a:r>
              <a:rPr lang="en-US" altLang="zh-CN" b="1"/>
              <a:t>LR(0) </a:t>
            </a:r>
            <a:r>
              <a:rPr lang="zh-CN" altLang="en-US" b="1"/>
              <a:t>分析器</a:t>
            </a:r>
            <a:r>
              <a:rPr lang="zh-CN" altLang="en-US"/>
              <a:t> </a:t>
            </a:r>
            <a:endParaRPr lang="zh-CN" altLang="en-US" b="1">
              <a:ea typeface="方正小标宋简体" charset="-122"/>
            </a:endParaRPr>
          </a:p>
          <a:p>
            <a:pPr algn="just" eaLnBrk="1" hangingPunct="1">
              <a:lnSpc>
                <a:spcPct val="130000"/>
              </a:lnSpc>
            </a:pPr>
            <a:r>
              <a:rPr lang="zh-CN" altLang="en-US"/>
              <a:t>　　我们希望仅由一种只概括“历史”资料而不包含推测性“展望”材料的简单状态就能识别呈现在栈顶的某些句柄，而</a:t>
            </a:r>
            <a:r>
              <a:rPr lang="en-US" altLang="zh-CN"/>
              <a:t>LR(0)</a:t>
            </a:r>
            <a:r>
              <a:rPr lang="zh-CN" altLang="en-US"/>
              <a:t>项目集就是这样一种简单状态。</a:t>
            </a:r>
          </a:p>
          <a:p>
            <a:pPr algn="just" eaLnBrk="1" hangingPunct="1">
              <a:lnSpc>
                <a:spcPct val="130000"/>
              </a:lnSpc>
            </a:pPr>
            <a:r>
              <a:rPr lang="zh-CN" altLang="en-US"/>
              <a:t>　　在讨论</a:t>
            </a:r>
            <a:r>
              <a:rPr lang="en-US" altLang="zh-CN"/>
              <a:t>LR</a:t>
            </a:r>
            <a:r>
              <a:rPr lang="zh-CN" altLang="en-US"/>
              <a:t>分析法时，需要定义一个重要概念，这就是文法规范句型的“活前缀”。字的前缀是指该字的任意首部，例如字</a:t>
            </a:r>
            <a:r>
              <a:rPr lang="en-US" altLang="zh-CN"/>
              <a:t>abc</a:t>
            </a:r>
            <a:r>
              <a:rPr lang="zh-CN" altLang="en-US"/>
              <a:t>的前缀有</a:t>
            </a:r>
            <a:r>
              <a:rPr lang="en-US" altLang="zh-CN"/>
              <a:t>ε</a:t>
            </a:r>
            <a:r>
              <a:rPr lang="zh-CN" altLang="en-US"/>
              <a:t>、</a:t>
            </a:r>
            <a:r>
              <a:rPr lang="en-US" altLang="zh-CN"/>
              <a:t>a</a:t>
            </a:r>
            <a:r>
              <a:rPr lang="zh-CN" altLang="en-US"/>
              <a:t>、</a:t>
            </a:r>
            <a:r>
              <a:rPr lang="en-US" altLang="zh-CN"/>
              <a:t>ab</a:t>
            </a:r>
            <a:r>
              <a:rPr lang="zh-CN" altLang="en-US"/>
              <a:t>或</a:t>
            </a:r>
            <a:r>
              <a:rPr lang="en-US" altLang="zh-CN"/>
              <a:t>abc</a:t>
            </a:r>
            <a:r>
              <a:rPr lang="zh-CN" altLang="en-US"/>
              <a:t>。所谓活前缀，是指规范句型的一个前缀，这种前缀不含句柄之后的任何符号。在</a:t>
            </a:r>
            <a:r>
              <a:rPr lang="en-US" altLang="zh-CN"/>
              <a:t>LR</a:t>
            </a:r>
            <a:r>
              <a:rPr lang="zh-CN" altLang="en-US"/>
              <a:t>分析工作过程中的任何时候，栈里的文法符号</a:t>
            </a:r>
            <a:r>
              <a:rPr lang="en-US" altLang="zh-CN"/>
              <a:t>(</a:t>
            </a:r>
            <a:r>
              <a:rPr lang="zh-CN" altLang="en-US"/>
              <a:t>自栈底而上</a:t>
            </a:r>
            <a:r>
              <a:rPr lang="en-US" altLang="zh-CN"/>
              <a:t>)X</a:t>
            </a:r>
            <a:r>
              <a:rPr lang="en-US" altLang="zh-CN" baseline="-30000"/>
              <a:t>1</a:t>
            </a:r>
            <a:r>
              <a:rPr lang="en-US" altLang="zh-CN"/>
              <a:t>X</a:t>
            </a:r>
            <a:r>
              <a:rPr lang="en-US" altLang="zh-CN" baseline="-30000"/>
              <a:t>2</a:t>
            </a:r>
            <a:r>
              <a:rPr lang="en-US" altLang="zh-CN"/>
              <a:t>…X</a:t>
            </a:r>
            <a:r>
              <a:rPr lang="en-US" altLang="zh-CN" baseline="-30000"/>
              <a:t>m</a:t>
            </a:r>
            <a:r>
              <a:rPr lang="zh-CN" altLang="en-US"/>
              <a:t>应该构成活前缀，把输入串的剩余部分匹配于其后即应成为规范句型</a:t>
            </a:r>
            <a:r>
              <a:rPr lang="en-US" altLang="zh-CN"/>
              <a:t>(</a:t>
            </a:r>
            <a:r>
              <a:rPr lang="zh-CN" altLang="en-US"/>
              <a:t>如果整个输入串确为一个句子的话</a:t>
            </a:r>
            <a:r>
              <a:rPr lang="en-US" altLang="zh-CN"/>
              <a:t>)</a:t>
            </a:r>
            <a:r>
              <a:rPr lang="zh-CN" altLang="en-US"/>
              <a:t>。因此，只要输入串的已扫描部分保持可归约成一个活前缀，就意味着所扫描的部分没有错误。</a:t>
            </a:r>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7">
            <a:extLst>
              <a:ext uri="{FF2B5EF4-FFF2-40B4-BE49-F238E27FC236}">
                <a16:creationId xmlns:a16="http://schemas.microsoft.com/office/drawing/2014/main" id="{FF87CD79-DD94-E483-575E-E630EDAC3CC6}"/>
              </a:ext>
            </a:extLst>
          </p:cNvPr>
          <p:cNvSpPr txBox="1">
            <a:spLocks noChangeArrowheads="1"/>
          </p:cNvSpPr>
          <p:nvPr/>
        </p:nvSpPr>
        <p:spPr bwMode="auto">
          <a:xfrm>
            <a:off x="381000" y="2438400"/>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u="none"/>
              <a:t>任务：</a:t>
            </a:r>
          </a:p>
        </p:txBody>
      </p:sp>
      <p:sp>
        <p:nvSpPr>
          <p:cNvPr id="6147" name="Text Box 8">
            <a:extLst>
              <a:ext uri="{FF2B5EF4-FFF2-40B4-BE49-F238E27FC236}">
                <a16:creationId xmlns:a16="http://schemas.microsoft.com/office/drawing/2014/main" id="{5AF1D18C-B7D9-3D0F-2B80-12CE709B9376}"/>
              </a:ext>
            </a:extLst>
          </p:cNvPr>
          <p:cNvSpPr txBox="1">
            <a:spLocks noChangeArrowheads="1"/>
          </p:cNvSpPr>
          <p:nvPr/>
        </p:nvSpPr>
        <p:spPr bwMode="auto">
          <a:xfrm>
            <a:off x="762000" y="2362200"/>
            <a:ext cx="75438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t>          </a:t>
            </a:r>
            <a:r>
              <a:rPr lang="zh-CN" altLang="en-US" sz="2800" u="none"/>
              <a:t>从左至右逐个字符地对源程序进行扫描，产生一个个</a:t>
            </a:r>
            <a:r>
              <a:rPr lang="zh-CN" altLang="en-US" sz="2800" u="none">
                <a:solidFill>
                  <a:srgbClr val="FF0000"/>
                </a:solidFill>
              </a:rPr>
              <a:t>单词符号</a:t>
            </a:r>
            <a:r>
              <a:rPr lang="zh-CN" altLang="en-US" sz="2800" u="none"/>
              <a:t>，把字符串形式的源程序改造成为单词符号串形式的</a:t>
            </a:r>
            <a:r>
              <a:rPr lang="zh-CN" altLang="en-US" sz="2800" u="none">
                <a:solidFill>
                  <a:srgbClr val="FF0000"/>
                </a:solidFill>
              </a:rPr>
              <a:t>中间</a:t>
            </a:r>
            <a:r>
              <a:rPr lang="zh-CN" altLang="en-US" sz="2800" u="none"/>
              <a:t>程序 。</a:t>
            </a:r>
          </a:p>
        </p:txBody>
      </p:sp>
      <p:sp>
        <p:nvSpPr>
          <p:cNvPr id="6148" name="Text Box 9">
            <a:extLst>
              <a:ext uri="{FF2B5EF4-FFF2-40B4-BE49-F238E27FC236}">
                <a16:creationId xmlns:a16="http://schemas.microsoft.com/office/drawing/2014/main" id="{5DAB0041-D868-EA29-5580-3E6277CAC999}"/>
              </a:ext>
            </a:extLst>
          </p:cNvPr>
          <p:cNvSpPr txBox="1">
            <a:spLocks noChangeArrowheads="1"/>
          </p:cNvSpPr>
          <p:nvPr/>
        </p:nvSpPr>
        <p:spPr bwMode="auto">
          <a:xfrm>
            <a:off x="533400" y="4662488"/>
            <a:ext cx="419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u="none"/>
              <a:t>词法分析器 </a:t>
            </a:r>
            <a:r>
              <a:rPr lang="en-US" altLang="zh-CN" sz="2800" b="1" u="none"/>
              <a:t>/ </a:t>
            </a:r>
            <a:r>
              <a:rPr lang="zh-CN" altLang="en-US" sz="2800" b="1" u="none"/>
              <a:t>扫描器 ：</a:t>
            </a:r>
          </a:p>
        </p:txBody>
      </p:sp>
      <p:sp>
        <p:nvSpPr>
          <p:cNvPr id="6149" name="Text Box 10">
            <a:extLst>
              <a:ext uri="{FF2B5EF4-FFF2-40B4-BE49-F238E27FC236}">
                <a16:creationId xmlns:a16="http://schemas.microsoft.com/office/drawing/2014/main" id="{800A13D6-2197-A043-D4F1-73AA36E23FD3}"/>
              </a:ext>
            </a:extLst>
          </p:cNvPr>
          <p:cNvSpPr txBox="1">
            <a:spLocks noChangeArrowheads="1"/>
          </p:cNvSpPr>
          <p:nvPr/>
        </p:nvSpPr>
        <p:spPr bwMode="auto">
          <a:xfrm>
            <a:off x="4038600" y="4662488"/>
            <a:ext cx="426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u="none"/>
              <a:t>执行词法分析的程序 </a:t>
            </a:r>
          </a:p>
        </p:txBody>
      </p:sp>
    </p:spTree>
  </p:cSld>
  <p:clrMapOvr>
    <a:masterClrMapping/>
  </p:clrMapOvr>
  <p:transition>
    <p:random/>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a:extLst>
              <a:ext uri="{FF2B5EF4-FFF2-40B4-BE49-F238E27FC236}">
                <a16:creationId xmlns:a16="http://schemas.microsoft.com/office/drawing/2014/main" id="{912ABE15-6AC5-DF87-A0E3-29857BF8CBAA}"/>
              </a:ext>
            </a:extLst>
          </p:cNvPr>
          <p:cNvSpPr txBox="1">
            <a:spLocks noChangeArrowheads="1"/>
          </p:cNvSpPr>
          <p:nvPr/>
        </p:nvSpPr>
        <p:spPr bwMode="auto">
          <a:xfrm>
            <a:off x="217488" y="1314450"/>
            <a:ext cx="8621712"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　　对于一个文法</a:t>
            </a:r>
            <a:r>
              <a:rPr lang="en-US" altLang="zh-CN"/>
              <a:t>G[S]</a:t>
            </a:r>
            <a:r>
              <a:rPr lang="zh-CN" altLang="en-US"/>
              <a:t>，首先要构造一个</a:t>
            </a:r>
            <a:r>
              <a:rPr lang="en-US" altLang="zh-CN"/>
              <a:t>NFA</a:t>
            </a:r>
            <a:r>
              <a:rPr lang="zh-CN" altLang="en-US"/>
              <a:t>，它能识别</a:t>
            </a:r>
            <a:r>
              <a:rPr lang="en-US" altLang="zh-CN"/>
              <a:t>G[S] </a:t>
            </a:r>
            <a:r>
              <a:rPr lang="zh-CN" altLang="en-US"/>
              <a:t>的所有活前缀。这个</a:t>
            </a:r>
            <a:r>
              <a:rPr lang="en-US" altLang="zh-CN"/>
              <a:t>NFA</a:t>
            </a:r>
            <a:r>
              <a:rPr lang="zh-CN" altLang="en-US"/>
              <a:t>的每个状态就是一个“项目”。文法</a:t>
            </a:r>
            <a:r>
              <a:rPr lang="en-US" altLang="zh-CN"/>
              <a:t>G[S] </a:t>
            </a:r>
            <a:r>
              <a:rPr lang="zh-CN" altLang="en-US"/>
              <a:t>中每一个产生式的右部添加一个圆点“</a:t>
            </a:r>
            <a:r>
              <a:rPr lang="en-US" altLang="zh-CN"/>
              <a:t>•</a:t>
            </a:r>
            <a:r>
              <a:rPr lang="da-DK" altLang="zh-CN"/>
              <a:t> ”</a:t>
            </a:r>
            <a:r>
              <a:rPr lang="zh-CN" altLang="da-DK"/>
              <a:t>，称为</a:t>
            </a:r>
            <a:r>
              <a:rPr lang="en-US" altLang="zh-CN"/>
              <a:t>G[S] </a:t>
            </a:r>
            <a:r>
              <a:rPr lang="zh-CN" altLang="en-US"/>
              <a:t>的一个</a:t>
            </a:r>
            <a:r>
              <a:rPr lang="en-US" altLang="zh-CN"/>
              <a:t>LR(0) </a:t>
            </a:r>
            <a:r>
              <a:rPr lang="zh-CN" altLang="en-US"/>
              <a:t>项目</a:t>
            </a:r>
            <a:r>
              <a:rPr lang="en-US" altLang="zh-CN"/>
              <a:t>(</a:t>
            </a:r>
            <a:r>
              <a:rPr lang="zh-CN" altLang="en-US"/>
              <a:t>简称项目</a:t>
            </a:r>
            <a:r>
              <a:rPr lang="en-US" altLang="zh-CN"/>
              <a:t>)</a:t>
            </a:r>
            <a:r>
              <a:rPr lang="zh-CN" altLang="en-US"/>
              <a:t>。例如，产生式</a:t>
            </a:r>
            <a:r>
              <a:rPr lang="en-US" altLang="zh-CN"/>
              <a:t>A→aBc</a:t>
            </a:r>
            <a:r>
              <a:rPr lang="zh-CN" altLang="en-US"/>
              <a:t>对应有四个项目：</a:t>
            </a:r>
          </a:p>
          <a:p>
            <a:pPr eaLnBrk="1" hangingPunct="1"/>
            <a:r>
              <a:rPr lang="zh-CN" altLang="en-US"/>
              <a:t>                      </a:t>
            </a:r>
            <a:r>
              <a:rPr lang="en-US" altLang="zh-CN"/>
              <a:t>A→•aBc</a:t>
            </a:r>
          </a:p>
          <a:p>
            <a:pPr eaLnBrk="1" hangingPunct="1"/>
            <a:r>
              <a:rPr lang="en-US" altLang="zh-CN"/>
              <a:t>                      A→a•Bc</a:t>
            </a:r>
          </a:p>
          <a:p>
            <a:pPr eaLnBrk="1" hangingPunct="1"/>
            <a:r>
              <a:rPr lang="en-US" altLang="zh-CN"/>
              <a:t>                      A→aB•c</a:t>
            </a:r>
          </a:p>
          <a:p>
            <a:pPr eaLnBrk="1" hangingPunct="1"/>
            <a:r>
              <a:rPr lang="en-US" altLang="zh-CN"/>
              <a:t>                      A→aBc•</a:t>
            </a:r>
          </a:p>
        </p:txBody>
      </p:sp>
      <p:sp>
        <p:nvSpPr>
          <p:cNvPr id="238595" name="Rectangle 3">
            <a:extLst>
              <a:ext uri="{FF2B5EF4-FFF2-40B4-BE49-F238E27FC236}">
                <a16:creationId xmlns:a16="http://schemas.microsoft.com/office/drawing/2014/main" id="{92747199-5317-2375-70F9-AFAB6951814F}"/>
              </a:ext>
            </a:extLst>
          </p:cNvPr>
          <p:cNvSpPr>
            <a:spLocks noChangeArrowheads="1"/>
          </p:cNvSpPr>
          <p:nvPr/>
        </p:nvSpPr>
        <p:spPr bwMode="auto">
          <a:xfrm>
            <a:off x="684213" y="5054600"/>
            <a:ext cx="79930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注意，如果产生式的右部有</a:t>
            </a:r>
            <a:r>
              <a:rPr lang="en-US" altLang="zh-CN"/>
              <a:t>n</a:t>
            </a:r>
            <a:r>
              <a:rPr lang="zh-CN" altLang="en-US"/>
              <a:t>个符号，则该产生式就有</a:t>
            </a:r>
            <a:r>
              <a:rPr lang="en-US" altLang="zh-CN"/>
              <a:t>n+1</a:t>
            </a:r>
            <a:r>
              <a:rPr lang="zh-CN" altLang="en-US"/>
              <a:t>个项目；并且，产生式</a:t>
            </a:r>
            <a:r>
              <a:rPr lang="en-US" altLang="zh-CN"/>
              <a:t>A→ε</a:t>
            </a:r>
            <a:r>
              <a:rPr lang="zh-CN" altLang="en-US"/>
              <a:t>只对应一个项目</a:t>
            </a:r>
            <a:r>
              <a:rPr lang="en-US" altLang="zh-CN"/>
              <a:t>A→•</a:t>
            </a:r>
            <a:r>
              <a:rPr lang="da-DK" altLang="zh-CN"/>
              <a:t> </a:t>
            </a:r>
            <a:r>
              <a:rPr lang="zh-CN" altLang="da-DK"/>
              <a:t>。</a:t>
            </a:r>
          </a:p>
        </p:txBody>
      </p:sp>
      <p:sp>
        <p:nvSpPr>
          <p:cNvPr id="238596" name="Rectangle 4">
            <a:extLst>
              <a:ext uri="{FF2B5EF4-FFF2-40B4-BE49-F238E27FC236}">
                <a16:creationId xmlns:a16="http://schemas.microsoft.com/office/drawing/2014/main" id="{C06DB8EC-98B0-1FF0-F9ED-C5EBED3D992A}"/>
              </a:ext>
            </a:extLst>
          </p:cNvPr>
          <p:cNvSpPr>
            <a:spLocks noChangeArrowheads="1"/>
          </p:cNvSpPr>
          <p:nvPr/>
        </p:nvSpPr>
        <p:spPr bwMode="auto">
          <a:xfrm>
            <a:off x="250825" y="549275"/>
            <a:ext cx="417988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b="1"/>
              <a:t>1</a:t>
            </a:r>
            <a:r>
              <a:rPr lang="zh-CN" altLang="en-US" b="1"/>
              <a:t>．</a:t>
            </a:r>
            <a:r>
              <a:rPr lang="en-US" altLang="zh-CN" b="1"/>
              <a:t>LR(0)</a:t>
            </a:r>
            <a:r>
              <a:rPr lang="zh-CN" altLang="en-US" b="1"/>
              <a:t>项目集规范族的构造</a:t>
            </a:r>
          </a:p>
        </p:txBody>
      </p:sp>
    </p:spTree>
  </p:cSld>
  <p:clrMapOvr>
    <a:masterClrMapping/>
  </p:clrMapOvr>
  <p:transition>
    <p:random/>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3" name="Rectangle 3">
            <a:extLst>
              <a:ext uri="{FF2B5EF4-FFF2-40B4-BE49-F238E27FC236}">
                <a16:creationId xmlns:a16="http://schemas.microsoft.com/office/drawing/2014/main" id="{04E322C4-B854-E4D2-67B0-5A5F0FE74CA3}"/>
              </a:ext>
            </a:extLst>
          </p:cNvPr>
          <p:cNvSpPr>
            <a:spLocks noGrp="1" noChangeArrowheads="1"/>
          </p:cNvSpPr>
          <p:nvPr>
            <p:ph type="body" idx="1"/>
          </p:nvPr>
        </p:nvSpPr>
        <p:spPr>
          <a:xfrm>
            <a:off x="457200" y="1423988"/>
            <a:ext cx="8229600" cy="4525962"/>
          </a:xfrm>
        </p:spPr>
        <p:txBody>
          <a:bodyPr/>
          <a:lstStyle/>
          <a:p>
            <a:pPr eaLnBrk="1" hangingPunct="1">
              <a:buFont typeface="Wingdings" panose="05000000000000000000" pitchFamily="2" charset="2"/>
              <a:buNone/>
              <a:defRPr/>
            </a:pPr>
            <a:r>
              <a:rPr lang="en-US" altLang="zh-CN" b="0"/>
              <a:t>         </a:t>
            </a:r>
            <a:r>
              <a:rPr lang="zh-CN" altLang="en-US" b="0"/>
              <a:t>一个项目指明了在分析过程的某个时刻我们能看到产生式的多大一部分。圆点</a:t>
            </a:r>
            <a:r>
              <a:rPr lang="zh-CN" altLang="en-US" b="0">
                <a:latin typeface="Arial"/>
              </a:rPr>
              <a:t>“</a:t>
            </a:r>
            <a:r>
              <a:rPr lang="en-US" altLang="zh-CN" b="0">
                <a:latin typeface="Arial"/>
              </a:rPr>
              <a:t>•</a:t>
            </a:r>
            <a:r>
              <a:rPr lang="da-DK" altLang="zh-CN" b="0"/>
              <a:t> </a:t>
            </a:r>
            <a:r>
              <a:rPr lang="da-DK" altLang="zh-CN" b="0">
                <a:latin typeface="Arial"/>
              </a:rPr>
              <a:t>”</a:t>
            </a:r>
            <a:r>
              <a:rPr lang="zh-CN" altLang="da-DK" b="0"/>
              <a:t>指出了分析过程中扫描输入串的当前位置；圆点</a:t>
            </a:r>
            <a:r>
              <a:rPr lang="zh-CN" altLang="da-DK" b="0">
                <a:latin typeface="Arial"/>
              </a:rPr>
              <a:t>“</a:t>
            </a:r>
            <a:r>
              <a:rPr lang="da-DK" altLang="zh-CN" b="0">
                <a:latin typeface="Arial"/>
              </a:rPr>
              <a:t>•</a:t>
            </a:r>
            <a:r>
              <a:rPr lang="da-DK" altLang="zh-CN" b="0"/>
              <a:t> </a:t>
            </a:r>
            <a:r>
              <a:rPr lang="da-DK" altLang="zh-CN" b="0">
                <a:latin typeface="Arial"/>
              </a:rPr>
              <a:t>”</a:t>
            </a:r>
            <a:r>
              <a:rPr lang="zh-CN" altLang="da-DK" b="0"/>
              <a:t>前的部分为已经扫描过的符号串，圆点</a:t>
            </a:r>
            <a:r>
              <a:rPr lang="zh-CN" altLang="da-DK" b="0">
                <a:latin typeface="Arial"/>
              </a:rPr>
              <a:t>“</a:t>
            </a:r>
            <a:r>
              <a:rPr lang="da-DK" altLang="zh-CN" b="0">
                <a:latin typeface="Arial"/>
              </a:rPr>
              <a:t>•</a:t>
            </a:r>
            <a:r>
              <a:rPr lang="da-DK" altLang="zh-CN" b="0"/>
              <a:t> </a:t>
            </a:r>
            <a:r>
              <a:rPr lang="da-DK" altLang="zh-CN" b="0">
                <a:latin typeface="Arial"/>
              </a:rPr>
              <a:t>”</a:t>
            </a:r>
            <a:r>
              <a:rPr lang="zh-CN" altLang="da-DK" b="0"/>
              <a:t>后的部分为待扫描的符号串，且原点</a:t>
            </a:r>
            <a:r>
              <a:rPr lang="zh-CN" altLang="da-DK" b="0">
                <a:latin typeface="Arial"/>
              </a:rPr>
              <a:t>“</a:t>
            </a:r>
            <a:r>
              <a:rPr lang="da-DK" altLang="zh-CN" b="0">
                <a:latin typeface="Arial"/>
              </a:rPr>
              <a:t>•</a:t>
            </a:r>
            <a:r>
              <a:rPr lang="da-DK" altLang="zh-CN" b="0"/>
              <a:t> </a:t>
            </a:r>
            <a:r>
              <a:rPr lang="da-DK" altLang="zh-CN" b="0">
                <a:latin typeface="Arial"/>
              </a:rPr>
              <a:t>”</a:t>
            </a:r>
            <a:r>
              <a:rPr lang="zh-CN" altLang="da-DK" b="0"/>
              <a:t>前的符号串构成了一个活前缀。对于项目</a:t>
            </a:r>
            <a:r>
              <a:rPr lang="en-US" altLang="zh-CN" b="0"/>
              <a:t>A→</a:t>
            </a:r>
            <a:r>
              <a:rPr lang="en-US" altLang="zh-CN" b="0">
                <a:latin typeface="Arial"/>
              </a:rPr>
              <a:t>•</a:t>
            </a:r>
            <a:r>
              <a:rPr lang="en-US" altLang="zh-CN" b="0"/>
              <a:t>aBc</a:t>
            </a:r>
            <a:r>
              <a:rPr lang="zh-CN" altLang="en-US" b="0"/>
              <a:t>来说，表示符号串</a:t>
            </a:r>
            <a:r>
              <a:rPr lang="en-US" altLang="zh-CN" b="0"/>
              <a:t>aBc</a:t>
            </a:r>
            <a:r>
              <a:rPr lang="zh-CN" altLang="en-US" b="0"/>
              <a:t>还未扫描；而对项目</a:t>
            </a:r>
            <a:r>
              <a:rPr lang="en-US" altLang="zh-CN" b="0"/>
              <a:t>A→aBc</a:t>
            </a:r>
            <a:r>
              <a:rPr lang="en-US" altLang="zh-CN" b="0">
                <a:latin typeface="Arial"/>
              </a:rPr>
              <a:t>•</a:t>
            </a:r>
            <a:r>
              <a:rPr lang="zh-CN" altLang="en-US" b="0"/>
              <a:t>来说，则已经扫描完符号串</a:t>
            </a:r>
            <a:r>
              <a:rPr lang="en-US" altLang="zh-CN" b="0"/>
              <a:t>aBc</a:t>
            </a:r>
            <a:r>
              <a:rPr lang="zh-CN" altLang="en-US" b="0"/>
              <a:t>（形成了可归约为</a:t>
            </a:r>
            <a:r>
              <a:rPr lang="en-US" altLang="zh-CN" b="0"/>
              <a:t>A</a:t>
            </a:r>
            <a:r>
              <a:rPr lang="zh-CN" altLang="en-US" b="0"/>
              <a:t>的句柄），此时可以将</a:t>
            </a:r>
            <a:r>
              <a:rPr lang="en-US" altLang="zh-CN" b="0"/>
              <a:t>aBc</a:t>
            </a:r>
            <a:r>
              <a:rPr lang="zh-CN" altLang="en-US" b="0"/>
              <a:t>归约为</a:t>
            </a:r>
            <a:r>
              <a:rPr lang="en-US" altLang="zh-CN" b="0"/>
              <a:t>A</a:t>
            </a:r>
            <a:r>
              <a:rPr lang="zh-CN" altLang="en-US" b="0"/>
              <a:t>了。由于产生式的项目与识别</a:t>
            </a:r>
            <a:r>
              <a:rPr lang="en-US" altLang="zh-CN" b="0"/>
              <a:t>NFA</a:t>
            </a:r>
            <a:r>
              <a:rPr lang="zh-CN" altLang="en-US" b="0"/>
              <a:t>的状态相对应，因此可以用项目来构造</a:t>
            </a:r>
            <a:r>
              <a:rPr lang="en-US" altLang="zh-CN" b="0"/>
              <a:t>NFA</a:t>
            </a:r>
            <a:r>
              <a:rPr lang="zh-CN" altLang="en-US" b="0"/>
              <a:t>。产生式</a:t>
            </a:r>
            <a:r>
              <a:rPr lang="en-US" altLang="zh-CN" b="0"/>
              <a:t>A→aBc</a:t>
            </a:r>
            <a:r>
              <a:rPr lang="zh-CN" altLang="en-US" b="0"/>
              <a:t>所对应的</a:t>
            </a:r>
            <a:r>
              <a:rPr lang="en-US" altLang="zh-CN" b="0"/>
              <a:t>NFA</a:t>
            </a:r>
            <a:r>
              <a:rPr lang="zh-CN" altLang="en-US" b="0"/>
              <a:t>如图</a:t>
            </a:r>
            <a:r>
              <a:rPr lang="en-US" altLang="zh-CN" b="0"/>
              <a:t>3-33</a:t>
            </a:r>
            <a:r>
              <a:rPr lang="zh-CN" altLang="en-US" b="0"/>
              <a:t>所示。</a:t>
            </a:r>
          </a:p>
        </p:txBody>
      </p:sp>
    </p:spTree>
  </p:cSld>
  <p:clrMapOvr>
    <a:masterClrMapping/>
  </p:clrMapOvr>
  <p:transition>
    <p:random/>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4" descr="a">
            <a:extLst>
              <a:ext uri="{FF2B5EF4-FFF2-40B4-BE49-F238E27FC236}">
                <a16:creationId xmlns:a16="http://schemas.microsoft.com/office/drawing/2014/main" id="{A173E9D1-D8C9-3E2B-237F-1FC9F6CD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492375"/>
            <a:ext cx="77771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3" name="Rectangle 5">
            <a:extLst>
              <a:ext uri="{FF2B5EF4-FFF2-40B4-BE49-F238E27FC236}">
                <a16:creationId xmlns:a16="http://schemas.microsoft.com/office/drawing/2014/main" id="{6A9411CE-D225-548F-212A-21B5802CD700}"/>
              </a:ext>
            </a:extLst>
          </p:cNvPr>
          <p:cNvSpPr>
            <a:spLocks noChangeArrowheads="1"/>
          </p:cNvSpPr>
          <p:nvPr/>
        </p:nvSpPr>
        <p:spPr bwMode="auto">
          <a:xfrm>
            <a:off x="2339975" y="3619500"/>
            <a:ext cx="486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3-33 </a:t>
            </a:r>
            <a:r>
              <a:rPr lang="zh-CN" altLang="en-US"/>
              <a:t>产生式</a:t>
            </a:r>
            <a:r>
              <a:rPr lang="en-US" altLang="zh-CN"/>
              <a:t>A→aBc</a:t>
            </a:r>
            <a:r>
              <a:rPr lang="zh-CN" altLang="en-US"/>
              <a:t>所对应的</a:t>
            </a:r>
            <a:r>
              <a:rPr lang="en-US" altLang="zh-CN"/>
              <a:t>NFA</a:t>
            </a:r>
          </a:p>
        </p:txBody>
      </p:sp>
      <p:sp>
        <p:nvSpPr>
          <p:cNvPr id="240644" name="Rectangle 6">
            <a:extLst>
              <a:ext uri="{FF2B5EF4-FFF2-40B4-BE49-F238E27FC236}">
                <a16:creationId xmlns:a16="http://schemas.microsoft.com/office/drawing/2014/main" id="{CF3AA308-CCA0-A4BB-708B-A9BCEBE9EDE4}"/>
              </a:ext>
            </a:extLst>
          </p:cNvPr>
          <p:cNvSpPr>
            <a:spLocks noChangeArrowheads="1"/>
          </p:cNvSpPr>
          <p:nvPr/>
        </p:nvSpPr>
        <p:spPr bwMode="auto">
          <a:xfrm>
            <a:off x="395288" y="4365625"/>
            <a:ext cx="85693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r>
              <a:rPr lang="zh-CN" altLang="en-US"/>
              <a:t>显然，这个</a:t>
            </a:r>
            <a:r>
              <a:rPr lang="en-US" altLang="zh-CN"/>
              <a:t>NFA</a:t>
            </a:r>
            <a:r>
              <a:rPr lang="zh-CN" altLang="en-US"/>
              <a:t>能够识别产生式</a:t>
            </a:r>
            <a:r>
              <a:rPr lang="en-US" altLang="zh-CN"/>
              <a:t>A→aBc</a:t>
            </a:r>
            <a:r>
              <a:rPr lang="zh-CN" altLang="en-US"/>
              <a:t>的右部</a:t>
            </a:r>
            <a:r>
              <a:rPr lang="en-US" altLang="zh-CN"/>
              <a:t>aBc</a:t>
            </a:r>
            <a:r>
              <a:rPr lang="zh-CN" altLang="en-US"/>
              <a:t>。圆点“</a:t>
            </a:r>
            <a:r>
              <a:rPr lang="en-US" altLang="zh-CN"/>
              <a:t>•</a:t>
            </a:r>
            <a:r>
              <a:rPr lang="da-DK" altLang="zh-CN"/>
              <a:t> ”</a:t>
            </a:r>
            <a:r>
              <a:rPr lang="zh-CN" altLang="da-DK"/>
              <a:t>右侧第一个符号即为</a:t>
            </a:r>
            <a:r>
              <a:rPr lang="en-US" altLang="zh-CN"/>
              <a:t>NFA</a:t>
            </a:r>
            <a:r>
              <a:rPr lang="zh-CN" altLang="en-US"/>
              <a:t>相应状态出发的有向边上的符号，它表示该状态能够识别的符号。</a:t>
            </a:r>
          </a:p>
        </p:txBody>
      </p:sp>
    </p:spTree>
  </p:cSld>
  <p:clrMapOvr>
    <a:masterClrMapping/>
  </p:clrMapOvr>
  <p:transition>
    <p:random/>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1" name="Rectangle 3">
            <a:extLst>
              <a:ext uri="{FF2B5EF4-FFF2-40B4-BE49-F238E27FC236}">
                <a16:creationId xmlns:a16="http://schemas.microsoft.com/office/drawing/2014/main" id="{9CFB3DAE-A804-71D0-3B5B-706D269D1183}"/>
              </a:ext>
            </a:extLst>
          </p:cNvPr>
          <p:cNvSpPr>
            <a:spLocks noGrp="1" noChangeArrowheads="1"/>
          </p:cNvSpPr>
          <p:nvPr>
            <p:ph type="body" idx="1"/>
          </p:nvPr>
        </p:nvSpPr>
        <p:spPr>
          <a:xfrm>
            <a:off x="468313" y="1268413"/>
            <a:ext cx="8218487" cy="5905500"/>
          </a:xfrm>
        </p:spPr>
        <p:txBody>
          <a:bodyPr/>
          <a:lstStyle/>
          <a:p>
            <a:pPr eaLnBrk="1" hangingPunct="1">
              <a:buFont typeface="Wingdings" panose="05000000000000000000" pitchFamily="2" charset="2"/>
              <a:buNone/>
              <a:defRPr/>
            </a:pPr>
            <a:r>
              <a:rPr lang="en-US" altLang="zh-CN" b="0"/>
              <a:t>          </a:t>
            </a:r>
            <a:r>
              <a:rPr lang="zh-CN" altLang="en-US" b="0"/>
              <a:t>注意，凡圆点在最右端的项目，如</a:t>
            </a:r>
            <a:r>
              <a:rPr lang="en-US" altLang="zh-CN" b="0"/>
              <a:t>A→α</a:t>
            </a:r>
            <a:r>
              <a:rPr lang="en-US" altLang="zh-CN" b="0">
                <a:latin typeface="Arial"/>
              </a:rPr>
              <a:t>•</a:t>
            </a:r>
            <a:r>
              <a:rPr lang="en-US" altLang="zh-CN" b="0"/>
              <a:t>,</a:t>
            </a:r>
            <a:r>
              <a:rPr lang="zh-CN" altLang="en-US" b="0"/>
              <a:t>称为一个</a:t>
            </a:r>
            <a:r>
              <a:rPr lang="zh-CN" altLang="en-US" b="0">
                <a:latin typeface="Arial"/>
              </a:rPr>
              <a:t>“</a:t>
            </a:r>
            <a:r>
              <a:rPr lang="zh-CN" altLang="en-US" b="0"/>
              <a:t>归约</a:t>
            </a:r>
            <a:r>
              <a:rPr lang="zh-CN" altLang="en-US" b="0">
                <a:latin typeface="Arial"/>
              </a:rPr>
              <a:t>”</a:t>
            </a:r>
            <a:r>
              <a:rPr lang="zh-CN" altLang="en-US" b="0"/>
              <a:t>项目；对文法的开始符号</a:t>
            </a:r>
            <a:r>
              <a:rPr lang="en-US" altLang="zh-CN" b="0"/>
              <a:t>S'</a:t>
            </a:r>
            <a:r>
              <a:rPr lang="zh-CN" altLang="en-US" b="0"/>
              <a:t>的归约项目（</a:t>
            </a:r>
            <a:r>
              <a:rPr lang="en-US" altLang="zh-CN" b="0"/>
              <a:t>S'</a:t>
            </a:r>
            <a:r>
              <a:rPr lang="zh-CN" altLang="en-US" b="0"/>
              <a:t>的含义见下面的描述），如</a:t>
            </a:r>
            <a:r>
              <a:rPr lang="en-US" altLang="zh-CN" b="0"/>
              <a:t>S'→α</a:t>
            </a:r>
            <a:r>
              <a:rPr lang="en-US" altLang="zh-CN" b="0">
                <a:latin typeface="Arial"/>
              </a:rPr>
              <a:t>•</a:t>
            </a:r>
            <a:r>
              <a:rPr lang="zh-CN" altLang="en-US" b="0"/>
              <a:t>称为</a:t>
            </a:r>
            <a:r>
              <a:rPr lang="zh-CN" altLang="en-US" b="0">
                <a:latin typeface="Arial"/>
              </a:rPr>
              <a:t>“</a:t>
            </a:r>
            <a:r>
              <a:rPr lang="zh-CN" altLang="en-US" b="0"/>
              <a:t>接受</a:t>
            </a:r>
            <a:r>
              <a:rPr lang="zh-CN" altLang="en-US" b="0">
                <a:latin typeface="Arial"/>
              </a:rPr>
              <a:t>”</a:t>
            </a:r>
            <a:r>
              <a:rPr lang="zh-CN" altLang="en-US" b="0"/>
              <a:t>项目；形如</a:t>
            </a:r>
            <a:r>
              <a:rPr lang="en-US" altLang="zh-CN" b="0"/>
              <a:t>A→α</a:t>
            </a:r>
            <a:r>
              <a:rPr lang="en-US" altLang="zh-CN" b="0">
                <a:latin typeface="Arial"/>
              </a:rPr>
              <a:t>•</a:t>
            </a:r>
            <a:r>
              <a:rPr lang="en-US" altLang="zh-CN" b="0"/>
              <a:t>aβ</a:t>
            </a:r>
            <a:r>
              <a:rPr lang="zh-CN" altLang="en-US" b="0"/>
              <a:t>的项目（圆点</a:t>
            </a:r>
            <a:r>
              <a:rPr lang="zh-CN" altLang="en-US" b="0">
                <a:latin typeface="Arial"/>
              </a:rPr>
              <a:t>“</a:t>
            </a:r>
            <a:r>
              <a:rPr lang="en-US" altLang="zh-CN" b="0">
                <a:latin typeface="Arial"/>
              </a:rPr>
              <a:t>•</a:t>
            </a:r>
            <a:r>
              <a:rPr lang="da-DK" altLang="zh-CN" b="0"/>
              <a:t> </a:t>
            </a:r>
            <a:r>
              <a:rPr lang="da-DK" altLang="zh-CN" b="0">
                <a:latin typeface="Arial"/>
              </a:rPr>
              <a:t>”</a:t>
            </a:r>
            <a:r>
              <a:rPr lang="zh-CN" altLang="da-DK" b="0"/>
              <a:t>右侧第一个符号是终结符</a:t>
            </a:r>
            <a:r>
              <a:rPr lang="en-US" altLang="zh-CN" b="0"/>
              <a:t>a</a:t>
            </a:r>
            <a:r>
              <a:rPr lang="zh-CN" altLang="en-US" b="0"/>
              <a:t>）称为</a:t>
            </a:r>
            <a:r>
              <a:rPr lang="zh-CN" altLang="en-US" b="0">
                <a:latin typeface="Arial"/>
              </a:rPr>
              <a:t>“</a:t>
            </a:r>
            <a:r>
              <a:rPr lang="zh-CN" altLang="en-US" b="0"/>
              <a:t>移进</a:t>
            </a:r>
            <a:r>
              <a:rPr lang="zh-CN" altLang="en-US" b="0">
                <a:latin typeface="Arial"/>
              </a:rPr>
              <a:t>”</a:t>
            </a:r>
            <a:r>
              <a:rPr lang="zh-CN" altLang="en-US" b="0"/>
              <a:t>项目；形如</a:t>
            </a:r>
            <a:r>
              <a:rPr lang="en-US" altLang="zh-CN" b="0"/>
              <a:t>A→α</a:t>
            </a:r>
            <a:r>
              <a:rPr lang="en-US" altLang="zh-CN" b="0">
                <a:latin typeface="Arial"/>
              </a:rPr>
              <a:t>•</a:t>
            </a:r>
            <a:r>
              <a:rPr lang="en-US" altLang="zh-CN" b="0"/>
              <a:t>Bβ</a:t>
            </a:r>
            <a:r>
              <a:rPr lang="zh-CN" altLang="en-US" b="0"/>
              <a:t>的项目（圆点</a:t>
            </a:r>
            <a:r>
              <a:rPr lang="zh-CN" altLang="en-US" b="0">
                <a:latin typeface="Arial"/>
              </a:rPr>
              <a:t>“</a:t>
            </a:r>
            <a:r>
              <a:rPr lang="en-US" altLang="zh-CN" b="0">
                <a:latin typeface="Arial"/>
              </a:rPr>
              <a:t>•</a:t>
            </a:r>
            <a:r>
              <a:rPr lang="da-DK" altLang="zh-CN" b="0"/>
              <a:t> </a:t>
            </a:r>
            <a:r>
              <a:rPr lang="da-DK" altLang="zh-CN" b="0">
                <a:latin typeface="Arial"/>
              </a:rPr>
              <a:t>”</a:t>
            </a:r>
            <a:r>
              <a:rPr lang="zh-CN" altLang="da-DK" b="0"/>
              <a:t>右侧第一个符号是非终结符</a:t>
            </a:r>
            <a:r>
              <a:rPr lang="en-US" altLang="zh-CN" b="0"/>
              <a:t>B</a:t>
            </a:r>
            <a:r>
              <a:rPr lang="zh-CN" altLang="en-US" b="0"/>
              <a:t>）称为</a:t>
            </a:r>
            <a:r>
              <a:rPr lang="zh-CN" altLang="en-US" b="0">
                <a:latin typeface="Arial"/>
              </a:rPr>
              <a:t>“</a:t>
            </a:r>
            <a:r>
              <a:rPr lang="zh-CN" altLang="en-US" b="0"/>
              <a:t>待约</a:t>
            </a:r>
            <a:r>
              <a:rPr lang="zh-CN" altLang="en-US" b="0">
                <a:latin typeface="Arial"/>
              </a:rPr>
              <a:t>”</a:t>
            </a:r>
            <a:r>
              <a:rPr lang="zh-CN" altLang="en-US" b="0"/>
              <a:t>项目，因为在</a:t>
            </a:r>
            <a:r>
              <a:rPr lang="en-US" altLang="zh-CN" b="0"/>
              <a:t>NFA</a:t>
            </a:r>
            <a:r>
              <a:rPr lang="zh-CN" altLang="en-US" b="0"/>
              <a:t>中发生状态转换的非终结符</a:t>
            </a:r>
            <a:r>
              <a:rPr lang="en-US" altLang="zh-CN" b="0"/>
              <a:t>B</a:t>
            </a:r>
            <a:r>
              <a:rPr lang="zh-CN" altLang="en-US" b="0"/>
              <a:t>不可能由输入串（由终结符组成）提供，而必须由</a:t>
            </a:r>
            <a:r>
              <a:rPr lang="en-US" altLang="zh-CN" b="0"/>
              <a:t>NFA</a:t>
            </a:r>
            <a:r>
              <a:rPr lang="zh-CN" altLang="en-US" b="0"/>
              <a:t>的归约来产生，这就要启动另一路</a:t>
            </a:r>
            <a:r>
              <a:rPr lang="en-US" altLang="zh-CN" b="0"/>
              <a:t>NFA</a:t>
            </a:r>
            <a:r>
              <a:rPr lang="zh-CN" altLang="en-US" b="0"/>
              <a:t>来识别（归约出）所需要的非终结符</a:t>
            </a:r>
            <a:r>
              <a:rPr lang="en-US" altLang="zh-CN" b="0"/>
              <a:t>B</a:t>
            </a:r>
            <a:r>
              <a:rPr lang="zh-CN" altLang="en-US" b="0"/>
              <a:t>。例如，在图</a:t>
            </a:r>
            <a:r>
              <a:rPr lang="en-US" altLang="zh-CN" b="0"/>
              <a:t>3-33</a:t>
            </a:r>
            <a:r>
              <a:rPr lang="zh-CN" altLang="en-US" b="0"/>
              <a:t>中若非终结符</a:t>
            </a:r>
            <a:r>
              <a:rPr lang="en-US" altLang="zh-CN" b="0"/>
              <a:t>B</a:t>
            </a:r>
            <a:r>
              <a:rPr lang="zh-CN" altLang="en-US" b="0"/>
              <a:t>的产生式为</a:t>
            </a:r>
            <a:r>
              <a:rPr lang="en-US" altLang="zh-CN" b="0"/>
              <a:t>B→ef</a:t>
            </a:r>
            <a:r>
              <a:rPr lang="zh-CN" altLang="en-US" b="0"/>
              <a:t>，则在含项目</a:t>
            </a:r>
            <a:r>
              <a:rPr lang="en-US" altLang="zh-CN" b="0"/>
              <a:t>A→a</a:t>
            </a:r>
            <a:r>
              <a:rPr lang="en-US" altLang="zh-CN" b="0">
                <a:latin typeface="Arial"/>
              </a:rPr>
              <a:t>•</a:t>
            </a:r>
            <a:r>
              <a:rPr lang="en-US" altLang="zh-CN" b="0"/>
              <a:t>Bc</a:t>
            </a:r>
            <a:r>
              <a:rPr lang="zh-CN" altLang="en-US" b="0"/>
              <a:t>的状态中就应加入项目</a:t>
            </a:r>
            <a:r>
              <a:rPr lang="en-US" altLang="zh-CN" b="0"/>
              <a:t>B→</a:t>
            </a:r>
            <a:r>
              <a:rPr lang="en-US" altLang="zh-CN" b="0">
                <a:latin typeface="Arial"/>
              </a:rPr>
              <a:t>•</a:t>
            </a:r>
            <a:r>
              <a:rPr lang="en-US" altLang="zh-CN" b="0"/>
              <a:t>ef</a:t>
            </a:r>
            <a:r>
              <a:rPr lang="zh-CN" altLang="en-US" b="0"/>
              <a:t>，称为</a:t>
            </a:r>
            <a:r>
              <a:rPr lang="en-US" altLang="zh-CN" b="0"/>
              <a:t>A</a:t>
            </a:r>
            <a:r>
              <a:rPr lang="zh-CN" altLang="en-US" b="0"/>
              <a:t>的闭包项。也即，要获得非终结符</a:t>
            </a:r>
            <a:r>
              <a:rPr lang="en-US" altLang="zh-CN" b="0"/>
              <a:t>B</a:t>
            </a:r>
            <a:r>
              <a:rPr lang="zh-CN" altLang="en-US" b="0"/>
              <a:t>，就必须先识别</a:t>
            </a:r>
            <a:r>
              <a:rPr lang="en-US" altLang="zh-CN" b="0"/>
              <a:t>B</a:t>
            </a:r>
            <a:r>
              <a:rPr lang="zh-CN" altLang="en-US" b="0"/>
              <a:t>的产生式，这就意味着在识别</a:t>
            </a:r>
            <a:r>
              <a:rPr lang="en-US" altLang="zh-CN" b="0"/>
              <a:t>A</a:t>
            </a:r>
            <a:r>
              <a:rPr lang="zh-CN" altLang="en-US" b="0"/>
              <a:t>的</a:t>
            </a:r>
            <a:r>
              <a:rPr lang="en-US" altLang="zh-CN" b="0"/>
              <a:t>NFA</a:t>
            </a:r>
            <a:r>
              <a:rPr lang="zh-CN" altLang="en-US" b="0"/>
              <a:t>中嵌入了识别</a:t>
            </a:r>
            <a:r>
              <a:rPr lang="en-US" altLang="zh-CN" b="0"/>
              <a:t>B</a:t>
            </a:r>
            <a:r>
              <a:rPr lang="zh-CN" altLang="en-US" b="0"/>
              <a:t>的</a:t>
            </a:r>
            <a:r>
              <a:rPr lang="en-US" altLang="zh-CN" b="0"/>
              <a:t>NFA</a:t>
            </a:r>
            <a:r>
              <a:rPr lang="zh-CN" altLang="en-US" b="0"/>
              <a:t>（如图</a:t>
            </a:r>
            <a:r>
              <a:rPr lang="en-US" altLang="zh-CN" b="0"/>
              <a:t>3-34</a:t>
            </a:r>
            <a:r>
              <a:rPr lang="zh-CN" altLang="en-US" b="0"/>
              <a:t>所示，图中</a:t>
            </a:r>
            <a:r>
              <a:rPr lang="en-US" altLang="zh-CN" b="0"/>
              <a:t>I</a:t>
            </a:r>
            <a:r>
              <a:rPr lang="en-US" altLang="zh-CN" b="0" baseline="-25000"/>
              <a:t>0</a:t>
            </a:r>
            <a:r>
              <a:rPr lang="en-US" altLang="zh-CN" b="0"/>
              <a:t>~I</a:t>
            </a:r>
            <a:r>
              <a:rPr lang="en-US" altLang="zh-CN" b="0" baseline="-25000"/>
              <a:t>5</a:t>
            </a:r>
            <a:r>
              <a:rPr lang="zh-CN" altLang="en-US" b="0"/>
              <a:t>为状态编号）。</a:t>
            </a:r>
          </a:p>
        </p:txBody>
      </p:sp>
    </p:spTree>
  </p:cSld>
  <p:clrMapOvr>
    <a:masterClrMapping/>
  </p:clrMapOvr>
  <p:transition>
    <p:random/>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4" descr="a">
            <a:extLst>
              <a:ext uri="{FF2B5EF4-FFF2-40B4-BE49-F238E27FC236}">
                <a16:creationId xmlns:a16="http://schemas.microsoft.com/office/drawing/2014/main" id="{A7293C34-8DAF-2CCF-809C-0DEB2FAAC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205038"/>
            <a:ext cx="6959600"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1" name="Rectangle 5">
            <a:extLst>
              <a:ext uri="{FF2B5EF4-FFF2-40B4-BE49-F238E27FC236}">
                <a16:creationId xmlns:a16="http://schemas.microsoft.com/office/drawing/2014/main" id="{F8926637-7125-1C3B-B9BC-105F8F235CD4}"/>
              </a:ext>
            </a:extLst>
          </p:cNvPr>
          <p:cNvSpPr>
            <a:spLocks noChangeArrowheads="1"/>
          </p:cNvSpPr>
          <p:nvPr/>
        </p:nvSpPr>
        <p:spPr bwMode="auto">
          <a:xfrm>
            <a:off x="1619250" y="4987925"/>
            <a:ext cx="5818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3-34 </a:t>
            </a:r>
            <a:r>
              <a:rPr lang="zh-CN" altLang="en-US"/>
              <a:t>在识别</a:t>
            </a:r>
            <a:r>
              <a:rPr lang="en-US" altLang="zh-CN"/>
              <a:t>A</a:t>
            </a:r>
            <a:r>
              <a:rPr lang="zh-CN" altLang="en-US"/>
              <a:t>的</a:t>
            </a:r>
            <a:r>
              <a:rPr lang="en-US" altLang="zh-CN"/>
              <a:t>NFA</a:t>
            </a:r>
            <a:r>
              <a:rPr lang="zh-CN" altLang="en-US"/>
              <a:t>中嵌入识别</a:t>
            </a:r>
            <a:r>
              <a:rPr lang="en-US" altLang="zh-CN"/>
              <a:t>B</a:t>
            </a:r>
            <a:r>
              <a:rPr lang="zh-CN" altLang="en-US"/>
              <a:t>的</a:t>
            </a:r>
            <a:r>
              <a:rPr lang="en-US" altLang="zh-CN"/>
              <a:t>NFA</a:t>
            </a:r>
          </a:p>
        </p:txBody>
      </p:sp>
    </p:spTree>
  </p:cSld>
  <p:clrMapOvr>
    <a:masterClrMapping/>
  </p:clrMapOvr>
  <p:transition>
    <p:random/>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9" name="Rectangle 3">
            <a:extLst>
              <a:ext uri="{FF2B5EF4-FFF2-40B4-BE49-F238E27FC236}">
                <a16:creationId xmlns:a16="http://schemas.microsoft.com/office/drawing/2014/main" id="{ADA76A74-8311-B750-FF03-CA86E7E97538}"/>
              </a:ext>
            </a:extLst>
          </p:cNvPr>
          <p:cNvSpPr>
            <a:spLocks noGrp="1" noChangeArrowheads="1"/>
          </p:cNvSpPr>
          <p:nvPr>
            <p:ph type="body" idx="1"/>
          </p:nvPr>
        </p:nvSpPr>
        <p:spPr>
          <a:xfrm>
            <a:off x="457200" y="1196975"/>
            <a:ext cx="8229600" cy="4525963"/>
          </a:xfrm>
        </p:spPr>
        <p:txBody>
          <a:bodyPr/>
          <a:lstStyle/>
          <a:p>
            <a:pPr eaLnBrk="1" hangingPunct="1">
              <a:buFont typeface="Wingdings" panose="05000000000000000000" pitchFamily="2" charset="2"/>
              <a:buNone/>
              <a:defRPr/>
            </a:pPr>
            <a:r>
              <a:rPr lang="en-US" altLang="zh-CN" b="0"/>
              <a:t>           </a:t>
            </a:r>
            <a:r>
              <a:rPr lang="zh-CN" altLang="en-US" b="0"/>
              <a:t>如果闭包项</a:t>
            </a:r>
            <a:r>
              <a:rPr lang="en-US" altLang="zh-CN" b="0"/>
              <a:t>B→</a:t>
            </a:r>
            <a:r>
              <a:rPr lang="en-US" altLang="zh-CN" b="0">
                <a:latin typeface="Arial"/>
              </a:rPr>
              <a:t>•</a:t>
            </a:r>
            <a:r>
              <a:rPr lang="en-US" altLang="zh-CN" b="0"/>
              <a:t>ef</a:t>
            </a:r>
            <a:r>
              <a:rPr lang="zh-CN" altLang="en-US" b="0"/>
              <a:t>中的</a:t>
            </a:r>
            <a:r>
              <a:rPr lang="en-US" altLang="zh-CN" b="0"/>
              <a:t>e</a:t>
            </a:r>
            <a:r>
              <a:rPr lang="zh-CN" altLang="en-US" b="0"/>
              <a:t>是另一个非终结符</a:t>
            </a:r>
            <a:r>
              <a:rPr lang="en-US" altLang="zh-CN" b="0"/>
              <a:t>R</a:t>
            </a:r>
            <a:r>
              <a:rPr lang="zh-CN" altLang="en-US" b="0"/>
              <a:t>，即闭包项为</a:t>
            </a:r>
            <a:r>
              <a:rPr lang="en-US" altLang="zh-CN" b="0"/>
              <a:t>B→</a:t>
            </a:r>
            <a:r>
              <a:rPr lang="en-US" altLang="zh-CN" b="0">
                <a:latin typeface="Arial"/>
              </a:rPr>
              <a:t>•</a:t>
            </a:r>
            <a:r>
              <a:rPr lang="en-US" altLang="zh-CN" b="0"/>
              <a:t>Rf</a:t>
            </a:r>
            <a:r>
              <a:rPr lang="zh-CN" altLang="en-US" b="0"/>
              <a:t>的话，则</a:t>
            </a:r>
            <a:r>
              <a:rPr lang="en-US" altLang="zh-CN" b="0"/>
              <a:t>B→</a:t>
            </a:r>
            <a:r>
              <a:rPr lang="en-US" altLang="zh-CN" b="0">
                <a:latin typeface="Arial"/>
              </a:rPr>
              <a:t>•</a:t>
            </a:r>
            <a:r>
              <a:rPr lang="en-US" altLang="zh-CN" b="0"/>
              <a:t>Rf</a:t>
            </a:r>
            <a:r>
              <a:rPr lang="zh-CN" altLang="en-US" b="0"/>
              <a:t>仍然是一个待约项目，也即在图</a:t>
            </a:r>
            <a:r>
              <a:rPr lang="en-US" altLang="zh-CN" b="0"/>
              <a:t>3-33</a:t>
            </a:r>
            <a:r>
              <a:rPr lang="zh-CN" altLang="en-US" b="0"/>
              <a:t>的状态</a:t>
            </a:r>
            <a:r>
              <a:rPr lang="en-US" altLang="zh-CN" b="0"/>
              <a:t>I1</a:t>
            </a:r>
            <a:r>
              <a:rPr lang="zh-CN" altLang="en-US" b="0"/>
              <a:t>中还应加入识别</a:t>
            </a:r>
            <a:r>
              <a:rPr lang="en-US" altLang="zh-CN" b="0"/>
              <a:t>R</a:t>
            </a:r>
            <a:r>
              <a:rPr lang="zh-CN" altLang="en-US" b="0"/>
              <a:t>的闭包项。</a:t>
            </a:r>
            <a:r>
              <a:rPr lang="en-US" altLang="zh-CN" b="0">
                <a:latin typeface="Arial"/>
              </a:rPr>
              <a:t>…</a:t>
            </a:r>
            <a:r>
              <a:rPr lang="zh-CN" altLang="en-US" b="0"/>
              <a:t>如此下去，不断在同一个状态中加入闭包项直至没有新的</a:t>
            </a:r>
            <a:r>
              <a:rPr lang="zh-CN" altLang="en-US" b="0">
                <a:latin typeface="Arial"/>
              </a:rPr>
              <a:t>“</a:t>
            </a:r>
            <a:r>
              <a:rPr lang="zh-CN" altLang="en-US" b="0"/>
              <a:t>待约项</a:t>
            </a:r>
            <a:r>
              <a:rPr lang="zh-CN" altLang="en-US" b="0">
                <a:latin typeface="Arial"/>
              </a:rPr>
              <a:t>”</a:t>
            </a:r>
            <a:r>
              <a:rPr lang="zh-CN" altLang="en-US" b="0"/>
              <a:t>出现为止。这样，就把识别活前缀的</a:t>
            </a:r>
            <a:r>
              <a:rPr lang="en-US" altLang="zh-CN" b="0"/>
              <a:t>NFA</a:t>
            </a:r>
            <a:r>
              <a:rPr lang="zh-CN" altLang="en-US" b="0"/>
              <a:t>确定化，形成了一个识别产生式的</a:t>
            </a:r>
            <a:r>
              <a:rPr lang="en-US" altLang="zh-CN" b="0"/>
              <a:t>DFA</a:t>
            </a:r>
            <a:r>
              <a:rPr lang="zh-CN" altLang="en-US" b="0"/>
              <a:t>（这种闭包项的方法等同于第二章的</a:t>
            </a:r>
            <a:r>
              <a:rPr lang="en-US" altLang="zh-CN" b="0"/>
              <a:t>ε_CLOSURE</a:t>
            </a:r>
            <a:r>
              <a:rPr lang="zh-CN" altLang="en-US" b="0"/>
              <a:t>（闭包）方法），此时的状态也可能不再是含有一个项目，而是含有多个项目，我们称其为项目集。</a:t>
            </a:r>
          </a:p>
        </p:txBody>
      </p:sp>
    </p:spTree>
  </p:cSld>
  <p:clrMapOvr>
    <a:masterClrMapping/>
  </p:clrMapOvr>
  <p:transition>
    <p:random/>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3" name="Rectangle 3">
            <a:extLst>
              <a:ext uri="{FF2B5EF4-FFF2-40B4-BE49-F238E27FC236}">
                <a16:creationId xmlns:a16="http://schemas.microsoft.com/office/drawing/2014/main" id="{B8356120-45C2-9A9C-A34A-856E905EB301}"/>
              </a:ext>
            </a:extLst>
          </p:cNvPr>
          <p:cNvSpPr>
            <a:spLocks noGrp="1" noChangeArrowheads="1"/>
          </p:cNvSpPr>
          <p:nvPr>
            <p:ph type="body" idx="1"/>
          </p:nvPr>
        </p:nvSpPr>
        <p:spPr>
          <a:xfrm>
            <a:off x="395288" y="1484313"/>
            <a:ext cx="8229600" cy="4525962"/>
          </a:xfrm>
        </p:spPr>
        <p:txBody>
          <a:bodyPr/>
          <a:lstStyle/>
          <a:p>
            <a:pPr eaLnBrk="1" hangingPunct="1">
              <a:buFont typeface="Wingdings" panose="05000000000000000000" pitchFamily="2" charset="2"/>
              <a:buNone/>
              <a:defRPr/>
            </a:pPr>
            <a:r>
              <a:rPr lang="en-US" altLang="zh-CN" b="0"/>
              <a:t>           </a:t>
            </a:r>
            <a:r>
              <a:rPr lang="zh-CN" altLang="en-US" b="0"/>
              <a:t>将上述方法拓展到整个文法，即可以使用这些项目状态构造一个</a:t>
            </a:r>
            <a:r>
              <a:rPr lang="en-US" altLang="zh-CN" b="0"/>
              <a:t>NFA</a:t>
            </a:r>
            <a:r>
              <a:rPr lang="zh-CN" altLang="en-US" b="0"/>
              <a:t>来识别文法的所有活前缀；使用闭包项方法，就能够把识别活前缀的</a:t>
            </a:r>
            <a:r>
              <a:rPr lang="en-US" altLang="zh-CN" b="0"/>
              <a:t>NFA</a:t>
            </a:r>
            <a:r>
              <a:rPr lang="zh-CN" altLang="en-US" b="0"/>
              <a:t>确定化，使之成为一个以项目集合为状态的</a:t>
            </a:r>
            <a:r>
              <a:rPr lang="en-US" altLang="zh-CN" b="0"/>
              <a:t>DFA</a:t>
            </a:r>
            <a:r>
              <a:rPr lang="zh-CN" altLang="en-US" b="0"/>
              <a:t>，这个</a:t>
            </a:r>
            <a:r>
              <a:rPr lang="en-US" altLang="zh-CN" b="0"/>
              <a:t>DFA</a:t>
            </a:r>
            <a:r>
              <a:rPr lang="zh-CN" altLang="en-US" b="0"/>
              <a:t>就是建立</a:t>
            </a:r>
            <a:r>
              <a:rPr lang="en-US" altLang="zh-CN" b="0"/>
              <a:t>LR</a:t>
            </a:r>
            <a:r>
              <a:rPr lang="zh-CN" altLang="en-US" b="0"/>
              <a:t>分析算法的基础。构成识别一个文法活前缀的</a:t>
            </a:r>
            <a:r>
              <a:rPr lang="en-US" altLang="zh-CN" b="0"/>
              <a:t>DFA</a:t>
            </a:r>
            <a:r>
              <a:rPr lang="zh-CN" altLang="en-US" b="0"/>
              <a:t>的项目集（状态）的全体称为这个文法的</a:t>
            </a:r>
            <a:r>
              <a:rPr lang="en-US" altLang="zh-CN" b="0"/>
              <a:t>LR(0) </a:t>
            </a:r>
            <a:r>
              <a:rPr lang="zh-CN" altLang="en-US" b="0"/>
              <a:t>项目集规范族，这个规范族提供了建立一类</a:t>
            </a:r>
            <a:r>
              <a:rPr lang="en-US" altLang="zh-CN" b="0"/>
              <a:t>LR(0)</a:t>
            </a:r>
            <a:r>
              <a:rPr lang="zh-CN" altLang="en-US" b="0"/>
              <a:t>和</a:t>
            </a:r>
            <a:r>
              <a:rPr lang="en-US" altLang="zh-CN" b="0"/>
              <a:t>SLR(1)</a:t>
            </a:r>
            <a:r>
              <a:rPr lang="zh-CN" altLang="en-US" b="0"/>
              <a:t>分析器的基础。</a:t>
            </a:r>
          </a:p>
        </p:txBody>
      </p:sp>
    </p:spTree>
  </p:cSld>
  <p:clrMapOvr>
    <a:masterClrMapping/>
  </p:clrMapOvr>
  <p:transition>
    <p:random/>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a:extLst>
              <a:ext uri="{FF2B5EF4-FFF2-40B4-BE49-F238E27FC236}">
                <a16:creationId xmlns:a16="http://schemas.microsoft.com/office/drawing/2014/main" id="{2381C57B-94DC-2B2D-B2B8-FE61A63770DF}"/>
              </a:ext>
            </a:extLst>
          </p:cNvPr>
          <p:cNvSpPr txBox="1">
            <a:spLocks noChangeArrowheads="1"/>
          </p:cNvSpPr>
          <p:nvPr/>
        </p:nvSpPr>
        <p:spPr bwMode="auto">
          <a:xfrm>
            <a:off x="246063" y="476250"/>
            <a:ext cx="8607425"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我们用第二章所引进的</a:t>
            </a:r>
            <a:r>
              <a:rPr lang="en-US" altLang="zh-CN"/>
              <a:t>ε_CLOSURE</a:t>
            </a:r>
            <a:r>
              <a:rPr lang="zh-CN" altLang="en-US"/>
              <a:t>来构造一个文法</a:t>
            </a:r>
            <a:r>
              <a:rPr lang="en-US" altLang="zh-CN"/>
              <a:t>G[S] </a:t>
            </a:r>
            <a:r>
              <a:rPr lang="zh-CN" altLang="en-US"/>
              <a:t>的</a:t>
            </a:r>
            <a:r>
              <a:rPr lang="en-US" altLang="zh-CN"/>
              <a:t>LR(0) </a:t>
            </a:r>
            <a:r>
              <a:rPr lang="zh-CN" altLang="en-US"/>
              <a:t>项目集规范族。假定</a:t>
            </a:r>
            <a:r>
              <a:rPr lang="en-US" altLang="zh-CN"/>
              <a:t>I</a:t>
            </a:r>
            <a:r>
              <a:rPr lang="zh-CN" altLang="en-US"/>
              <a:t>是文法</a:t>
            </a:r>
            <a:r>
              <a:rPr lang="en-US" altLang="zh-CN"/>
              <a:t>G'[S'] </a:t>
            </a:r>
            <a:r>
              <a:rPr lang="zh-CN" altLang="en-US"/>
              <a:t>的任一项目集，则定义和构造</a:t>
            </a:r>
            <a:r>
              <a:rPr lang="en-US" altLang="zh-CN"/>
              <a:t>I</a:t>
            </a:r>
            <a:r>
              <a:rPr lang="zh-CN" altLang="en-US"/>
              <a:t>的闭包</a:t>
            </a:r>
            <a:r>
              <a:rPr lang="en-US" altLang="zh-CN"/>
              <a:t>CLOSURE(I) </a:t>
            </a:r>
            <a:r>
              <a:rPr lang="zh-CN" altLang="en-US"/>
              <a:t>的方法是：</a:t>
            </a:r>
          </a:p>
          <a:p>
            <a:pPr algn="just" eaLnBrk="1" hangingPunct="1">
              <a:lnSpc>
                <a:spcPct val="120000"/>
              </a:lnSpc>
            </a:pPr>
            <a:r>
              <a:rPr lang="zh-CN" altLang="en-US"/>
              <a:t>　　</a:t>
            </a:r>
            <a:r>
              <a:rPr lang="en-US" altLang="zh-CN"/>
              <a:t>(1)  I</a:t>
            </a:r>
            <a:r>
              <a:rPr lang="zh-CN" altLang="en-US"/>
              <a:t>的任何项目都属于</a:t>
            </a:r>
            <a:r>
              <a:rPr lang="en-US" altLang="zh-CN"/>
              <a:t>CLOSURE(I)</a:t>
            </a:r>
            <a:r>
              <a:rPr lang="zh-CN" altLang="en-US"/>
              <a:t>；</a:t>
            </a:r>
          </a:p>
          <a:p>
            <a:pPr algn="just" eaLnBrk="1" hangingPunct="1">
              <a:lnSpc>
                <a:spcPct val="120000"/>
              </a:lnSpc>
            </a:pPr>
            <a:r>
              <a:rPr lang="zh-CN" altLang="en-US"/>
              <a:t>　　</a:t>
            </a:r>
            <a:r>
              <a:rPr lang="en-US" altLang="zh-CN"/>
              <a:t>(2) </a:t>
            </a:r>
            <a:r>
              <a:rPr lang="zh-CN" altLang="en-US"/>
              <a:t>若</a:t>
            </a:r>
            <a:r>
              <a:rPr lang="en-US" altLang="zh-CN"/>
              <a:t>A→α·Bβ</a:t>
            </a:r>
            <a:r>
              <a:rPr lang="zh-CN" altLang="en-US"/>
              <a:t>属于</a:t>
            </a:r>
            <a:r>
              <a:rPr lang="en-US" altLang="zh-CN"/>
              <a:t>CLOSURE(I)</a:t>
            </a:r>
            <a:r>
              <a:rPr lang="zh-CN" altLang="en-US"/>
              <a:t>，那么对任何关于</a:t>
            </a:r>
            <a:r>
              <a:rPr lang="en-US" altLang="zh-CN"/>
              <a:t>B</a:t>
            </a:r>
            <a:r>
              <a:rPr lang="zh-CN" altLang="en-US"/>
              <a:t>的产生式</a:t>
            </a:r>
            <a:r>
              <a:rPr lang="en-US" altLang="zh-CN"/>
              <a:t>B→γ</a:t>
            </a:r>
            <a:r>
              <a:rPr lang="zh-CN" altLang="en-US"/>
              <a:t>，其项目</a:t>
            </a:r>
            <a:r>
              <a:rPr lang="en-US" altLang="zh-CN"/>
              <a:t>B→·γ</a:t>
            </a:r>
            <a:r>
              <a:rPr lang="zh-CN" altLang="en-US"/>
              <a:t>也属于</a:t>
            </a:r>
            <a:r>
              <a:rPr lang="en-US" altLang="zh-CN"/>
              <a:t>CLOSURE(I)(</a:t>
            </a:r>
            <a:r>
              <a:rPr lang="zh-CN" altLang="en-US"/>
              <a:t>设</a:t>
            </a:r>
            <a:r>
              <a:rPr lang="en-US" altLang="zh-CN"/>
              <a:t>A→α·Bβ</a:t>
            </a:r>
            <a:r>
              <a:rPr lang="zh-CN" altLang="en-US"/>
              <a:t>的状态为</a:t>
            </a:r>
            <a:r>
              <a:rPr lang="en-US" altLang="zh-CN"/>
              <a:t>i</a:t>
            </a:r>
            <a:r>
              <a:rPr lang="zh-CN" altLang="en-US"/>
              <a:t>，则</a:t>
            </a:r>
            <a:r>
              <a:rPr lang="en-US" altLang="zh-CN"/>
              <a:t>i</a:t>
            </a:r>
            <a:r>
              <a:rPr lang="zh-CN" altLang="en-US"/>
              <a:t>到所有含</a:t>
            </a:r>
            <a:r>
              <a:rPr lang="en-US" altLang="zh-CN"/>
              <a:t>B→·γ</a:t>
            </a:r>
            <a:r>
              <a:rPr lang="zh-CN" altLang="en-US"/>
              <a:t>的状态都有一条</a:t>
            </a:r>
            <a:r>
              <a:rPr lang="en-US" altLang="zh-CN"/>
              <a:t>ε</a:t>
            </a:r>
            <a:r>
              <a:rPr lang="zh-CN" altLang="en-US"/>
              <a:t>有向边，即此规则仍与第二章的</a:t>
            </a:r>
            <a:r>
              <a:rPr lang="en-US" altLang="zh-CN"/>
              <a:t>ε_CLOSURE(I)</a:t>
            </a:r>
            <a:r>
              <a:rPr lang="zh-CN" altLang="en-US"/>
              <a:t>定义一样</a:t>
            </a:r>
            <a:r>
              <a:rPr lang="en-US" altLang="zh-CN"/>
              <a:t>)</a:t>
            </a:r>
            <a:r>
              <a:rPr lang="zh-CN" altLang="en-US"/>
              <a:t>；</a:t>
            </a:r>
          </a:p>
          <a:p>
            <a:pPr algn="just" eaLnBrk="1" hangingPunct="1">
              <a:lnSpc>
                <a:spcPct val="120000"/>
              </a:lnSpc>
            </a:pPr>
            <a:r>
              <a:rPr lang="zh-CN" altLang="en-US"/>
              <a:t>　　</a:t>
            </a:r>
            <a:r>
              <a:rPr lang="en-US" altLang="zh-CN"/>
              <a:t>(3) </a:t>
            </a:r>
            <a:r>
              <a:rPr lang="zh-CN" altLang="en-US"/>
              <a:t>重复执行上述</a:t>
            </a:r>
            <a:r>
              <a:rPr lang="en-US" altLang="zh-CN"/>
              <a:t>(1)</a:t>
            </a:r>
            <a:r>
              <a:rPr lang="zh-CN" altLang="en-US"/>
              <a:t>～</a:t>
            </a:r>
            <a:r>
              <a:rPr lang="en-US" altLang="zh-CN"/>
              <a:t>(2)</a:t>
            </a:r>
            <a:r>
              <a:rPr lang="zh-CN" altLang="en-US"/>
              <a:t>步直至</a:t>
            </a:r>
            <a:r>
              <a:rPr lang="en-US" altLang="zh-CN"/>
              <a:t>CLOSURE(I)</a:t>
            </a:r>
            <a:r>
              <a:rPr lang="zh-CN" altLang="en-US"/>
              <a:t>不再增大为止。</a:t>
            </a:r>
          </a:p>
          <a:p>
            <a:pPr algn="just" eaLnBrk="1" hangingPunct="1">
              <a:lnSpc>
                <a:spcPct val="120000"/>
              </a:lnSpc>
            </a:pPr>
            <a:r>
              <a:rPr lang="zh-CN" altLang="en-US"/>
              <a:t>　　在构造</a:t>
            </a:r>
            <a:r>
              <a:rPr lang="en-US" altLang="zh-CN"/>
              <a:t>CLOSURE(I)</a:t>
            </a:r>
            <a:r>
              <a:rPr lang="zh-CN" altLang="en-US"/>
              <a:t>时请注意一个重要的事实，那就是对任何非终结符</a:t>
            </a:r>
            <a:r>
              <a:rPr lang="en-US" altLang="zh-CN"/>
              <a:t>B</a:t>
            </a:r>
            <a:r>
              <a:rPr lang="zh-CN" altLang="en-US"/>
              <a:t>，若某个圆点在左边的项目</a:t>
            </a:r>
            <a:r>
              <a:rPr lang="en-US" altLang="zh-CN"/>
              <a:t>B→·γ</a:t>
            </a:r>
            <a:r>
              <a:rPr lang="zh-CN" altLang="en-US"/>
              <a:t>进入到</a:t>
            </a:r>
            <a:r>
              <a:rPr lang="en-US" altLang="zh-CN"/>
              <a:t>CLOSURE(I)</a:t>
            </a:r>
            <a:r>
              <a:rPr lang="zh-CN" altLang="en-US"/>
              <a:t>，则</a:t>
            </a:r>
            <a:r>
              <a:rPr lang="en-US" altLang="zh-CN"/>
              <a:t>B</a:t>
            </a:r>
            <a:r>
              <a:rPr lang="zh-CN" altLang="en-US"/>
              <a:t>的所有其它圆点在左边的项目</a:t>
            </a:r>
            <a:r>
              <a:rPr lang="en-US" altLang="zh-CN"/>
              <a:t>B→·β</a:t>
            </a:r>
            <a:r>
              <a:rPr lang="zh-CN" altLang="en-US"/>
              <a:t>也将进入同一个</a:t>
            </a:r>
            <a:r>
              <a:rPr lang="en-US" altLang="zh-CN"/>
              <a:t>CLOSURE</a:t>
            </a:r>
            <a:r>
              <a:rPr lang="zh-CN" altLang="en-US"/>
              <a:t>集。</a:t>
            </a:r>
          </a:p>
        </p:txBody>
      </p:sp>
    </p:spTree>
  </p:cSld>
  <p:clrMapOvr>
    <a:masterClrMapping/>
  </p:clrMapOvr>
  <p:transition>
    <p:random/>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a:extLst>
              <a:ext uri="{FF2B5EF4-FFF2-40B4-BE49-F238E27FC236}">
                <a16:creationId xmlns:a16="http://schemas.microsoft.com/office/drawing/2014/main" id="{65669F6B-EB51-B6A8-8E56-B1FBBBD8A0D5}"/>
              </a:ext>
            </a:extLst>
          </p:cNvPr>
          <p:cNvSpPr txBox="1">
            <a:spLocks noChangeArrowheads="1"/>
          </p:cNvSpPr>
          <p:nvPr/>
        </p:nvSpPr>
        <p:spPr bwMode="auto">
          <a:xfrm>
            <a:off x="227013" y="549275"/>
            <a:ext cx="87376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此外，我们设函数</a:t>
            </a:r>
            <a:r>
              <a:rPr lang="en-US" altLang="zh-CN"/>
              <a:t>GO</a:t>
            </a:r>
            <a:r>
              <a:rPr lang="zh-CN" altLang="en-US"/>
              <a:t>为状态转换函数，</a:t>
            </a:r>
            <a:r>
              <a:rPr lang="en-US" altLang="zh-CN"/>
              <a:t>GO(I,X)</a:t>
            </a:r>
            <a:r>
              <a:rPr lang="zh-CN" altLang="en-US"/>
              <a:t>的第一个变元</a:t>
            </a:r>
            <a:r>
              <a:rPr lang="en-US" altLang="zh-CN"/>
              <a:t>I</a:t>
            </a:r>
            <a:r>
              <a:rPr lang="zh-CN" altLang="en-US"/>
              <a:t>是一个项目集，第二个变元</a:t>
            </a:r>
            <a:r>
              <a:rPr lang="en-US" altLang="zh-CN"/>
              <a:t>X</a:t>
            </a:r>
            <a:r>
              <a:rPr lang="zh-CN" altLang="en-US"/>
              <a:t>是一个文法符号</a:t>
            </a:r>
            <a:r>
              <a:rPr lang="en-US" altLang="zh-CN"/>
              <a:t>(</a:t>
            </a:r>
            <a:r>
              <a:rPr lang="zh-CN" altLang="en-US"/>
              <a:t>终结符或非终结符</a:t>
            </a:r>
            <a:r>
              <a:rPr lang="en-US" altLang="zh-CN"/>
              <a:t>)</a:t>
            </a:r>
            <a:r>
              <a:rPr lang="zh-CN" altLang="en-US"/>
              <a:t>，函数</a:t>
            </a:r>
            <a:r>
              <a:rPr lang="en-US" altLang="zh-CN"/>
              <a:t>GO(I,X)</a:t>
            </a:r>
            <a:r>
              <a:rPr lang="zh-CN" altLang="en-US"/>
              <a:t>定义为</a:t>
            </a:r>
          </a:p>
          <a:p>
            <a:pPr algn="ctr" eaLnBrk="1" hangingPunct="1">
              <a:lnSpc>
                <a:spcPct val="130000"/>
              </a:lnSpc>
              <a:spcBef>
                <a:spcPct val="50000"/>
              </a:spcBef>
            </a:pPr>
            <a:r>
              <a:rPr lang="en-US" altLang="zh-CN"/>
              <a:t>GO(I,X)=CLOSURE(J)</a:t>
            </a:r>
          </a:p>
          <a:p>
            <a:pPr algn="just" eaLnBrk="1" hangingPunct="1">
              <a:lnSpc>
                <a:spcPct val="130000"/>
              </a:lnSpc>
              <a:spcBef>
                <a:spcPct val="50000"/>
              </a:spcBef>
            </a:pPr>
            <a:r>
              <a:rPr lang="zh-CN" altLang="en-US"/>
              <a:t>其中，如果</a:t>
            </a:r>
            <a:r>
              <a:rPr lang="en-US" altLang="zh-CN"/>
              <a:t>A→α·Xβ</a:t>
            </a:r>
            <a:r>
              <a:rPr lang="zh-CN" altLang="en-US"/>
              <a:t>属于</a:t>
            </a:r>
            <a:r>
              <a:rPr lang="en-US" altLang="zh-CN"/>
              <a:t>I</a:t>
            </a:r>
            <a:r>
              <a:rPr lang="zh-CN" altLang="en-US"/>
              <a:t>，则</a:t>
            </a:r>
            <a:r>
              <a:rPr lang="en-US" altLang="zh-CN"/>
              <a:t>J=</a:t>
            </a:r>
            <a:r>
              <a:rPr lang="zh-CN" altLang="en-US"/>
              <a:t>｛任何形如</a:t>
            </a:r>
            <a:r>
              <a:rPr lang="en-US" altLang="zh-CN"/>
              <a:t>A→αX·β</a:t>
            </a:r>
            <a:r>
              <a:rPr lang="zh-CN" altLang="en-US"/>
              <a:t>的项目｝。如果由</a:t>
            </a:r>
            <a:r>
              <a:rPr lang="en-US" altLang="zh-CN"/>
              <a:t>I</a:t>
            </a:r>
            <a:r>
              <a:rPr lang="zh-CN" altLang="en-US"/>
              <a:t>项目集发出的字符为</a:t>
            </a:r>
            <a:r>
              <a:rPr lang="en-US" altLang="zh-CN"/>
              <a:t>X</a:t>
            </a:r>
            <a:r>
              <a:rPr lang="zh-CN" altLang="en-US"/>
              <a:t>的有向边，则到达的状态即为</a:t>
            </a:r>
            <a:r>
              <a:rPr lang="en-US" altLang="zh-CN"/>
              <a:t>CLOSURE(J)(</a:t>
            </a:r>
            <a:r>
              <a:rPr lang="zh-CN" altLang="en-US"/>
              <a:t>这也类同于第二章</a:t>
            </a:r>
            <a:r>
              <a:rPr lang="en-US" altLang="zh-CN"/>
              <a:t>I</a:t>
            </a:r>
            <a:r>
              <a:rPr lang="en-US" altLang="zh-CN" baseline="-30000"/>
              <a:t>a</a:t>
            </a:r>
            <a:r>
              <a:rPr lang="en-US" altLang="zh-CN"/>
              <a:t>=ε_CLOSURE(J)</a:t>
            </a:r>
            <a:r>
              <a:rPr lang="zh-CN" altLang="en-US"/>
              <a:t>的定义，但这里相当于输入的字符是</a:t>
            </a:r>
            <a:r>
              <a:rPr lang="en-US" altLang="zh-CN"/>
              <a:t>X)</a:t>
            </a:r>
            <a:r>
              <a:rPr lang="zh-CN" altLang="en-US"/>
              <a:t>。直观上说，若</a:t>
            </a:r>
            <a:r>
              <a:rPr lang="en-US" altLang="zh-CN"/>
              <a:t>I</a:t>
            </a:r>
            <a:r>
              <a:rPr lang="zh-CN" altLang="en-US"/>
              <a:t>是对某个活前缀</a:t>
            </a:r>
            <a:r>
              <a:rPr lang="en-US" altLang="zh-CN"/>
              <a:t>γ</a:t>
            </a:r>
            <a:r>
              <a:rPr lang="zh-CN" altLang="en-US"/>
              <a:t>有效的项目集</a:t>
            </a:r>
            <a:r>
              <a:rPr lang="en-US" altLang="zh-CN"/>
              <a:t>(</a:t>
            </a:r>
            <a:r>
              <a:rPr lang="zh-CN" altLang="en-US"/>
              <a:t>状态</a:t>
            </a:r>
            <a:r>
              <a:rPr lang="en-US" altLang="zh-CN"/>
              <a:t>)</a:t>
            </a:r>
            <a:r>
              <a:rPr lang="zh-CN" altLang="en-US"/>
              <a:t>，则</a:t>
            </a:r>
            <a:r>
              <a:rPr lang="en-US" altLang="zh-CN"/>
              <a:t>GO(I,X)</a:t>
            </a:r>
            <a:r>
              <a:rPr lang="zh-CN" altLang="en-US"/>
              <a:t>就是对</a:t>
            </a:r>
            <a:r>
              <a:rPr lang="en-US" altLang="zh-CN"/>
              <a:t>γX</a:t>
            </a:r>
            <a:r>
              <a:rPr lang="zh-CN" altLang="en-US"/>
              <a:t>有效的项目集</a:t>
            </a:r>
            <a:r>
              <a:rPr lang="en-US" altLang="zh-CN"/>
              <a:t>(</a:t>
            </a:r>
            <a:r>
              <a:rPr lang="zh-CN" altLang="en-US"/>
              <a:t>状态</a:t>
            </a:r>
            <a:r>
              <a:rPr lang="en-US" altLang="zh-CN"/>
              <a:t>)</a:t>
            </a:r>
            <a:r>
              <a:rPr lang="zh-CN" altLang="en-US"/>
              <a:t>。</a:t>
            </a:r>
          </a:p>
        </p:txBody>
      </p:sp>
    </p:spTree>
  </p:cSld>
  <p:clrMapOvr>
    <a:masterClrMapping/>
  </p:clrMapOvr>
  <p:transition>
    <p:random/>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a:extLst>
              <a:ext uri="{FF2B5EF4-FFF2-40B4-BE49-F238E27FC236}">
                <a16:creationId xmlns:a16="http://schemas.microsoft.com/office/drawing/2014/main" id="{44589215-7DBC-E085-37F2-8CF5182A5D8C}"/>
              </a:ext>
            </a:extLst>
          </p:cNvPr>
          <p:cNvSpPr txBox="1">
            <a:spLocks noChangeArrowheads="1"/>
          </p:cNvSpPr>
          <p:nvPr/>
        </p:nvSpPr>
        <p:spPr bwMode="auto">
          <a:xfrm>
            <a:off x="160338" y="595313"/>
            <a:ext cx="8751887"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通过函数</a:t>
            </a:r>
            <a:r>
              <a:rPr lang="en-US" altLang="zh-CN"/>
              <a:t>CLOSURE</a:t>
            </a:r>
            <a:r>
              <a:rPr lang="zh-CN" altLang="en-US"/>
              <a:t>和</a:t>
            </a:r>
            <a:r>
              <a:rPr lang="en-US" altLang="zh-CN"/>
              <a:t>GO</a:t>
            </a:r>
            <a:r>
              <a:rPr lang="zh-CN" altLang="en-US"/>
              <a:t>很容易构造一个文法</a:t>
            </a:r>
            <a:r>
              <a:rPr lang="en-US" altLang="zh-CN"/>
              <a:t>G[S]</a:t>
            </a:r>
            <a:r>
              <a:rPr lang="zh-CN" altLang="en-US"/>
              <a:t>的拓广文法</a:t>
            </a:r>
            <a:r>
              <a:rPr lang="en-US" altLang="zh-CN"/>
              <a:t>G‘[S’]</a:t>
            </a:r>
            <a:r>
              <a:rPr lang="zh-CN" altLang="en-US"/>
              <a:t>的</a:t>
            </a:r>
            <a:r>
              <a:rPr lang="en-US" altLang="zh-CN"/>
              <a:t>LR(0)</a:t>
            </a:r>
            <a:r>
              <a:rPr lang="zh-CN" altLang="en-US"/>
              <a:t>项目集规范族。如果已经求出了</a:t>
            </a:r>
            <a:r>
              <a:rPr lang="en-US" altLang="zh-CN"/>
              <a:t>I</a:t>
            </a:r>
            <a:r>
              <a:rPr lang="zh-CN" altLang="en-US"/>
              <a:t>的闭包</a:t>
            </a:r>
            <a:r>
              <a:rPr lang="en-US" altLang="zh-CN"/>
              <a:t>CLOSURE(I)</a:t>
            </a:r>
            <a:r>
              <a:rPr lang="zh-CN" altLang="en-US"/>
              <a:t>，则用状态转换函数</a:t>
            </a:r>
            <a:r>
              <a:rPr lang="en-US" altLang="zh-CN"/>
              <a:t>GO</a:t>
            </a:r>
            <a:r>
              <a:rPr lang="zh-CN" altLang="en-US"/>
              <a:t>可以求出由项目集</a:t>
            </a:r>
            <a:r>
              <a:rPr lang="en-US" altLang="zh-CN"/>
              <a:t>I</a:t>
            </a:r>
            <a:r>
              <a:rPr lang="zh-CN" altLang="en-US"/>
              <a:t>到另一项目集状态必须满足的字符</a:t>
            </a:r>
            <a:r>
              <a:rPr lang="en-US" altLang="zh-CN"/>
              <a:t>(</a:t>
            </a:r>
            <a:r>
              <a:rPr lang="zh-CN" altLang="en-US"/>
              <a:t>即转换图有向边上的字符</a:t>
            </a:r>
            <a:r>
              <a:rPr lang="en-US" altLang="zh-CN"/>
              <a:t>)</a:t>
            </a:r>
            <a:r>
              <a:rPr lang="zh-CN" altLang="en-US"/>
              <a:t>；然后，再求出有向边到达的状态所含的项目集，即用</a:t>
            </a:r>
            <a:r>
              <a:rPr lang="en-US" altLang="zh-CN"/>
              <a:t>GO(I,X)=</a:t>
            </a:r>
            <a:r>
              <a:rPr lang="zh-CN" altLang="en-US"/>
              <a:t>　</a:t>
            </a:r>
            <a:r>
              <a:rPr lang="en-US" altLang="zh-CN"/>
              <a:t>CLOSURE(J)</a:t>
            </a:r>
            <a:r>
              <a:rPr lang="zh-CN" altLang="en-US"/>
              <a:t>求出</a:t>
            </a:r>
            <a:r>
              <a:rPr lang="en-US" altLang="zh-CN"/>
              <a:t>J</a:t>
            </a:r>
            <a:r>
              <a:rPr lang="zh-CN" altLang="en-US"/>
              <a:t>，再对</a:t>
            </a:r>
            <a:r>
              <a:rPr lang="en-US" altLang="zh-CN"/>
              <a:t>J</a:t>
            </a:r>
            <a:r>
              <a:rPr lang="zh-CN" altLang="en-US"/>
              <a:t>求其闭包</a:t>
            </a:r>
            <a:r>
              <a:rPr lang="en-US" altLang="zh-CN"/>
              <a:t>CLOSURE(J)</a:t>
            </a:r>
            <a:r>
              <a:rPr lang="zh-CN" altLang="en-US"/>
              <a:t>，也就是有向边到达状态所含的项目集。以此类推，最终构造出拓广文法</a:t>
            </a:r>
            <a:r>
              <a:rPr lang="en-US" altLang="zh-CN"/>
              <a:t>G'[S']</a:t>
            </a:r>
            <a:r>
              <a:rPr lang="zh-CN" altLang="en-US"/>
              <a:t>的</a:t>
            </a:r>
            <a:r>
              <a:rPr lang="en-US" altLang="zh-CN"/>
              <a:t>LR(0)</a:t>
            </a:r>
            <a:r>
              <a:rPr lang="zh-CN" altLang="en-US"/>
              <a:t>项目集规范族。</a:t>
            </a:r>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0CF56F3F-D135-5642-2C30-736F9300F03E}"/>
              </a:ext>
            </a:extLst>
          </p:cNvPr>
          <p:cNvSpPr txBox="1">
            <a:spLocks noChangeArrowheads="1"/>
          </p:cNvSpPr>
          <p:nvPr/>
        </p:nvSpPr>
        <p:spPr bwMode="auto">
          <a:xfrm>
            <a:off x="203200" y="457200"/>
            <a:ext cx="8751888"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kumimoji="1" lang="zh-CN" altLang="en-US" sz="2400" u="none">
                <a:latin typeface="Times New Roman" panose="02020603050405020304" pitchFamily="18" charset="0"/>
              </a:rPr>
              <a:t>　　词法分析可以采用如下两种处理结构：</a:t>
            </a:r>
          </a:p>
          <a:p>
            <a:pPr algn="just" eaLnBrk="1" hangingPunct="1">
              <a:lnSpc>
                <a:spcPct val="130000"/>
              </a:lnSpc>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(1) </a:t>
            </a:r>
            <a:r>
              <a:rPr kumimoji="1" lang="zh-CN" altLang="en-US" sz="2400" u="none">
                <a:latin typeface="Times New Roman" panose="02020603050405020304" pitchFamily="18" charset="0"/>
              </a:rPr>
              <a:t>把词法分析程序作为主程序。将词法分析工作作为独立的一遍来完成，即把词法分析与语法分析明显分开，由词法分析程序将字符串形式的源程序改造成单词符号串形式的中间程序，以这个中间程序作为语法分析程序的输入。在这种处理结构中，词法分析和语法分析是分别实现的，如图</a:t>
            </a:r>
            <a:r>
              <a:rPr kumimoji="1" lang="en-US" altLang="zh-CN" sz="2400" u="none">
                <a:latin typeface="Times New Roman" panose="02020603050405020304" pitchFamily="18" charset="0"/>
              </a:rPr>
              <a:t>2–1(a)</a:t>
            </a:r>
            <a:r>
              <a:rPr kumimoji="1" lang="zh-CN" altLang="en-US" sz="2400" u="none">
                <a:latin typeface="Times New Roman" panose="02020603050405020304" pitchFamily="18" charset="0"/>
              </a:rPr>
              <a:t>所示。</a:t>
            </a:r>
          </a:p>
          <a:p>
            <a:pPr algn="just" eaLnBrk="1" hangingPunct="1">
              <a:lnSpc>
                <a:spcPct val="130000"/>
              </a:lnSpc>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 </a:t>
            </a:r>
            <a:r>
              <a:rPr kumimoji="1" lang="zh-CN" altLang="en-US" sz="2400" u="none">
                <a:latin typeface="Times New Roman" panose="02020603050405020304" pitchFamily="18" charset="0"/>
              </a:rPr>
              <a:t>把词法分析程序作为语法分析程序调用的子程序。在进行语法分析时，每当语法分析程序需要一个单词时便调用词法分析程序，词法分析程序每一次调用便从字符串源程序中识别出一个单词交给语法分析程序。在这种处理结构中，词法分析和语法分析实际上是交替进行的，如图</a:t>
            </a:r>
            <a:r>
              <a:rPr kumimoji="1" lang="en-US" altLang="zh-CN" sz="2400" u="none">
                <a:latin typeface="Times New Roman" panose="02020603050405020304" pitchFamily="18" charset="0"/>
              </a:rPr>
              <a:t>2–1(b)</a:t>
            </a:r>
            <a:r>
              <a:rPr kumimoji="1" lang="zh-CN" altLang="en-US" sz="2400" u="none">
                <a:latin typeface="Times New Roman" panose="02020603050405020304" pitchFamily="18" charset="0"/>
              </a:rPr>
              <a:t>所示。</a:t>
            </a:r>
          </a:p>
          <a:p>
            <a:pPr algn="just" eaLnBrk="1" hangingPunct="1">
              <a:lnSpc>
                <a:spcPct val="130000"/>
              </a:lnSpc>
            </a:pPr>
            <a:r>
              <a:rPr kumimoji="1" lang="zh-CN" altLang="en-US" sz="2400" u="none">
                <a:latin typeface="Times New Roman" panose="02020603050405020304" pitchFamily="18" charset="0"/>
              </a:rPr>
              <a:t>　　由于把词法分析器安排成一个子程序比较自然，因此，词法分析程序通常采用第二种处理结构。</a:t>
            </a:r>
          </a:p>
        </p:txBody>
      </p:sp>
    </p:spTree>
  </p:cSld>
  <p:clrMapOvr>
    <a:masterClrMapping/>
  </p:clrMapOvr>
  <p:transition>
    <p:random/>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a:extLst>
              <a:ext uri="{FF2B5EF4-FFF2-40B4-BE49-F238E27FC236}">
                <a16:creationId xmlns:a16="http://schemas.microsoft.com/office/drawing/2014/main" id="{6CA46894-9567-DCB4-A123-2D4DD85C3ECF}"/>
              </a:ext>
            </a:extLst>
          </p:cNvPr>
          <p:cNvSpPr txBox="1">
            <a:spLocks noChangeArrowheads="1"/>
          </p:cNvSpPr>
          <p:nvPr/>
        </p:nvSpPr>
        <p:spPr bwMode="auto">
          <a:xfrm>
            <a:off x="188913" y="549275"/>
            <a:ext cx="8794750" cy="59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b="1">
                <a:ea typeface="黑体" panose="02010609060101010101" pitchFamily="49" charset="-122"/>
              </a:rPr>
              <a:t>2</a:t>
            </a:r>
            <a:r>
              <a:rPr lang="zh-CN" altLang="en-US" b="1">
                <a:ea typeface="黑体" panose="02010609060101010101" pitchFamily="49" charset="-122"/>
              </a:rPr>
              <a:t>．</a:t>
            </a:r>
            <a:r>
              <a:rPr lang="en-US" altLang="zh-CN" b="1">
                <a:ea typeface="黑体" panose="02010609060101010101" pitchFamily="49" charset="-122"/>
              </a:rPr>
              <a:t>LR(0)</a:t>
            </a:r>
            <a:r>
              <a:rPr lang="zh-CN" altLang="en-US" b="1">
                <a:ea typeface="黑体" panose="02010609060101010101" pitchFamily="49" charset="-122"/>
              </a:rPr>
              <a:t>分析表的构造</a:t>
            </a:r>
          </a:p>
          <a:p>
            <a:pPr algn="just" eaLnBrk="1" hangingPunct="1">
              <a:lnSpc>
                <a:spcPct val="110000"/>
              </a:lnSpc>
              <a:spcBef>
                <a:spcPct val="50000"/>
              </a:spcBef>
            </a:pPr>
            <a:r>
              <a:rPr lang="zh-CN" altLang="en-US"/>
              <a:t>　　为了构造</a:t>
            </a:r>
            <a:r>
              <a:rPr lang="en-US" altLang="zh-CN"/>
              <a:t>LR(0) </a:t>
            </a:r>
            <a:r>
              <a:rPr lang="zh-CN" altLang="en-US"/>
              <a:t>分析表，就必须需对文法进行改造。我们察看文法</a:t>
            </a:r>
            <a:r>
              <a:rPr lang="en-US" altLang="zh-CN"/>
              <a:t>G[S]</a:t>
            </a:r>
            <a:r>
              <a:rPr lang="zh-CN" altLang="en-US"/>
              <a:t>：</a:t>
            </a:r>
            <a:r>
              <a:rPr lang="en-US" altLang="zh-CN"/>
              <a:t>S→aS∣bc</a:t>
            </a:r>
            <a:r>
              <a:rPr lang="zh-CN" altLang="en-US"/>
              <a:t>，句子</a:t>
            </a:r>
            <a:r>
              <a:rPr lang="en-US" altLang="zh-CN"/>
              <a:t>abc</a:t>
            </a:r>
            <a:r>
              <a:rPr lang="zh-CN" altLang="en-US"/>
              <a:t>的语法树见图</a:t>
            </a:r>
            <a:r>
              <a:rPr lang="en-US" altLang="zh-CN"/>
              <a:t>3-35(a)</a:t>
            </a:r>
            <a:r>
              <a:rPr lang="zh-CN" altLang="en-US"/>
              <a:t>。当把句柄</a:t>
            </a:r>
            <a:r>
              <a:rPr lang="en-US" altLang="zh-CN"/>
              <a:t>bc</a:t>
            </a:r>
            <a:r>
              <a:rPr lang="zh-CN" altLang="en-US"/>
              <a:t>归约为</a:t>
            </a:r>
            <a:r>
              <a:rPr lang="en-US" altLang="zh-CN"/>
              <a:t>S</a:t>
            </a:r>
            <a:r>
              <a:rPr lang="zh-CN" altLang="en-US"/>
              <a:t>时，由语法树可以看出该</a:t>
            </a:r>
            <a:r>
              <a:rPr lang="en-US" altLang="zh-CN"/>
              <a:t>S</a:t>
            </a:r>
            <a:r>
              <a:rPr lang="zh-CN" altLang="en-US"/>
              <a:t>不是树根；但在图</a:t>
            </a:r>
            <a:r>
              <a:rPr lang="en-US" altLang="zh-CN"/>
              <a:t>3-35(b) </a:t>
            </a:r>
            <a:r>
              <a:rPr lang="zh-CN" altLang="en-US"/>
              <a:t>中，句柄</a:t>
            </a:r>
            <a:r>
              <a:rPr lang="en-US" altLang="zh-CN"/>
              <a:t>bc</a:t>
            </a:r>
            <a:r>
              <a:rPr lang="zh-CN" altLang="en-US"/>
              <a:t>归约为</a:t>
            </a:r>
            <a:r>
              <a:rPr lang="en-US" altLang="zh-CN"/>
              <a:t>S</a:t>
            </a:r>
            <a:r>
              <a:rPr lang="zh-CN" altLang="en-US"/>
              <a:t>时该</a:t>
            </a:r>
            <a:r>
              <a:rPr lang="en-US" altLang="zh-CN"/>
              <a:t>S</a:t>
            </a:r>
            <a:r>
              <a:rPr lang="zh-CN" altLang="en-US"/>
              <a:t>为树根。由机器进行语法分析时是无法判断归约的</a:t>
            </a:r>
            <a:r>
              <a:rPr lang="en-US" altLang="zh-CN"/>
              <a:t>S</a:t>
            </a:r>
            <a:r>
              <a:rPr lang="zh-CN" altLang="en-US"/>
              <a:t>是否为树根，即是否到达分析成功的“接受”状态。为了使“接受”状态易于识别，总是将文法</a:t>
            </a:r>
            <a:r>
              <a:rPr lang="en-US" altLang="zh-CN"/>
              <a:t>G[S] </a:t>
            </a:r>
            <a:r>
              <a:rPr lang="zh-CN" altLang="en-US"/>
              <a:t>进行拓广。假定文法</a:t>
            </a:r>
            <a:r>
              <a:rPr lang="en-US" altLang="zh-CN"/>
              <a:t>G[S] </a:t>
            </a:r>
            <a:r>
              <a:rPr lang="zh-CN" altLang="en-US"/>
              <a:t>以</a:t>
            </a:r>
            <a:r>
              <a:rPr lang="en-US" altLang="zh-CN"/>
              <a:t>S</a:t>
            </a:r>
            <a:r>
              <a:rPr lang="zh-CN" altLang="en-US"/>
              <a:t>为开始符号，我们构造一个</a:t>
            </a:r>
            <a:r>
              <a:rPr lang="en-US" altLang="zh-CN"/>
              <a:t>G'[S']</a:t>
            </a:r>
            <a:r>
              <a:rPr lang="zh-CN" altLang="en-US"/>
              <a:t>，它包含了整个</a:t>
            </a:r>
            <a:r>
              <a:rPr lang="en-US" altLang="zh-CN"/>
              <a:t>G[S] </a:t>
            </a:r>
            <a:r>
              <a:rPr lang="zh-CN" altLang="en-US"/>
              <a:t>并引进了一个不出现在</a:t>
            </a:r>
            <a:r>
              <a:rPr lang="en-US" altLang="zh-CN"/>
              <a:t>G[S] </a:t>
            </a:r>
            <a:r>
              <a:rPr lang="zh-CN" altLang="en-US"/>
              <a:t>中的非终结符</a:t>
            </a:r>
            <a:r>
              <a:rPr lang="en-US" altLang="zh-CN"/>
              <a:t>S'</a:t>
            </a:r>
            <a:r>
              <a:rPr lang="zh-CN" altLang="en-US"/>
              <a:t>，同时加进了一个新产生式</a:t>
            </a:r>
            <a:r>
              <a:rPr lang="en-US" altLang="zh-CN"/>
              <a:t>S'→S</a:t>
            </a:r>
            <a:r>
              <a:rPr lang="zh-CN" altLang="en-US"/>
              <a:t>，这个</a:t>
            </a:r>
            <a:r>
              <a:rPr lang="en-US" altLang="zh-CN"/>
              <a:t>S'</a:t>
            </a:r>
            <a:r>
              <a:rPr lang="zh-CN" altLang="en-US"/>
              <a:t>是</a:t>
            </a:r>
            <a:r>
              <a:rPr lang="en-US" altLang="zh-CN"/>
              <a:t>G'[S'] </a:t>
            </a:r>
            <a:r>
              <a:rPr lang="zh-CN" altLang="en-US"/>
              <a:t>的开始符号，称</a:t>
            </a:r>
            <a:r>
              <a:rPr lang="en-US" altLang="zh-CN"/>
              <a:t>G'[S'] </a:t>
            </a:r>
            <a:r>
              <a:rPr lang="zh-CN" altLang="en-US"/>
              <a:t>是</a:t>
            </a:r>
            <a:r>
              <a:rPr lang="en-US" altLang="zh-CN"/>
              <a:t>G[S] </a:t>
            </a:r>
            <a:r>
              <a:rPr lang="zh-CN" altLang="en-US"/>
              <a:t>的拓广文法，并且会有一个仅含项目</a:t>
            </a:r>
            <a:r>
              <a:rPr lang="en-US" altLang="zh-CN"/>
              <a:t>S'→S•</a:t>
            </a:r>
            <a:r>
              <a:rPr lang="zh-CN" altLang="en-US"/>
              <a:t>的状态，这就是惟一的“接受”态。如在图</a:t>
            </a:r>
            <a:r>
              <a:rPr lang="en-US" altLang="zh-CN"/>
              <a:t>3-35(c)</a:t>
            </a:r>
            <a:r>
              <a:rPr lang="zh-CN" altLang="en-US"/>
              <a:t>、</a:t>
            </a:r>
            <a:r>
              <a:rPr lang="en-US" altLang="zh-CN"/>
              <a:t>(d) </a:t>
            </a:r>
            <a:r>
              <a:rPr lang="zh-CN" altLang="en-US"/>
              <a:t>中，当把句柄</a:t>
            </a:r>
            <a:r>
              <a:rPr lang="en-US" altLang="zh-CN"/>
              <a:t>bc</a:t>
            </a:r>
            <a:r>
              <a:rPr lang="zh-CN" altLang="en-US"/>
              <a:t>归约为</a:t>
            </a:r>
            <a:r>
              <a:rPr lang="en-US" altLang="zh-CN"/>
              <a:t>S</a:t>
            </a:r>
            <a:r>
              <a:rPr lang="zh-CN" altLang="en-US"/>
              <a:t>时，这个</a:t>
            </a:r>
            <a:r>
              <a:rPr lang="en-US" altLang="zh-CN"/>
              <a:t>S</a:t>
            </a:r>
            <a:r>
              <a:rPr lang="zh-CN" altLang="en-US"/>
              <a:t>一定不是树根，仅当把</a:t>
            </a:r>
            <a:r>
              <a:rPr lang="en-US" altLang="zh-CN"/>
              <a:t>S</a:t>
            </a:r>
            <a:r>
              <a:rPr lang="zh-CN" altLang="en-US"/>
              <a:t>归约为</a:t>
            </a:r>
            <a:r>
              <a:rPr lang="en-US" altLang="zh-CN"/>
              <a:t>S'</a:t>
            </a:r>
            <a:r>
              <a:rPr lang="zh-CN" altLang="en-US"/>
              <a:t>时，这个</a:t>
            </a:r>
            <a:r>
              <a:rPr lang="en-US" altLang="zh-CN"/>
              <a:t>S'</a:t>
            </a:r>
            <a:r>
              <a:rPr lang="zh-CN" altLang="en-US"/>
              <a:t>才是唯一的树根，也是我们进行语法分析的“接受”状态。</a:t>
            </a:r>
          </a:p>
        </p:txBody>
      </p:sp>
    </p:spTree>
  </p:cSld>
  <p:clrMapOvr>
    <a:masterClrMapping/>
  </p:clrMapOvr>
  <p:transition>
    <p:random/>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Picture 45" descr="a">
            <a:extLst>
              <a:ext uri="{FF2B5EF4-FFF2-40B4-BE49-F238E27FC236}">
                <a16:creationId xmlns:a16="http://schemas.microsoft.com/office/drawing/2014/main" id="{22EAB68C-B92F-D6FB-E245-430C32322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1644650"/>
            <a:ext cx="51704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59" name="Rectangle 46">
            <a:extLst>
              <a:ext uri="{FF2B5EF4-FFF2-40B4-BE49-F238E27FC236}">
                <a16:creationId xmlns:a16="http://schemas.microsoft.com/office/drawing/2014/main" id="{0385AD47-6B92-4C94-06AA-80B27C11C044}"/>
              </a:ext>
            </a:extLst>
          </p:cNvPr>
          <p:cNvSpPr>
            <a:spLocks noChangeArrowheads="1"/>
          </p:cNvSpPr>
          <p:nvPr/>
        </p:nvSpPr>
        <p:spPr bwMode="auto">
          <a:xfrm>
            <a:off x="2738438" y="4987925"/>
            <a:ext cx="3849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3-35 </a:t>
            </a:r>
            <a:r>
              <a:rPr lang="zh-CN" altLang="en-US"/>
              <a:t>句柄</a:t>
            </a:r>
            <a:r>
              <a:rPr lang="en-US" altLang="zh-CN"/>
              <a:t>bc</a:t>
            </a:r>
            <a:r>
              <a:rPr lang="zh-CN" altLang="en-US"/>
              <a:t>归约情况分析</a:t>
            </a:r>
          </a:p>
        </p:txBody>
      </p:sp>
    </p:spTree>
  </p:cSld>
  <p:clrMapOvr>
    <a:masterClrMapping/>
  </p:clrMapOvr>
  <p:transition>
    <p:random/>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5" name="Rectangle 3">
            <a:extLst>
              <a:ext uri="{FF2B5EF4-FFF2-40B4-BE49-F238E27FC236}">
                <a16:creationId xmlns:a16="http://schemas.microsoft.com/office/drawing/2014/main" id="{9898049C-EC10-9392-34FC-E67D4C48D578}"/>
              </a:ext>
            </a:extLst>
          </p:cNvPr>
          <p:cNvSpPr>
            <a:spLocks noGrp="1" noChangeArrowheads="1"/>
          </p:cNvSpPr>
          <p:nvPr>
            <p:ph type="body" idx="1"/>
          </p:nvPr>
        </p:nvSpPr>
        <p:spPr>
          <a:xfrm>
            <a:off x="457200" y="1412875"/>
            <a:ext cx="8229600" cy="4525963"/>
          </a:xfrm>
        </p:spPr>
        <p:txBody>
          <a:bodyPr/>
          <a:lstStyle/>
          <a:p>
            <a:pPr eaLnBrk="1" hangingPunct="1">
              <a:buFont typeface="Wingdings" panose="05000000000000000000" pitchFamily="2" charset="2"/>
              <a:buNone/>
              <a:defRPr/>
            </a:pPr>
            <a:r>
              <a:rPr lang="en-US" altLang="zh-CN" b="0"/>
              <a:t>        </a:t>
            </a:r>
            <a:r>
              <a:rPr lang="zh-CN" altLang="en-US" b="0"/>
              <a:t>假若一个文法</a:t>
            </a:r>
            <a:r>
              <a:rPr lang="en-US" altLang="zh-CN" b="0"/>
              <a:t>G[S]</a:t>
            </a:r>
            <a:r>
              <a:rPr lang="zh-CN" altLang="en-US" b="0"/>
              <a:t>的拓广文法</a:t>
            </a:r>
            <a:r>
              <a:rPr lang="en-US" altLang="zh-CN" b="0"/>
              <a:t>G'[S']</a:t>
            </a:r>
            <a:r>
              <a:rPr lang="zh-CN" altLang="en-US" b="0"/>
              <a:t>的活前缀识别自动机中的每个状态</a:t>
            </a:r>
            <a:r>
              <a:rPr lang="en-US" altLang="zh-CN" b="0"/>
              <a:t>(</a:t>
            </a:r>
            <a:r>
              <a:rPr lang="zh-CN" altLang="en-US" b="0"/>
              <a:t>项目集</a:t>
            </a:r>
            <a:r>
              <a:rPr lang="en-US" altLang="zh-CN" b="0"/>
              <a:t>)</a:t>
            </a:r>
            <a:r>
              <a:rPr lang="zh-CN" altLang="en-US" b="0"/>
              <a:t>不存在下述情况：既含移进项目又含归约项目或者含有多个归约项目，则称</a:t>
            </a:r>
            <a:r>
              <a:rPr lang="en-US" altLang="zh-CN" b="0"/>
              <a:t>G[S]</a:t>
            </a:r>
            <a:r>
              <a:rPr lang="zh-CN" altLang="en-US" b="0"/>
              <a:t>是一个</a:t>
            </a:r>
            <a:r>
              <a:rPr lang="en-US" altLang="zh-CN" b="0"/>
              <a:t>LR(0)</a:t>
            </a:r>
            <a:r>
              <a:rPr lang="zh-CN" altLang="en-US" b="0"/>
              <a:t>文法。换言之，</a:t>
            </a:r>
            <a:r>
              <a:rPr lang="en-US" altLang="zh-CN" b="0"/>
              <a:t>LR(0)</a:t>
            </a:r>
            <a:r>
              <a:rPr lang="zh-CN" altLang="en-US" b="0"/>
              <a:t>文法规范族的每个项目集不包含任何冲突项目。</a:t>
            </a:r>
          </a:p>
          <a:p>
            <a:pPr eaLnBrk="1" hangingPunct="1">
              <a:buFont typeface="Wingdings" panose="05000000000000000000" pitchFamily="2" charset="2"/>
              <a:buNone/>
              <a:defRPr/>
            </a:pPr>
            <a:r>
              <a:rPr lang="zh-CN" altLang="en-US" b="0"/>
              <a:t>　　  对于</a:t>
            </a:r>
            <a:r>
              <a:rPr lang="en-US" altLang="zh-CN" b="0"/>
              <a:t>LR(0)</a:t>
            </a:r>
            <a:r>
              <a:rPr lang="zh-CN" altLang="en-US" b="0"/>
              <a:t>文法，我们可直接从它的项目集规范族</a:t>
            </a:r>
            <a:r>
              <a:rPr lang="en-US" altLang="zh-CN" b="0"/>
              <a:t>C</a:t>
            </a:r>
            <a:r>
              <a:rPr lang="zh-CN" altLang="en-US" b="0"/>
              <a:t>和活前缀自动机的状态转换函数</a:t>
            </a:r>
            <a:r>
              <a:rPr lang="en-US" altLang="zh-CN" b="0"/>
              <a:t>GO</a:t>
            </a:r>
            <a:r>
              <a:rPr lang="zh-CN" altLang="en-US" b="0"/>
              <a:t>构造出</a:t>
            </a:r>
            <a:r>
              <a:rPr lang="en-US" altLang="zh-CN" b="0"/>
              <a:t>LR</a:t>
            </a:r>
            <a:r>
              <a:rPr lang="zh-CN" altLang="en-US" b="0"/>
              <a:t>分析表。下面是构造</a:t>
            </a:r>
            <a:r>
              <a:rPr lang="en-US" altLang="zh-CN" b="0"/>
              <a:t>LR(0)</a:t>
            </a:r>
            <a:r>
              <a:rPr lang="zh-CN" altLang="en-US" b="0"/>
              <a:t>分析表的算法。</a:t>
            </a:r>
          </a:p>
        </p:txBody>
      </p:sp>
    </p:spTree>
  </p:cSld>
  <p:clrMapOvr>
    <a:masterClrMapping/>
  </p:clrMapOvr>
  <p:transition>
    <p:random/>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ext Box 2">
            <a:extLst>
              <a:ext uri="{FF2B5EF4-FFF2-40B4-BE49-F238E27FC236}">
                <a16:creationId xmlns:a16="http://schemas.microsoft.com/office/drawing/2014/main" id="{55D9BDD5-0BDB-5F57-7077-CD706D6C9249}"/>
              </a:ext>
            </a:extLst>
          </p:cNvPr>
          <p:cNvSpPr txBox="1">
            <a:spLocks noChangeArrowheads="1"/>
          </p:cNvSpPr>
          <p:nvPr/>
        </p:nvSpPr>
        <p:spPr bwMode="auto">
          <a:xfrm>
            <a:off x="160338" y="549275"/>
            <a:ext cx="88090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假定</a:t>
            </a:r>
            <a:r>
              <a:rPr lang="en-US" altLang="zh-CN"/>
              <a:t>C={I</a:t>
            </a:r>
            <a:r>
              <a:rPr lang="en-US" altLang="zh-CN" baseline="-30000"/>
              <a:t>0</a:t>
            </a:r>
            <a:r>
              <a:rPr lang="zh-CN" altLang="en-US"/>
              <a:t>，</a:t>
            </a:r>
            <a:r>
              <a:rPr lang="en-US" altLang="zh-CN"/>
              <a:t>I</a:t>
            </a:r>
            <a:r>
              <a:rPr lang="en-US" altLang="zh-CN" baseline="-30000"/>
              <a:t>1</a:t>
            </a:r>
            <a:r>
              <a:rPr lang="zh-CN" altLang="en-US"/>
              <a:t>，</a:t>
            </a:r>
            <a:r>
              <a:rPr lang="en-US" altLang="zh-CN"/>
              <a:t>…</a:t>
            </a:r>
            <a:r>
              <a:rPr lang="zh-CN" altLang="en-US"/>
              <a:t>，</a:t>
            </a:r>
            <a:r>
              <a:rPr lang="en-US" altLang="zh-CN"/>
              <a:t>I</a:t>
            </a:r>
            <a:r>
              <a:rPr lang="en-US" altLang="zh-CN" baseline="-30000"/>
              <a:t>n</a:t>
            </a:r>
            <a:r>
              <a:rPr lang="en-US" altLang="zh-CN"/>
              <a:t>}</a:t>
            </a:r>
            <a:r>
              <a:rPr lang="zh-CN" altLang="en-US"/>
              <a:t>。由于我们已经习惯用数字表示状态，因此令每个项目集</a:t>
            </a:r>
            <a:r>
              <a:rPr lang="en-US" altLang="zh-CN"/>
              <a:t>I</a:t>
            </a:r>
            <a:r>
              <a:rPr lang="en-US" altLang="zh-CN" baseline="-30000"/>
              <a:t>k</a:t>
            </a:r>
            <a:r>
              <a:rPr lang="zh-CN" altLang="en-US"/>
              <a:t>的下标</a:t>
            </a:r>
            <a:r>
              <a:rPr lang="en-US" altLang="zh-CN"/>
              <a:t>k</a:t>
            </a:r>
            <a:r>
              <a:rPr lang="zh-CN" altLang="en-US"/>
              <a:t>作为分析器的状态，特别地，令包含项目</a:t>
            </a:r>
            <a:r>
              <a:rPr lang="en-US" altLang="zh-CN"/>
              <a:t>S'→·S(</a:t>
            </a:r>
            <a:r>
              <a:rPr lang="zh-CN" altLang="en-US"/>
              <a:t>表示整个句子还未输入</a:t>
            </a:r>
            <a:r>
              <a:rPr lang="en-US" altLang="zh-CN"/>
              <a:t>)</a:t>
            </a:r>
            <a:r>
              <a:rPr lang="zh-CN" altLang="en-US"/>
              <a:t>的集合</a:t>
            </a:r>
            <a:r>
              <a:rPr lang="en-US" altLang="zh-CN"/>
              <a:t>I</a:t>
            </a:r>
            <a:r>
              <a:rPr lang="en-US" altLang="zh-CN" baseline="-30000"/>
              <a:t>k</a:t>
            </a:r>
            <a:r>
              <a:rPr lang="zh-CN" altLang="en-US"/>
              <a:t>的下标</a:t>
            </a:r>
            <a:r>
              <a:rPr lang="en-US" altLang="zh-CN"/>
              <a:t>k</a:t>
            </a:r>
            <a:r>
              <a:rPr lang="zh-CN" altLang="en-US"/>
              <a:t>为分析器的初态。分析表的</a:t>
            </a:r>
            <a:r>
              <a:rPr lang="en-US" altLang="zh-CN"/>
              <a:t>ACTION</a:t>
            </a:r>
            <a:r>
              <a:rPr lang="zh-CN" altLang="en-US"/>
              <a:t>子表和</a:t>
            </a:r>
            <a:r>
              <a:rPr lang="en-US" altLang="zh-CN"/>
              <a:t>GOTO</a:t>
            </a:r>
            <a:r>
              <a:rPr lang="zh-CN" altLang="en-US"/>
              <a:t>子表可按如下方法构造：</a:t>
            </a:r>
          </a:p>
          <a:p>
            <a:pPr algn="just" eaLnBrk="1" hangingPunct="1">
              <a:lnSpc>
                <a:spcPct val="140000"/>
              </a:lnSpc>
            </a:pPr>
            <a:r>
              <a:rPr lang="zh-CN" altLang="en-US"/>
              <a:t>　　</a:t>
            </a:r>
            <a:r>
              <a:rPr lang="en-US" altLang="zh-CN"/>
              <a:t>(1) </a:t>
            </a:r>
            <a:r>
              <a:rPr lang="zh-CN" altLang="en-US"/>
              <a:t>若项目</a:t>
            </a:r>
            <a:r>
              <a:rPr lang="en-US" altLang="zh-CN"/>
              <a:t>A→α·aβ</a:t>
            </a:r>
            <a:r>
              <a:rPr lang="zh-CN" altLang="en-US"/>
              <a:t>属于</a:t>
            </a:r>
            <a:r>
              <a:rPr lang="en-US" altLang="zh-CN"/>
              <a:t>I</a:t>
            </a:r>
            <a:r>
              <a:rPr lang="en-US" altLang="zh-CN" baseline="-30000"/>
              <a:t>k</a:t>
            </a:r>
            <a:r>
              <a:rPr lang="zh-CN" altLang="en-US"/>
              <a:t>且</a:t>
            </a:r>
            <a:r>
              <a:rPr lang="en-US" altLang="zh-CN"/>
              <a:t>GO(I</a:t>
            </a:r>
            <a:r>
              <a:rPr lang="en-US" altLang="zh-CN" baseline="-30000"/>
              <a:t>k</a:t>
            </a:r>
            <a:r>
              <a:rPr lang="en-US" altLang="zh-CN"/>
              <a:t>,a)=I</a:t>
            </a:r>
            <a:r>
              <a:rPr lang="en-US" altLang="zh-CN" baseline="-30000"/>
              <a:t>j</a:t>
            </a:r>
            <a:r>
              <a:rPr lang="zh-CN" altLang="en-US"/>
              <a:t>，</a:t>
            </a:r>
            <a:r>
              <a:rPr lang="en-US" altLang="zh-CN"/>
              <a:t>a</a:t>
            </a:r>
            <a:r>
              <a:rPr lang="zh-CN" altLang="en-US"/>
              <a:t>为终结符，则置</a:t>
            </a:r>
            <a:r>
              <a:rPr lang="en-US" altLang="zh-CN"/>
              <a:t>ACTION[k,a]</a:t>
            </a:r>
            <a:r>
              <a:rPr lang="zh-CN" altLang="en-US"/>
              <a:t>为“将</a:t>
            </a:r>
            <a:r>
              <a:rPr lang="en-US" altLang="zh-CN"/>
              <a:t>(j,a)</a:t>
            </a:r>
            <a:r>
              <a:rPr lang="zh-CN" altLang="en-US"/>
              <a:t>移进栈”，简记为“</a:t>
            </a:r>
            <a:r>
              <a:rPr lang="en-US" altLang="zh-CN"/>
              <a:t>s</a:t>
            </a:r>
            <a:r>
              <a:rPr lang="en-US" altLang="zh-CN" baseline="-30000"/>
              <a:t>j</a:t>
            </a:r>
            <a:r>
              <a:rPr lang="en-US" altLang="zh-CN"/>
              <a:t>”</a:t>
            </a:r>
            <a:r>
              <a:rPr lang="zh-CN" altLang="en-US"/>
              <a:t>。</a:t>
            </a:r>
          </a:p>
          <a:p>
            <a:pPr algn="just" eaLnBrk="1" hangingPunct="1">
              <a:lnSpc>
                <a:spcPct val="140000"/>
              </a:lnSpc>
            </a:pPr>
            <a:r>
              <a:rPr lang="zh-CN" altLang="en-US"/>
              <a:t>　　</a:t>
            </a:r>
            <a:r>
              <a:rPr lang="en-US" altLang="zh-CN"/>
              <a:t>(2) </a:t>
            </a:r>
            <a:r>
              <a:rPr lang="zh-CN" altLang="en-US"/>
              <a:t>若项目</a:t>
            </a:r>
            <a:r>
              <a:rPr lang="en-US" altLang="zh-CN"/>
              <a:t>A→α·</a:t>
            </a:r>
            <a:r>
              <a:rPr lang="zh-CN" altLang="en-US"/>
              <a:t>属于</a:t>
            </a:r>
            <a:r>
              <a:rPr lang="en-US" altLang="zh-CN"/>
              <a:t>I</a:t>
            </a:r>
            <a:r>
              <a:rPr lang="en-US" altLang="zh-CN" baseline="-30000"/>
              <a:t>k</a:t>
            </a:r>
            <a:r>
              <a:rPr lang="zh-CN" altLang="en-US"/>
              <a:t>，则对任何终结符</a:t>
            </a:r>
            <a:r>
              <a:rPr lang="en-US" altLang="zh-CN"/>
              <a:t>a(</a:t>
            </a:r>
            <a:r>
              <a:rPr lang="zh-CN" altLang="en-US"/>
              <a:t>或结束符</a:t>
            </a:r>
            <a:r>
              <a:rPr lang="en-US" altLang="zh-CN"/>
              <a:t>#)</a:t>
            </a:r>
            <a:r>
              <a:rPr lang="zh-CN" altLang="en-US"/>
              <a:t>，置</a:t>
            </a:r>
            <a:r>
              <a:rPr lang="en-US" altLang="zh-CN"/>
              <a:t>ACTION[k,a]</a:t>
            </a:r>
            <a:r>
              <a:rPr lang="zh-CN" altLang="en-US"/>
              <a:t>为“用产生式</a:t>
            </a:r>
            <a:r>
              <a:rPr lang="en-US" altLang="zh-CN"/>
              <a:t>A→α</a:t>
            </a:r>
            <a:r>
              <a:rPr lang="zh-CN" altLang="en-US"/>
              <a:t>进行归约”，简记为“</a:t>
            </a:r>
            <a:r>
              <a:rPr lang="en-US" altLang="zh-CN"/>
              <a:t>r</a:t>
            </a:r>
            <a:r>
              <a:rPr lang="en-US" altLang="zh-CN" baseline="-30000"/>
              <a:t>j</a:t>
            </a:r>
            <a:r>
              <a:rPr lang="en-US" altLang="zh-CN"/>
              <a:t>”(</a:t>
            </a:r>
            <a:r>
              <a:rPr lang="zh-CN" altLang="en-US"/>
              <a:t>注意：</a:t>
            </a:r>
            <a:r>
              <a:rPr lang="en-US" altLang="zh-CN"/>
              <a:t>j</a:t>
            </a:r>
            <a:r>
              <a:rPr lang="zh-CN" altLang="en-US"/>
              <a:t>是产生式的编号，而不是项目集的状态号，即</a:t>
            </a:r>
            <a:r>
              <a:rPr lang="en-US" altLang="zh-CN"/>
              <a:t>A→α</a:t>
            </a:r>
            <a:r>
              <a:rPr lang="zh-CN" altLang="en-US"/>
              <a:t>是文法</a:t>
            </a:r>
            <a:r>
              <a:rPr lang="en-US" altLang="zh-CN"/>
              <a:t>G'[S']</a:t>
            </a:r>
            <a:r>
              <a:rPr lang="zh-CN" altLang="en-US"/>
              <a:t>的第</a:t>
            </a:r>
            <a:r>
              <a:rPr lang="en-US" altLang="zh-CN"/>
              <a:t>j</a:t>
            </a:r>
            <a:r>
              <a:rPr lang="zh-CN" altLang="en-US"/>
              <a:t>个产生式</a:t>
            </a:r>
            <a:r>
              <a:rPr lang="en-US" altLang="zh-CN"/>
              <a:t>)</a:t>
            </a:r>
            <a:r>
              <a:rPr lang="zh-CN" altLang="en-US"/>
              <a:t>。</a:t>
            </a:r>
          </a:p>
        </p:txBody>
      </p:sp>
    </p:spTree>
  </p:cSld>
  <p:clrMapOvr>
    <a:masterClrMapping/>
  </p:clrMapOvr>
  <p:transition>
    <p:random/>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a:extLst>
              <a:ext uri="{FF2B5EF4-FFF2-40B4-BE49-F238E27FC236}">
                <a16:creationId xmlns:a16="http://schemas.microsoft.com/office/drawing/2014/main" id="{FABF0D3E-94BA-FBBB-52B0-BBF2218B96AF}"/>
              </a:ext>
            </a:extLst>
          </p:cNvPr>
          <p:cNvSpPr txBox="1">
            <a:spLocks noChangeArrowheads="1"/>
          </p:cNvSpPr>
          <p:nvPr/>
        </p:nvSpPr>
        <p:spPr bwMode="auto">
          <a:xfrm>
            <a:off x="212725" y="549275"/>
            <a:ext cx="8751888"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a:t>
            </a:r>
            <a:r>
              <a:rPr lang="en-US" altLang="zh-CN"/>
              <a:t>(3) </a:t>
            </a:r>
            <a:r>
              <a:rPr lang="zh-CN" altLang="en-US"/>
              <a:t>若项目</a:t>
            </a:r>
            <a:r>
              <a:rPr lang="en-US" altLang="zh-CN"/>
              <a:t>S'→S·</a:t>
            </a:r>
            <a:r>
              <a:rPr lang="zh-CN" altLang="en-US"/>
              <a:t>属于</a:t>
            </a:r>
            <a:r>
              <a:rPr lang="en-US" altLang="zh-CN"/>
              <a:t>I</a:t>
            </a:r>
            <a:r>
              <a:rPr lang="en-US" altLang="zh-CN" baseline="-30000"/>
              <a:t>k</a:t>
            </a:r>
            <a:r>
              <a:rPr lang="en-US" altLang="zh-CN"/>
              <a:t>(S·</a:t>
            </a:r>
            <a:r>
              <a:rPr lang="zh-CN" altLang="en-US"/>
              <a:t>表示整个句子已输入并归约结束</a:t>
            </a:r>
            <a:r>
              <a:rPr lang="en-US" altLang="zh-CN"/>
              <a:t>)</a:t>
            </a:r>
            <a:r>
              <a:rPr lang="zh-CN" altLang="en-US"/>
              <a:t>，则置</a:t>
            </a:r>
            <a:r>
              <a:rPr lang="en-US" altLang="zh-CN"/>
              <a:t>ACTION[k,#]</a:t>
            </a:r>
            <a:r>
              <a:rPr lang="zh-CN" altLang="en-US"/>
              <a:t>为“接受”，简记为“</a:t>
            </a:r>
            <a:r>
              <a:rPr lang="en-US" altLang="zh-CN"/>
              <a:t>acc”</a:t>
            </a:r>
            <a:r>
              <a:rPr lang="zh-CN" altLang="en-US"/>
              <a:t>。</a:t>
            </a:r>
          </a:p>
          <a:p>
            <a:pPr algn="just" eaLnBrk="1" hangingPunct="1">
              <a:lnSpc>
                <a:spcPct val="140000"/>
              </a:lnSpc>
            </a:pPr>
            <a:r>
              <a:rPr lang="zh-CN" altLang="en-US"/>
              <a:t>　　</a:t>
            </a:r>
            <a:r>
              <a:rPr lang="en-US" altLang="zh-CN"/>
              <a:t>(4)</a:t>
            </a:r>
            <a:r>
              <a:rPr lang="zh-CN" altLang="en-US"/>
              <a:t>若项目</a:t>
            </a:r>
            <a:r>
              <a:rPr lang="en-US" altLang="zh-CN"/>
              <a:t>A→α•Bβ</a:t>
            </a:r>
            <a:r>
              <a:rPr lang="zh-CN" altLang="en-US"/>
              <a:t>属于</a:t>
            </a:r>
            <a:r>
              <a:rPr lang="en-US" altLang="zh-CN"/>
              <a:t>Ik</a:t>
            </a:r>
            <a:r>
              <a:rPr lang="zh-CN" altLang="en-US"/>
              <a:t>且</a:t>
            </a:r>
            <a:r>
              <a:rPr lang="en-US" altLang="zh-CN"/>
              <a:t>GO(Ik,</a:t>
            </a:r>
            <a:r>
              <a:rPr lang="da-DK" altLang="zh-CN"/>
              <a:t> </a:t>
            </a:r>
            <a:r>
              <a:rPr lang="en-US" altLang="zh-CN"/>
              <a:t>B) =Ij</a:t>
            </a:r>
            <a:r>
              <a:rPr lang="zh-CN" altLang="en-US"/>
              <a:t>，</a:t>
            </a:r>
            <a:r>
              <a:rPr lang="en-US" altLang="zh-CN"/>
              <a:t>B</a:t>
            </a:r>
            <a:r>
              <a:rPr lang="zh-CN" altLang="en-US"/>
              <a:t>为非终结符，则置</a:t>
            </a:r>
            <a:r>
              <a:rPr lang="en-US" altLang="zh-CN"/>
              <a:t>GOTO[k,</a:t>
            </a:r>
            <a:r>
              <a:rPr lang="da-DK" altLang="zh-CN"/>
              <a:t> </a:t>
            </a:r>
            <a:r>
              <a:rPr lang="en-US" altLang="zh-CN"/>
              <a:t>B] =j</a:t>
            </a:r>
            <a:r>
              <a:rPr lang="zh-CN" altLang="en-US"/>
              <a:t>，即意为将 </a:t>
            </a:r>
            <a:r>
              <a:rPr lang="en-US" altLang="zh-CN"/>
              <a:t>(j,</a:t>
            </a:r>
            <a:r>
              <a:rPr lang="da-DK" altLang="zh-CN"/>
              <a:t> </a:t>
            </a:r>
            <a:r>
              <a:rPr lang="en-US" altLang="zh-CN"/>
              <a:t>B) </a:t>
            </a:r>
            <a:r>
              <a:rPr lang="zh-CN" altLang="en-US"/>
              <a:t>移进栈。 </a:t>
            </a:r>
          </a:p>
          <a:p>
            <a:pPr algn="just" eaLnBrk="1" hangingPunct="1">
              <a:lnSpc>
                <a:spcPct val="140000"/>
              </a:lnSpc>
            </a:pPr>
            <a:r>
              <a:rPr lang="zh-CN" altLang="en-US"/>
              <a:t>　　</a:t>
            </a:r>
            <a:r>
              <a:rPr lang="en-US" altLang="zh-CN"/>
              <a:t>(5) </a:t>
            </a:r>
            <a:r>
              <a:rPr lang="zh-CN" altLang="en-US"/>
              <a:t>分析表中凡不能用规则</a:t>
            </a:r>
            <a:r>
              <a:rPr lang="en-US" altLang="zh-CN"/>
              <a:t>(1)</a:t>
            </a:r>
            <a:r>
              <a:rPr lang="zh-CN" altLang="en-US"/>
              <a:t>～</a:t>
            </a:r>
            <a:r>
              <a:rPr lang="en-US" altLang="zh-CN"/>
              <a:t>(4)</a:t>
            </a:r>
            <a:r>
              <a:rPr lang="zh-CN" altLang="en-US"/>
              <a:t>填入的空白格均置为“出错标志”。</a:t>
            </a:r>
          </a:p>
          <a:p>
            <a:pPr algn="just" eaLnBrk="1" hangingPunct="1">
              <a:lnSpc>
                <a:spcPct val="140000"/>
              </a:lnSpc>
            </a:pPr>
            <a:r>
              <a:rPr lang="zh-CN" altLang="en-US"/>
              <a:t>　　由于假定</a:t>
            </a:r>
            <a:r>
              <a:rPr lang="en-US" altLang="zh-CN"/>
              <a:t>LR(0)</a:t>
            </a:r>
            <a:r>
              <a:rPr lang="zh-CN" altLang="en-US"/>
              <a:t>文法规范族的每个项目集不含冲突项目，因此按上述方法构造的分析表的每个入口都是惟一的</a:t>
            </a:r>
            <a:r>
              <a:rPr lang="en-US" altLang="zh-CN"/>
              <a:t>(</a:t>
            </a:r>
            <a:r>
              <a:rPr lang="zh-CN" altLang="en-US"/>
              <a:t>即不含多重定义</a:t>
            </a:r>
            <a:r>
              <a:rPr lang="en-US" altLang="zh-CN"/>
              <a:t>)</a:t>
            </a:r>
            <a:r>
              <a:rPr lang="zh-CN" altLang="en-US"/>
              <a:t>。我们称如此构造的分析表是一张</a:t>
            </a:r>
            <a:r>
              <a:rPr lang="en-US" altLang="zh-CN"/>
              <a:t>LR(0)</a:t>
            </a:r>
            <a:r>
              <a:rPr lang="zh-CN" altLang="en-US"/>
              <a:t>表，使用</a:t>
            </a:r>
            <a:r>
              <a:rPr lang="en-US" altLang="zh-CN"/>
              <a:t>LR(0)</a:t>
            </a:r>
            <a:r>
              <a:rPr lang="zh-CN" altLang="en-US"/>
              <a:t>表的分析器叫做一个</a:t>
            </a:r>
            <a:r>
              <a:rPr lang="en-US" altLang="zh-CN"/>
              <a:t>LR(0)</a:t>
            </a:r>
            <a:r>
              <a:rPr lang="zh-CN" altLang="en-US"/>
              <a:t>分析器。</a:t>
            </a:r>
          </a:p>
        </p:txBody>
      </p:sp>
    </p:spTree>
  </p:cSld>
  <p:clrMapOvr>
    <a:masterClrMapping/>
  </p:clrMapOvr>
  <p:transition>
    <p:random/>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9" name="Rectangle 3">
            <a:extLst>
              <a:ext uri="{FF2B5EF4-FFF2-40B4-BE49-F238E27FC236}">
                <a16:creationId xmlns:a16="http://schemas.microsoft.com/office/drawing/2014/main" id="{704C95E0-781F-B2DB-C7FB-53E65F0ED5EF}"/>
              </a:ext>
            </a:extLst>
          </p:cNvPr>
          <p:cNvSpPr>
            <a:spLocks noGrp="1" noChangeArrowheads="1"/>
          </p:cNvSpPr>
          <p:nvPr>
            <p:ph type="body" idx="1"/>
          </p:nvPr>
        </p:nvSpPr>
        <p:spPr>
          <a:xfrm>
            <a:off x="457200" y="1196975"/>
            <a:ext cx="8147050" cy="5976938"/>
          </a:xfrm>
        </p:spPr>
        <p:txBody>
          <a:bodyPr/>
          <a:lstStyle/>
          <a:p>
            <a:pPr eaLnBrk="1" hangingPunct="1">
              <a:buFont typeface="Wingdings" panose="05000000000000000000" pitchFamily="2" charset="2"/>
              <a:buNone/>
              <a:defRPr/>
            </a:pPr>
            <a:r>
              <a:rPr lang="en-US" altLang="zh-CN" sz="2000" b="0"/>
              <a:t>            </a:t>
            </a:r>
            <a:r>
              <a:rPr lang="zh-CN" altLang="en-US" b="0"/>
              <a:t>对于（</a:t>
            </a:r>
            <a:r>
              <a:rPr lang="en-US" altLang="zh-CN" b="0"/>
              <a:t>2</a:t>
            </a:r>
            <a:r>
              <a:rPr lang="zh-CN" altLang="en-US" b="0"/>
              <a:t>）的说明如下，假定有产生式</a:t>
            </a:r>
            <a:r>
              <a:rPr lang="en-US" altLang="zh-CN" b="0"/>
              <a:t>A→abc</a:t>
            </a:r>
            <a:r>
              <a:rPr lang="zh-CN" altLang="en-US" b="0"/>
              <a:t>且句子序列为</a:t>
            </a:r>
            <a:r>
              <a:rPr lang="en-US" altLang="zh-CN" b="0">
                <a:latin typeface="Arial"/>
              </a:rPr>
              <a:t>…</a:t>
            </a:r>
            <a:r>
              <a:rPr lang="en-US" altLang="zh-CN" b="0"/>
              <a:t>abcd</a:t>
            </a:r>
            <a:r>
              <a:rPr lang="en-US" altLang="zh-CN" b="0">
                <a:latin typeface="Arial"/>
              </a:rPr>
              <a:t>…</a:t>
            </a:r>
            <a:r>
              <a:rPr lang="zh-CN" altLang="en-US" b="0"/>
              <a:t>，当前刚扫描完字符串</a:t>
            </a:r>
            <a:r>
              <a:rPr lang="en-US" altLang="zh-CN" b="0"/>
              <a:t>abc</a:t>
            </a:r>
            <a:r>
              <a:rPr lang="zh-CN" altLang="en-US" b="0"/>
              <a:t>且扫描指针指向字符</a:t>
            </a:r>
            <a:r>
              <a:rPr lang="en-US" altLang="zh-CN" b="0"/>
              <a:t>d</a:t>
            </a:r>
            <a:r>
              <a:rPr lang="zh-CN" altLang="en-US" b="0"/>
              <a:t>（此时</a:t>
            </a:r>
            <a:r>
              <a:rPr lang="en-US" altLang="zh-CN" b="0"/>
              <a:t>d</a:t>
            </a:r>
            <a:r>
              <a:rPr lang="zh-CN" altLang="en-US" b="0"/>
              <a:t>为当前输入符号）。由于刚扫描过的</a:t>
            </a:r>
            <a:r>
              <a:rPr lang="en-US" altLang="zh-CN" b="0"/>
              <a:t>abc</a:t>
            </a:r>
            <a:r>
              <a:rPr lang="zh-CN" altLang="en-US" b="0"/>
              <a:t>形成了一个句柄，这时应将</a:t>
            </a:r>
            <a:r>
              <a:rPr lang="en-US" altLang="zh-CN" b="0"/>
              <a:t>abc</a:t>
            </a:r>
            <a:r>
              <a:rPr lang="zh-CN" altLang="en-US" b="0"/>
              <a:t>归约为非终结符</a:t>
            </a:r>
            <a:r>
              <a:rPr lang="en-US" altLang="zh-CN" b="0"/>
              <a:t>A</a:t>
            </a:r>
            <a:r>
              <a:rPr lang="zh-CN" altLang="en-US" b="0"/>
              <a:t>。那么，当面临什么输入符号时可以将</a:t>
            </a:r>
            <a:r>
              <a:rPr lang="en-US" altLang="zh-CN" b="0"/>
              <a:t>abc</a:t>
            </a:r>
            <a:r>
              <a:rPr lang="zh-CN" altLang="en-US" b="0"/>
              <a:t>归约为</a:t>
            </a:r>
            <a:r>
              <a:rPr lang="en-US" altLang="zh-CN" b="0"/>
              <a:t>A</a:t>
            </a:r>
            <a:r>
              <a:rPr lang="zh-CN" altLang="en-US" b="0"/>
              <a:t>呢？由于</a:t>
            </a:r>
            <a:r>
              <a:rPr lang="en-US" altLang="zh-CN" b="0"/>
              <a:t>LR</a:t>
            </a:r>
            <a:r>
              <a:rPr lang="zh-CN" altLang="en-US" b="0"/>
              <a:t>分析法采用的是规范归约，即在句柄之后是不会出现非终结符的。为了简单起见，</a:t>
            </a:r>
            <a:r>
              <a:rPr lang="en-US" altLang="zh-CN" b="0"/>
              <a:t>LR(0) </a:t>
            </a:r>
            <a:r>
              <a:rPr lang="zh-CN" altLang="en-US" b="0"/>
              <a:t>采取的办法是当句柄遇见文法的任何终结符（包括终结符</a:t>
            </a:r>
            <a:r>
              <a:rPr lang="en-US" altLang="zh-CN" b="0"/>
              <a:t>#</a:t>
            </a:r>
            <a:r>
              <a:rPr lang="zh-CN" altLang="en-US" b="0"/>
              <a:t>）都进行归约，而不管该终结符是否真正会在句柄之后出现。这种情况反映在</a:t>
            </a:r>
            <a:r>
              <a:rPr lang="en-US" altLang="zh-CN" b="0"/>
              <a:t>LR(0) </a:t>
            </a:r>
            <a:r>
              <a:rPr lang="zh-CN" altLang="en-US" b="0"/>
              <a:t>分析表中，就是在</a:t>
            </a:r>
            <a:r>
              <a:rPr lang="en-US" altLang="zh-CN" b="0"/>
              <a:t>ACTION</a:t>
            </a:r>
            <a:r>
              <a:rPr lang="zh-CN" altLang="en-US" b="0"/>
              <a:t>表的状态</a:t>
            </a:r>
            <a:r>
              <a:rPr lang="en-US" altLang="zh-CN" b="0"/>
              <a:t>k</a:t>
            </a:r>
            <a:r>
              <a:rPr lang="zh-CN" altLang="en-US" b="0"/>
              <a:t>（设归约项目</a:t>
            </a:r>
            <a:r>
              <a:rPr lang="en-US" altLang="zh-CN" b="0"/>
              <a:t>A→abc</a:t>
            </a:r>
            <a:r>
              <a:rPr lang="en-US" altLang="zh-CN" b="0">
                <a:latin typeface="Arial"/>
              </a:rPr>
              <a:t>•</a:t>
            </a:r>
            <a:r>
              <a:rPr lang="zh-CN" altLang="en-US" b="0"/>
              <a:t>属于项目集</a:t>
            </a:r>
            <a:r>
              <a:rPr lang="en-US" altLang="zh-CN" b="0"/>
              <a:t>I</a:t>
            </a:r>
            <a:r>
              <a:rPr lang="en-US" altLang="zh-CN" b="0" baseline="-25000"/>
              <a:t>k</a:t>
            </a:r>
            <a:r>
              <a:rPr lang="zh-CN" altLang="en-US" b="0"/>
              <a:t>）这一行全部填满产生式</a:t>
            </a:r>
            <a:r>
              <a:rPr lang="en-US" altLang="zh-CN" b="0"/>
              <a:t>A→abc</a:t>
            </a:r>
            <a:r>
              <a:rPr lang="zh-CN" altLang="en-US" b="0"/>
              <a:t>的归约编号</a:t>
            </a:r>
            <a:r>
              <a:rPr lang="en-US" altLang="zh-CN" b="0"/>
              <a:t>r</a:t>
            </a:r>
            <a:r>
              <a:rPr lang="en-US" altLang="zh-CN" b="0" baseline="-25000"/>
              <a:t>j</a:t>
            </a:r>
            <a:r>
              <a:rPr lang="zh-CN" altLang="en-US" b="0"/>
              <a:t>，这是因为</a:t>
            </a:r>
            <a:r>
              <a:rPr lang="en-US" altLang="zh-CN" b="0"/>
              <a:t>ACTION</a:t>
            </a:r>
            <a:r>
              <a:rPr lang="zh-CN" altLang="en-US" b="0"/>
              <a:t>表恰好对应文法的全部终结符（包括终结符</a:t>
            </a:r>
            <a:r>
              <a:rPr lang="en-US" altLang="zh-CN" b="0"/>
              <a:t>#</a:t>
            </a:r>
            <a:r>
              <a:rPr lang="zh-CN" altLang="en-US" b="0"/>
              <a:t>），而</a:t>
            </a:r>
            <a:r>
              <a:rPr lang="en-US" altLang="zh-CN" b="0"/>
              <a:t>GOTO</a:t>
            </a:r>
            <a:r>
              <a:rPr lang="zh-CN" altLang="en-US" b="0"/>
              <a:t>表因只对应文法的非终结符故其状态</a:t>
            </a:r>
            <a:r>
              <a:rPr lang="en-US" altLang="zh-CN" b="0"/>
              <a:t>k</a:t>
            </a:r>
            <a:r>
              <a:rPr lang="zh-CN" altLang="en-US" b="0"/>
              <a:t>这一行无需填入</a:t>
            </a:r>
            <a:r>
              <a:rPr lang="en-US" altLang="zh-CN" b="0"/>
              <a:t>r</a:t>
            </a:r>
            <a:r>
              <a:rPr lang="en-US" altLang="zh-CN" b="0" baseline="-25000"/>
              <a:t>j</a:t>
            </a:r>
            <a:r>
              <a:rPr lang="zh-CN" altLang="en-US" b="0"/>
              <a:t>。</a:t>
            </a:r>
          </a:p>
        </p:txBody>
      </p:sp>
    </p:spTree>
  </p:cSld>
  <p:clrMapOvr>
    <a:masterClrMapping/>
  </p:clrMapOvr>
  <p:transition>
    <p:random/>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3" name="Rectangle 3">
            <a:extLst>
              <a:ext uri="{FF2B5EF4-FFF2-40B4-BE49-F238E27FC236}">
                <a16:creationId xmlns:a16="http://schemas.microsoft.com/office/drawing/2014/main" id="{A6244D42-2FBE-85D5-FDF2-B7AB70C4D9BB}"/>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b="0"/>
              <a:t>           </a:t>
            </a:r>
            <a:r>
              <a:rPr lang="zh-CN" altLang="en-US" b="0"/>
              <a:t>对于（</a:t>
            </a:r>
            <a:r>
              <a:rPr lang="en-US" altLang="zh-CN" b="0"/>
              <a:t>3</a:t>
            </a:r>
            <a:r>
              <a:rPr lang="zh-CN" altLang="en-US" b="0"/>
              <a:t>），当把</a:t>
            </a:r>
            <a:r>
              <a:rPr lang="en-US" altLang="zh-CN" b="0"/>
              <a:t>S</a:t>
            </a:r>
            <a:r>
              <a:rPr lang="zh-CN" altLang="en-US" b="0"/>
              <a:t>归约为</a:t>
            </a:r>
            <a:r>
              <a:rPr lang="en-US" altLang="zh-CN" b="0"/>
              <a:t>S'</a:t>
            </a:r>
            <a:r>
              <a:rPr lang="zh-CN" altLang="en-US" b="0"/>
              <a:t>时则表明整个句子分析成功，此时扫描到的当前输入符号只能是语句结束符</a:t>
            </a:r>
            <a:r>
              <a:rPr lang="en-US" altLang="zh-CN" b="0"/>
              <a:t>#</a:t>
            </a:r>
            <a:r>
              <a:rPr lang="zh-CN" altLang="en-US" b="0"/>
              <a:t>，否则出错。因此，反映在</a:t>
            </a:r>
            <a:r>
              <a:rPr lang="en-US" altLang="zh-CN" b="0"/>
              <a:t>ACTION</a:t>
            </a:r>
            <a:r>
              <a:rPr lang="zh-CN" altLang="en-US" b="0"/>
              <a:t>表中，就是在状态</a:t>
            </a:r>
            <a:r>
              <a:rPr lang="en-US" altLang="zh-CN" b="0"/>
              <a:t>k</a:t>
            </a:r>
            <a:r>
              <a:rPr lang="zh-CN" altLang="en-US" b="0"/>
              <a:t>（设</a:t>
            </a:r>
            <a:r>
              <a:rPr lang="en-US" altLang="zh-CN" b="0"/>
              <a:t>S'→S</a:t>
            </a:r>
            <a:r>
              <a:rPr lang="en-US" altLang="zh-CN" b="0">
                <a:latin typeface="Arial"/>
              </a:rPr>
              <a:t>•</a:t>
            </a:r>
            <a:r>
              <a:rPr lang="zh-CN" altLang="en-US" b="0"/>
              <a:t>属于</a:t>
            </a:r>
            <a:r>
              <a:rPr lang="en-US" altLang="zh-CN" b="0"/>
              <a:t>I</a:t>
            </a:r>
            <a:r>
              <a:rPr lang="en-US" altLang="zh-CN" b="0" baseline="-25000"/>
              <a:t>k</a:t>
            </a:r>
            <a:r>
              <a:rPr lang="zh-CN" altLang="en-US" b="0"/>
              <a:t>）这一行对应字符</a:t>
            </a:r>
            <a:r>
              <a:rPr lang="en-US" altLang="zh-CN" b="0"/>
              <a:t>#</a:t>
            </a:r>
            <a:r>
              <a:rPr lang="zh-CN" altLang="en-US" b="0"/>
              <a:t>的栏目</a:t>
            </a:r>
            <a:r>
              <a:rPr lang="en-US" altLang="zh-CN" b="0"/>
              <a:t>ACTION[k, #] </a:t>
            </a:r>
            <a:r>
              <a:rPr lang="zh-CN" altLang="en-US" b="0"/>
              <a:t>被置为</a:t>
            </a:r>
            <a:r>
              <a:rPr lang="en-US" altLang="zh-CN" b="0"/>
              <a:t>acc</a:t>
            </a:r>
            <a:r>
              <a:rPr lang="zh-CN" altLang="en-US" b="0"/>
              <a:t>。</a:t>
            </a:r>
          </a:p>
        </p:txBody>
      </p:sp>
    </p:spTree>
  </p:cSld>
  <p:clrMapOvr>
    <a:masterClrMapping/>
  </p:clrMapOvr>
  <p:transition>
    <p:random/>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1026">
            <a:extLst>
              <a:ext uri="{FF2B5EF4-FFF2-40B4-BE49-F238E27FC236}">
                <a16:creationId xmlns:a16="http://schemas.microsoft.com/office/drawing/2014/main" id="{1144815C-006E-4630-016C-07A05B875D48}"/>
              </a:ext>
            </a:extLst>
          </p:cNvPr>
          <p:cNvSpPr txBox="1">
            <a:spLocks noChangeArrowheads="1"/>
          </p:cNvSpPr>
          <p:nvPr/>
        </p:nvSpPr>
        <p:spPr bwMode="auto">
          <a:xfrm>
            <a:off x="130175" y="549275"/>
            <a:ext cx="8824913"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ea typeface="黑体" panose="02010609060101010101" pitchFamily="49" charset="-122"/>
              </a:rPr>
              <a:t>　　例</a:t>
            </a:r>
            <a:r>
              <a:rPr lang="en-US" altLang="zh-CN">
                <a:ea typeface="黑体" panose="02010609060101010101" pitchFamily="49" charset="-122"/>
              </a:rPr>
              <a:t>3.17</a:t>
            </a:r>
            <a:r>
              <a:rPr lang="en-US" altLang="zh-CN"/>
              <a:t>  </a:t>
            </a:r>
            <a:r>
              <a:rPr lang="zh-CN" altLang="en-US"/>
              <a:t>已知文法</a:t>
            </a:r>
            <a:r>
              <a:rPr lang="en-US" altLang="zh-CN"/>
              <a:t>G[S]</a:t>
            </a:r>
            <a:r>
              <a:rPr lang="zh-CN" altLang="en-US"/>
              <a:t>如下，试构造该文法的</a:t>
            </a:r>
            <a:r>
              <a:rPr lang="en-US" altLang="zh-CN"/>
              <a:t>LR(0)</a:t>
            </a:r>
            <a:r>
              <a:rPr lang="zh-CN" altLang="en-US"/>
              <a:t>分析表：</a:t>
            </a:r>
          </a:p>
          <a:p>
            <a:pPr algn="just" eaLnBrk="1" hangingPunct="1">
              <a:lnSpc>
                <a:spcPct val="110000"/>
              </a:lnSpc>
              <a:spcBef>
                <a:spcPct val="50000"/>
              </a:spcBef>
            </a:pPr>
            <a:r>
              <a:rPr lang="zh-CN" altLang="en-US"/>
              <a:t>                       </a:t>
            </a:r>
            <a:r>
              <a:rPr lang="en-US" altLang="zh-CN"/>
              <a:t>G[S]:</a:t>
            </a:r>
            <a:r>
              <a:rPr lang="zh-CN" altLang="en-US"/>
              <a:t>　</a:t>
            </a:r>
            <a:r>
              <a:rPr lang="en-US" altLang="zh-CN"/>
              <a:t>S→BB</a:t>
            </a:r>
          </a:p>
          <a:p>
            <a:pPr algn="just" eaLnBrk="1" hangingPunct="1">
              <a:lnSpc>
                <a:spcPct val="110000"/>
              </a:lnSpc>
              <a:spcBef>
                <a:spcPct val="50000"/>
              </a:spcBef>
            </a:pPr>
            <a:r>
              <a:rPr lang="en-US" altLang="zh-CN"/>
              <a:t>                            	B→aB∣b	</a:t>
            </a:r>
          </a:p>
          <a:p>
            <a:pPr algn="just" eaLnBrk="1" hangingPunct="1">
              <a:lnSpc>
                <a:spcPct val="11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将文法</a:t>
            </a:r>
            <a:r>
              <a:rPr lang="en-US" altLang="zh-CN"/>
              <a:t>G[S]</a:t>
            </a:r>
            <a:r>
              <a:rPr lang="zh-CN" altLang="en-US"/>
              <a:t>拓广为文法</a:t>
            </a:r>
            <a:r>
              <a:rPr lang="en-US" altLang="zh-CN"/>
              <a:t>G'[S']</a:t>
            </a:r>
            <a:r>
              <a:rPr lang="zh-CN" altLang="en-US"/>
              <a:t>：</a:t>
            </a:r>
          </a:p>
          <a:p>
            <a:pPr algn="just" eaLnBrk="1" hangingPunct="1">
              <a:lnSpc>
                <a:spcPct val="110000"/>
              </a:lnSpc>
              <a:spcBef>
                <a:spcPct val="50000"/>
              </a:spcBef>
            </a:pPr>
            <a:r>
              <a:rPr lang="zh-CN" altLang="en-US"/>
              <a:t>                       </a:t>
            </a:r>
            <a:r>
              <a:rPr lang="en-US" altLang="zh-CN"/>
              <a:t>G'[S']:  (0) S'→S</a:t>
            </a:r>
          </a:p>
          <a:p>
            <a:pPr algn="just" eaLnBrk="1" hangingPunct="1">
              <a:lnSpc>
                <a:spcPct val="110000"/>
              </a:lnSpc>
              <a:spcBef>
                <a:spcPct val="50000"/>
              </a:spcBef>
            </a:pPr>
            <a:r>
              <a:rPr lang="en-US" altLang="zh-CN"/>
              <a:t>                             </a:t>
            </a:r>
            <a:r>
              <a:rPr lang="zh-CN" altLang="en-US"/>
              <a:t>　	</a:t>
            </a:r>
            <a:r>
              <a:rPr lang="en-US" altLang="zh-CN"/>
              <a:t>(1) S→BB</a:t>
            </a:r>
          </a:p>
          <a:p>
            <a:pPr algn="just" eaLnBrk="1" hangingPunct="1">
              <a:lnSpc>
                <a:spcPct val="110000"/>
              </a:lnSpc>
              <a:spcBef>
                <a:spcPct val="50000"/>
              </a:spcBef>
            </a:pPr>
            <a:r>
              <a:rPr lang="en-US" altLang="zh-CN"/>
              <a:t>                            	(2) B→aB</a:t>
            </a:r>
          </a:p>
          <a:p>
            <a:pPr algn="just" eaLnBrk="1" hangingPunct="1">
              <a:lnSpc>
                <a:spcPct val="110000"/>
              </a:lnSpc>
              <a:spcBef>
                <a:spcPct val="50000"/>
              </a:spcBef>
            </a:pPr>
            <a:r>
              <a:rPr lang="en-US" altLang="zh-CN"/>
              <a:t>                             	(3) B→b</a:t>
            </a:r>
          </a:p>
          <a:p>
            <a:pPr eaLnBrk="1" hangingPunct="1">
              <a:lnSpc>
                <a:spcPct val="110000"/>
              </a:lnSpc>
              <a:spcBef>
                <a:spcPct val="50000"/>
              </a:spcBef>
            </a:pPr>
            <a:endParaRPr lang="en-US" altLang="zh-CN"/>
          </a:p>
        </p:txBody>
      </p:sp>
    </p:spTree>
  </p:cSld>
  <p:clrMapOvr>
    <a:masterClrMapping/>
  </p:clrMapOvr>
  <p:transition>
    <p:random/>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1026">
            <a:extLst>
              <a:ext uri="{FF2B5EF4-FFF2-40B4-BE49-F238E27FC236}">
                <a16:creationId xmlns:a16="http://schemas.microsoft.com/office/drawing/2014/main" id="{73EF7F63-9EF7-2798-3F3B-3CEC7E4A32DF}"/>
              </a:ext>
            </a:extLst>
          </p:cNvPr>
          <p:cNvSpPr txBox="1">
            <a:spLocks noChangeArrowheads="1"/>
          </p:cNvSpPr>
          <p:nvPr/>
        </p:nvSpPr>
        <p:spPr bwMode="auto">
          <a:xfrm>
            <a:off x="188913" y="476250"/>
            <a:ext cx="8780462"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列出</a:t>
            </a:r>
            <a:r>
              <a:rPr lang="en-US" altLang="zh-CN"/>
              <a:t>LR(0)</a:t>
            </a:r>
            <a:r>
              <a:rPr lang="zh-CN" altLang="en-US"/>
              <a:t>的所有项目：</a:t>
            </a:r>
          </a:p>
          <a:p>
            <a:pPr algn="just" eaLnBrk="1" hangingPunct="1">
              <a:spcBef>
                <a:spcPct val="50000"/>
              </a:spcBef>
            </a:pPr>
            <a:r>
              <a:rPr lang="zh-CN" altLang="en-US"/>
              <a:t>     </a:t>
            </a:r>
            <a:r>
              <a:rPr lang="en-US" altLang="zh-CN"/>
              <a:t>1</a:t>
            </a:r>
            <a:r>
              <a:rPr lang="zh-CN" altLang="en-US"/>
              <a:t>．</a:t>
            </a:r>
            <a:r>
              <a:rPr lang="en-US" altLang="zh-CN"/>
              <a:t>S'→·S  	5</a:t>
            </a:r>
            <a:r>
              <a:rPr lang="zh-CN" altLang="en-US"/>
              <a:t>．</a:t>
            </a:r>
            <a:r>
              <a:rPr lang="en-US" altLang="zh-CN"/>
              <a:t>S→BB·   	9</a:t>
            </a:r>
            <a:r>
              <a:rPr lang="zh-CN" altLang="en-US"/>
              <a:t>．</a:t>
            </a:r>
            <a:r>
              <a:rPr lang="en-US" altLang="zh-CN"/>
              <a:t>B→·b</a:t>
            </a:r>
          </a:p>
          <a:p>
            <a:pPr algn="just" eaLnBrk="1" hangingPunct="1">
              <a:spcBef>
                <a:spcPct val="50000"/>
              </a:spcBef>
            </a:pPr>
            <a:r>
              <a:rPr lang="en-US" altLang="zh-CN"/>
              <a:t>     2</a:t>
            </a:r>
            <a:r>
              <a:rPr lang="zh-CN" altLang="en-US"/>
              <a:t>．</a:t>
            </a:r>
            <a:r>
              <a:rPr lang="en-US" altLang="zh-CN"/>
              <a:t>S'→S· 	6</a:t>
            </a:r>
            <a:r>
              <a:rPr lang="zh-CN" altLang="en-US"/>
              <a:t>．</a:t>
            </a:r>
            <a:r>
              <a:rPr lang="en-US" altLang="zh-CN"/>
              <a:t>B→·aB  	10</a:t>
            </a:r>
            <a:r>
              <a:rPr lang="zh-CN" altLang="en-US"/>
              <a:t>．</a:t>
            </a:r>
            <a:r>
              <a:rPr lang="en-US" altLang="zh-CN"/>
              <a:t>B→b·</a:t>
            </a:r>
          </a:p>
          <a:p>
            <a:pPr algn="just" eaLnBrk="1" hangingPunct="1">
              <a:spcBef>
                <a:spcPct val="50000"/>
              </a:spcBef>
            </a:pPr>
            <a:r>
              <a:rPr lang="en-US" altLang="zh-CN"/>
              <a:t>     3</a:t>
            </a:r>
            <a:r>
              <a:rPr lang="zh-CN" altLang="en-US"/>
              <a:t>．</a:t>
            </a:r>
            <a:r>
              <a:rPr lang="en-US" altLang="zh-CN"/>
              <a:t>S→·BB      	7</a:t>
            </a:r>
            <a:r>
              <a:rPr lang="zh-CN" altLang="en-US"/>
              <a:t>．</a:t>
            </a:r>
            <a:r>
              <a:rPr lang="en-US" altLang="zh-CN"/>
              <a:t>B→a·B</a:t>
            </a:r>
          </a:p>
          <a:p>
            <a:pPr algn="just" eaLnBrk="1" hangingPunct="1">
              <a:spcBef>
                <a:spcPct val="50000"/>
              </a:spcBef>
            </a:pPr>
            <a:r>
              <a:rPr lang="en-US" altLang="zh-CN"/>
              <a:t>     4</a:t>
            </a:r>
            <a:r>
              <a:rPr lang="zh-CN" altLang="en-US"/>
              <a:t>．</a:t>
            </a:r>
            <a:r>
              <a:rPr lang="en-US" altLang="zh-CN"/>
              <a:t>S→B·B      	8</a:t>
            </a:r>
            <a:r>
              <a:rPr lang="zh-CN" altLang="en-US"/>
              <a:t>．</a:t>
            </a:r>
            <a:r>
              <a:rPr lang="en-US" altLang="zh-CN"/>
              <a:t>B→aB·</a:t>
            </a:r>
          </a:p>
          <a:p>
            <a:pPr algn="just" eaLnBrk="1" hangingPunct="1">
              <a:spcBef>
                <a:spcPct val="50000"/>
              </a:spcBef>
            </a:pPr>
            <a:r>
              <a:rPr lang="zh-CN" altLang="en-US"/>
              <a:t>　　用</a:t>
            </a:r>
            <a:r>
              <a:rPr lang="en-US" altLang="zh-CN"/>
              <a:t>ε_CLOSURE</a:t>
            </a:r>
            <a:r>
              <a:rPr lang="zh-CN" altLang="en-US"/>
              <a:t>办法构造文法</a:t>
            </a:r>
            <a:r>
              <a:rPr lang="en-US" altLang="zh-CN"/>
              <a:t>G'[S']</a:t>
            </a:r>
            <a:r>
              <a:rPr lang="zh-CN" altLang="en-US"/>
              <a:t>的</a:t>
            </a:r>
            <a:r>
              <a:rPr lang="en-US" altLang="zh-CN"/>
              <a:t>LR(0)</a:t>
            </a:r>
            <a:r>
              <a:rPr lang="zh-CN" altLang="en-US"/>
              <a:t>项目集规范族如下：</a:t>
            </a:r>
          </a:p>
          <a:p>
            <a:pPr algn="just" eaLnBrk="1" hangingPunct="1">
              <a:spcBef>
                <a:spcPct val="50000"/>
              </a:spcBef>
            </a:pPr>
            <a:r>
              <a:rPr lang="en-US" altLang="zh-CN"/>
              <a:t>I</a:t>
            </a:r>
            <a:r>
              <a:rPr lang="en-US" altLang="zh-CN" baseline="-30000"/>
              <a:t>0</a:t>
            </a:r>
            <a:r>
              <a:rPr lang="en-US" altLang="zh-CN"/>
              <a:t>: S'→·S    	I</a:t>
            </a:r>
            <a:r>
              <a:rPr lang="en-US" altLang="zh-CN" baseline="-30000"/>
              <a:t>1</a:t>
            </a:r>
            <a:r>
              <a:rPr lang="en-US" altLang="zh-CN"/>
              <a:t>: S'→S·    	I</a:t>
            </a:r>
            <a:r>
              <a:rPr lang="en-US" altLang="zh-CN" baseline="-30000"/>
              <a:t>3</a:t>
            </a:r>
            <a:r>
              <a:rPr lang="en-US" altLang="zh-CN"/>
              <a:t>: B→a·B   	I</a:t>
            </a:r>
            <a:r>
              <a:rPr lang="en-US" altLang="zh-CN" baseline="-30000"/>
              <a:t>5</a:t>
            </a:r>
            <a:r>
              <a:rPr lang="en-US" altLang="zh-CN"/>
              <a:t>: S→BB·</a:t>
            </a:r>
          </a:p>
          <a:p>
            <a:pPr algn="just" eaLnBrk="1" hangingPunct="1">
              <a:spcBef>
                <a:spcPct val="50000"/>
              </a:spcBef>
            </a:pPr>
            <a:r>
              <a:rPr lang="en-US" altLang="zh-CN"/>
              <a:t>   S→·BB  	I</a:t>
            </a:r>
            <a:r>
              <a:rPr lang="en-US" altLang="zh-CN" baseline="-30000"/>
              <a:t>2</a:t>
            </a:r>
            <a:r>
              <a:rPr lang="en-US" altLang="zh-CN"/>
              <a:t>: S→B·B  		   B→·aB     	I</a:t>
            </a:r>
            <a:r>
              <a:rPr lang="en-US" altLang="zh-CN" baseline="-30000"/>
              <a:t>6</a:t>
            </a:r>
            <a:r>
              <a:rPr lang="en-US" altLang="zh-CN"/>
              <a:t>: B→aB·</a:t>
            </a:r>
          </a:p>
          <a:p>
            <a:pPr algn="just" eaLnBrk="1" hangingPunct="1">
              <a:spcBef>
                <a:spcPct val="50000"/>
              </a:spcBef>
            </a:pPr>
            <a:r>
              <a:rPr lang="en-US" altLang="zh-CN"/>
              <a:t>   B→·aB        	 B→·aB         B→·b</a:t>
            </a:r>
          </a:p>
          <a:p>
            <a:pPr algn="just" eaLnBrk="1" hangingPunct="1">
              <a:spcBef>
                <a:spcPct val="50000"/>
              </a:spcBef>
            </a:pPr>
            <a:r>
              <a:rPr lang="en-US" altLang="zh-CN"/>
              <a:t>   B→·b        	 B→·b       	I</a:t>
            </a:r>
            <a:r>
              <a:rPr lang="en-US" altLang="zh-CN" baseline="-30000"/>
              <a:t>4</a:t>
            </a:r>
            <a:r>
              <a:rPr lang="en-US" altLang="zh-CN"/>
              <a:t>: B→b·</a:t>
            </a:r>
          </a:p>
          <a:p>
            <a:pPr algn="just" eaLnBrk="1" hangingPunct="1">
              <a:spcBef>
                <a:spcPct val="50000"/>
              </a:spcBef>
            </a:pPr>
            <a:r>
              <a:rPr lang="zh-CN" altLang="en-US"/>
              <a:t>根据状态转换函数</a:t>
            </a:r>
            <a:r>
              <a:rPr lang="en-US" altLang="zh-CN"/>
              <a:t>GO</a:t>
            </a:r>
            <a:r>
              <a:rPr lang="zh-CN" altLang="en-US"/>
              <a:t>构造出文法</a:t>
            </a:r>
            <a:r>
              <a:rPr lang="en-US" altLang="zh-CN"/>
              <a:t>G'[S']</a:t>
            </a:r>
            <a:r>
              <a:rPr lang="zh-CN" altLang="en-US"/>
              <a:t>的</a:t>
            </a:r>
            <a:r>
              <a:rPr lang="en-US" altLang="zh-CN"/>
              <a:t>DFA</a:t>
            </a:r>
            <a:r>
              <a:rPr lang="zh-CN" altLang="en-US"/>
              <a:t>，如图</a:t>
            </a:r>
            <a:r>
              <a:rPr lang="en-US" altLang="zh-CN"/>
              <a:t>3–26</a:t>
            </a:r>
            <a:r>
              <a:rPr lang="zh-CN" altLang="en-US"/>
              <a:t>所示。</a:t>
            </a:r>
          </a:p>
        </p:txBody>
      </p:sp>
    </p:spTree>
  </p:cSld>
  <p:clrMapOvr>
    <a:masterClrMapping/>
  </p:clrMapOvr>
  <p:transition>
    <p:random/>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1026">
            <a:extLst>
              <a:ext uri="{FF2B5EF4-FFF2-40B4-BE49-F238E27FC236}">
                <a16:creationId xmlns:a16="http://schemas.microsoft.com/office/drawing/2014/main" id="{996C3970-4B09-6279-98EC-CF1B370CD3F7}"/>
              </a:ext>
            </a:extLst>
          </p:cNvPr>
          <p:cNvSpPr txBox="1">
            <a:spLocks noChangeArrowheads="1"/>
          </p:cNvSpPr>
          <p:nvPr/>
        </p:nvSpPr>
        <p:spPr bwMode="auto">
          <a:xfrm>
            <a:off x="323850" y="5851525"/>
            <a:ext cx="882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t>图</a:t>
            </a:r>
            <a:r>
              <a:rPr lang="en-US" altLang="zh-CN"/>
              <a:t>3-36  </a:t>
            </a:r>
            <a:r>
              <a:rPr lang="zh-CN" altLang="en-US"/>
              <a:t>例</a:t>
            </a:r>
            <a:r>
              <a:rPr lang="en-US" altLang="zh-CN"/>
              <a:t>3.17</a:t>
            </a:r>
            <a:r>
              <a:rPr lang="zh-CN" altLang="en-US"/>
              <a:t>文法</a:t>
            </a:r>
            <a:r>
              <a:rPr lang="en-US" altLang="zh-CN"/>
              <a:t>G'[S'] </a:t>
            </a:r>
            <a:r>
              <a:rPr lang="zh-CN" altLang="en-US"/>
              <a:t>的</a:t>
            </a:r>
            <a:r>
              <a:rPr lang="en-US" altLang="zh-CN"/>
              <a:t>DFA</a:t>
            </a:r>
            <a:r>
              <a:rPr lang="zh-CN" altLang="en-US"/>
              <a:t>（即</a:t>
            </a:r>
            <a:r>
              <a:rPr lang="en-US" altLang="zh-CN"/>
              <a:t>LR(0) </a:t>
            </a:r>
            <a:r>
              <a:rPr lang="zh-CN" altLang="en-US"/>
              <a:t>项目集和</a:t>
            </a:r>
            <a:r>
              <a:rPr lang="en-US" altLang="zh-CN"/>
              <a:t>GO</a:t>
            </a:r>
            <a:r>
              <a:rPr lang="zh-CN" altLang="en-US"/>
              <a:t>函数）</a:t>
            </a:r>
          </a:p>
        </p:txBody>
      </p:sp>
      <p:pic>
        <p:nvPicPr>
          <p:cNvPr id="258051" name="Picture 1027" descr="3-26">
            <a:extLst>
              <a:ext uri="{FF2B5EF4-FFF2-40B4-BE49-F238E27FC236}">
                <a16:creationId xmlns:a16="http://schemas.microsoft.com/office/drawing/2014/main" id="{1939F398-C9C7-9EF5-3FA5-FE533B166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476250"/>
            <a:ext cx="8569325"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a:extLst>
              <a:ext uri="{FF2B5EF4-FFF2-40B4-BE49-F238E27FC236}">
                <a16:creationId xmlns:a16="http://schemas.microsoft.com/office/drawing/2014/main" id="{CC840EC6-BE21-B78E-0948-3EB633379AE4}"/>
              </a:ext>
            </a:extLst>
          </p:cNvPr>
          <p:cNvSpPr txBox="1">
            <a:spLocks noChangeArrowheads="1"/>
          </p:cNvSpPr>
          <p:nvPr/>
        </p:nvSpPr>
        <p:spPr bwMode="auto">
          <a:xfrm>
            <a:off x="250825" y="4868863"/>
            <a:ext cx="86106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u="none">
                <a:latin typeface="Times New Roman" panose="02020603050405020304" pitchFamily="18" charset="0"/>
              </a:rPr>
              <a:t>图</a:t>
            </a:r>
            <a:r>
              <a:rPr kumimoji="1" lang="en-US" altLang="zh-CN" sz="2400" u="none">
                <a:latin typeface="Times New Roman" panose="02020603050405020304" pitchFamily="18" charset="0"/>
              </a:rPr>
              <a:t>2–1  </a:t>
            </a:r>
            <a:r>
              <a:rPr kumimoji="1" lang="zh-CN" altLang="en-US" sz="2400" u="none">
                <a:latin typeface="Times New Roman" panose="02020603050405020304" pitchFamily="18" charset="0"/>
              </a:rPr>
              <a:t>词法分析的两种处理结构</a:t>
            </a:r>
          </a:p>
          <a:p>
            <a:pPr algn="ctr" eaLnBrk="1" hangingPunct="1">
              <a:spcBef>
                <a:spcPct val="50000"/>
              </a:spcBef>
            </a:pPr>
            <a:r>
              <a:rPr kumimoji="1" lang="en-US" altLang="zh-CN" sz="2400" u="none">
                <a:latin typeface="Times New Roman" panose="02020603050405020304" pitchFamily="18" charset="0"/>
              </a:rPr>
              <a:t>(a) </a:t>
            </a:r>
            <a:r>
              <a:rPr kumimoji="1" lang="zh-CN" altLang="en-US" sz="2400" u="none">
                <a:latin typeface="宋体" panose="02010600030101010101" pitchFamily="2" charset="-122"/>
              </a:rPr>
              <a:t>词法分析程序作为主程序；</a:t>
            </a: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 </a:t>
            </a:r>
            <a:r>
              <a:rPr kumimoji="1" lang="zh-CN" altLang="en-US" sz="2400" u="none">
                <a:latin typeface="宋体" panose="02010600030101010101" pitchFamily="2" charset="-122"/>
              </a:rPr>
              <a:t>词法分析程序作为子程序</a:t>
            </a:r>
            <a:r>
              <a:rPr kumimoji="1" lang="zh-CN" altLang="en-US" sz="2400" u="none">
                <a:latin typeface="Times New Roman" panose="02020603050405020304" pitchFamily="18" charset="0"/>
              </a:rPr>
              <a:t> </a:t>
            </a:r>
          </a:p>
        </p:txBody>
      </p:sp>
      <p:pic>
        <p:nvPicPr>
          <p:cNvPr id="8195" name="Picture 3" descr="2-1">
            <a:extLst>
              <a:ext uri="{FF2B5EF4-FFF2-40B4-BE49-F238E27FC236}">
                <a16:creationId xmlns:a16="http://schemas.microsoft.com/office/drawing/2014/main" id="{D2EDD989-8C1F-BEA8-18E9-CEF72259B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8763000"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AutoShape 4">
            <a:hlinkClick r:id="" action="ppaction://hlinkshowjump?jump=firstslide" highlightClick="1"/>
            <a:extLst>
              <a:ext uri="{FF2B5EF4-FFF2-40B4-BE49-F238E27FC236}">
                <a16:creationId xmlns:a16="http://schemas.microsoft.com/office/drawing/2014/main" id="{C00585A3-26CD-FB9D-E88B-63EC3A2C5F3C}"/>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E69C28E5-A350-207F-40FD-F2F10F592E64}"/>
              </a:ext>
            </a:extLst>
          </p:cNvPr>
          <p:cNvSpPr>
            <a:spLocks noGrp="1" noChangeArrowheads="1"/>
          </p:cNvSpPr>
          <p:nvPr>
            <p:ph type="title"/>
          </p:nvPr>
        </p:nvSpPr>
        <p:spPr>
          <a:xfrm>
            <a:off x="457200" y="990600"/>
            <a:ext cx="8229600" cy="1143000"/>
          </a:xfrm>
          <a:noFill/>
        </p:spPr>
        <p:txBody>
          <a:bodyPr/>
          <a:lstStyle/>
          <a:p>
            <a:pPr eaLnBrk="1" hangingPunct="1"/>
            <a:r>
              <a:rPr lang="zh-CN" altLang="en-US" b="0">
                <a:solidFill>
                  <a:schemeClr val="tx1"/>
                </a:solidFill>
              </a:rPr>
              <a:t>也可以用项目集规范族和图</a:t>
            </a:r>
            <a:r>
              <a:rPr lang="en-US" altLang="zh-CN" b="0">
                <a:solidFill>
                  <a:schemeClr val="tx1"/>
                </a:solidFill>
              </a:rPr>
              <a:t>3-37</a:t>
            </a:r>
            <a:r>
              <a:rPr lang="zh-CN" altLang="en-US" b="0">
                <a:solidFill>
                  <a:schemeClr val="tx1"/>
                </a:solidFill>
              </a:rPr>
              <a:t>所示的状态转换图来共同表示</a:t>
            </a:r>
            <a:r>
              <a:rPr lang="en-US" altLang="zh-CN" b="0">
                <a:solidFill>
                  <a:schemeClr val="tx1"/>
                </a:solidFill>
              </a:rPr>
              <a:t>G'[S'] </a:t>
            </a:r>
            <a:r>
              <a:rPr lang="zh-CN" altLang="en-US" b="0">
                <a:solidFill>
                  <a:schemeClr val="tx1"/>
                </a:solidFill>
              </a:rPr>
              <a:t>的</a:t>
            </a:r>
            <a:r>
              <a:rPr lang="en-US" altLang="zh-CN" b="0">
                <a:solidFill>
                  <a:schemeClr val="tx1"/>
                </a:solidFill>
              </a:rPr>
              <a:t>DFA</a:t>
            </a:r>
            <a:r>
              <a:rPr lang="zh-CN" altLang="en-US" b="0">
                <a:solidFill>
                  <a:schemeClr val="tx1"/>
                </a:solidFill>
              </a:rPr>
              <a:t>。</a:t>
            </a:r>
          </a:p>
        </p:txBody>
      </p:sp>
      <p:pic>
        <p:nvPicPr>
          <p:cNvPr id="259075" name="Picture 4" descr="a">
            <a:extLst>
              <a:ext uri="{FF2B5EF4-FFF2-40B4-BE49-F238E27FC236}">
                <a16:creationId xmlns:a16="http://schemas.microsoft.com/office/drawing/2014/main" id="{6D862B5E-A0C8-9F56-CED7-81D9B3AE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216150"/>
            <a:ext cx="4824413"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6" name="Rectangle 5">
            <a:extLst>
              <a:ext uri="{FF2B5EF4-FFF2-40B4-BE49-F238E27FC236}">
                <a16:creationId xmlns:a16="http://schemas.microsoft.com/office/drawing/2014/main" id="{5153545F-BEFD-2DBD-0456-9BC93CBE492E}"/>
              </a:ext>
            </a:extLst>
          </p:cNvPr>
          <p:cNvSpPr>
            <a:spLocks noChangeArrowheads="1"/>
          </p:cNvSpPr>
          <p:nvPr/>
        </p:nvSpPr>
        <p:spPr bwMode="auto">
          <a:xfrm>
            <a:off x="2514600" y="549275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3-37  G'[S'] </a:t>
            </a:r>
            <a:r>
              <a:rPr lang="zh-CN" altLang="en-US"/>
              <a:t>的状态转换图</a:t>
            </a:r>
          </a:p>
        </p:txBody>
      </p:sp>
    </p:spTree>
  </p:cSld>
  <p:clrMapOvr>
    <a:masterClrMapping/>
  </p:clrMapOvr>
  <p:transition>
    <p:random/>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1" name="Rectangle 3">
            <a:extLst>
              <a:ext uri="{FF2B5EF4-FFF2-40B4-BE49-F238E27FC236}">
                <a16:creationId xmlns:a16="http://schemas.microsoft.com/office/drawing/2014/main" id="{7B9B89AA-0E2B-F4D2-7EA4-AA9057EF7C55}"/>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b="0"/>
              <a:t>        </a:t>
            </a:r>
            <a:r>
              <a:rPr lang="zh-CN" altLang="en-US" b="0"/>
              <a:t>项目集的构造原则是：只要紧随在</a:t>
            </a:r>
            <a:r>
              <a:rPr lang="zh-CN" altLang="en-US" b="0">
                <a:latin typeface="Arial"/>
              </a:rPr>
              <a:t>“</a:t>
            </a:r>
            <a:r>
              <a:rPr lang="en-US" altLang="zh-CN" b="0">
                <a:latin typeface="Arial"/>
              </a:rPr>
              <a:t>•</a:t>
            </a:r>
            <a:r>
              <a:rPr lang="da-DK" altLang="zh-CN" b="0"/>
              <a:t> </a:t>
            </a:r>
            <a:r>
              <a:rPr lang="da-DK" altLang="zh-CN" b="0">
                <a:latin typeface="Arial"/>
              </a:rPr>
              <a:t>”</a:t>
            </a:r>
            <a:r>
              <a:rPr lang="zh-CN" altLang="da-DK" b="0"/>
              <a:t>之后的符号是非终结符，则该非终结符所有以</a:t>
            </a:r>
            <a:r>
              <a:rPr lang="zh-CN" altLang="da-DK" b="0">
                <a:latin typeface="Arial"/>
              </a:rPr>
              <a:t>“</a:t>
            </a:r>
            <a:r>
              <a:rPr lang="da-DK" altLang="zh-CN" b="0">
                <a:latin typeface="Arial"/>
              </a:rPr>
              <a:t>•</a:t>
            </a:r>
            <a:r>
              <a:rPr lang="da-DK" altLang="zh-CN" b="0"/>
              <a:t> </a:t>
            </a:r>
            <a:r>
              <a:rPr lang="da-DK" altLang="zh-CN" b="0">
                <a:latin typeface="Arial"/>
              </a:rPr>
              <a:t>”</a:t>
            </a:r>
            <a:r>
              <a:rPr lang="zh-CN" altLang="da-DK" b="0"/>
              <a:t>开头的项目全都纳入到该项目集；如果这些新纳入的项目中，又在</a:t>
            </a:r>
            <a:r>
              <a:rPr lang="zh-CN" altLang="da-DK" b="0">
                <a:latin typeface="Arial"/>
              </a:rPr>
              <a:t>“</a:t>
            </a:r>
            <a:r>
              <a:rPr lang="da-DK" altLang="zh-CN" b="0">
                <a:latin typeface="Arial"/>
              </a:rPr>
              <a:t>•</a:t>
            </a:r>
            <a:r>
              <a:rPr lang="da-DK" altLang="zh-CN" b="0"/>
              <a:t> </a:t>
            </a:r>
            <a:r>
              <a:rPr lang="da-DK" altLang="zh-CN" b="0">
                <a:latin typeface="Arial"/>
              </a:rPr>
              <a:t>”</a:t>
            </a:r>
            <a:r>
              <a:rPr lang="zh-CN" altLang="da-DK" b="0"/>
              <a:t>后紧随出现新的非终结符，则这些新的非终结符所有以</a:t>
            </a:r>
            <a:r>
              <a:rPr lang="zh-CN" altLang="da-DK" b="0">
                <a:latin typeface="Arial"/>
              </a:rPr>
              <a:t>“</a:t>
            </a:r>
            <a:r>
              <a:rPr lang="da-DK" altLang="zh-CN" b="0">
                <a:latin typeface="Arial"/>
              </a:rPr>
              <a:t>•</a:t>
            </a:r>
            <a:r>
              <a:rPr lang="da-DK" altLang="zh-CN" b="0"/>
              <a:t> </a:t>
            </a:r>
            <a:r>
              <a:rPr lang="da-DK" altLang="zh-CN" b="0">
                <a:latin typeface="Arial"/>
              </a:rPr>
              <a:t>”</a:t>
            </a:r>
            <a:r>
              <a:rPr lang="zh-CN" altLang="da-DK" b="0"/>
              <a:t>开始的项目也全部纳入该项目集。如图</a:t>
            </a:r>
            <a:r>
              <a:rPr lang="en-US" altLang="zh-CN" b="0"/>
              <a:t>3-36</a:t>
            </a:r>
            <a:r>
              <a:rPr lang="zh-CN" altLang="en-US" b="0"/>
              <a:t>中的项目集</a:t>
            </a:r>
            <a:r>
              <a:rPr lang="en-US" altLang="zh-CN" b="0"/>
              <a:t>I</a:t>
            </a:r>
            <a:r>
              <a:rPr lang="en-US" altLang="zh-CN" b="0" baseline="-25000"/>
              <a:t>0</a:t>
            </a:r>
            <a:r>
              <a:rPr lang="zh-CN" altLang="en-US" b="0"/>
              <a:t>，在</a:t>
            </a:r>
            <a:r>
              <a:rPr lang="en-US" altLang="zh-CN" b="0"/>
              <a:t>S'→</a:t>
            </a:r>
            <a:r>
              <a:rPr lang="en-US" altLang="zh-CN" b="0">
                <a:latin typeface="Arial"/>
              </a:rPr>
              <a:t>•</a:t>
            </a:r>
            <a:r>
              <a:rPr lang="en-US" altLang="zh-CN" b="0"/>
              <a:t>S</a:t>
            </a:r>
            <a:r>
              <a:rPr lang="zh-CN" altLang="en-US" b="0"/>
              <a:t>中的</a:t>
            </a:r>
            <a:r>
              <a:rPr lang="zh-CN" altLang="en-US" b="0">
                <a:latin typeface="Arial"/>
              </a:rPr>
              <a:t>“</a:t>
            </a:r>
            <a:r>
              <a:rPr lang="en-US" altLang="zh-CN" b="0">
                <a:latin typeface="Arial"/>
              </a:rPr>
              <a:t>•</a:t>
            </a:r>
            <a:r>
              <a:rPr lang="da-DK" altLang="zh-CN" b="0"/>
              <a:t> </a:t>
            </a:r>
            <a:r>
              <a:rPr lang="da-DK" altLang="zh-CN" b="0">
                <a:latin typeface="Arial"/>
              </a:rPr>
              <a:t>”</a:t>
            </a:r>
            <a:r>
              <a:rPr lang="zh-CN" altLang="da-DK" b="0"/>
              <a:t>后出现了非终结符</a:t>
            </a:r>
            <a:r>
              <a:rPr lang="en-US" altLang="zh-CN" b="0"/>
              <a:t>S</a:t>
            </a:r>
            <a:r>
              <a:rPr lang="zh-CN" altLang="en-US" b="0"/>
              <a:t>，故</a:t>
            </a:r>
            <a:r>
              <a:rPr lang="en-US" altLang="zh-CN" b="0"/>
              <a:t>S→</a:t>
            </a:r>
            <a:r>
              <a:rPr lang="en-US" altLang="zh-CN" b="0">
                <a:latin typeface="Arial"/>
              </a:rPr>
              <a:t>•</a:t>
            </a:r>
            <a:r>
              <a:rPr lang="en-US" altLang="zh-CN" b="0"/>
              <a:t>BB</a:t>
            </a:r>
            <a:r>
              <a:rPr lang="zh-CN" altLang="en-US" b="0"/>
              <a:t>纳入到</a:t>
            </a:r>
            <a:r>
              <a:rPr lang="en-US" altLang="zh-CN" b="0"/>
              <a:t>I</a:t>
            </a:r>
            <a:r>
              <a:rPr lang="en-US" altLang="zh-CN" b="0" baseline="-25000"/>
              <a:t>0</a:t>
            </a:r>
            <a:r>
              <a:rPr lang="zh-CN" altLang="en-US" b="0"/>
              <a:t>；而</a:t>
            </a:r>
            <a:r>
              <a:rPr lang="en-US" altLang="zh-CN" b="0"/>
              <a:t>S→</a:t>
            </a:r>
            <a:r>
              <a:rPr lang="en-US" altLang="zh-CN" b="0">
                <a:latin typeface="Arial"/>
              </a:rPr>
              <a:t>•</a:t>
            </a:r>
            <a:r>
              <a:rPr lang="en-US" altLang="zh-CN" b="0"/>
              <a:t>BB</a:t>
            </a:r>
            <a:r>
              <a:rPr lang="zh-CN" altLang="en-US" b="0"/>
              <a:t>的</a:t>
            </a:r>
            <a:r>
              <a:rPr lang="zh-CN" altLang="en-US" b="0">
                <a:latin typeface="Arial"/>
              </a:rPr>
              <a:t>“</a:t>
            </a:r>
            <a:r>
              <a:rPr lang="en-US" altLang="zh-CN" b="0">
                <a:latin typeface="Arial"/>
              </a:rPr>
              <a:t>•</a:t>
            </a:r>
            <a:r>
              <a:rPr lang="da-DK" altLang="zh-CN" b="0"/>
              <a:t> </a:t>
            </a:r>
            <a:r>
              <a:rPr lang="da-DK" altLang="zh-CN" b="0">
                <a:latin typeface="Arial"/>
              </a:rPr>
              <a:t>”</a:t>
            </a:r>
            <a:r>
              <a:rPr lang="zh-CN" altLang="da-DK" b="0"/>
              <a:t>后又出现了新的非终结符</a:t>
            </a:r>
            <a:r>
              <a:rPr lang="en-US" altLang="zh-CN" b="0"/>
              <a:t>B</a:t>
            </a:r>
            <a:r>
              <a:rPr lang="zh-CN" altLang="en-US" b="0"/>
              <a:t>，则相应地</a:t>
            </a:r>
            <a:r>
              <a:rPr lang="en-US" altLang="zh-CN" b="0"/>
              <a:t>B→</a:t>
            </a:r>
            <a:r>
              <a:rPr lang="en-US" altLang="zh-CN" b="0">
                <a:latin typeface="Arial"/>
              </a:rPr>
              <a:t>•</a:t>
            </a:r>
            <a:r>
              <a:rPr lang="en-US" altLang="zh-CN" b="0"/>
              <a:t>aB</a:t>
            </a:r>
            <a:r>
              <a:rPr lang="zh-CN" altLang="en-US" b="0"/>
              <a:t>和</a:t>
            </a:r>
            <a:r>
              <a:rPr lang="en-US" altLang="zh-CN" b="0"/>
              <a:t>B→</a:t>
            </a:r>
            <a:r>
              <a:rPr lang="en-US" altLang="zh-CN" b="0">
                <a:latin typeface="Arial"/>
              </a:rPr>
              <a:t>•</a:t>
            </a:r>
            <a:r>
              <a:rPr lang="en-US" altLang="zh-CN" b="0"/>
              <a:t>b</a:t>
            </a:r>
            <a:r>
              <a:rPr lang="zh-CN" altLang="en-US" b="0"/>
              <a:t>也都纳入到</a:t>
            </a:r>
            <a:r>
              <a:rPr lang="en-US" altLang="zh-CN" b="0"/>
              <a:t>I</a:t>
            </a:r>
            <a:r>
              <a:rPr lang="en-US" altLang="zh-CN" b="0" baseline="-25000"/>
              <a:t>0</a:t>
            </a:r>
            <a:r>
              <a:rPr lang="zh-CN" altLang="en-US" b="0"/>
              <a:t>。</a:t>
            </a:r>
          </a:p>
        </p:txBody>
      </p:sp>
    </p:spTree>
  </p:cSld>
  <p:clrMapOvr>
    <a:masterClrMapping/>
  </p:clrMapOvr>
  <p:transition>
    <p:random/>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1026">
            <a:extLst>
              <a:ext uri="{FF2B5EF4-FFF2-40B4-BE49-F238E27FC236}">
                <a16:creationId xmlns:a16="http://schemas.microsoft.com/office/drawing/2014/main" id="{E5CAE907-992B-B0B6-CAAB-BDEB28566665}"/>
              </a:ext>
            </a:extLst>
          </p:cNvPr>
          <p:cNvSpPr txBox="1">
            <a:spLocks noChangeArrowheads="1"/>
          </p:cNvSpPr>
          <p:nvPr/>
        </p:nvSpPr>
        <p:spPr bwMode="auto">
          <a:xfrm>
            <a:off x="217488" y="566738"/>
            <a:ext cx="866457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ea typeface="楷体_GB2312" pitchFamily="49" charset="-122"/>
              </a:rPr>
              <a:t>　　注意：对一个项目集来说，除了归约项目之外，对于其余移进项目，“</a:t>
            </a:r>
            <a:r>
              <a:rPr lang="en-US" altLang="zh-CN"/>
              <a:t>·</a:t>
            </a:r>
            <a:r>
              <a:rPr lang="en-US" altLang="zh-CN">
                <a:ea typeface="楷体_GB2312" pitchFamily="49" charset="-122"/>
              </a:rPr>
              <a:t> ”</a:t>
            </a:r>
            <a:r>
              <a:rPr lang="zh-CN" altLang="en-US">
                <a:ea typeface="楷体_GB2312" pitchFamily="49" charset="-122"/>
              </a:rPr>
              <a:t>之后有多少个不同的首字符</a:t>
            </a:r>
            <a:r>
              <a:rPr lang="en-US" altLang="zh-CN">
                <a:ea typeface="楷体_GB2312" pitchFamily="49" charset="-122"/>
              </a:rPr>
              <a:t>(</a:t>
            </a:r>
            <a:r>
              <a:rPr lang="zh-CN" altLang="en-US">
                <a:ea typeface="楷体_GB2312" pitchFamily="49" charset="-122"/>
              </a:rPr>
              <a:t>包括非终结符</a:t>
            </a:r>
            <a:r>
              <a:rPr lang="en-US" altLang="zh-CN">
                <a:ea typeface="楷体_GB2312" pitchFamily="49" charset="-122"/>
              </a:rPr>
              <a:t>)</a:t>
            </a:r>
            <a:r>
              <a:rPr lang="zh-CN" altLang="en-US">
                <a:ea typeface="楷体_GB2312" pitchFamily="49" charset="-122"/>
              </a:rPr>
              <a:t>，就要引出多少条有向边到不同的项目集</a:t>
            </a:r>
            <a:r>
              <a:rPr lang="en-US" altLang="zh-CN">
                <a:ea typeface="楷体_GB2312" pitchFamily="49" charset="-122"/>
              </a:rPr>
              <a:t>(</a:t>
            </a:r>
            <a:r>
              <a:rPr lang="zh-CN" altLang="en-US">
                <a:ea typeface="楷体_GB2312" pitchFamily="49" charset="-122"/>
              </a:rPr>
              <a:t>也可能有一条有向边到此项目集自身</a:t>
            </a:r>
            <a:r>
              <a:rPr lang="en-US" altLang="zh-CN">
                <a:ea typeface="楷体_GB2312" pitchFamily="49" charset="-122"/>
              </a:rPr>
              <a:t>)</a:t>
            </a:r>
            <a:r>
              <a:rPr lang="zh-CN" altLang="en-US">
                <a:ea typeface="楷体_GB2312" pitchFamily="49" charset="-122"/>
              </a:rPr>
              <a:t>，这是检查所构造的</a:t>
            </a:r>
            <a:r>
              <a:rPr lang="en-US" altLang="zh-CN">
                <a:ea typeface="楷体_GB2312" pitchFamily="49" charset="-122"/>
              </a:rPr>
              <a:t>DFA</a:t>
            </a:r>
            <a:r>
              <a:rPr lang="zh-CN" altLang="en-US">
                <a:ea typeface="楷体_GB2312" pitchFamily="49" charset="-122"/>
              </a:rPr>
              <a:t>是否完整的一种方法。</a:t>
            </a:r>
            <a:endParaRPr lang="zh-CN" altLang="en-US"/>
          </a:p>
        </p:txBody>
      </p:sp>
    </p:spTree>
  </p:cSld>
  <p:clrMapOvr>
    <a:masterClrMapping/>
  </p:clrMapOvr>
  <p:transition>
    <p:random/>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9" name="Rectangle 3">
            <a:extLst>
              <a:ext uri="{FF2B5EF4-FFF2-40B4-BE49-F238E27FC236}">
                <a16:creationId xmlns:a16="http://schemas.microsoft.com/office/drawing/2014/main" id="{B007BEBC-6F8A-0F1D-45A4-085499D881D8}"/>
              </a:ext>
            </a:extLst>
          </p:cNvPr>
          <p:cNvSpPr>
            <a:spLocks noGrp="1" noChangeArrowheads="1"/>
          </p:cNvSpPr>
          <p:nvPr>
            <p:ph type="body" idx="1"/>
          </p:nvPr>
        </p:nvSpPr>
        <p:spPr>
          <a:xfrm>
            <a:off x="457200" y="1268413"/>
            <a:ext cx="8229600" cy="4525962"/>
          </a:xfrm>
        </p:spPr>
        <p:txBody>
          <a:bodyPr/>
          <a:lstStyle/>
          <a:p>
            <a:pPr eaLnBrk="1" hangingPunct="1">
              <a:buFont typeface="Wingdings" panose="05000000000000000000" pitchFamily="2" charset="2"/>
              <a:buNone/>
              <a:defRPr/>
            </a:pPr>
            <a:r>
              <a:rPr lang="en-US" altLang="zh-CN" b="0"/>
              <a:t>         </a:t>
            </a:r>
            <a:r>
              <a:rPr lang="zh-CN" altLang="en-US" b="0"/>
              <a:t>掌握了上述构造原则和方法后，则可在写出拓广文法后就直接画出该文法的</a:t>
            </a:r>
            <a:r>
              <a:rPr lang="en-US" altLang="zh-CN" b="0"/>
              <a:t>DFA</a:t>
            </a:r>
            <a:r>
              <a:rPr lang="zh-CN" altLang="en-US" b="0"/>
              <a:t>，而无需再列出</a:t>
            </a:r>
            <a:r>
              <a:rPr lang="en-US" altLang="zh-CN" b="0"/>
              <a:t>LR(0) </a:t>
            </a:r>
            <a:r>
              <a:rPr lang="zh-CN" altLang="en-US" b="0"/>
              <a:t>的所有项目和构造</a:t>
            </a:r>
            <a:r>
              <a:rPr lang="en-US" altLang="zh-CN" b="0"/>
              <a:t>LR(0) </a:t>
            </a:r>
            <a:r>
              <a:rPr lang="zh-CN" altLang="en-US" b="0"/>
              <a:t>项目集规范族了。</a:t>
            </a:r>
          </a:p>
          <a:p>
            <a:pPr eaLnBrk="1" hangingPunct="1">
              <a:buFont typeface="Wingdings" panose="05000000000000000000" pitchFamily="2" charset="2"/>
              <a:buNone/>
              <a:defRPr/>
            </a:pPr>
            <a:r>
              <a:rPr lang="zh-CN" altLang="en-US" b="0"/>
              <a:t>          根据图</a:t>
            </a:r>
            <a:r>
              <a:rPr lang="en-US" altLang="zh-CN" b="0"/>
              <a:t>3-36</a:t>
            </a:r>
            <a:r>
              <a:rPr lang="zh-CN" altLang="en-US" b="0"/>
              <a:t>构造</a:t>
            </a:r>
            <a:r>
              <a:rPr lang="en-US" altLang="zh-CN" b="0"/>
              <a:t>LR(0) </a:t>
            </a:r>
            <a:r>
              <a:rPr lang="zh-CN" altLang="en-US" b="0"/>
              <a:t>分析表的方法如下：由于存在</a:t>
            </a:r>
            <a:r>
              <a:rPr lang="en-US" altLang="zh-CN" b="0"/>
              <a:t>I</a:t>
            </a:r>
            <a:r>
              <a:rPr lang="en-US" altLang="zh-CN" b="0" baseline="-25000"/>
              <a:t>0</a:t>
            </a:r>
            <a:r>
              <a:rPr lang="zh-CN" altLang="en-US" b="0"/>
              <a:t>～</a:t>
            </a:r>
            <a:r>
              <a:rPr lang="en-US" altLang="zh-CN" b="0"/>
              <a:t>I</a:t>
            </a:r>
            <a:r>
              <a:rPr lang="en-US" altLang="zh-CN" b="0" baseline="-25000"/>
              <a:t>6</a:t>
            </a:r>
            <a:r>
              <a:rPr lang="zh-CN" altLang="en-US" b="0"/>
              <a:t>这</a:t>
            </a:r>
            <a:r>
              <a:rPr lang="en-US" altLang="zh-CN" b="0"/>
              <a:t>7</a:t>
            </a:r>
            <a:r>
              <a:rPr lang="zh-CN" altLang="en-US" b="0"/>
              <a:t>个项目集，因此每个不同的</a:t>
            </a:r>
            <a:r>
              <a:rPr lang="en-US" altLang="zh-CN" b="0"/>
              <a:t>Ii</a:t>
            </a:r>
            <a:r>
              <a:rPr lang="zh-CN" altLang="en-US" b="0"/>
              <a:t>都分别对应一行且将这些不同</a:t>
            </a:r>
            <a:r>
              <a:rPr lang="en-US" altLang="zh-CN" b="0"/>
              <a:t>Ii</a:t>
            </a:r>
            <a:r>
              <a:rPr lang="zh-CN" altLang="en-US" b="0"/>
              <a:t>的下标</a:t>
            </a:r>
            <a:r>
              <a:rPr lang="en-US" altLang="zh-CN" b="0"/>
              <a:t>i</a:t>
            </a:r>
            <a:r>
              <a:rPr lang="zh-CN" altLang="en-US" b="0"/>
              <a:t>依次标记在该行的第一列上以表示不同的状态行（注意，</a:t>
            </a:r>
            <a:r>
              <a:rPr lang="en-US" altLang="zh-CN" b="0"/>
              <a:t>I</a:t>
            </a:r>
            <a:r>
              <a:rPr lang="en-US" altLang="zh-CN" b="0" baseline="-25000"/>
              <a:t>0</a:t>
            </a:r>
            <a:r>
              <a:rPr lang="zh-CN" altLang="en-US" b="0"/>
              <a:t>因含有</a:t>
            </a:r>
            <a:r>
              <a:rPr lang="en-US" altLang="zh-CN" b="0"/>
              <a:t>S'→S</a:t>
            </a:r>
            <a:r>
              <a:rPr lang="zh-CN" altLang="en-US" b="0"/>
              <a:t>而标记在第</a:t>
            </a:r>
            <a:r>
              <a:rPr lang="en-US" altLang="zh-CN" b="0"/>
              <a:t>0</a:t>
            </a:r>
            <a:r>
              <a:rPr lang="zh-CN" altLang="en-US" b="0"/>
              <a:t>行上以表示初始状态）。此外，</a:t>
            </a:r>
            <a:r>
              <a:rPr lang="en-US" altLang="zh-CN" b="0"/>
              <a:t>ACTION</a:t>
            </a:r>
            <a:r>
              <a:rPr lang="zh-CN" altLang="en-US" b="0"/>
              <a:t>表中相对于文法的每一个终结符都对应一列，而</a:t>
            </a:r>
            <a:r>
              <a:rPr lang="en-US" altLang="zh-CN" b="0"/>
              <a:t>GOTO</a:t>
            </a:r>
            <a:r>
              <a:rPr lang="zh-CN" altLang="en-US" b="0"/>
              <a:t>表则相对文法的每一个非终结符（除</a:t>
            </a:r>
            <a:r>
              <a:rPr lang="en-US" altLang="zh-CN" b="0"/>
              <a:t>S'</a:t>
            </a:r>
            <a:r>
              <a:rPr lang="zh-CN" altLang="en-US" b="0"/>
              <a:t>外）都对应一列。</a:t>
            </a:r>
          </a:p>
        </p:txBody>
      </p:sp>
    </p:spTree>
  </p:cSld>
  <p:clrMapOvr>
    <a:masterClrMapping/>
  </p:clrMapOvr>
  <p:transition>
    <p:random/>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3" name="Rectangle 3">
            <a:extLst>
              <a:ext uri="{FF2B5EF4-FFF2-40B4-BE49-F238E27FC236}">
                <a16:creationId xmlns:a16="http://schemas.microsoft.com/office/drawing/2014/main" id="{4D437104-6FBA-30B3-3B4D-C60A9DAFDE58}"/>
              </a:ext>
            </a:extLst>
          </p:cNvPr>
          <p:cNvSpPr>
            <a:spLocks noGrp="1" noChangeArrowheads="1"/>
          </p:cNvSpPr>
          <p:nvPr>
            <p:ph type="body" idx="1"/>
          </p:nvPr>
        </p:nvSpPr>
        <p:spPr>
          <a:xfrm>
            <a:off x="457200" y="1341438"/>
            <a:ext cx="8229600" cy="5688012"/>
          </a:xfrm>
        </p:spPr>
        <p:txBody>
          <a:bodyPr/>
          <a:lstStyle/>
          <a:p>
            <a:pPr eaLnBrk="1" hangingPunct="1">
              <a:buFont typeface="Wingdings" panose="05000000000000000000" pitchFamily="2" charset="2"/>
              <a:buNone/>
              <a:defRPr/>
            </a:pPr>
            <a:r>
              <a:rPr lang="en-US" altLang="zh-CN" b="0"/>
              <a:t>           </a:t>
            </a:r>
            <a:r>
              <a:rPr lang="zh-CN" altLang="en-US" b="0"/>
              <a:t>对每一个</a:t>
            </a:r>
            <a:r>
              <a:rPr lang="en-US" altLang="zh-CN" b="0"/>
              <a:t>I</a:t>
            </a:r>
            <a:r>
              <a:rPr lang="en-US" altLang="zh-CN" b="0" baseline="-25000"/>
              <a:t>i</a:t>
            </a:r>
            <a:r>
              <a:rPr lang="zh-CN" altLang="en-US" b="0"/>
              <a:t>，如果由</a:t>
            </a:r>
            <a:r>
              <a:rPr lang="en-US" altLang="zh-CN" b="0"/>
              <a:t>I</a:t>
            </a:r>
            <a:r>
              <a:rPr lang="en-US" altLang="zh-CN" b="0" baseline="-25000"/>
              <a:t>i</a:t>
            </a:r>
            <a:r>
              <a:rPr lang="zh-CN" altLang="en-US" b="0"/>
              <a:t>发出的有向边上标记的是终结符且该有向边指向</a:t>
            </a:r>
            <a:r>
              <a:rPr lang="en-US" altLang="zh-CN" b="0"/>
              <a:t>I</a:t>
            </a:r>
            <a:r>
              <a:rPr lang="en-US" altLang="zh-CN" b="0" baseline="-25000"/>
              <a:t>k</a:t>
            </a:r>
            <a:r>
              <a:rPr lang="zh-CN" altLang="en-US" b="0"/>
              <a:t>，则在</a:t>
            </a:r>
            <a:r>
              <a:rPr lang="en-US" altLang="zh-CN" b="0"/>
              <a:t>ACTION</a:t>
            </a:r>
            <a:r>
              <a:rPr lang="zh-CN" altLang="en-US" b="0"/>
              <a:t>表的第</a:t>
            </a:r>
            <a:r>
              <a:rPr lang="en-US" altLang="zh-CN" b="0"/>
              <a:t>i</a:t>
            </a:r>
            <a:r>
              <a:rPr lang="zh-CN" altLang="en-US" b="0"/>
              <a:t>行及该终结符这一列所对应的栏中填上</a:t>
            </a:r>
            <a:r>
              <a:rPr lang="zh-CN" altLang="en-US" b="0">
                <a:latin typeface="Arial"/>
              </a:rPr>
              <a:t>“</a:t>
            </a:r>
            <a:r>
              <a:rPr lang="en-US" altLang="zh-CN" b="0"/>
              <a:t>s</a:t>
            </a:r>
            <a:r>
              <a:rPr lang="en-US" altLang="zh-CN" b="0" baseline="-25000"/>
              <a:t>k</a:t>
            </a:r>
            <a:r>
              <a:rPr lang="en-US" altLang="zh-CN" b="0">
                <a:latin typeface="Arial"/>
              </a:rPr>
              <a:t>”</a:t>
            </a:r>
            <a:r>
              <a:rPr lang="zh-CN" altLang="en-US" b="0"/>
              <a:t>；如果有向边上标记的是非终结符且该有向边指向</a:t>
            </a:r>
            <a:r>
              <a:rPr lang="en-US" altLang="zh-CN" b="0"/>
              <a:t>I</a:t>
            </a:r>
            <a:r>
              <a:rPr lang="en-US" altLang="zh-CN" b="0" baseline="-25000"/>
              <a:t>k</a:t>
            </a:r>
            <a:r>
              <a:rPr lang="zh-CN" altLang="en-US" b="0"/>
              <a:t>，则在</a:t>
            </a:r>
            <a:r>
              <a:rPr lang="en-US" altLang="zh-CN" b="0"/>
              <a:t>GOTO</a:t>
            </a:r>
            <a:r>
              <a:rPr lang="zh-CN" altLang="en-US" b="0"/>
              <a:t>表的第</a:t>
            </a:r>
            <a:r>
              <a:rPr lang="en-US" altLang="zh-CN" b="0"/>
              <a:t>i</a:t>
            </a:r>
            <a:r>
              <a:rPr lang="zh-CN" altLang="en-US" b="0"/>
              <a:t>行及该非终结符这一列所对应的栏中填上</a:t>
            </a:r>
            <a:r>
              <a:rPr lang="zh-CN" altLang="en-US" b="0">
                <a:latin typeface="Arial"/>
              </a:rPr>
              <a:t>“</a:t>
            </a:r>
            <a:r>
              <a:rPr lang="en-US" altLang="zh-CN" b="0"/>
              <a:t>k</a:t>
            </a:r>
            <a:r>
              <a:rPr lang="en-US" altLang="zh-CN" b="0">
                <a:latin typeface="Arial"/>
              </a:rPr>
              <a:t>”</a:t>
            </a:r>
            <a:r>
              <a:rPr lang="zh-CN" altLang="en-US" b="0"/>
              <a:t>（注意，如果由</a:t>
            </a:r>
            <a:r>
              <a:rPr lang="en-US" altLang="zh-CN" b="0"/>
              <a:t>I</a:t>
            </a:r>
            <a:r>
              <a:rPr lang="en-US" altLang="zh-CN" b="0" baseline="-25000"/>
              <a:t>i</a:t>
            </a:r>
            <a:r>
              <a:rPr lang="zh-CN" altLang="en-US" b="0"/>
              <a:t>发出的有向边共有</a:t>
            </a:r>
            <a:r>
              <a:rPr lang="en-US" altLang="zh-CN" b="0"/>
              <a:t>n</a:t>
            </a:r>
            <a:r>
              <a:rPr lang="zh-CN" altLang="en-US" b="0"/>
              <a:t>条，则相应第</a:t>
            </a:r>
            <a:r>
              <a:rPr lang="en-US" altLang="zh-CN" b="0"/>
              <a:t>i</a:t>
            </a:r>
            <a:r>
              <a:rPr lang="zh-CN" altLang="en-US" b="0"/>
              <a:t>行的</a:t>
            </a:r>
            <a:r>
              <a:rPr lang="en-US" altLang="zh-CN" b="0"/>
              <a:t>ACTION</a:t>
            </a:r>
            <a:r>
              <a:rPr lang="zh-CN" altLang="en-US" b="0"/>
              <a:t>表和</a:t>
            </a:r>
            <a:r>
              <a:rPr lang="en-US" altLang="zh-CN" b="0"/>
              <a:t>GOTO</a:t>
            </a:r>
            <a:r>
              <a:rPr lang="zh-CN" altLang="en-US" b="0"/>
              <a:t>表填入内容的栏合计为</a:t>
            </a:r>
            <a:r>
              <a:rPr lang="en-US" altLang="zh-CN" b="0"/>
              <a:t>n</a:t>
            </a:r>
            <a:r>
              <a:rPr lang="zh-CN" altLang="en-US" b="0"/>
              <a:t>个，否则就有缺项）。如果</a:t>
            </a:r>
            <a:r>
              <a:rPr lang="en-US" altLang="zh-CN" b="0"/>
              <a:t>I</a:t>
            </a:r>
            <a:r>
              <a:rPr lang="en-US" altLang="zh-CN" b="0" baseline="-25000"/>
              <a:t>i</a:t>
            </a:r>
            <a:r>
              <a:rPr lang="zh-CN" altLang="en-US" b="0"/>
              <a:t>是含有形如</a:t>
            </a:r>
            <a:r>
              <a:rPr lang="zh-CN" altLang="en-US" b="0">
                <a:latin typeface="Arial"/>
              </a:rPr>
              <a:t>“</a:t>
            </a:r>
            <a:r>
              <a:rPr lang="en-US" altLang="zh-CN" b="0"/>
              <a:t>A→α</a:t>
            </a:r>
            <a:r>
              <a:rPr lang="en-US" altLang="zh-CN" b="0">
                <a:latin typeface="Arial"/>
              </a:rPr>
              <a:t>•</a:t>
            </a:r>
            <a:r>
              <a:rPr lang="da-DK" altLang="zh-CN" b="0"/>
              <a:t> </a:t>
            </a:r>
            <a:r>
              <a:rPr lang="da-DK" altLang="zh-CN" b="0">
                <a:latin typeface="Arial"/>
              </a:rPr>
              <a:t>”</a:t>
            </a:r>
            <a:r>
              <a:rPr lang="zh-CN" altLang="da-DK" b="0"/>
              <a:t>这样的归约项目，并且拓广文法</a:t>
            </a:r>
            <a:r>
              <a:rPr lang="en-US" altLang="zh-CN" b="0"/>
              <a:t>G'[S'] </a:t>
            </a:r>
            <a:r>
              <a:rPr lang="zh-CN" altLang="en-US" b="0"/>
              <a:t>中</a:t>
            </a:r>
            <a:r>
              <a:rPr lang="en-US" altLang="zh-CN" b="0"/>
              <a:t>A→α</a:t>
            </a:r>
            <a:r>
              <a:rPr lang="zh-CN" altLang="en-US" b="0"/>
              <a:t>所标记的产生式序号为</a:t>
            </a:r>
            <a:r>
              <a:rPr lang="zh-CN" altLang="en-US" b="0">
                <a:latin typeface="Arial"/>
              </a:rPr>
              <a:t>“</a:t>
            </a:r>
            <a:r>
              <a:rPr lang="en-US" altLang="zh-CN" b="0"/>
              <a:t>j</a:t>
            </a:r>
            <a:r>
              <a:rPr lang="en-US" altLang="zh-CN" b="0">
                <a:latin typeface="Arial"/>
              </a:rPr>
              <a:t>”</a:t>
            </a:r>
            <a:r>
              <a:rPr lang="en-US" altLang="zh-CN" b="0"/>
              <a:t>,</a:t>
            </a:r>
            <a:r>
              <a:rPr lang="zh-CN" altLang="en-US" b="0"/>
              <a:t>则</a:t>
            </a:r>
            <a:r>
              <a:rPr lang="en-US" altLang="zh-CN" b="0"/>
              <a:t>ACTION</a:t>
            </a:r>
            <a:r>
              <a:rPr lang="zh-CN" altLang="en-US" b="0"/>
              <a:t>表的第</a:t>
            </a:r>
            <a:r>
              <a:rPr lang="en-US" altLang="zh-CN" b="0"/>
              <a:t>i</a:t>
            </a:r>
            <a:r>
              <a:rPr lang="zh-CN" altLang="en-US" b="0"/>
              <a:t>行全部填入</a:t>
            </a:r>
            <a:r>
              <a:rPr lang="zh-CN" altLang="en-US" b="0">
                <a:latin typeface="Arial"/>
              </a:rPr>
              <a:t>“</a:t>
            </a:r>
            <a:r>
              <a:rPr lang="en-US" altLang="zh-CN" b="0"/>
              <a:t>r</a:t>
            </a:r>
            <a:r>
              <a:rPr lang="en-US" altLang="zh-CN" b="0" baseline="-25000"/>
              <a:t>j</a:t>
            </a:r>
            <a:r>
              <a:rPr lang="en-US" altLang="zh-CN" b="0">
                <a:latin typeface="Arial"/>
              </a:rPr>
              <a:t>”</a:t>
            </a:r>
            <a:r>
              <a:rPr lang="zh-CN" altLang="en-US" b="0"/>
              <a:t>；如果</a:t>
            </a:r>
            <a:r>
              <a:rPr lang="en-US" altLang="zh-CN" b="0"/>
              <a:t>I</a:t>
            </a:r>
            <a:r>
              <a:rPr lang="en-US" altLang="zh-CN" b="0" baseline="-25000"/>
              <a:t>i</a:t>
            </a:r>
            <a:r>
              <a:rPr lang="zh-CN" altLang="en-US" b="0"/>
              <a:t>是含有形如</a:t>
            </a:r>
            <a:r>
              <a:rPr lang="zh-CN" altLang="en-US" b="0">
                <a:latin typeface="Arial"/>
              </a:rPr>
              <a:t>“</a:t>
            </a:r>
            <a:r>
              <a:rPr lang="en-US" altLang="zh-CN" b="0"/>
              <a:t>S'→S</a:t>
            </a:r>
            <a:r>
              <a:rPr lang="en-US" altLang="zh-CN" b="0">
                <a:latin typeface="Arial"/>
              </a:rPr>
              <a:t>•</a:t>
            </a:r>
            <a:r>
              <a:rPr lang="da-DK" altLang="zh-CN" b="0"/>
              <a:t> </a:t>
            </a:r>
            <a:r>
              <a:rPr lang="da-DK" altLang="zh-CN" b="0">
                <a:latin typeface="Arial"/>
              </a:rPr>
              <a:t>”</a:t>
            </a:r>
            <a:r>
              <a:rPr lang="zh-CN" altLang="da-DK" b="0"/>
              <a:t>这样的归约项目，</a:t>
            </a:r>
            <a:r>
              <a:rPr lang="en-US" altLang="zh-CN" b="0"/>
              <a:t>,</a:t>
            </a:r>
            <a:r>
              <a:rPr lang="zh-CN" altLang="en-US" b="0"/>
              <a:t>则在第</a:t>
            </a:r>
            <a:r>
              <a:rPr lang="en-US" altLang="zh-CN" b="0"/>
              <a:t>i</a:t>
            </a:r>
            <a:r>
              <a:rPr lang="zh-CN" altLang="en-US" b="0"/>
              <a:t>行对应</a:t>
            </a:r>
            <a:r>
              <a:rPr lang="en-US" altLang="zh-CN" b="0"/>
              <a:t>ACTION</a:t>
            </a:r>
            <a:r>
              <a:rPr lang="zh-CN" altLang="en-US" b="0"/>
              <a:t>表终结符</a:t>
            </a:r>
            <a:r>
              <a:rPr lang="zh-CN" altLang="en-US" b="0">
                <a:latin typeface="Arial"/>
              </a:rPr>
              <a:t>“</a:t>
            </a:r>
            <a:r>
              <a:rPr lang="en-US" altLang="zh-CN" b="0"/>
              <a:t>#</a:t>
            </a:r>
            <a:r>
              <a:rPr lang="en-US" altLang="zh-CN" b="0">
                <a:latin typeface="Arial"/>
              </a:rPr>
              <a:t>”</a:t>
            </a:r>
            <a:r>
              <a:rPr lang="zh-CN" altLang="en-US" b="0"/>
              <a:t>这一列的栏中填入</a:t>
            </a:r>
            <a:r>
              <a:rPr lang="zh-CN" altLang="en-US" b="0">
                <a:latin typeface="Arial"/>
              </a:rPr>
              <a:t>“</a:t>
            </a:r>
            <a:r>
              <a:rPr lang="en-US" altLang="zh-CN" b="0"/>
              <a:t>acc</a:t>
            </a:r>
            <a:r>
              <a:rPr lang="en-US" altLang="zh-CN" b="0">
                <a:latin typeface="Arial"/>
              </a:rPr>
              <a:t>”</a:t>
            </a:r>
            <a:r>
              <a:rPr lang="zh-CN" altLang="en-US" b="0"/>
              <a:t>。</a:t>
            </a:r>
          </a:p>
          <a:p>
            <a:pPr eaLnBrk="1" hangingPunct="1">
              <a:buFont typeface="Wingdings" panose="05000000000000000000" pitchFamily="2" charset="2"/>
              <a:buNone/>
              <a:defRPr/>
            </a:pPr>
            <a:r>
              <a:rPr lang="zh-CN" altLang="en-US" b="0"/>
              <a:t>          </a:t>
            </a:r>
          </a:p>
          <a:p>
            <a:pPr eaLnBrk="1" hangingPunct="1">
              <a:buFont typeface="Wingdings" panose="05000000000000000000" pitchFamily="2" charset="2"/>
              <a:buNone/>
              <a:defRPr/>
            </a:pPr>
            <a:endParaRPr lang="en-US" altLang="zh-CN" b="0"/>
          </a:p>
        </p:txBody>
      </p:sp>
    </p:spTree>
  </p:cSld>
  <p:clrMapOvr>
    <a:masterClrMapping/>
  </p:clrMapOvr>
  <p:transition>
    <p:random/>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1028">
            <a:extLst>
              <a:ext uri="{FF2B5EF4-FFF2-40B4-BE49-F238E27FC236}">
                <a16:creationId xmlns:a16="http://schemas.microsoft.com/office/drawing/2014/main" id="{6AB88E28-C38C-5C8F-DC22-40F83452A584}"/>
              </a:ext>
            </a:extLst>
          </p:cNvPr>
          <p:cNvSpPr txBox="1">
            <a:spLocks noChangeArrowheads="1"/>
          </p:cNvSpPr>
          <p:nvPr/>
        </p:nvSpPr>
        <p:spPr bwMode="auto">
          <a:xfrm>
            <a:off x="228600" y="685800"/>
            <a:ext cx="86868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最后得到</a:t>
            </a:r>
            <a:r>
              <a:rPr lang="en-US" altLang="zh-CN"/>
              <a:t>LR(0)</a:t>
            </a:r>
            <a:r>
              <a:rPr lang="zh-CN" altLang="en-US"/>
              <a:t>分析表见表</a:t>
            </a:r>
            <a:r>
              <a:rPr lang="en-US" altLang="zh-CN"/>
              <a:t>3.15</a:t>
            </a:r>
            <a:r>
              <a:rPr lang="zh-CN" altLang="en-US"/>
              <a:t>。</a:t>
            </a:r>
          </a:p>
          <a:p>
            <a:pPr eaLnBrk="1" hangingPunct="1">
              <a:spcBef>
                <a:spcPct val="50000"/>
              </a:spcBef>
            </a:pPr>
            <a:endParaRPr lang="en-US" altLang="zh-CN"/>
          </a:p>
        </p:txBody>
      </p:sp>
      <p:graphicFrame>
        <p:nvGraphicFramePr>
          <p:cNvPr id="56322" name="Object 1029">
            <a:extLst>
              <a:ext uri="{FF2B5EF4-FFF2-40B4-BE49-F238E27FC236}">
                <a16:creationId xmlns:a16="http://schemas.microsoft.com/office/drawing/2014/main" id="{8A34E854-8761-C041-019B-3FC64CC9B22C}"/>
              </a:ext>
            </a:extLst>
          </p:cNvPr>
          <p:cNvGraphicFramePr>
            <a:graphicFrameLocks noChangeAspect="1"/>
          </p:cNvGraphicFramePr>
          <p:nvPr/>
        </p:nvGraphicFramePr>
        <p:xfrm>
          <a:off x="0" y="1773238"/>
          <a:ext cx="9144000" cy="3960812"/>
        </p:xfrm>
        <a:graphic>
          <a:graphicData uri="http://schemas.openxmlformats.org/presentationml/2006/ole">
            <mc:AlternateContent xmlns:mc="http://schemas.openxmlformats.org/markup-compatibility/2006">
              <mc:Choice xmlns:v="urn:schemas-microsoft-com:vml" Requires="v">
                <p:oleObj name="文档" r:id="rId2" imgW="5400720" imgH="2280960" progId="Word.Document.8">
                  <p:embed/>
                </p:oleObj>
              </mc:Choice>
              <mc:Fallback>
                <p:oleObj name="文档" r:id="rId2" imgW="5400720" imgH="2280960" progId="Word.Document.8">
                  <p:embed/>
                  <p:pic>
                    <p:nvPicPr>
                      <p:cNvPr id="56322" name="Object 1029">
                        <a:extLst>
                          <a:ext uri="{FF2B5EF4-FFF2-40B4-BE49-F238E27FC236}">
                            <a16:creationId xmlns:a16="http://schemas.microsoft.com/office/drawing/2014/main" id="{8A34E854-8761-C041-019B-3FC64CC9B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667" t="8675" r="4288"/>
                      <a:stretch>
                        <a:fillRect/>
                      </a:stretch>
                    </p:blipFill>
                    <p:spPr bwMode="auto">
                      <a:xfrm>
                        <a:off x="0" y="1773238"/>
                        <a:ext cx="9144000"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4" name="Rectangle 1030">
            <a:extLst>
              <a:ext uri="{FF2B5EF4-FFF2-40B4-BE49-F238E27FC236}">
                <a16:creationId xmlns:a16="http://schemas.microsoft.com/office/drawing/2014/main" id="{DEB5B8BC-E004-2B54-5F9A-EA35446F89E4}"/>
              </a:ext>
            </a:extLst>
          </p:cNvPr>
          <p:cNvSpPr>
            <a:spLocks noChangeArrowheads="1"/>
          </p:cNvSpPr>
          <p:nvPr/>
        </p:nvSpPr>
        <p:spPr bwMode="auto">
          <a:xfrm>
            <a:off x="2484438" y="1341438"/>
            <a:ext cx="4395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3.15  </a:t>
            </a:r>
            <a:r>
              <a:rPr lang="zh-CN" altLang="en-US"/>
              <a:t>例</a:t>
            </a:r>
            <a:r>
              <a:rPr lang="en-US" altLang="zh-CN"/>
              <a:t>3.17</a:t>
            </a:r>
            <a:r>
              <a:rPr lang="zh-CN" altLang="en-US"/>
              <a:t>的</a:t>
            </a:r>
            <a:r>
              <a:rPr lang="en-US" altLang="zh-CN"/>
              <a:t>LR(0) </a:t>
            </a:r>
            <a:r>
              <a:rPr lang="zh-CN" altLang="en-US"/>
              <a:t>分析表</a:t>
            </a:r>
          </a:p>
        </p:txBody>
      </p:sp>
    </p:spTree>
  </p:cSld>
  <p:clrMapOvr>
    <a:masterClrMapping/>
  </p:clrMapOvr>
  <p:transition>
    <p:random/>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1" name="Rectangle 3">
            <a:extLst>
              <a:ext uri="{FF2B5EF4-FFF2-40B4-BE49-F238E27FC236}">
                <a16:creationId xmlns:a16="http://schemas.microsoft.com/office/drawing/2014/main" id="{0FFC09CD-A85A-FD2B-12CC-F3568B3B2A61}"/>
              </a:ext>
            </a:extLst>
          </p:cNvPr>
          <p:cNvSpPr>
            <a:spLocks noGrp="1" noChangeArrowheads="1"/>
          </p:cNvSpPr>
          <p:nvPr>
            <p:ph type="body" idx="1"/>
          </p:nvPr>
        </p:nvSpPr>
        <p:spPr>
          <a:xfrm>
            <a:off x="457200" y="1236663"/>
            <a:ext cx="8229600" cy="5360987"/>
          </a:xfrm>
        </p:spPr>
        <p:txBody>
          <a:bodyPr/>
          <a:lstStyle/>
          <a:p>
            <a:pPr eaLnBrk="1" hangingPunct="1">
              <a:buFont typeface="Wingdings" panose="05000000000000000000" pitchFamily="2" charset="2"/>
              <a:buNone/>
              <a:defRPr/>
            </a:pPr>
            <a:r>
              <a:rPr lang="en-US" altLang="zh-CN" b="0"/>
              <a:t>           </a:t>
            </a:r>
            <a:r>
              <a:rPr lang="zh-CN" altLang="en-US" b="0"/>
              <a:t>下面，我们通过图</a:t>
            </a:r>
            <a:r>
              <a:rPr lang="en-US" altLang="zh-CN" b="0"/>
              <a:t>3-36</a:t>
            </a:r>
            <a:r>
              <a:rPr lang="zh-CN" altLang="en-US" b="0"/>
              <a:t>的</a:t>
            </a:r>
            <a:r>
              <a:rPr lang="en-US" altLang="zh-CN" b="0"/>
              <a:t>DFA</a:t>
            </a:r>
            <a:r>
              <a:rPr lang="zh-CN" altLang="en-US" b="0"/>
              <a:t>来分析对输入串</a:t>
            </a:r>
            <a:r>
              <a:rPr lang="en-US" altLang="zh-CN" b="0"/>
              <a:t>aB</a:t>
            </a:r>
            <a:r>
              <a:rPr lang="en-US" altLang="zh-CN" b="0">
                <a:latin typeface="Arial"/>
              </a:rPr>
              <a:t>…</a:t>
            </a:r>
            <a:r>
              <a:rPr lang="zh-CN" altLang="en-US" b="0"/>
              <a:t>的识别过程（事实上，句子对应的输入串应全部由终结符组成，在此的输入串仅是为了说明问题而给出的示例）。首先，由初始状态</a:t>
            </a:r>
            <a:r>
              <a:rPr lang="en-US" altLang="zh-CN" b="0"/>
              <a:t>I</a:t>
            </a:r>
            <a:r>
              <a:rPr lang="en-US" altLang="zh-CN" b="0" baseline="-25000"/>
              <a:t>0</a:t>
            </a:r>
            <a:r>
              <a:rPr lang="zh-CN" altLang="en-US" b="0"/>
              <a:t>开始识别第</a:t>
            </a:r>
            <a:r>
              <a:rPr lang="en-US" altLang="zh-CN" b="0"/>
              <a:t>1</a:t>
            </a:r>
            <a:r>
              <a:rPr lang="zh-CN" altLang="en-US" b="0"/>
              <a:t>个字符</a:t>
            </a:r>
            <a:r>
              <a:rPr lang="en-US" altLang="zh-CN" b="0"/>
              <a:t>a</a:t>
            </a:r>
            <a:r>
              <a:rPr lang="zh-CN" altLang="en-US" b="0"/>
              <a:t>，即与</a:t>
            </a:r>
            <a:r>
              <a:rPr lang="en-US" altLang="zh-CN" b="0"/>
              <a:t>I</a:t>
            </a:r>
            <a:r>
              <a:rPr lang="en-US" altLang="zh-CN" b="0" baseline="-25000"/>
              <a:t>0</a:t>
            </a:r>
            <a:r>
              <a:rPr lang="zh-CN" altLang="en-US" b="0"/>
              <a:t>中的项目</a:t>
            </a:r>
            <a:r>
              <a:rPr lang="en-US" altLang="zh-CN" b="0"/>
              <a:t>B→</a:t>
            </a:r>
            <a:r>
              <a:rPr lang="en-US" altLang="zh-CN" b="0">
                <a:latin typeface="Arial"/>
              </a:rPr>
              <a:t>•</a:t>
            </a:r>
            <a:r>
              <a:rPr lang="en-US" altLang="zh-CN" b="0"/>
              <a:t>aB</a:t>
            </a:r>
            <a:r>
              <a:rPr lang="zh-CN" altLang="en-US" b="0"/>
              <a:t>对应，所以应执行的动作是</a:t>
            </a:r>
            <a:r>
              <a:rPr lang="zh-CN" altLang="en-US" b="0">
                <a:latin typeface="Arial"/>
              </a:rPr>
              <a:t>“</a:t>
            </a:r>
            <a:r>
              <a:rPr lang="zh-CN" altLang="en-US" b="0"/>
              <a:t>移进</a:t>
            </a:r>
            <a:r>
              <a:rPr lang="zh-CN" altLang="en-US" b="0">
                <a:latin typeface="Arial"/>
              </a:rPr>
              <a:t>”</a:t>
            </a:r>
            <a:r>
              <a:rPr lang="zh-CN" altLang="en-US" b="0"/>
              <a:t>，故由状态</a:t>
            </a:r>
            <a:r>
              <a:rPr lang="en-US" altLang="zh-CN" b="0"/>
              <a:t>I</a:t>
            </a:r>
            <a:r>
              <a:rPr lang="en-US" altLang="zh-CN" b="0" baseline="-25000"/>
              <a:t>0</a:t>
            </a:r>
            <a:r>
              <a:rPr lang="zh-CN" altLang="en-US" b="0"/>
              <a:t>识别字符</a:t>
            </a:r>
            <a:r>
              <a:rPr lang="en-US" altLang="zh-CN" b="0"/>
              <a:t>a</a:t>
            </a:r>
            <a:r>
              <a:rPr lang="zh-CN" altLang="en-US" b="0"/>
              <a:t>后到达</a:t>
            </a:r>
            <a:r>
              <a:rPr lang="en-US" altLang="zh-CN" b="0"/>
              <a:t>I</a:t>
            </a:r>
            <a:r>
              <a:rPr lang="en-US" altLang="zh-CN" b="0" baseline="-25000"/>
              <a:t>3</a:t>
            </a:r>
            <a:r>
              <a:rPr lang="zh-CN" altLang="en-US" b="0"/>
              <a:t>，即将状态</a:t>
            </a:r>
            <a:r>
              <a:rPr lang="en-US" altLang="zh-CN" b="0"/>
              <a:t>3</a:t>
            </a:r>
            <a:r>
              <a:rPr lang="zh-CN" altLang="en-US" b="0"/>
              <a:t>和字符</a:t>
            </a:r>
            <a:r>
              <a:rPr lang="en-US" altLang="zh-CN" b="0"/>
              <a:t>a</a:t>
            </a:r>
            <a:r>
              <a:rPr lang="zh-CN" altLang="en-US" b="0"/>
              <a:t>（即 </a:t>
            </a:r>
            <a:r>
              <a:rPr lang="en-US" altLang="zh-CN" b="0"/>
              <a:t>(3, a)</a:t>
            </a:r>
            <a:r>
              <a:rPr lang="zh-CN" altLang="en-US" b="0"/>
              <a:t>）压入分析栈。然后，继续在状态</a:t>
            </a:r>
            <a:r>
              <a:rPr lang="en-US" altLang="zh-CN" b="0"/>
              <a:t>I</a:t>
            </a:r>
            <a:r>
              <a:rPr lang="en-US" altLang="zh-CN" b="0" baseline="-25000"/>
              <a:t>3</a:t>
            </a:r>
            <a:r>
              <a:rPr lang="zh-CN" altLang="en-US" b="0"/>
              <a:t>下扫描第</a:t>
            </a:r>
            <a:r>
              <a:rPr lang="en-US" altLang="zh-CN" b="0"/>
              <a:t>2</a:t>
            </a:r>
            <a:r>
              <a:rPr lang="zh-CN" altLang="en-US" b="0"/>
              <a:t>个字符</a:t>
            </a:r>
            <a:r>
              <a:rPr lang="en-US" altLang="zh-CN" b="0"/>
              <a:t>B</a:t>
            </a:r>
            <a:r>
              <a:rPr lang="zh-CN" altLang="en-US" b="0"/>
              <a:t>，因与</a:t>
            </a:r>
            <a:r>
              <a:rPr lang="en-US" altLang="zh-CN" b="0"/>
              <a:t>I</a:t>
            </a:r>
            <a:r>
              <a:rPr lang="en-US" altLang="zh-CN" b="0" baseline="-25000"/>
              <a:t>3</a:t>
            </a:r>
            <a:r>
              <a:rPr lang="zh-CN" altLang="en-US" b="0"/>
              <a:t>中的项目</a:t>
            </a:r>
            <a:r>
              <a:rPr lang="en-US" altLang="zh-CN" b="0"/>
              <a:t>B→a</a:t>
            </a:r>
            <a:r>
              <a:rPr lang="en-US" altLang="zh-CN" b="0">
                <a:latin typeface="Arial"/>
              </a:rPr>
              <a:t>•</a:t>
            </a:r>
            <a:r>
              <a:rPr lang="en-US" altLang="zh-CN" b="0"/>
              <a:t>B</a:t>
            </a:r>
            <a:r>
              <a:rPr lang="zh-CN" altLang="en-US" b="0"/>
              <a:t>对应，故应执行的动作仍是</a:t>
            </a:r>
            <a:r>
              <a:rPr lang="zh-CN" altLang="en-US" b="0">
                <a:latin typeface="Arial"/>
              </a:rPr>
              <a:t>“</a:t>
            </a:r>
            <a:r>
              <a:rPr lang="zh-CN" altLang="en-US" b="0"/>
              <a:t>移进</a:t>
            </a:r>
            <a:r>
              <a:rPr lang="zh-CN" altLang="en-US" b="0">
                <a:latin typeface="Arial"/>
              </a:rPr>
              <a:t>”</a:t>
            </a:r>
            <a:r>
              <a:rPr lang="zh-CN" altLang="en-US" b="0"/>
              <a:t>，即由状态</a:t>
            </a:r>
            <a:r>
              <a:rPr lang="en-US" altLang="zh-CN" b="0"/>
              <a:t>I</a:t>
            </a:r>
            <a:r>
              <a:rPr lang="en-US" altLang="zh-CN" b="0" baseline="-25000"/>
              <a:t>3</a:t>
            </a:r>
            <a:r>
              <a:rPr lang="zh-CN" altLang="en-US" b="0"/>
              <a:t>识别字符</a:t>
            </a:r>
            <a:r>
              <a:rPr lang="en-US" altLang="zh-CN" b="0"/>
              <a:t>B</a:t>
            </a:r>
            <a:r>
              <a:rPr lang="zh-CN" altLang="en-US" b="0"/>
              <a:t>后到达状态</a:t>
            </a:r>
            <a:r>
              <a:rPr lang="en-US" altLang="zh-CN" b="0"/>
              <a:t>I</a:t>
            </a:r>
            <a:r>
              <a:rPr lang="en-US" altLang="zh-CN" b="0" baseline="-25000"/>
              <a:t>6</a:t>
            </a:r>
            <a:r>
              <a:rPr lang="zh-CN" altLang="en-US" b="0"/>
              <a:t>，此时将 </a:t>
            </a:r>
            <a:r>
              <a:rPr lang="en-US" altLang="zh-CN" b="0"/>
              <a:t>(6, B) </a:t>
            </a:r>
            <a:r>
              <a:rPr lang="zh-CN" altLang="en-US" b="0"/>
              <a:t>压入分析栈。接下来在状态</a:t>
            </a:r>
            <a:r>
              <a:rPr lang="en-US" altLang="zh-CN" b="0"/>
              <a:t>I6</a:t>
            </a:r>
            <a:r>
              <a:rPr lang="zh-CN" altLang="en-US" b="0"/>
              <a:t>下扫描后继的无论什么字符，都因状态</a:t>
            </a:r>
            <a:r>
              <a:rPr lang="en-US" altLang="zh-CN" b="0"/>
              <a:t>I</a:t>
            </a:r>
            <a:r>
              <a:rPr lang="en-US" altLang="zh-CN" b="0" baseline="-25000"/>
              <a:t>6</a:t>
            </a:r>
            <a:r>
              <a:rPr lang="zh-CN" altLang="en-US" b="0"/>
              <a:t>中仅有一个归约项目</a:t>
            </a:r>
            <a:r>
              <a:rPr lang="en-US" altLang="zh-CN" b="0"/>
              <a:t>B→aB</a:t>
            </a:r>
            <a:r>
              <a:rPr lang="en-US" altLang="zh-CN" b="0">
                <a:latin typeface="Arial"/>
              </a:rPr>
              <a:t>•</a:t>
            </a:r>
            <a:r>
              <a:rPr lang="en-US" altLang="zh-CN" b="0"/>
              <a:t> </a:t>
            </a:r>
            <a:r>
              <a:rPr lang="zh-CN" altLang="en-US" b="0"/>
              <a:t>而将刚扫描过的两个字符</a:t>
            </a:r>
            <a:r>
              <a:rPr lang="en-US" altLang="zh-CN" b="0"/>
              <a:t>aB</a:t>
            </a:r>
            <a:r>
              <a:rPr lang="zh-CN" altLang="en-US" b="0"/>
              <a:t>归约为</a:t>
            </a:r>
            <a:r>
              <a:rPr lang="en-US" altLang="zh-CN" b="0"/>
              <a:t>B</a:t>
            </a:r>
            <a:r>
              <a:rPr lang="zh-CN" altLang="en-US" b="0"/>
              <a:t>；</a:t>
            </a:r>
          </a:p>
        </p:txBody>
      </p:sp>
    </p:spTree>
  </p:cSld>
  <p:clrMapOvr>
    <a:masterClrMapping/>
  </p:clrMapOvr>
  <p:transition>
    <p:random/>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7" name="Rectangle 3">
            <a:extLst>
              <a:ext uri="{FF2B5EF4-FFF2-40B4-BE49-F238E27FC236}">
                <a16:creationId xmlns:a16="http://schemas.microsoft.com/office/drawing/2014/main" id="{93260F25-E88D-7A80-AF5F-3F34E41AA1F8}"/>
              </a:ext>
            </a:extLst>
          </p:cNvPr>
          <p:cNvSpPr>
            <a:spLocks noGrp="1" noChangeArrowheads="1"/>
          </p:cNvSpPr>
          <p:nvPr>
            <p:ph type="body" idx="1"/>
          </p:nvPr>
        </p:nvSpPr>
        <p:spPr>
          <a:xfrm>
            <a:off x="457200" y="836613"/>
            <a:ext cx="8229600" cy="5761037"/>
          </a:xfrm>
        </p:spPr>
        <p:txBody>
          <a:bodyPr/>
          <a:lstStyle/>
          <a:p>
            <a:pPr eaLnBrk="1" hangingPunct="1">
              <a:buFont typeface="Wingdings" panose="05000000000000000000" pitchFamily="2" charset="2"/>
              <a:buNone/>
              <a:defRPr/>
            </a:pPr>
            <a:r>
              <a:rPr lang="en-US" altLang="zh-CN" b="0"/>
              <a:t>           </a:t>
            </a:r>
            <a:r>
              <a:rPr lang="zh-CN" altLang="en-US" b="0"/>
              <a:t>由</a:t>
            </a:r>
            <a:r>
              <a:rPr lang="en-US" altLang="zh-CN" b="0"/>
              <a:t>3.5.1</a:t>
            </a:r>
            <a:r>
              <a:rPr lang="zh-CN" altLang="en-US" b="0"/>
              <a:t>节的图</a:t>
            </a:r>
            <a:r>
              <a:rPr lang="en-US" altLang="zh-CN" b="0"/>
              <a:t>3-29</a:t>
            </a:r>
            <a:r>
              <a:rPr lang="zh-CN" altLang="en-US" b="0"/>
              <a:t>可知，此时应由状态</a:t>
            </a:r>
            <a:r>
              <a:rPr lang="en-US" altLang="zh-CN" b="0"/>
              <a:t>I</a:t>
            </a:r>
            <a:r>
              <a:rPr lang="en-US" altLang="zh-CN" b="0" baseline="-25000"/>
              <a:t>6</a:t>
            </a:r>
            <a:r>
              <a:rPr lang="zh-CN" altLang="en-US" b="0"/>
              <a:t>回退到扫描两个字符</a:t>
            </a:r>
            <a:r>
              <a:rPr lang="en-US" altLang="zh-CN" b="0"/>
              <a:t>aB</a:t>
            </a:r>
            <a:r>
              <a:rPr lang="zh-CN" altLang="en-US" b="0"/>
              <a:t>之前的状态</a:t>
            </a:r>
            <a:r>
              <a:rPr lang="en-US" altLang="zh-CN" b="0"/>
              <a:t>I</a:t>
            </a:r>
            <a:r>
              <a:rPr lang="en-US" altLang="zh-CN" b="0" baseline="-25000"/>
              <a:t>0</a:t>
            </a:r>
            <a:r>
              <a:rPr lang="zh-CN" altLang="en-US" b="0"/>
              <a:t>，因此这种回退就意味着去掉刚才因移进字符</a:t>
            </a:r>
            <a:r>
              <a:rPr lang="en-US" altLang="zh-CN" b="0"/>
              <a:t>a</a:t>
            </a:r>
            <a:r>
              <a:rPr lang="zh-CN" altLang="en-US" b="0"/>
              <a:t>和</a:t>
            </a:r>
            <a:r>
              <a:rPr lang="en-US" altLang="zh-CN" b="0"/>
              <a:t>B</a:t>
            </a:r>
            <a:r>
              <a:rPr lang="zh-CN" altLang="en-US" b="0"/>
              <a:t>所压入分析栈的两项 </a:t>
            </a:r>
            <a:r>
              <a:rPr lang="en-US" altLang="zh-CN" b="0"/>
              <a:t>(3, a) </a:t>
            </a:r>
            <a:r>
              <a:rPr lang="zh-CN" altLang="en-US" b="0"/>
              <a:t>和 </a:t>
            </a:r>
            <a:r>
              <a:rPr lang="en-US" altLang="zh-CN" b="0"/>
              <a:t>(6, B)</a:t>
            </a:r>
            <a:r>
              <a:rPr lang="zh-CN" altLang="en-US" b="0"/>
              <a:t>。注意，由于是将</a:t>
            </a:r>
            <a:r>
              <a:rPr lang="en-US" altLang="zh-CN" b="0"/>
              <a:t>aB</a:t>
            </a:r>
            <a:r>
              <a:rPr lang="zh-CN" altLang="en-US" b="0"/>
              <a:t>归约为</a:t>
            </a:r>
            <a:r>
              <a:rPr lang="en-US" altLang="zh-CN" b="0"/>
              <a:t>B</a:t>
            </a:r>
            <a:r>
              <a:rPr lang="zh-CN" altLang="en-US" b="0"/>
              <a:t>，即对于已读入的字符串</a:t>
            </a:r>
            <a:r>
              <a:rPr lang="en-US" altLang="zh-CN" b="0"/>
              <a:t>aB</a:t>
            </a:r>
            <a:r>
              <a:rPr lang="zh-CN" altLang="en-US" b="0"/>
              <a:t>相当于此时在状态</a:t>
            </a:r>
            <a:r>
              <a:rPr lang="en-US" altLang="zh-CN" b="0"/>
              <a:t>I</a:t>
            </a:r>
            <a:r>
              <a:rPr lang="en-US" altLang="zh-CN" b="0" baseline="-25000"/>
              <a:t>0</a:t>
            </a:r>
            <a:r>
              <a:rPr lang="zh-CN" altLang="en-US" b="0"/>
              <a:t>读入这个归约后的字符</a:t>
            </a:r>
            <a:r>
              <a:rPr lang="en-US" altLang="zh-CN" b="0"/>
              <a:t>B</a:t>
            </a:r>
            <a:r>
              <a:rPr lang="zh-CN" altLang="en-US" b="0"/>
              <a:t>，故由状态</a:t>
            </a:r>
            <a:r>
              <a:rPr lang="en-US" altLang="zh-CN" b="0"/>
              <a:t>I</a:t>
            </a:r>
            <a:r>
              <a:rPr lang="en-US" altLang="zh-CN" b="0" baseline="-25000"/>
              <a:t>0</a:t>
            </a:r>
            <a:r>
              <a:rPr lang="zh-CN" altLang="en-US" b="0"/>
              <a:t>识别这个字符</a:t>
            </a:r>
            <a:r>
              <a:rPr lang="en-US" altLang="zh-CN" b="0"/>
              <a:t>B</a:t>
            </a:r>
            <a:r>
              <a:rPr lang="zh-CN" altLang="en-US" b="0"/>
              <a:t>后到达状态</a:t>
            </a:r>
            <a:r>
              <a:rPr lang="en-US" altLang="zh-CN" b="0"/>
              <a:t>I</a:t>
            </a:r>
            <a:r>
              <a:rPr lang="en-US" altLang="zh-CN" b="0" baseline="-25000"/>
              <a:t>2</a:t>
            </a:r>
            <a:r>
              <a:rPr lang="zh-CN" altLang="en-US" b="0"/>
              <a:t>，此时将 </a:t>
            </a:r>
            <a:r>
              <a:rPr lang="en-US" altLang="zh-CN" b="0"/>
              <a:t>(2, B) </a:t>
            </a:r>
            <a:r>
              <a:rPr lang="zh-CN" altLang="en-US" b="0"/>
              <a:t>压入分析栈。当然，对输入串</a:t>
            </a:r>
            <a:r>
              <a:rPr lang="en-US" altLang="zh-CN" b="0"/>
              <a:t>aB</a:t>
            </a:r>
            <a:r>
              <a:rPr lang="en-US" altLang="zh-CN" b="0">
                <a:latin typeface="Arial"/>
              </a:rPr>
              <a:t>…</a:t>
            </a:r>
            <a:r>
              <a:rPr lang="zh-CN" altLang="en-US" b="0"/>
              <a:t>的识别过程也可以由表</a:t>
            </a:r>
            <a:r>
              <a:rPr lang="en-US" altLang="zh-CN" b="0"/>
              <a:t>3.15</a:t>
            </a:r>
            <a:r>
              <a:rPr lang="zh-CN" altLang="en-US" b="0"/>
              <a:t>按照表</a:t>
            </a:r>
            <a:r>
              <a:rPr lang="en-US" altLang="zh-CN" b="0"/>
              <a:t>3.14</a:t>
            </a:r>
            <a:r>
              <a:rPr lang="zh-CN" altLang="en-US" b="0"/>
              <a:t>的分析来更加容易的得到。同时，我们也理解了为什么当用某一产生式</a:t>
            </a:r>
            <a:r>
              <a:rPr lang="en-US" altLang="zh-CN" b="0"/>
              <a:t>A→β</a:t>
            </a:r>
            <a:r>
              <a:rPr lang="zh-CN" altLang="en-US" b="0"/>
              <a:t>进行归约时，则归约的动作是先去掉分析栈栈顶的</a:t>
            </a:r>
            <a:r>
              <a:rPr lang="en-US" altLang="zh-CN" b="0"/>
              <a:t>γ</a:t>
            </a:r>
            <a:r>
              <a:rPr lang="zh-CN" altLang="en-US" b="0"/>
              <a:t>个项（假若</a:t>
            </a:r>
            <a:r>
              <a:rPr lang="en-US" altLang="zh-CN" b="0"/>
              <a:t>β</a:t>
            </a:r>
            <a:r>
              <a:rPr lang="zh-CN" altLang="en-US" b="0"/>
              <a:t>的长度为</a:t>
            </a:r>
            <a:r>
              <a:rPr lang="en-US" altLang="zh-CN" b="0"/>
              <a:t>γ</a:t>
            </a:r>
            <a:r>
              <a:rPr lang="zh-CN" altLang="en-US" b="0"/>
              <a:t>），即回退到扫描字符串</a:t>
            </a:r>
            <a:r>
              <a:rPr lang="en-US" altLang="zh-CN" b="0"/>
              <a:t>β</a:t>
            </a:r>
            <a:r>
              <a:rPr lang="zh-CN" altLang="en-US" b="0"/>
              <a:t>之前状态，然后再由该状态扫描这个归约后的字符</a:t>
            </a:r>
            <a:r>
              <a:rPr lang="en-US" altLang="zh-CN" b="0"/>
              <a:t>A</a:t>
            </a:r>
            <a:r>
              <a:rPr lang="zh-CN" altLang="en-US" b="0"/>
              <a:t>进行新的</a:t>
            </a:r>
            <a:r>
              <a:rPr lang="zh-CN" altLang="en-US" b="0">
                <a:latin typeface="Arial"/>
              </a:rPr>
              <a:t>“</a:t>
            </a:r>
            <a:r>
              <a:rPr lang="zh-CN" altLang="en-US" b="0"/>
              <a:t>移进</a:t>
            </a:r>
            <a:r>
              <a:rPr lang="zh-CN" altLang="en-US" b="0">
                <a:latin typeface="Arial"/>
              </a:rPr>
              <a:t>”</a:t>
            </a:r>
            <a:r>
              <a:rPr lang="zh-CN" altLang="en-US" b="0"/>
              <a:t>操作。</a:t>
            </a:r>
          </a:p>
          <a:p>
            <a:pPr eaLnBrk="1" hangingPunct="1">
              <a:buFont typeface="Wingdings" panose="05000000000000000000" pitchFamily="2" charset="2"/>
              <a:buNone/>
              <a:defRPr/>
            </a:pPr>
            <a:endParaRPr lang="en-US" altLang="zh-CN" b="0"/>
          </a:p>
        </p:txBody>
      </p:sp>
    </p:spTree>
  </p:cSld>
  <p:clrMapOvr>
    <a:masterClrMapping/>
  </p:clrMapOvr>
  <p:transition>
    <p:random/>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1026">
            <a:extLst>
              <a:ext uri="{FF2B5EF4-FFF2-40B4-BE49-F238E27FC236}">
                <a16:creationId xmlns:a16="http://schemas.microsoft.com/office/drawing/2014/main" id="{6820D3A4-F22D-CC4D-DD2C-4B8644FFEB07}"/>
              </a:ext>
            </a:extLst>
          </p:cNvPr>
          <p:cNvSpPr txBox="1">
            <a:spLocks noChangeArrowheads="1"/>
          </p:cNvSpPr>
          <p:nvPr/>
        </p:nvSpPr>
        <p:spPr bwMode="auto">
          <a:xfrm>
            <a:off x="144463" y="549275"/>
            <a:ext cx="8810625"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3.18</a:t>
            </a:r>
            <a:r>
              <a:rPr lang="en-US" altLang="zh-CN"/>
              <a:t>  8086/8088</a:t>
            </a:r>
            <a:r>
              <a:rPr lang="zh-CN" altLang="en-US"/>
              <a:t>汇编语言对操作数域的检查可以用</a:t>
            </a:r>
            <a:r>
              <a:rPr lang="en-US" altLang="zh-CN"/>
              <a:t>LR</a:t>
            </a:r>
            <a:r>
              <a:rPr lang="zh-CN" altLang="en-US"/>
              <a:t>分析表实现。设</a:t>
            </a:r>
            <a:r>
              <a:rPr lang="en-US" altLang="zh-CN"/>
              <a:t>m</a:t>
            </a:r>
            <a:r>
              <a:rPr lang="zh-CN" altLang="en-US"/>
              <a:t>代表存储器，</a:t>
            </a:r>
            <a:r>
              <a:rPr lang="en-US" altLang="zh-CN"/>
              <a:t>r</a:t>
            </a:r>
            <a:r>
              <a:rPr lang="zh-CN" altLang="en-US"/>
              <a:t>代表寄存器，</a:t>
            </a:r>
            <a:r>
              <a:rPr lang="en-US" altLang="zh-CN"/>
              <a:t>i</a:t>
            </a:r>
            <a:r>
              <a:rPr lang="zh-CN" altLang="en-US"/>
              <a:t>代表立即数；并且为了简单起见，省去了关于</a:t>
            </a:r>
            <a:r>
              <a:rPr lang="en-US" altLang="zh-CN"/>
              <a:t>m</a:t>
            </a:r>
            <a:r>
              <a:rPr lang="zh-CN" altLang="en-US"/>
              <a:t>、</a:t>
            </a:r>
            <a:r>
              <a:rPr lang="en-US" altLang="zh-CN"/>
              <a:t>r</a:t>
            </a:r>
            <a:r>
              <a:rPr lang="zh-CN" altLang="en-US"/>
              <a:t>和</a:t>
            </a:r>
            <a:r>
              <a:rPr lang="en-US" altLang="zh-CN"/>
              <a:t>i</a:t>
            </a:r>
            <a:r>
              <a:rPr lang="zh-CN" altLang="en-US"/>
              <a:t>的产生式，暂且认为</a:t>
            </a:r>
            <a:r>
              <a:rPr lang="en-US" altLang="zh-CN"/>
              <a:t>m</a:t>
            </a:r>
            <a:r>
              <a:rPr lang="zh-CN" altLang="en-US"/>
              <a:t>、</a:t>
            </a:r>
            <a:r>
              <a:rPr lang="en-US" altLang="zh-CN"/>
              <a:t>r</a:t>
            </a:r>
            <a:r>
              <a:rPr lang="zh-CN" altLang="en-US"/>
              <a:t>、</a:t>
            </a:r>
            <a:r>
              <a:rPr lang="en-US" altLang="zh-CN"/>
              <a:t>i</a:t>
            </a:r>
            <a:r>
              <a:rPr lang="zh-CN" altLang="en-US"/>
              <a:t>为终结符，则操作数域</a:t>
            </a:r>
            <a:r>
              <a:rPr lang="en-US" altLang="zh-CN"/>
              <a:t>P</a:t>
            </a:r>
            <a:r>
              <a:rPr lang="zh-CN" altLang="en-US"/>
              <a:t>的文法</a:t>
            </a:r>
            <a:r>
              <a:rPr lang="en-US" altLang="zh-CN"/>
              <a:t>G[P]</a:t>
            </a:r>
            <a:r>
              <a:rPr lang="zh-CN" altLang="en-US"/>
              <a:t>为</a:t>
            </a:r>
          </a:p>
          <a:p>
            <a:pPr algn="ctr" eaLnBrk="1" hangingPunct="1">
              <a:lnSpc>
                <a:spcPct val="140000"/>
              </a:lnSpc>
              <a:spcBef>
                <a:spcPct val="50000"/>
              </a:spcBef>
            </a:pPr>
            <a:r>
              <a:rPr lang="en-US" altLang="zh-CN"/>
              <a:t>G[P]: P→m,r∣m,i∣r,r∣r,i∣r,m</a:t>
            </a:r>
          </a:p>
          <a:p>
            <a:pPr algn="just" eaLnBrk="1" hangingPunct="1">
              <a:lnSpc>
                <a:spcPct val="140000"/>
              </a:lnSpc>
              <a:spcBef>
                <a:spcPct val="50000"/>
              </a:spcBef>
            </a:pPr>
            <a:r>
              <a:rPr lang="zh-CN" altLang="en-US"/>
              <a:t>　　试构造能够正确识别操作数域的</a:t>
            </a:r>
            <a:r>
              <a:rPr lang="en-US" altLang="zh-CN"/>
              <a:t>LR</a:t>
            </a:r>
            <a:r>
              <a:rPr lang="zh-CN" altLang="en-US"/>
              <a:t>分析表。</a:t>
            </a:r>
          </a:p>
        </p:txBody>
      </p:sp>
    </p:spTree>
  </p:cSld>
  <p:clrMapOvr>
    <a:masterClrMapping/>
  </p:clrMapOvr>
  <p:transition>
    <p:random/>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1026">
            <a:extLst>
              <a:ext uri="{FF2B5EF4-FFF2-40B4-BE49-F238E27FC236}">
                <a16:creationId xmlns:a16="http://schemas.microsoft.com/office/drawing/2014/main" id="{4406A073-D3D6-1BAD-495E-13B235B98915}"/>
              </a:ext>
            </a:extLst>
          </p:cNvPr>
          <p:cNvSpPr txBox="1">
            <a:spLocks noChangeArrowheads="1"/>
          </p:cNvSpPr>
          <p:nvPr/>
        </p:nvSpPr>
        <p:spPr bwMode="auto">
          <a:xfrm>
            <a:off x="144463" y="566738"/>
            <a:ext cx="88550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ea typeface="黑体" panose="02010609060101010101" pitchFamily="49" charset="-122"/>
              </a:rPr>
              <a:t>　　</a:t>
            </a:r>
            <a:r>
              <a:rPr lang="en-US" altLang="zh-CN">
                <a:ea typeface="黑体" panose="02010609060101010101" pitchFamily="49" charset="-122"/>
              </a:rPr>
              <a:t>[</a:t>
            </a:r>
            <a:r>
              <a:rPr lang="zh-CN" altLang="en-US">
                <a:ea typeface="黑体" panose="02010609060101010101" pitchFamily="49" charset="-122"/>
              </a:rPr>
              <a:t>解答</a:t>
            </a:r>
            <a:r>
              <a:rPr lang="en-US" altLang="zh-CN"/>
              <a:t>]  (1) </a:t>
            </a:r>
            <a:r>
              <a:rPr lang="zh-CN" altLang="en-US"/>
              <a:t>将文法</a:t>
            </a:r>
            <a:r>
              <a:rPr lang="en-US" altLang="zh-CN"/>
              <a:t>G[S]</a:t>
            </a:r>
            <a:r>
              <a:rPr lang="zh-CN" altLang="en-US"/>
              <a:t>拓广为文法</a:t>
            </a:r>
            <a:r>
              <a:rPr lang="en-US" altLang="zh-CN"/>
              <a:t>G'[S']</a:t>
            </a:r>
            <a:r>
              <a:rPr lang="zh-CN" altLang="en-US"/>
              <a:t>：</a:t>
            </a:r>
          </a:p>
          <a:p>
            <a:pPr algn="just" eaLnBrk="1" hangingPunct="1">
              <a:spcBef>
                <a:spcPct val="50000"/>
              </a:spcBef>
            </a:pPr>
            <a:r>
              <a:rPr lang="zh-CN" altLang="en-US"/>
              <a:t>                     </a:t>
            </a:r>
            <a:r>
              <a:rPr lang="en-US" altLang="zh-CN"/>
              <a:t>G'[S']:   (0) S'→P</a:t>
            </a:r>
          </a:p>
          <a:p>
            <a:pPr algn="just" eaLnBrk="1" hangingPunct="1">
              <a:spcBef>
                <a:spcPct val="50000"/>
              </a:spcBef>
            </a:pPr>
            <a:r>
              <a:rPr lang="en-US" altLang="zh-CN"/>
              <a:t>                           	(1) P→m,r</a:t>
            </a:r>
          </a:p>
          <a:p>
            <a:pPr algn="just" eaLnBrk="1" hangingPunct="1">
              <a:spcBef>
                <a:spcPct val="50000"/>
              </a:spcBef>
            </a:pPr>
            <a:r>
              <a:rPr lang="en-US" altLang="zh-CN"/>
              <a:t>                          	 (2) P→m,i</a:t>
            </a:r>
          </a:p>
          <a:p>
            <a:pPr algn="just" eaLnBrk="1" hangingPunct="1">
              <a:spcBef>
                <a:spcPct val="50000"/>
              </a:spcBef>
            </a:pPr>
            <a:r>
              <a:rPr lang="en-US" altLang="zh-CN"/>
              <a:t>                          	 (3) P→r,r</a:t>
            </a:r>
          </a:p>
          <a:p>
            <a:pPr algn="just" eaLnBrk="1" hangingPunct="1">
              <a:spcBef>
                <a:spcPct val="50000"/>
              </a:spcBef>
            </a:pPr>
            <a:r>
              <a:rPr lang="en-US" altLang="zh-CN"/>
              <a:t>                           	 (4) P→r,i</a:t>
            </a:r>
          </a:p>
          <a:p>
            <a:pPr algn="just" eaLnBrk="1" hangingPunct="1">
              <a:spcBef>
                <a:spcPct val="50000"/>
              </a:spcBef>
            </a:pPr>
            <a:r>
              <a:rPr lang="en-US" altLang="zh-CN"/>
              <a:t>                          	 (5) P→r,m</a:t>
            </a: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AutoShape 6">
            <a:extLst>
              <a:ext uri="{FF2B5EF4-FFF2-40B4-BE49-F238E27FC236}">
                <a16:creationId xmlns:a16="http://schemas.microsoft.com/office/drawing/2014/main" id="{B1814BB0-ACB2-C080-B86B-5ECED74BF51E}"/>
              </a:ext>
            </a:extLst>
          </p:cNvPr>
          <p:cNvSpPr>
            <a:spLocks noChangeArrowheads="1"/>
          </p:cNvSpPr>
          <p:nvPr/>
        </p:nvSpPr>
        <p:spPr bwMode="auto">
          <a:xfrm>
            <a:off x="3810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.1</a:t>
            </a:r>
            <a:r>
              <a:rPr lang="en-US" altLang="zh-CN" sz="2800" u="none">
                <a:latin typeface="Verdana" pitchFamily="34" charset="0"/>
                <a:ea typeface="黑体" pitchFamily="49" charset="-122"/>
              </a:rPr>
              <a:t>  </a:t>
            </a:r>
            <a:r>
              <a:rPr lang="zh-CN" altLang="en-US" sz="2800" b="1" u="none">
                <a:latin typeface="黑体" pitchFamily="49" charset="-122"/>
                <a:ea typeface="黑体" pitchFamily="49" charset="-122"/>
              </a:rPr>
              <a:t>词法分析器设计方法</a:t>
            </a:r>
          </a:p>
        </p:txBody>
      </p:sp>
      <p:sp>
        <p:nvSpPr>
          <p:cNvPr id="9219" name="Text Box 8">
            <a:extLst>
              <a:ext uri="{FF2B5EF4-FFF2-40B4-BE49-F238E27FC236}">
                <a16:creationId xmlns:a16="http://schemas.microsoft.com/office/drawing/2014/main" id="{11F9E404-092A-5656-817E-3C4FA324C7CC}"/>
              </a:ext>
            </a:extLst>
          </p:cNvPr>
          <p:cNvSpPr txBox="1">
            <a:spLocks noChangeArrowheads="1"/>
          </p:cNvSpPr>
          <p:nvPr/>
        </p:nvSpPr>
        <p:spPr bwMode="auto">
          <a:xfrm>
            <a:off x="-76200" y="12954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u="none"/>
              <a:t>1.</a:t>
            </a:r>
            <a:r>
              <a:rPr lang="zh-CN" altLang="en-US" sz="2400" b="1" u="none"/>
              <a:t>单词符号的分类与输出形式</a:t>
            </a:r>
          </a:p>
        </p:txBody>
      </p:sp>
      <p:sp>
        <p:nvSpPr>
          <p:cNvPr id="9220" name="Oval 12">
            <a:extLst>
              <a:ext uri="{FF2B5EF4-FFF2-40B4-BE49-F238E27FC236}">
                <a16:creationId xmlns:a16="http://schemas.microsoft.com/office/drawing/2014/main" id="{80E84EF5-2B8F-5409-2029-31F7AB2761EE}"/>
              </a:ext>
            </a:extLst>
          </p:cNvPr>
          <p:cNvSpPr>
            <a:spLocks noChangeArrowheads="1"/>
          </p:cNvSpPr>
          <p:nvPr/>
        </p:nvSpPr>
        <p:spPr bwMode="auto">
          <a:xfrm>
            <a:off x="304800" y="4191000"/>
            <a:ext cx="1828800" cy="838200"/>
          </a:xfrm>
          <a:prstGeom prst="ellipse">
            <a:avLst/>
          </a:pr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u="none"/>
              <a:t>单词符号</a:t>
            </a:r>
          </a:p>
        </p:txBody>
      </p:sp>
      <p:sp>
        <p:nvSpPr>
          <p:cNvPr id="9221" name="AutoShape 14">
            <a:extLst>
              <a:ext uri="{FF2B5EF4-FFF2-40B4-BE49-F238E27FC236}">
                <a16:creationId xmlns:a16="http://schemas.microsoft.com/office/drawing/2014/main" id="{5C46803F-BFB9-D5B9-3D16-9FAF65D49FBF}"/>
              </a:ext>
            </a:extLst>
          </p:cNvPr>
          <p:cNvSpPr>
            <a:spLocks/>
          </p:cNvSpPr>
          <p:nvPr/>
        </p:nvSpPr>
        <p:spPr bwMode="auto">
          <a:xfrm>
            <a:off x="2286000" y="2590800"/>
            <a:ext cx="685800" cy="4114800"/>
          </a:xfrm>
          <a:prstGeom prst="lef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2" name="Text Box 15">
            <a:extLst>
              <a:ext uri="{FF2B5EF4-FFF2-40B4-BE49-F238E27FC236}">
                <a16:creationId xmlns:a16="http://schemas.microsoft.com/office/drawing/2014/main" id="{048AA4D2-7382-15EF-0ED9-87AECEABBB7E}"/>
              </a:ext>
            </a:extLst>
          </p:cNvPr>
          <p:cNvSpPr txBox="1">
            <a:spLocks noChangeArrowheads="1"/>
          </p:cNvSpPr>
          <p:nvPr/>
        </p:nvSpPr>
        <p:spPr bwMode="auto">
          <a:xfrm>
            <a:off x="2971800" y="24384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u="none">
                <a:solidFill>
                  <a:srgbClr val="660066"/>
                </a:solidFill>
              </a:rPr>
              <a:t>1.</a:t>
            </a:r>
            <a:r>
              <a:rPr lang="zh-CN" altLang="en-US" sz="2000" b="1" u="none">
                <a:solidFill>
                  <a:srgbClr val="660066"/>
                </a:solidFill>
              </a:rPr>
              <a:t>保留字</a:t>
            </a:r>
            <a:r>
              <a:rPr lang="zh-CN" altLang="en-US" sz="2000" u="none">
                <a:solidFill>
                  <a:srgbClr val="333300"/>
                </a:solidFill>
              </a:rPr>
              <a:t>：</a:t>
            </a:r>
          </a:p>
        </p:txBody>
      </p:sp>
      <p:sp>
        <p:nvSpPr>
          <p:cNvPr id="9223" name="Text Box 16">
            <a:extLst>
              <a:ext uri="{FF2B5EF4-FFF2-40B4-BE49-F238E27FC236}">
                <a16:creationId xmlns:a16="http://schemas.microsoft.com/office/drawing/2014/main" id="{03CC7FA2-DB00-EABC-5D43-C89207AB8AC4}"/>
              </a:ext>
            </a:extLst>
          </p:cNvPr>
          <p:cNvSpPr txBox="1">
            <a:spLocks noChangeArrowheads="1"/>
          </p:cNvSpPr>
          <p:nvPr/>
        </p:nvSpPr>
        <p:spPr bwMode="auto">
          <a:xfrm>
            <a:off x="2971800" y="3717925"/>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u="none">
                <a:solidFill>
                  <a:srgbClr val="660066"/>
                </a:solidFill>
              </a:rPr>
              <a:t>2.</a:t>
            </a:r>
            <a:r>
              <a:rPr lang="zh-CN" altLang="en-US" sz="2000" b="1" u="none">
                <a:solidFill>
                  <a:srgbClr val="660066"/>
                </a:solidFill>
              </a:rPr>
              <a:t>标识符</a:t>
            </a:r>
            <a:r>
              <a:rPr lang="zh-CN" altLang="en-US" sz="2000" u="none">
                <a:solidFill>
                  <a:srgbClr val="660066"/>
                </a:solidFill>
              </a:rPr>
              <a:t>：</a:t>
            </a:r>
          </a:p>
        </p:txBody>
      </p:sp>
      <p:sp>
        <p:nvSpPr>
          <p:cNvPr id="9224" name="Text Box 17">
            <a:extLst>
              <a:ext uri="{FF2B5EF4-FFF2-40B4-BE49-F238E27FC236}">
                <a16:creationId xmlns:a16="http://schemas.microsoft.com/office/drawing/2014/main" id="{C8638AC1-07C0-EBC1-AB2F-E2A91F0C0049}"/>
              </a:ext>
            </a:extLst>
          </p:cNvPr>
          <p:cNvSpPr txBox="1">
            <a:spLocks noChangeArrowheads="1"/>
          </p:cNvSpPr>
          <p:nvPr/>
        </p:nvSpPr>
        <p:spPr bwMode="auto">
          <a:xfrm>
            <a:off x="2971800" y="4540250"/>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u="none">
                <a:solidFill>
                  <a:srgbClr val="660066"/>
                </a:solidFill>
              </a:rPr>
              <a:t>3.</a:t>
            </a:r>
            <a:r>
              <a:rPr lang="zh-CN" altLang="en-US" sz="2000" b="1" u="none">
                <a:solidFill>
                  <a:srgbClr val="660066"/>
                </a:solidFill>
              </a:rPr>
              <a:t>常数</a:t>
            </a:r>
            <a:r>
              <a:rPr lang="zh-CN" altLang="en-US" sz="2000" u="none">
                <a:solidFill>
                  <a:srgbClr val="660066"/>
                </a:solidFill>
              </a:rPr>
              <a:t>：</a:t>
            </a:r>
          </a:p>
        </p:txBody>
      </p:sp>
      <p:sp>
        <p:nvSpPr>
          <p:cNvPr id="9225" name="Text Box 18">
            <a:extLst>
              <a:ext uri="{FF2B5EF4-FFF2-40B4-BE49-F238E27FC236}">
                <a16:creationId xmlns:a16="http://schemas.microsoft.com/office/drawing/2014/main" id="{19F6A1A1-738C-3E64-902C-27AAB35F1ADB}"/>
              </a:ext>
            </a:extLst>
          </p:cNvPr>
          <p:cNvSpPr txBox="1">
            <a:spLocks noChangeArrowheads="1"/>
          </p:cNvSpPr>
          <p:nvPr/>
        </p:nvSpPr>
        <p:spPr bwMode="auto">
          <a:xfrm>
            <a:off x="2971800" y="5424488"/>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u="none">
                <a:solidFill>
                  <a:srgbClr val="660066"/>
                </a:solidFill>
              </a:rPr>
              <a:t>4.</a:t>
            </a:r>
            <a:r>
              <a:rPr lang="zh-CN" altLang="en-US" sz="2000" b="1" u="none">
                <a:solidFill>
                  <a:srgbClr val="660066"/>
                </a:solidFill>
              </a:rPr>
              <a:t>运算符：</a:t>
            </a:r>
          </a:p>
        </p:txBody>
      </p:sp>
      <p:sp>
        <p:nvSpPr>
          <p:cNvPr id="9226" name="Text Box 19">
            <a:extLst>
              <a:ext uri="{FF2B5EF4-FFF2-40B4-BE49-F238E27FC236}">
                <a16:creationId xmlns:a16="http://schemas.microsoft.com/office/drawing/2014/main" id="{BE744C56-781F-1F5C-1F25-BB847558F63C}"/>
              </a:ext>
            </a:extLst>
          </p:cNvPr>
          <p:cNvSpPr txBox="1">
            <a:spLocks noChangeArrowheads="1"/>
          </p:cNvSpPr>
          <p:nvPr/>
        </p:nvSpPr>
        <p:spPr bwMode="auto">
          <a:xfrm>
            <a:off x="2971800" y="608012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u="none">
                <a:solidFill>
                  <a:srgbClr val="660066"/>
                </a:solidFill>
              </a:rPr>
              <a:t>5.</a:t>
            </a:r>
            <a:r>
              <a:rPr lang="zh-CN" altLang="en-US" sz="2000" b="1" u="none">
                <a:solidFill>
                  <a:srgbClr val="660066"/>
                </a:solidFill>
              </a:rPr>
              <a:t>界符：</a:t>
            </a:r>
          </a:p>
        </p:txBody>
      </p:sp>
      <p:sp>
        <p:nvSpPr>
          <p:cNvPr id="9227" name="Text Box 20">
            <a:extLst>
              <a:ext uri="{FF2B5EF4-FFF2-40B4-BE49-F238E27FC236}">
                <a16:creationId xmlns:a16="http://schemas.microsoft.com/office/drawing/2014/main" id="{7C6B5AAF-47A7-AF71-4F91-ECB99F1C6A52}"/>
              </a:ext>
            </a:extLst>
          </p:cNvPr>
          <p:cNvSpPr txBox="1">
            <a:spLocks noChangeArrowheads="1"/>
          </p:cNvSpPr>
          <p:nvPr/>
        </p:nvSpPr>
        <p:spPr bwMode="auto">
          <a:xfrm>
            <a:off x="3657600" y="2438400"/>
            <a:ext cx="4800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u="none"/>
              <a:t>       </a:t>
            </a:r>
            <a:r>
              <a:rPr lang="zh-CN" altLang="en-US" sz="2000" u="none"/>
              <a:t>是编译程序识别各类语法成分的依据，也可以称为</a:t>
            </a:r>
            <a:r>
              <a:rPr lang="zh-CN" altLang="en-US" sz="2000" u="none">
                <a:solidFill>
                  <a:srgbClr val="FF0000"/>
                </a:solidFill>
              </a:rPr>
              <a:t>基本字</a:t>
            </a:r>
            <a:r>
              <a:rPr lang="zh-CN" altLang="en-US" sz="2000" u="none"/>
              <a:t>。这些字保留了语言所规定的含义，如</a:t>
            </a:r>
            <a:r>
              <a:rPr lang="en-US" altLang="zh-CN" sz="2000" u="none"/>
              <a:t>C</a:t>
            </a:r>
            <a:r>
              <a:rPr lang="zh-CN" altLang="en-US" sz="2000" u="none"/>
              <a:t>语言中的</a:t>
            </a:r>
            <a:r>
              <a:rPr lang="en-US" altLang="zh-CN" sz="2000" u="none"/>
              <a:t>if</a:t>
            </a:r>
            <a:r>
              <a:rPr lang="zh-CN" altLang="en-US" sz="2000" u="none"/>
              <a:t>、</a:t>
            </a:r>
            <a:r>
              <a:rPr lang="en-US" altLang="zh-CN" sz="2000" u="none"/>
              <a:t>else</a:t>
            </a:r>
            <a:r>
              <a:rPr lang="zh-CN" altLang="en-US" sz="2000" u="none"/>
              <a:t>、</a:t>
            </a:r>
            <a:r>
              <a:rPr lang="en-US" altLang="zh-CN" sz="2000" u="none"/>
              <a:t>while</a:t>
            </a:r>
            <a:r>
              <a:rPr lang="zh-CN" altLang="en-US" sz="2000" u="none"/>
              <a:t>和</a:t>
            </a:r>
            <a:r>
              <a:rPr lang="en-US" altLang="zh-CN" sz="2000" u="none"/>
              <a:t>do</a:t>
            </a:r>
            <a:r>
              <a:rPr lang="zh-CN" altLang="en-US" sz="2000" u="none"/>
              <a:t>等 </a:t>
            </a:r>
          </a:p>
        </p:txBody>
      </p:sp>
      <p:sp>
        <p:nvSpPr>
          <p:cNvPr id="9228" name="Text Box 23">
            <a:extLst>
              <a:ext uri="{FF2B5EF4-FFF2-40B4-BE49-F238E27FC236}">
                <a16:creationId xmlns:a16="http://schemas.microsoft.com/office/drawing/2014/main" id="{A12F5F62-A720-D773-D5D9-90B4D15300AC}"/>
              </a:ext>
            </a:extLst>
          </p:cNvPr>
          <p:cNvSpPr txBox="1">
            <a:spLocks noChangeArrowheads="1"/>
          </p:cNvSpPr>
          <p:nvPr/>
        </p:nvSpPr>
        <p:spPr bwMode="auto">
          <a:xfrm>
            <a:off x="152400" y="181292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u="none">
                <a:solidFill>
                  <a:srgbClr val="FF0000"/>
                </a:solidFill>
              </a:rPr>
              <a:t>单词符号</a:t>
            </a:r>
            <a:r>
              <a:rPr lang="zh-CN" altLang="en-US" sz="2000" u="none"/>
              <a:t>：</a:t>
            </a:r>
          </a:p>
        </p:txBody>
      </p:sp>
      <p:sp>
        <p:nvSpPr>
          <p:cNvPr id="9229" name="Text Box 24">
            <a:extLst>
              <a:ext uri="{FF2B5EF4-FFF2-40B4-BE49-F238E27FC236}">
                <a16:creationId xmlns:a16="http://schemas.microsoft.com/office/drawing/2014/main" id="{82A857E7-1A53-020B-7B1F-F70D4ACBCDB9}"/>
              </a:ext>
            </a:extLst>
          </p:cNvPr>
          <p:cNvSpPr txBox="1">
            <a:spLocks noChangeArrowheads="1"/>
          </p:cNvSpPr>
          <p:nvPr/>
        </p:nvSpPr>
        <p:spPr bwMode="auto">
          <a:xfrm>
            <a:off x="1371600" y="1828800"/>
            <a:ext cx="609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u="none"/>
              <a:t>是程序语言的基本语法单位</a:t>
            </a:r>
          </a:p>
        </p:txBody>
      </p:sp>
      <p:sp>
        <p:nvSpPr>
          <p:cNvPr id="9230" name="Text Box 25">
            <a:extLst>
              <a:ext uri="{FF2B5EF4-FFF2-40B4-BE49-F238E27FC236}">
                <a16:creationId xmlns:a16="http://schemas.microsoft.com/office/drawing/2014/main" id="{3EE3B8B9-51B6-9615-DA7B-E428B0C8F4DA}"/>
              </a:ext>
            </a:extLst>
          </p:cNvPr>
          <p:cNvSpPr txBox="1">
            <a:spLocks noChangeArrowheads="1"/>
          </p:cNvSpPr>
          <p:nvPr/>
        </p:nvSpPr>
        <p:spPr bwMode="auto">
          <a:xfrm>
            <a:off x="3657600" y="3717925"/>
            <a:ext cx="4724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u="none"/>
              <a:t>      </a:t>
            </a:r>
            <a:r>
              <a:rPr lang="zh-CN" altLang="en-US" sz="2000" u="none"/>
              <a:t>用来标记常量、数组、类型、变量、过程或函数名等 </a:t>
            </a:r>
          </a:p>
        </p:txBody>
      </p:sp>
      <p:sp>
        <p:nvSpPr>
          <p:cNvPr id="9231" name="Text Box 26">
            <a:extLst>
              <a:ext uri="{FF2B5EF4-FFF2-40B4-BE49-F238E27FC236}">
                <a16:creationId xmlns:a16="http://schemas.microsoft.com/office/drawing/2014/main" id="{DB179B08-9D16-CD98-7191-1CE6C2E0331B}"/>
              </a:ext>
            </a:extLst>
          </p:cNvPr>
          <p:cNvSpPr txBox="1">
            <a:spLocks noChangeArrowheads="1"/>
          </p:cNvSpPr>
          <p:nvPr/>
        </p:nvSpPr>
        <p:spPr bwMode="auto">
          <a:xfrm>
            <a:off x="3657600" y="4540250"/>
            <a:ext cx="4800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u="none"/>
              <a:t>    </a:t>
            </a:r>
            <a:r>
              <a:rPr lang="zh-CN" altLang="en-US" sz="2000" u="none"/>
              <a:t>包括各种类型的常数，如整型常数</a:t>
            </a:r>
            <a:r>
              <a:rPr lang="en-US" altLang="zh-CN" sz="2000" u="none"/>
              <a:t>386</a:t>
            </a:r>
            <a:r>
              <a:rPr lang="zh-CN" altLang="en-US" sz="2000" u="none"/>
              <a:t>、实型常数</a:t>
            </a:r>
            <a:r>
              <a:rPr lang="en-US" altLang="zh-CN" sz="2000" u="none"/>
              <a:t>0.618</a:t>
            </a:r>
            <a:r>
              <a:rPr lang="zh-CN" altLang="en-US" sz="2000" u="none"/>
              <a:t>、布尔型常数</a:t>
            </a:r>
            <a:r>
              <a:rPr lang="en-US" altLang="zh-CN" sz="2000" u="none"/>
              <a:t>TRUE</a:t>
            </a:r>
            <a:r>
              <a:rPr lang="zh-CN" altLang="en-US" sz="2000" u="none"/>
              <a:t>等。 </a:t>
            </a:r>
          </a:p>
        </p:txBody>
      </p:sp>
      <p:sp>
        <p:nvSpPr>
          <p:cNvPr id="9232" name="Text Box 27">
            <a:extLst>
              <a:ext uri="{FF2B5EF4-FFF2-40B4-BE49-F238E27FC236}">
                <a16:creationId xmlns:a16="http://schemas.microsoft.com/office/drawing/2014/main" id="{343E1F5D-8B01-C993-C10E-94D97B4D8749}"/>
              </a:ext>
            </a:extLst>
          </p:cNvPr>
          <p:cNvSpPr txBox="1">
            <a:spLocks noChangeArrowheads="1"/>
          </p:cNvSpPr>
          <p:nvPr/>
        </p:nvSpPr>
        <p:spPr bwMode="auto">
          <a:xfrm>
            <a:off x="4114800" y="5410200"/>
            <a:ext cx="441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u="none"/>
              <a:t>如“</a:t>
            </a:r>
            <a:r>
              <a:rPr lang="en-US" altLang="zh-CN" sz="2000" u="none"/>
              <a:t>+”</a:t>
            </a:r>
            <a:r>
              <a:rPr lang="zh-CN" altLang="en-US" sz="2000" u="none"/>
              <a:t>、“−”、“*”、“</a:t>
            </a:r>
            <a:r>
              <a:rPr lang="en-US" altLang="zh-CN" sz="2000" u="none"/>
              <a:t>/”</a:t>
            </a:r>
            <a:r>
              <a:rPr lang="zh-CN" altLang="en-US" sz="2000" u="none"/>
              <a:t>、“</a:t>
            </a:r>
            <a:r>
              <a:rPr lang="en-US" altLang="zh-CN" sz="2000" u="none"/>
              <a:t>&gt;”</a:t>
            </a:r>
            <a:r>
              <a:rPr lang="zh-CN" altLang="en-US" sz="2000" u="none"/>
              <a:t>、“</a:t>
            </a:r>
            <a:r>
              <a:rPr lang="en-US" altLang="zh-CN" sz="2000" u="none"/>
              <a:t>&lt;”</a:t>
            </a:r>
            <a:r>
              <a:rPr lang="zh-CN" altLang="en-US" sz="2000" u="none"/>
              <a:t>等。 </a:t>
            </a:r>
          </a:p>
        </p:txBody>
      </p:sp>
      <p:sp>
        <p:nvSpPr>
          <p:cNvPr id="9233" name="Text Box 28">
            <a:extLst>
              <a:ext uri="{FF2B5EF4-FFF2-40B4-BE49-F238E27FC236}">
                <a16:creationId xmlns:a16="http://schemas.microsoft.com/office/drawing/2014/main" id="{0846CFCB-AE34-796E-3DE1-7485ED651612}"/>
              </a:ext>
            </a:extLst>
          </p:cNvPr>
          <p:cNvSpPr txBox="1">
            <a:spLocks noChangeArrowheads="1"/>
          </p:cNvSpPr>
          <p:nvPr/>
        </p:nvSpPr>
        <p:spPr bwMode="auto">
          <a:xfrm>
            <a:off x="4038600" y="6080125"/>
            <a:ext cx="441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u="none"/>
              <a:t>在语言中是作为语法上的分界符号使用的 </a:t>
            </a:r>
          </a:p>
        </p:txBody>
      </p:sp>
      <p:sp>
        <p:nvSpPr>
          <p:cNvPr id="9234" name="AutoShape 39">
            <a:extLst>
              <a:ext uri="{FF2B5EF4-FFF2-40B4-BE49-F238E27FC236}">
                <a16:creationId xmlns:a16="http://schemas.microsoft.com/office/drawing/2014/main" id="{2D6F702B-F9C9-C933-68A8-B1A582E45177}"/>
              </a:ext>
            </a:extLst>
          </p:cNvPr>
          <p:cNvSpPr>
            <a:spLocks noChangeArrowheads="1"/>
          </p:cNvSpPr>
          <p:nvPr/>
        </p:nvSpPr>
        <p:spPr bwMode="auto">
          <a:xfrm>
            <a:off x="0" y="2286000"/>
            <a:ext cx="2590800" cy="1828800"/>
          </a:xfrm>
          <a:prstGeom prst="cloudCallout">
            <a:avLst>
              <a:gd name="adj1" fmla="val 44792"/>
              <a:gd name="adj2" fmla="val 55208"/>
            </a:avLst>
          </a:prstGeom>
          <a:solidFill>
            <a:srgbClr val="FFFF99"/>
          </a:solidFill>
          <a:ln w="9525">
            <a:solidFill>
              <a:schemeClr val="tx1"/>
            </a:solidFill>
            <a:round/>
            <a:headEnd/>
            <a:tailEnd/>
          </a:ln>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u="none"/>
              <a:t>一个程序语言的保留字、运算符和界符的个数是确定的</a:t>
            </a:r>
          </a:p>
        </p:txBody>
      </p:sp>
      <p:sp>
        <p:nvSpPr>
          <p:cNvPr id="9235" name="AutoShape 40">
            <a:extLst>
              <a:ext uri="{FF2B5EF4-FFF2-40B4-BE49-F238E27FC236}">
                <a16:creationId xmlns:a16="http://schemas.microsoft.com/office/drawing/2014/main" id="{84A3C951-D124-7FEC-8818-918CC8B2E091}"/>
              </a:ext>
            </a:extLst>
          </p:cNvPr>
          <p:cNvSpPr>
            <a:spLocks noChangeArrowheads="1"/>
          </p:cNvSpPr>
          <p:nvPr/>
        </p:nvSpPr>
        <p:spPr bwMode="auto">
          <a:xfrm>
            <a:off x="0" y="5105400"/>
            <a:ext cx="2362200" cy="1676400"/>
          </a:xfrm>
          <a:prstGeom prst="cloudCallout">
            <a:avLst>
              <a:gd name="adj1" fmla="val 56384"/>
              <a:gd name="adj2" fmla="val 37407"/>
            </a:avLst>
          </a:prstGeom>
          <a:solidFill>
            <a:srgbClr val="FFFF99"/>
          </a:solidFill>
          <a:ln w="9525">
            <a:solidFill>
              <a:schemeClr val="tx1"/>
            </a:solidFill>
            <a:round/>
            <a:headEnd/>
            <a:tailEnd/>
          </a:ln>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u="none"/>
              <a:t>标识符或常数的使用则不限定个数</a:t>
            </a:r>
          </a:p>
        </p:txBody>
      </p:sp>
    </p:spTree>
  </p:cSld>
  <p:clrMapOvr>
    <a:masterClrMapping/>
  </p:clrMapOvr>
  <p:transition>
    <p:random/>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ext Box 1026">
            <a:extLst>
              <a:ext uri="{FF2B5EF4-FFF2-40B4-BE49-F238E27FC236}">
                <a16:creationId xmlns:a16="http://schemas.microsoft.com/office/drawing/2014/main" id="{06FE9972-5427-F0AA-421C-1F81CA09DA2F}"/>
              </a:ext>
            </a:extLst>
          </p:cNvPr>
          <p:cNvSpPr txBox="1">
            <a:spLocks noChangeArrowheads="1"/>
          </p:cNvSpPr>
          <p:nvPr/>
        </p:nvSpPr>
        <p:spPr bwMode="auto">
          <a:xfrm>
            <a:off x="174625" y="581025"/>
            <a:ext cx="8723313"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a:t>(2) </a:t>
            </a:r>
            <a:r>
              <a:rPr lang="zh-CN" altLang="en-US"/>
              <a:t>列出</a:t>
            </a:r>
            <a:r>
              <a:rPr lang="en-US" altLang="zh-CN"/>
              <a:t>LR(0)</a:t>
            </a:r>
            <a:r>
              <a:rPr lang="zh-CN" altLang="en-US"/>
              <a:t>的所有项目：</a:t>
            </a:r>
          </a:p>
          <a:p>
            <a:pPr algn="just" eaLnBrk="1" hangingPunct="1">
              <a:spcBef>
                <a:spcPct val="50000"/>
              </a:spcBef>
            </a:pPr>
            <a:r>
              <a:rPr lang="zh-CN" altLang="en-US"/>
              <a:t>     </a:t>
            </a:r>
            <a:r>
              <a:rPr lang="en-US" altLang="zh-CN"/>
              <a:t>1</a:t>
            </a:r>
            <a:r>
              <a:rPr lang="zh-CN" altLang="en-US"/>
              <a:t>．</a:t>
            </a:r>
            <a:r>
              <a:rPr lang="en-US" altLang="zh-CN"/>
              <a:t>S'→·P         		9</a:t>
            </a:r>
            <a:r>
              <a:rPr lang="zh-CN" altLang="en-US"/>
              <a:t>．</a:t>
            </a:r>
            <a:r>
              <a:rPr lang="en-US" altLang="zh-CN"/>
              <a:t>P→m,·i       	17</a:t>
            </a:r>
            <a:r>
              <a:rPr lang="zh-CN" altLang="en-US"/>
              <a:t>．</a:t>
            </a:r>
            <a:r>
              <a:rPr lang="en-US" altLang="zh-CN"/>
              <a:t>P→r,·i</a:t>
            </a:r>
          </a:p>
          <a:p>
            <a:pPr algn="just" eaLnBrk="1" hangingPunct="1">
              <a:spcBef>
                <a:spcPct val="50000"/>
              </a:spcBef>
            </a:pPr>
            <a:r>
              <a:rPr lang="en-US" altLang="zh-CN"/>
              <a:t>     2</a:t>
            </a:r>
            <a:r>
              <a:rPr lang="zh-CN" altLang="en-US"/>
              <a:t>．</a:t>
            </a:r>
            <a:r>
              <a:rPr lang="en-US" altLang="zh-CN"/>
              <a:t>S'→P·         		10</a:t>
            </a:r>
            <a:r>
              <a:rPr lang="zh-CN" altLang="en-US"/>
              <a:t>．</a:t>
            </a:r>
            <a:r>
              <a:rPr lang="en-US" altLang="zh-CN"/>
              <a:t>P→m, i·      	18</a:t>
            </a:r>
            <a:r>
              <a:rPr lang="zh-CN" altLang="en-US"/>
              <a:t>．</a:t>
            </a:r>
            <a:r>
              <a:rPr lang="en-US" altLang="zh-CN"/>
              <a:t>P→r, i·</a:t>
            </a:r>
          </a:p>
          <a:p>
            <a:pPr algn="just" eaLnBrk="1" hangingPunct="1">
              <a:spcBef>
                <a:spcPct val="50000"/>
              </a:spcBef>
            </a:pPr>
            <a:r>
              <a:rPr lang="en-US" altLang="zh-CN"/>
              <a:t>     3</a:t>
            </a:r>
            <a:r>
              <a:rPr lang="zh-CN" altLang="en-US"/>
              <a:t>．</a:t>
            </a:r>
            <a:r>
              <a:rPr lang="en-US" altLang="zh-CN"/>
              <a:t>P→·m, r       		11</a:t>
            </a:r>
            <a:r>
              <a:rPr lang="zh-CN" altLang="en-US"/>
              <a:t>．</a:t>
            </a:r>
            <a:r>
              <a:rPr lang="en-US" altLang="zh-CN"/>
              <a:t>P→·r, r        	19</a:t>
            </a:r>
            <a:r>
              <a:rPr lang="zh-CN" altLang="en-US"/>
              <a:t>．</a:t>
            </a:r>
            <a:r>
              <a:rPr lang="en-US" altLang="zh-CN"/>
              <a:t>P→·r,m</a:t>
            </a:r>
          </a:p>
          <a:p>
            <a:pPr algn="just" eaLnBrk="1" hangingPunct="1">
              <a:spcBef>
                <a:spcPct val="50000"/>
              </a:spcBef>
            </a:pPr>
            <a:r>
              <a:rPr lang="en-US" altLang="zh-CN"/>
              <a:t>     4</a:t>
            </a:r>
            <a:r>
              <a:rPr lang="zh-CN" altLang="en-US"/>
              <a:t>．</a:t>
            </a:r>
            <a:r>
              <a:rPr lang="en-US" altLang="zh-CN"/>
              <a:t>P→m·, r       		12</a:t>
            </a:r>
            <a:r>
              <a:rPr lang="zh-CN" altLang="en-US"/>
              <a:t>．</a:t>
            </a:r>
            <a:r>
              <a:rPr lang="en-US" altLang="zh-CN"/>
              <a:t>P→r·, r        	20</a:t>
            </a:r>
            <a:r>
              <a:rPr lang="zh-CN" altLang="en-US"/>
              <a:t>．</a:t>
            </a:r>
            <a:r>
              <a:rPr lang="en-US" altLang="zh-CN"/>
              <a:t>P→r·,m</a:t>
            </a:r>
          </a:p>
          <a:p>
            <a:pPr algn="just" eaLnBrk="1" hangingPunct="1">
              <a:spcBef>
                <a:spcPct val="50000"/>
              </a:spcBef>
            </a:pPr>
            <a:r>
              <a:rPr lang="en-US" altLang="zh-CN"/>
              <a:t>     5</a:t>
            </a:r>
            <a:r>
              <a:rPr lang="zh-CN" altLang="en-US"/>
              <a:t>．</a:t>
            </a:r>
            <a:r>
              <a:rPr lang="en-US" altLang="zh-CN"/>
              <a:t>P→m,·r        		13</a:t>
            </a:r>
            <a:r>
              <a:rPr lang="zh-CN" altLang="en-US"/>
              <a:t>．</a:t>
            </a:r>
            <a:r>
              <a:rPr lang="en-US" altLang="zh-CN"/>
              <a:t>P→r,·r        	21</a:t>
            </a:r>
            <a:r>
              <a:rPr lang="zh-CN" altLang="en-US"/>
              <a:t>．</a:t>
            </a:r>
            <a:r>
              <a:rPr lang="en-US" altLang="zh-CN"/>
              <a:t>P→r,·m</a:t>
            </a:r>
          </a:p>
          <a:p>
            <a:pPr algn="just" eaLnBrk="1" hangingPunct="1">
              <a:spcBef>
                <a:spcPct val="50000"/>
              </a:spcBef>
            </a:pPr>
            <a:r>
              <a:rPr lang="en-US" altLang="zh-CN"/>
              <a:t>     6</a:t>
            </a:r>
            <a:r>
              <a:rPr lang="zh-CN" altLang="en-US"/>
              <a:t>．</a:t>
            </a:r>
            <a:r>
              <a:rPr lang="en-US" altLang="zh-CN"/>
              <a:t>P→m, r·       		14</a:t>
            </a:r>
            <a:r>
              <a:rPr lang="zh-CN" altLang="en-US"/>
              <a:t>．</a:t>
            </a:r>
            <a:r>
              <a:rPr lang="en-US" altLang="zh-CN"/>
              <a:t>P→r, r·       	22</a:t>
            </a:r>
            <a:r>
              <a:rPr lang="zh-CN" altLang="en-US"/>
              <a:t>．</a:t>
            </a:r>
            <a:r>
              <a:rPr lang="en-US" altLang="zh-CN"/>
              <a:t>P→r, m·</a:t>
            </a:r>
          </a:p>
          <a:p>
            <a:pPr algn="just" eaLnBrk="1" hangingPunct="1">
              <a:spcBef>
                <a:spcPct val="50000"/>
              </a:spcBef>
            </a:pPr>
            <a:r>
              <a:rPr lang="en-US" altLang="zh-CN"/>
              <a:t>     7</a:t>
            </a:r>
            <a:r>
              <a:rPr lang="zh-CN" altLang="en-US"/>
              <a:t>．</a:t>
            </a:r>
            <a:r>
              <a:rPr lang="en-US" altLang="zh-CN"/>
              <a:t>P→·m, i       		15</a:t>
            </a:r>
            <a:r>
              <a:rPr lang="zh-CN" altLang="en-US"/>
              <a:t>．</a:t>
            </a:r>
            <a:r>
              <a:rPr lang="en-US" altLang="zh-CN"/>
              <a:t>P→·r, i     </a:t>
            </a:r>
          </a:p>
          <a:p>
            <a:pPr algn="just" eaLnBrk="1" hangingPunct="1">
              <a:spcBef>
                <a:spcPct val="50000"/>
              </a:spcBef>
            </a:pPr>
            <a:r>
              <a:rPr lang="en-US" altLang="zh-CN"/>
              <a:t>     8</a:t>
            </a:r>
            <a:r>
              <a:rPr lang="zh-CN" altLang="en-US"/>
              <a:t>．</a:t>
            </a:r>
            <a:r>
              <a:rPr lang="en-US" altLang="zh-CN"/>
              <a:t>P→m·, i       		16</a:t>
            </a:r>
            <a:r>
              <a:rPr lang="zh-CN" altLang="en-US"/>
              <a:t>．</a:t>
            </a:r>
            <a:r>
              <a:rPr lang="en-US" altLang="zh-CN"/>
              <a:t>P→r·, i</a:t>
            </a:r>
          </a:p>
          <a:p>
            <a:pPr eaLnBrk="1" hangingPunct="1">
              <a:spcBef>
                <a:spcPct val="50000"/>
              </a:spcBef>
            </a:pPr>
            <a:endParaRPr lang="en-US" altLang="zh-CN"/>
          </a:p>
        </p:txBody>
      </p:sp>
    </p:spTree>
  </p:cSld>
  <p:clrMapOvr>
    <a:masterClrMapping/>
  </p:clrMapOvr>
  <p:transition>
    <p:random/>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1026">
            <a:extLst>
              <a:ext uri="{FF2B5EF4-FFF2-40B4-BE49-F238E27FC236}">
                <a16:creationId xmlns:a16="http://schemas.microsoft.com/office/drawing/2014/main" id="{3A4C979F-0321-0399-9DF4-75B9DD33E862}"/>
              </a:ext>
            </a:extLst>
          </p:cNvPr>
          <p:cNvSpPr txBox="1">
            <a:spLocks noChangeArrowheads="1"/>
          </p:cNvSpPr>
          <p:nvPr/>
        </p:nvSpPr>
        <p:spPr bwMode="auto">
          <a:xfrm>
            <a:off x="261938" y="566738"/>
            <a:ext cx="8562975"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(3) </a:t>
            </a:r>
            <a:r>
              <a:rPr lang="zh-CN" altLang="en-US"/>
              <a:t>用</a:t>
            </a:r>
            <a:r>
              <a:rPr lang="en-US" altLang="zh-CN"/>
              <a:t>ε_CLOSURE(</a:t>
            </a:r>
            <a:r>
              <a:rPr lang="zh-CN" altLang="en-US"/>
              <a:t>闭包</a:t>
            </a:r>
            <a:r>
              <a:rPr lang="en-US" altLang="zh-CN"/>
              <a:t>)</a:t>
            </a:r>
            <a:r>
              <a:rPr lang="zh-CN" altLang="en-US"/>
              <a:t>方法得到文法</a:t>
            </a:r>
            <a:r>
              <a:rPr lang="en-US" altLang="zh-CN"/>
              <a:t>G'[S']</a:t>
            </a:r>
            <a:r>
              <a:rPr lang="zh-CN" altLang="en-US"/>
              <a:t>的</a:t>
            </a:r>
            <a:r>
              <a:rPr lang="en-US" altLang="zh-CN"/>
              <a:t>LR(0)</a:t>
            </a:r>
            <a:r>
              <a:rPr lang="zh-CN" altLang="en-US"/>
              <a:t>项目集规范族如下： </a:t>
            </a:r>
          </a:p>
          <a:p>
            <a:pPr algn="just" eaLnBrk="1" hangingPunct="1">
              <a:lnSpc>
                <a:spcPct val="120000"/>
              </a:lnSpc>
              <a:spcBef>
                <a:spcPct val="50000"/>
              </a:spcBef>
            </a:pPr>
            <a:r>
              <a:rPr lang="zh-CN" altLang="en-US"/>
              <a:t>     </a:t>
            </a:r>
            <a:r>
              <a:rPr lang="en-US" altLang="zh-CN"/>
              <a:t>I</a:t>
            </a:r>
            <a:r>
              <a:rPr lang="en-US" altLang="zh-CN" baseline="-30000"/>
              <a:t>0</a:t>
            </a:r>
            <a:r>
              <a:rPr lang="en-US" altLang="zh-CN"/>
              <a:t>:  S'→·P         I</a:t>
            </a:r>
            <a:r>
              <a:rPr lang="en-US" altLang="zh-CN" baseline="-30000"/>
              <a:t>1</a:t>
            </a:r>
            <a:r>
              <a:rPr lang="en-US" altLang="zh-CN"/>
              <a:t>: 	P→m·, r      	I</a:t>
            </a:r>
            <a:r>
              <a:rPr lang="en-US" altLang="zh-CN" baseline="-30000"/>
              <a:t>3</a:t>
            </a:r>
            <a:r>
              <a:rPr lang="en-US" altLang="zh-CN"/>
              <a:t>:  P→r,·r 	I</a:t>
            </a:r>
            <a:r>
              <a:rPr lang="en-US" altLang="zh-CN" baseline="-30000"/>
              <a:t>6</a:t>
            </a:r>
            <a:r>
              <a:rPr lang="en-US" altLang="zh-CN"/>
              <a:t>:  P→m,i·           </a:t>
            </a:r>
          </a:p>
          <a:p>
            <a:pPr algn="just" eaLnBrk="1" hangingPunct="1">
              <a:lnSpc>
                <a:spcPct val="120000"/>
              </a:lnSpc>
              <a:spcBef>
                <a:spcPct val="50000"/>
              </a:spcBef>
            </a:pPr>
            <a:r>
              <a:rPr lang="en-US" altLang="zh-CN"/>
              <a:t>          P→·m, r          	P→m·, i          	P→r,·i       	I</a:t>
            </a:r>
            <a:r>
              <a:rPr lang="en-US" altLang="zh-CN" baseline="-30000"/>
              <a:t>7</a:t>
            </a:r>
            <a:r>
              <a:rPr lang="en-US" altLang="zh-CN"/>
              <a:t>:  P→r, r·   </a:t>
            </a:r>
          </a:p>
          <a:p>
            <a:pPr algn="just" eaLnBrk="1" hangingPunct="1">
              <a:lnSpc>
                <a:spcPct val="120000"/>
              </a:lnSpc>
              <a:spcBef>
                <a:spcPct val="50000"/>
              </a:spcBef>
            </a:pPr>
            <a:r>
              <a:rPr lang="en-US" altLang="zh-CN"/>
              <a:t>          P→·m, i      I</a:t>
            </a:r>
            <a:r>
              <a:rPr lang="en-US" altLang="zh-CN" baseline="-30000"/>
              <a:t>2</a:t>
            </a:r>
            <a:r>
              <a:rPr lang="en-US" altLang="zh-CN"/>
              <a:t>:  P→r·, r          	P→r,·m       	I</a:t>
            </a:r>
            <a:r>
              <a:rPr lang="en-US" altLang="zh-CN" baseline="-30000"/>
              <a:t>8</a:t>
            </a:r>
            <a:r>
              <a:rPr lang="en-US" altLang="zh-CN"/>
              <a:t>:  P→r, i·</a:t>
            </a:r>
          </a:p>
          <a:p>
            <a:pPr algn="just" eaLnBrk="1" hangingPunct="1">
              <a:lnSpc>
                <a:spcPct val="120000"/>
              </a:lnSpc>
              <a:spcBef>
                <a:spcPct val="50000"/>
              </a:spcBef>
            </a:pPr>
            <a:r>
              <a:rPr lang="en-US" altLang="zh-CN"/>
              <a:t>          P→·r, r              P→r·, i      I</a:t>
            </a:r>
            <a:r>
              <a:rPr lang="en-US" altLang="zh-CN" baseline="-30000"/>
              <a:t>4</a:t>
            </a:r>
            <a:r>
              <a:rPr lang="en-US" altLang="zh-CN"/>
              <a:t>:   P→m,·r      	I</a:t>
            </a:r>
            <a:r>
              <a:rPr lang="en-US" altLang="zh-CN" baseline="-30000"/>
              <a:t>9</a:t>
            </a:r>
            <a:r>
              <a:rPr lang="en-US" altLang="zh-CN"/>
              <a:t>:  P→r, m· </a:t>
            </a:r>
          </a:p>
          <a:p>
            <a:pPr algn="just" eaLnBrk="1" hangingPunct="1">
              <a:lnSpc>
                <a:spcPct val="120000"/>
              </a:lnSpc>
              <a:spcBef>
                <a:spcPct val="50000"/>
              </a:spcBef>
            </a:pPr>
            <a:r>
              <a:rPr lang="en-US" altLang="zh-CN"/>
              <a:t>          P→·r, i          	P→r·, m           P→m,·i      	I</a:t>
            </a:r>
            <a:r>
              <a:rPr lang="en-US" altLang="zh-CN" baseline="-30000"/>
              <a:t>A</a:t>
            </a:r>
            <a:r>
              <a:rPr lang="en-US" altLang="zh-CN"/>
              <a:t>:  S'→P·</a:t>
            </a:r>
          </a:p>
          <a:p>
            <a:pPr algn="just" eaLnBrk="1" hangingPunct="1">
              <a:lnSpc>
                <a:spcPct val="120000"/>
              </a:lnSpc>
              <a:spcBef>
                <a:spcPct val="50000"/>
              </a:spcBef>
            </a:pPr>
            <a:r>
              <a:rPr lang="en-US" altLang="zh-CN"/>
              <a:t>          P→·r, m             	      I</a:t>
            </a:r>
            <a:r>
              <a:rPr lang="en-US" altLang="zh-CN" baseline="-30000"/>
              <a:t>5</a:t>
            </a:r>
            <a:r>
              <a:rPr lang="en-US" altLang="zh-CN"/>
              <a:t>: 	P→m, r·   </a:t>
            </a:r>
          </a:p>
        </p:txBody>
      </p:sp>
    </p:spTree>
  </p:cSld>
  <p:clrMapOvr>
    <a:masterClrMapping/>
  </p:clrMapOvr>
  <p:transition>
    <p:random/>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ext Box 1026">
            <a:extLst>
              <a:ext uri="{FF2B5EF4-FFF2-40B4-BE49-F238E27FC236}">
                <a16:creationId xmlns:a16="http://schemas.microsoft.com/office/drawing/2014/main" id="{2E90AF3E-7058-641A-D746-248DAF09CD31}"/>
              </a:ext>
            </a:extLst>
          </p:cNvPr>
          <p:cNvSpPr txBox="1">
            <a:spLocks noChangeArrowheads="1"/>
          </p:cNvSpPr>
          <p:nvPr/>
        </p:nvSpPr>
        <p:spPr bwMode="auto">
          <a:xfrm>
            <a:off x="127000" y="533400"/>
            <a:ext cx="87884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(4) </a:t>
            </a:r>
            <a:r>
              <a:rPr lang="zh-CN" altLang="en-US"/>
              <a:t>根据状态转换函数</a:t>
            </a:r>
            <a:r>
              <a:rPr lang="en-US" altLang="zh-CN"/>
              <a:t>GO</a:t>
            </a:r>
            <a:r>
              <a:rPr lang="zh-CN" altLang="en-US"/>
              <a:t>构造出文法</a:t>
            </a:r>
            <a:r>
              <a:rPr lang="en-US" altLang="zh-CN"/>
              <a:t>G'[S']</a:t>
            </a:r>
            <a:r>
              <a:rPr lang="zh-CN" altLang="en-US"/>
              <a:t>的</a:t>
            </a:r>
            <a:r>
              <a:rPr lang="en-US" altLang="zh-CN"/>
              <a:t>DFA</a:t>
            </a:r>
            <a:r>
              <a:rPr lang="zh-CN" altLang="en-US"/>
              <a:t>，如图</a:t>
            </a:r>
            <a:r>
              <a:rPr lang="en-US" altLang="zh-CN"/>
              <a:t>3–38</a:t>
            </a:r>
            <a:r>
              <a:rPr lang="zh-CN" altLang="en-US"/>
              <a:t>所示。</a:t>
            </a:r>
          </a:p>
        </p:txBody>
      </p:sp>
      <p:sp>
        <p:nvSpPr>
          <p:cNvPr id="270339" name="Text Box 1027">
            <a:extLst>
              <a:ext uri="{FF2B5EF4-FFF2-40B4-BE49-F238E27FC236}">
                <a16:creationId xmlns:a16="http://schemas.microsoft.com/office/drawing/2014/main" id="{D9AD692C-EC9B-9104-803F-6C8E4497614B}"/>
              </a:ext>
            </a:extLst>
          </p:cNvPr>
          <p:cNvSpPr txBox="1">
            <a:spLocks noChangeArrowheads="1"/>
          </p:cNvSpPr>
          <p:nvPr/>
        </p:nvSpPr>
        <p:spPr bwMode="auto">
          <a:xfrm>
            <a:off x="1828800" y="57912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3–38  </a:t>
            </a:r>
            <a:r>
              <a:rPr lang="zh-CN" altLang="en-US">
                <a:latin typeface="宋体" panose="02010600030101010101" pitchFamily="2" charset="-122"/>
              </a:rPr>
              <a:t>例</a:t>
            </a:r>
            <a:r>
              <a:rPr lang="en-US" altLang="zh-CN"/>
              <a:t>3.17</a:t>
            </a:r>
            <a:r>
              <a:rPr lang="zh-CN" altLang="en-US">
                <a:latin typeface="宋体" panose="02010600030101010101" pitchFamily="2" charset="-122"/>
              </a:rPr>
              <a:t>文法</a:t>
            </a:r>
            <a:r>
              <a:rPr lang="en-US" altLang="zh-CN"/>
              <a:t>G'[S']</a:t>
            </a:r>
            <a:r>
              <a:rPr lang="zh-CN" altLang="en-US">
                <a:latin typeface="宋体" panose="02010600030101010101" pitchFamily="2" charset="-122"/>
              </a:rPr>
              <a:t>的</a:t>
            </a:r>
            <a:r>
              <a:rPr lang="en-US" altLang="zh-CN"/>
              <a:t>DFA </a:t>
            </a:r>
          </a:p>
        </p:txBody>
      </p:sp>
      <p:pic>
        <p:nvPicPr>
          <p:cNvPr id="270340" name="Picture 1028" descr="3-27">
            <a:extLst>
              <a:ext uri="{FF2B5EF4-FFF2-40B4-BE49-F238E27FC236}">
                <a16:creationId xmlns:a16="http://schemas.microsoft.com/office/drawing/2014/main" id="{1960BBC8-BAF6-444A-3618-FFDC62F90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060575"/>
            <a:ext cx="877252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2">
            <a:extLst>
              <a:ext uri="{FF2B5EF4-FFF2-40B4-BE49-F238E27FC236}">
                <a16:creationId xmlns:a16="http://schemas.microsoft.com/office/drawing/2014/main" id="{4588E024-4B0A-1D86-7CE5-D8D67D189FC7}"/>
              </a:ext>
            </a:extLst>
          </p:cNvPr>
          <p:cNvSpPr txBox="1">
            <a:spLocks noChangeArrowheads="1"/>
          </p:cNvSpPr>
          <p:nvPr/>
        </p:nvSpPr>
        <p:spPr bwMode="auto">
          <a:xfrm>
            <a:off x="231775" y="476250"/>
            <a:ext cx="8650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en-US" altLang="zh-CN"/>
              <a:t>(5) </a:t>
            </a:r>
            <a:r>
              <a:rPr lang="zh-CN" altLang="en-US"/>
              <a:t>构造</a:t>
            </a:r>
            <a:r>
              <a:rPr lang="en-US" altLang="zh-CN"/>
              <a:t>LR(0)</a:t>
            </a:r>
            <a:r>
              <a:rPr lang="zh-CN" altLang="en-US"/>
              <a:t>分析表如表</a:t>
            </a:r>
            <a:r>
              <a:rPr lang="en-US" altLang="zh-CN"/>
              <a:t>3.16</a:t>
            </a:r>
            <a:r>
              <a:rPr lang="zh-CN" altLang="en-US"/>
              <a:t>所示。</a:t>
            </a:r>
          </a:p>
        </p:txBody>
      </p:sp>
      <p:graphicFrame>
        <p:nvGraphicFramePr>
          <p:cNvPr id="57346" name="Object 3">
            <a:extLst>
              <a:ext uri="{FF2B5EF4-FFF2-40B4-BE49-F238E27FC236}">
                <a16:creationId xmlns:a16="http://schemas.microsoft.com/office/drawing/2014/main" id="{2A767E8B-6328-46B3-D540-43479AF9F908}"/>
              </a:ext>
            </a:extLst>
          </p:cNvPr>
          <p:cNvGraphicFramePr>
            <a:graphicFrameLocks noChangeAspect="1"/>
          </p:cNvGraphicFramePr>
          <p:nvPr/>
        </p:nvGraphicFramePr>
        <p:xfrm>
          <a:off x="241300" y="1484313"/>
          <a:ext cx="8723313" cy="5518150"/>
        </p:xfrm>
        <a:graphic>
          <a:graphicData uri="http://schemas.openxmlformats.org/presentationml/2006/ole">
            <mc:AlternateContent xmlns:mc="http://schemas.openxmlformats.org/markup-compatibility/2006">
              <mc:Choice xmlns:v="urn:schemas-microsoft-com:vml" Requires="v">
                <p:oleObj name="文档" r:id="rId2" imgW="5400720" imgH="3098880" progId="Word.Document.8">
                  <p:embed/>
                </p:oleObj>
              </mc:Choice>
              <mc:Fallback>
                <p:oleObj name="文档" r:id="rId2" imgW="5400720" imgH="3098880" progId="Word.Document.8">
                  <p:embed/>
                  <p:pic>
                    <p:nvPicPr>
                      <p:cNvPr id="57346" name="Object 3">
                        <a:extLst>
                          <a:ext uri="{FF2B5EF4-FFF2-40B4-BE49-F238E27FC236}">
                            <a16:creationId xmlns:a16="http://schemas.microsoft.com/office/drawing/2014/main" id="{2A767E8B-6328-46B3-D540-43479AF9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790" t="7257" r="8084"/>
                      <a:stretch>
                        <a:fillRect/>
                      </a:stretch>
                    </p:blipFill>
                    <p:spPr bwMode="auto">
                      <a:xfrm>
                        <a:off x="241300" y="1484313"/>
                        <a:ext cx="8723313" cy="551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8" name="Rectangle 4">
            <a:extLst>
              <a:ext uri="{FF2B5EF4-FFF2-40B4-BE49-F238E27FC236}">
                <a16:creationId xmlns:a16="http://schemas.microsoft.com/office/drawing/2014/main" id="{0109BDDD-7AED-D83C-0A00-6C277D496E1C}"/>
              </a:ext>
            </a:extLst>
          </p:cNvPr>
          <p:cNvSpPr>
            <a:spLocks noChangeArrowheads="1"/>
          </p:cNvSpPr>
          <p:nvPr/>
        </p:nvSpPr>
        <p:spPr bwMode="auto">
          <a:xfrm>
            <a:off x="2555875" y="981075"/>
            <a:ext cx="4319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3.16 </a:t>
            </a:r>
            <a:r>
              <a:rPr lang="zh-CN" altLang="en-US"/>
              <a:t>例</a:t>
            </a:r>
            <a:r>
              <a:rPr lang="en-US" altLang="zh-CN"/>
              <a:t>3.18</a:t>
            </a:r>
            <a:r>
              <a:rPr lang="zh-CN" altLang="en-US"/>
              <a:t>的</a:t>
            </a:r>
            <a:r>
              <a:rPr lang="en-US" altLang="zh-CN"/>
              <a:t>LR(0) </a:t>
            </a:r>
            <a:r>
              <a:rPr lang="zh-CN" altLang="en-US"/>
              <a:t>分析表</a:t>
            </a:r>
          </a:p>
        </p:txBody>
      </p:sp>
    </p:spTree>
  </p:cSld>
  <p:clrMapOvr>
    <a:masterClrMapping/>
  </p:clrMapOvr>
  <p:transition>
    <p:random/>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 Box 2">
            <a:extLst>
              <a:ext uri="{FF2B5EF4-FFF2-40B4-BE49-F238E27FC236}">
                <a16:creationId xmlns:a16="http://schemas.microsoft.com/office/drawing/2014/main" id="{2B239737-B4F1-C6CE-15E9-511E6252A4FB}"/>
              </a:ext>
            </a:extLst>
          </p:cNvPr>
          <p:cNvSpPr txBox="1">
            <a:spLocks noChangeArrowheads="1"/>
          </p:cNvSpPr>
          <p:nvPr/>
        </p:nvSpPr>
        <p:spPr bwMode="auto">
          <a:xfrm>
            <a:off x="188913" y="549275"/>
            <a:ext cx="8678862"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en-US" altLang="zh-CN" b="1">
                <a:ea typeface="方正小标宋简体" charset="-122"/>
              </a:rPr>
              <a:t>3.5.3  </a:t>
            </a:r>
            <a:r>
              <a:rPr lang="en-US" altLang="zh-CN" b="1"/>
              <a:t>SLR(1) </a:t>
            </a:r>
            <a:r>
              <a:rPr lang="zh-CN" altLang="en-US" b="1"/>
              <a:t>分析器</a:t>
            </a:r>
            <a:r>
              <a:rPr lang="zh-CN" altLang="en-US"/>
              <a:t> </a:t>
            </a:r>
            <a:endParaRPr lang="zh-CN" altLang="en-US" b="1">
              <a:ea typeface="方正小标宋简体" charset="-122"/>
            </a:endParaRPr>
          </a:p>
          <a:p>
            <a:pPr algn="just" eaLnBrk="1" hangingPunct="1">
              <a:lnSpc>
                <a:spcPct val="130000"/>
              </a:lnSpc>
            </a:pPr>
            <a:r>
              <a:rPr lang="zh-CN" altLang="en-US"/>
              <a:t>　　</a:t>
            </a:r>
            <a:r>
              <a:rPr lang="en-US" altLang="zh-CN"/>
              <a:t>LR(0)</a:t>
            </a:r>
            <a:r>
              <a:rPr lang="zh-CN" altLang="en-US"/>
              <a:t>文法是一类非常简单的文法，其特点是该文法的活前缀识别自动机的每一状态</a:t>
            </a:r>
            <a:r>
              <a:rPr lang="en-US" altLang="zh-CN"/>
              <a:t>(</a:t>
            </a:r>
            <a:r>
              <a:rPr lang="zh-CN" altLang="en-US"/>
              <a:t>项目集</a:t>
            </a:r>
            <a:r>
              <a:rPr lang="en-US" altLang="zh-CN"/>
              <a:t>)</a:t>
            </a:r>
            <a:r>
              <a:rPr lang="zh-CN" altLang="en-US"/>
              <a:t>都不含冲突性的项目。但是，即使是定义算术表达式这样的简单文法也不是</a:t>
            </a:r>
            <a:r>
              <a:rPr lang="en-US" altLang="zh-CN"/>
              <a:t>LR(0)</a:t>
            </a:r>
            <a:r>
              <a:rPr lang="zh-CN" altLang="en-US"/>
              <a:t>的，因此，需要研究一种简单“展望”材料的</a:t>
            </a:r>
            <a:r>
              <a:rPr lang="en-US" altLang="zh-CN"/>
              <a:t>LR</a:t>
            </a:r>
            <a:r>
              <a:rPr lang="zh-CN" altLang="en-US"/>
              <a:t>分析法，即</a:t>
            </a:r>
            <a:r>
              <a:rPr lang="en-US" altLang="zh-CN"/>
              <a:t>SLR(1)</a:t>
            </a:r>
            <a:r>
              <a:rPr lang="zh-CN" altLang="en-US"/>
              <a:t>法。</a:t>
            </a:r>
          </a:p>
          <a:p>
            <a:pPr algn="just" eaLnBrk="1" hangingPunct="1">
              <a:lnSpc>
                <a:spcPct val="130000"/>
              </a:lnSpc>
            </a:pPr>
            <a:endParaRPr lang="zh-CN" altLang="en-US"/>
          </a:p>
          <a:p>
            <a:pPr algn="just" eaLnBrk="1" hangingPunct="1">
              <a:lnSpc>
                <a:spcPct val="130000"/>
              </a:lnSpc>
            </a:pPr>
            <a:r>
              <a:rPr lang="zh-CN" altLang="en-US"/>
              <a:t>　　</a:t>
            </a:r>
          </a:p>
        </p:txBody>
      </p:sp>
    </p:spTree>
  </p:cSld>
  <p:clrMapOvr>
    <a:masterClrMapping/>
  </p:clrMapOvr>
  <p:transition>
    <p:random/>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9" name="Rectangle 3">
            <a:extLst>
              <a:ext uri="{FF2B5EF4-FFF2-40B4-BE49-F238E27FC236}">
                <a16:creationId xmlns:a16="http://schemas.microsoft.com/office/drawing/2014/main" id="{4D00D324-F74F-C61C-7253-88003DF87BBC}"/>
              </a:ext>
            </a:extLst>
          </p:cNvPr>
          <p:cNvSpPr>
            <a:spLocks noGrp="1" noChangeArrowheads="1"/>
          </p:cNvSpPr>
          <p:nvPr>
            <p:ph type="body" idx="1"/>
          </p:nvPr>
        </p:nvSpPr>
        <p:spPr>
          <a:xfrm>
            <a:off x="457200" y="1125538"/>
            <a:ext cx="8229600" cy="4525962"/>
          </a:xfrm>
        </p:spPr>
        <p:txBody>
          <a:bodyPr/>
          <a:lstStyle/>
          <a:p>
            <a:pPr eaLnBrk="1" hangingPunct="1">
              <a:buFont typeface="Wingdings" panose="05000000000000000000" pitchFamily="2" charset="2"/>
              <a:buNone/>
              <a:defRPr/>
            </a:pPr>
            <a:r>
              <a:rPr lang="en-US" altLang="zh-CN" b="0"/>
              <a:t>          </a:t>
            </a:r>
            <a:r>
              <a:rPr lang="zh-CN" altLang="en-US" b="0"/>
              <a:t>由</a:t>
            </a:r>
            <a:r>
              <a:rPr lang="en-US" altLang="zh-CN" b="0"/>
              <a:t>LR(0) </a:t>
            </a:r>
            <a:r>
              <a:rPr lang="zh-CN" altLang="en-US" b="0"/>
              <a:t>分析表可知，当出现形如</a:t>
            </a:r>
            <a:r>
              <a:rPr lang="en-US" altLang="zh-CN" b="0"/>
              <a:t>A→α</a:t>
            </a:r>
            <a:r>
              <a:rPr lang="en-US" altLang="zh-CN" b="0">
                <a:latin typeface="Arial"/>
              </a:rPr>
              <a:t>•</a:t>
            </a:r>
            <a:r>
              <a:rPr lang="zh-CN" altLang="en-US" b="0"/>
              <a:t>的归约项目时，</a:t>
            </a:r>
            <a:r>
              <a:rPr lang="en-US" altLang="zh-CN" b="0"/>
              <a:t>ACTION</a:t>
            </a:r>
            <a:r>
              <a:rPr lang="zh-CN" altLang="en-US" b="0"/>
              <a:t>表状态</a:t>
            </a:r>
            <a:r>
              <a:rPr lang="en-US" altLang="zh-CN" b="0"/>
              <a:t>k</a:t>
            </a:r>
            <a:r>
              <a:rPr lang="zh-CN" altLang="en-US" b="0"/>
              <a:t>（设</a:t>
            </a:r>
            <a:r>
              <a:rPr lang="en-US" altLang="zh-CN" b="0"/>
              <a:t>A→α</a:t>
            </a:r>
            <a:r>
              <a:rPr lang="en-US" altLang="zh-CN" b="0">
                <a:latin typeface="Arial"/>
              </a:rPr>
              <a:t>•</a:t>
            </a:r>
            <a:r>
              <a:rPr lang="zh-CN" altLang="en-US" b="0"/>
              <a:t>属于</a:t>
            </a:r>
            <a:r>
              <a:rPr lang="en-US" altLang="zh-CN" b="0"/>
              <a:t>I</a:t>
            </a:r>
            <a:r>
              <a:rPr lang="en-US" altLang="zh-CN" b="0" baseline="-25000"/>
              <a:t>k</a:t>
            </a:r>
            <a:r>
              <a:rPr lang="zh-CN" altLang="en-US" b="0"/>
              <a:t>）这一行将全部填满产生式</a:t>
            </a:r>
            <a:r>
              <a:rPr lang="en-US" altLang="zh-CN" b="0"/>
              <a:t>A→α</a:t>
            </a:r>
            <a:r>
              <a:rPr lang="zh-CN" altLang="en-US" b="0"/>
              <a:t>的归约编号</a:t>
            </a:r>
            <a:r>
              <a:rPr lang="en-US" altLang="zh-CN" b="0"/>
              <a:t>rj</a:t>
            </a:r>
            <a:r>
              <a:rPr lang="zh-CN" altLang="en-US" b="0"/>
              <a:t>。但是，并非所有的终结符都允许跟在已归约的非终结符</a:t>
            </a:r>
            <a:r>
              <a:rPr lang="en-US" altLang="zh-CN" b="0"/>
              <a:t>A</a:t>
            </a:r>
            <a:r>
              <a:rPr lang="zh-CN" altLang="en-US" b="0"/>
              <a:t>之后，对于那些根本不可能出现在</a:t>
            </a:r>
            <a:r>
              <a:rPr lang="en-US" altLang="zh-CN" b="0"/>
              <a:t>A</a:t>
            </a:r>
            <a:r>
              <a:rPr lang="zh-CN" altLang="en-US" b="0"/>
              <a:t>之后的终结符</a:t>
            </a:r>
            <a:r>
              <a:rPr lang="en-US" altLang="zh-CN" b="0"/>
              <a:t>b</a:t>
            </a:r>
            <a:r>
              <a:rPr lang="zh-CN" altLang="en-US" b="0"/>
              <a:t>，相应的</a:t>
            </a:r>
            <a:r>
              <a:rPr lang="en-US" altLang="zh-CN" b="0"/>
              <a:t>ACTION[k, b] </a:t>
            </a:r>
            <a:r>
              <a:rPr lang="zh-CN" altLang="en-US" b="0"/>
              <a:t>就无需填入</a:t>
            </a:r>
            <a:r>
              <a:rPr lang="en-US" altLang="zh-CN" b="0"/>
              <a:t>r</a:t>
            </a:r>
            <a:r>
              <a:rPr lang="en-US" altLang="zh-CN" b="0" baseline="-25000"/>
              <a:t>j</a:t>
            </a:r>
            <a:r>
              <a:rPr lang="zh-CN" altLang="en-US" b="0"/>
              <a:t>。这一做法的意义在于它可以减少</a:t>
            </a:r>
            <a:r>
              <a:rPr lang="zh-CN" altLang="en-US" b="0">
                <a:latin typeface="Arial"/>
              </a:rPr>
              <a:t>“</a:t>
            </a:r>
            <a:r>
              <a:rPr lang="zh-CN" altLang="en-US" b="0"/>
              <a:t>移进</a:t>
            </a:r>
            <a:r>
              <a:rPr lang="en-US" altLang="zh-CN" b="0"/>
              <a:t>/</a:t>
            </a:r>
            <a:r>
              <a:rPr lang="zh-CN" altLang="en-US" b="0"/>
              <a:t>归约</a:t>
            </a:r>
            <a:r>
              <a:rPr lang="zh-CN" altLang="en-US" b="0">
                <a:latin typeface="Arial"/>
              </a:rPr>
              <a:t>”</a:t>
            </a:r>
            <a:r>
              <a:rPr lang="zh-CN" altLang="en-US" b="0"/>
              <a:t>冲突的发生（如果</a:t>
            </a:r>
            <a:r>
              <a:rPr lang="en-US" altLang="zh-CN" b="0"/>
              <a:t>ACTION[k, b] </a:t>
            </a:r>
            <a:r>
              <a:rPr lang="zh-CN" altLang="en-US" b="0"/>
              <a:t>又要填入移进</a:t>
            </a:r>
            <a:r>
              <a:rPr lang="en-US" altLang="zh-CN" b="0"/>
              <a:t>s</a:t>
            </a:r>
            <a:r>
              <a:rPr lang="en-US" altLang="zh-CN" b="0" baseline="-25000"/>
              <a:t>i</a:t>
            </a:r>
            <a:r>
              <a:rPr lang="zh-CN" altLang="en-US" b="0"/>
              <a:t>的话），而非终结符</a:t>
            </a:r>
            <a:r>
              <a:rPr lang="en-US" altLang="zh-CN" b="0"/>
              <a:t>A</a:t>
            </a:r>
            <a:r>
              <a:rPr lang="zh-CN" altLang="en-US" b="0"/>
              <a:t>允许其后出现哪些终结符则完全可以采用</a:t>
            </a:r>
            <a:r>
              <a:rPr lang="en-US" altLang="zh-CN" b="0"/>
              <a:t>LL(1) </a:t>
            </a:r>
            <a:r>
              <a:rPr lang="zh-CN" altLang="en-US" b="0"/>
              <a:t>分析法中的</a:t>
            </a:r>
            <a:r>
              <a:rPr lang="en-US" altLang="zh-CN" b="0"/>
              <a:t>FOLLOW</a:t>
            </a:r>
            <a:r>
              <a:rPr lang="zh-CN" altLang="en-US" b="0"/>
              <a:t>集求得。</a:t>
            </a:r>
          </a:p>
        </p:txBody>
      </p:sp>
    </p:spTree>
  </p:cSld>
  <p:clrMapOvr>
    <a:masterClrMapping/>
  </p:clrMapOvr>
  <p:transition>
    <p:random/>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5" name="Rectangle 3">
            <a:extLst>
              <a:ext uri="{FF2B5EF4-FFF2-40B4-BE49-F238E27FC236}">
                <a16:creationId xmlns:a16="http://schemas.microsoft.com/office/drawing/2014/main" id="{A1573159-07D6-AAE6-2A07-CE22B25B8DAA}"/>
              </a:ext>
            </a:extLst>
          </p:cNvPr>
          <p:cNvSpPr>
            <a:spLocks noGrp="1" noChangeArrowheads="1"/>
          </p:cNvSpPr>
          <p:nvPr>
            <p:ph type="body" idx="1"/>
          </p:nvPr>
        </p:nvSpPr>
        <p:spPr>
          <a:xfrm>
            <a:off x="457200" y="1125538"/>
            <a:ext cx="8229600" cy="4525962"/>
          </a:xfrm>
        </p:spPr>
        <p:txBody>
          <a:bodyPr/>
          <a:lstStyle/>
          <a:p>
            <a:pPr eaLnBrk="1" hangingPunct="1">
              <a:buFont typeface="Wingdings" panose="05000000000000000000" pitchFamily="2" charset="2"/>
              <a:buNone/>
              <a:defRPr/>
            </a:pPr>
            <a:r>
              <a:rPr lang="en-US" altLang="zh-CN" b="0"/>
              <a:t>           </a:t>
            </a:r>
            <a:r>
              <a:rPr lang="zh-CN" altLang="en-US" b="0"/>
              <a:t>实际上，许多冲突性的动作都可以通过考察有关非终结符的</a:t>
            </a:r>
            <a:r>
              <a:rPr lang="en-US" altLang="zh-CN" b="0"/>
              <a:t>FOLLOW</a:t>
            </a:r>
            <a:r>
              <a:rPr lang="zh-CN" altLang="en-US" b="0"/>
              <a:t>集</a:t>
            </a:r>
            <a:r>
              <a:rPr lang="en-US" altLang="zh-CN" b="0"/>
              <a:t>(</a:t>
            </a:r>
            <a:r>
              <a:rPr lang="zh-CN" altLang="en-US" b="0"/>
              <a:t>即紧跟在该非终结符之后的终结符或</a:t>
            </a:r>
            <a:r>
              <a:rPr lang="zh-CN" altLang="en-US" b="0">
                <a:latin typeface="Arial"/>
              </a:rPr>
              <a:t>“</a:t>
            </a:r>
            <a:r>
              <a:rPr lang="en-US" altLang="zh-CN" b="0"/>
              <a:t>#</a:t>
            </a:r>
            <a:r>
              <a:rPr lang="en-US" altLang="zh-CN" b="0">
                <a:latin typeface="Arial"/>
              </a:rPr>
              <a:t>”</a:t>
            </a:r>
            <a:r>
              <a:rPr lang="en-US" altLang="zh-CN" b="0"/>
              <a:t>)</a:t>
            </a:r>
            <a:r>
              <a:rPr lang="zh-CN" altLang="en-US" b="0"/>
              <a:t>而获得解决。</a:t>
            </a:r>
          </a:p>
          <a:p>
            <a:pPr eaLnBrk="1" hangingPunct="1">
              <a:buFont typeface="Wingdings" panose="05000000000000000000" pitchFamily="2" charset="2"/>
              <a:buNone/>
              <a:defRPr/>
            </a:pPr>
            <a:r>
              <a:rPr lang="zh-CN" altLang="en-US" b="0"/>
              <a:t>　　一般而言，假定</a:t>
            </a:r>
            <a:r>
              <a:rPr lang="en-US" altLang="zh-CN" b="0"/>
              <a:t>LR(0)</a:t>
            </a:r>
            <a:r>
              <a:rPr lang="zh-CN" altLang="en-US" b="0"/>
              <a:t>规范族的一个项目集</a:t>
            </a:r>
            <a:r>
              <a:rPr lang="en-US" altLang="zh-CN" b="0"/>
              <a:t>I</a:t>
            </a:r>
            <a:r>
              <a:rPr lang="zh-CN" altLang="en-US" b="0"/>
              <a:t>中含有</a:t>
            </a:r>
            <a:r>
              <a:rPr lang="en-US" altLang="zh-CN" b="0"/>
              <a:t>m</a:t>
            </a:r>
            <a:r>
              <a:rPr lang="zh-CN" altLang="en-US" b="0"/>
              <a:t>个移进项目：</a:t>
            </a:r>
          </a:p>
          <a:p>
            <a:pPr eaLnBrk="1" hangingPunct="1">
              <a:buFont typeface="Wingdings" panose="05000000000000000000" pitchFamily="2" charset="2"/>
              <a:buNone/>
              <a:defRPr/>
            </a:pPr>
            <a:r>
              <a:rPr lang="zh-CN" altLang="en-US" b="0"/>
              <a:t>         </a:t>
            </a:r>
            <a:r>
              <a:rPr lang="en-US" altLang="zh-CN" b="0"/>
              <a:t>A1→α</a:t>
            </a:r>
            <a:r>
              <a:rPr lang="en-US" altLang="zh-CN" b="0">
                <a:latin typeface="Arial"/>
              </a:rPr>
              <a:t>·</a:t>
            </a:r>
            <a:r>
              <a:rPr lang="en-US" altLang="zh-CN" b="0"/>
              <a:t>a1β1</a:t>
            </a:r>
            <a:r>
              <a:rPr lang="zh-CN" altLang="en-US" b="0"/>
              <a:t>，</a:t>
            </a:r>
            <a:r>
              <a:rPr lang="en-US" altLang="zh-CN" b="0"/>
              <a:t>A2→α</a:t>
            </a:r>
            <a:r>
              <a:rPr lang="en-US" altLang="zh-CN" b="0">
                <a:latin typeface="Arial"/>
              </a:rPr>
              <a:t>·</a:t>
            </a:r>
            <a:r>
              <a:rPr lang="en-US" altLang="zh-CN" b="0"/>
              <a:t>a2β2</a:t>
            </a:r>
            <a:r>
              <a:rPr lang="zh-CN" altLang="en-US" b="0"/>
              <a:t>，</a:t>
            </a:r>
            <a:r>
              <a:rPr lang="en-US" altLang="zh-CN" b="0">
                <a:latin typeface="Arial"/>
              </a:rPr>
              <a:t>…</a:t>
            </a:r>
            <a:r>
              <a:rPr lang="zh-CN" altLang="en-US" b="0"/>
              <a:t>，</a:t>
            </a:r>
            <a:r>
              <a:rPr lang="en-US" altLang="zh-CN" b="0"/>
              <a:t>Am→α</a:t>
            </a:r>
            <a:r>
              <a:rPr lang="en-US" altLang="zh-CN" b="0">
                <a:latin typeface="Arial"/>
              </a:rPr>
              <a:t>·</a:t>
            </a:r>
            <a:r>
              <a:rPr lang="en-US" altLang="zh-CN" b="0"/>
              <a:t>amβm</a:t>
            </a:r>
          </a:p>
          <a:p>
            <a:pPr eaLnBrk="1" hangingPunct="1">
              <a:buFont typeface="Wingdings" panose="05000000000000000000" pitchFamily="2" charset="2"/>
              <a:buNone/>
              <a:defRPr/>
            </a:pPr>
            <a:r>
              <a:rPr lang="zh-CN" altLang="en-US" b="0"/>
              <a:t>同时含有</a:t>
            </a:r>
            <a:r>
              <a:rPr lang="en-US" altLang="zh-CN" b="0"/>
              <a:t>n</a:t>
            </a:r>
            <a:r>
              <a:rPr lang="zh-CN" altLang="en-US" b="0"/>
              <a:t>个归约项目：</a:t>
            </a:r>
          </a:p>
          <a:p>
            <a:pPr eaLnBrk="1" hangingPunct="1">
              <a:buFont typeface="Wingdings" panose="05000000000000000000" pitchFamily="2" charset="2"/>
              <a:buNone/>
              <a:defRPr/>
            </a:pPr>
            <a:r>
              <a:rPr lang="zh-CN" altLang="en-US" b="0"/>
              <a:t>            </a:t>
            </a:r>
            <a:r>
              <a:rPr lang="en-US" altLang="zh-CN" b="0"/>
              <a:t>B1→α</a:t>
            </a:r>
            <a:r>
              <a:rPr lang="en-US" altLang="zh-CN" b="0">
                <a:latin typeface="Arial"/>
              </a:rPr>
              <a:t>·</a:t>
            </a:r>
            <a:r>
              <a:rPr lang="en-US" altLang="zh-CN" b="0"/>
              <a:t>, B2→α</a:t>
            </a:r>
            <a:r>
              <a:rPr lang="en-US" altLang="zh-CN" b="0">
                <a:latin typeface="Arial"/>
              </a:rPr>
              <a:t>·</a:t>
            </a:r>
            <a:r>
              <a:rPr lang="en-US" altLang="zh-CN" b="0"/>
              <a:t>, </a:t>
            </a:r>
            <a:r>
              <a:rPr lang="en-US" altLang="zh-CN" b="0">
                <a:latin typeface="Arial"/>
              </a:rPr>
              <a:t>…</a:t>
            </a:r>
            <a:r>
              <a:rPr lang="en-US" altLang="zh-CN" b="0"/>
              <a:t>, Bn→α</a:t>
            </a:r>
            <a:r>
              <a:rPr lang="en-US" altLang="zh-CN" b="0">
                <a:latin typeface="Arial"/>
              </a:rPr>
              <a:t>·</a:t>
            </a:r>
            <a:endParaRPr lang="en-US" altLang="zh-CN" b="0"/>
          </a:p>
          <a:p>
            <a:pPr eaLnBrk="1" hangingPunct="1">
              <a:buFont typeface="Wingdings" panose="05000000000000000000" pitchFamily="2" charset="2"/>
              <a:buNone/>
              <a:defRPr/>
            </a:pPr>
            <a:endParaRPr lang="en-US" altLang="zh-CN" b="0"/>
          </a:p>
        </p:txBody>
      </p:sp>
    </p:spTree>
  </p:cSld>
  <p:clrMapOvr>
    <a:masterClrMapping/>
  </p:clrMapOvr>
  <p:transition>
    <p:random/>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ext Box 2">
            <a:extLst>
              <a:ext uri="{FF2B5EF4-FFF2-40B4-BE49-F238E27FC236}">
                <a16:creationId xmlns:a16="http://schemas.microsoft.com/office/drawing/2014/main" id="{FE821448-47D2-031A-2D25-A11351EB6D89}"/>
              </a:ext>
            </a:extLst>
          </p:cNvPr>
          <p:cNvSpPr txBox="1">
            <a:spLocks noChangeArrowheads="1"/>
          </p:cNvSpPr>
          <p:nvPr/>
        </p:nvSpPr>
        <p:spPr bwMode="auto">
          <a:xfrm>
            <a:off x="188913" y="476250"/>
            <a:ext cx="8723312"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如果集合｛</a:t>
            </a:r>
            <a:r>
              <a:rPr lang="en-US" altLang="zh-CN"/>
              <a:t>a</a:t>
            </a:r>
            <a:r>
              <a:rPr lang="en-US" altLang="zh-CN" baseline="-30000"/>
              <a:t>1</a:t>
            </a:r>
            <a:r>
              <a:rPr lang="en-US" altLang="zh-CN"/>
              <a:t>,…,a</a:t>
            </a:r>
            <a:r>
              <a:rPr lang="en-US" altLang="zh-CN" baseline="-30000"/>
              <a:t>m</a:t>
            </a:r>
            <a:r>
              <a:rPr lang="zh-CN" altLang="en-US"/>
              <a:t>｝、</a:t>
            </a:r>
            <a:r>
              <a:rPr lang="en-US" altLang="zh-CN"/>
              <a:t>FOLLOW(B</a:t>
            </a:r>
            <a:r>
              <a:rPr lang="en-US" altLang="zh-CN" baseline="-30000"/>
              <a:t>1</a:t>
            </a:r>
            <a:r>
              <a:rPr lang="en-US" altLang="zh-CN"/>
              <a:t>)</a:t>
            </a:r>
            <a:r>
              <a:rPr lang="zh-CN" altLang="en-US"/>
              <a:t>、</a:t>
            </a:r>
            <a:r>
              <a:rPr lang="en-US" altLang="zh-CN"/>
              <a:t>…</a:t>
            </a:r>
            <a:r>
              <a:rPr lang="zh-CN" altLang="en-US"/>
              <a:t>、</a:t>
            </a:r>
            <a:r>
              <a:rPr lang="en-US" altLang="zh-CN"/>
              <a:t>FOLLOW(B</a:t>
            </a:r>
            <a:r>
              <a:rPr lang="en-US" altLang="zh-CN" baseline="-30000"/>
              <a:t>n</a:t>
            </a:r>
            <a:r>
              <a:rPr lang="en-US" altLang="zh-CN"/>
              <a:t>)</a:t>
            </a:r>
            <a:r>
              <a:rPr lang="zh-CN" altLang="en-US"/>
              <a:t>两两不相交</a:t>
            </a:r>
            <a:r>
              <a:rPr lang="en-US" altLang="zh-CN"/>
              <a:t>(</a:t>
            </a:r>
            <a:r>
              <a:rPr lang="zh-CN" altLang="en-US"/>
              <a:t>包括不得有两个</a:t>
            </a:r>
            <a:r>
              <a:rPr lang="en-US" altLang="zh-CN"/>
              <a:t>FOLLOW</a:t>
            </a:r>
            <a:r>
              <a:rPr lang="zh-CN" altLang="en-US"/>
              <a:t>集含有“</a:t>
            </a:r>
            <a:r>
              <a:rPr lang="en-US" altLang="zh-CN"/>
              <a:t>#”)</a:t>
            </a:r>
            <a:r>
              <a:rPr lang="zh-CN" altLang="en-US"/>
              <a:t>，则隐含在</a:t>
            </a:r>
            <a:r>
              <a:rPr lang="en-US" altLang="zh-CN"/>
              <a:t>I</a:t>
            </a:r>
            <a:r>
              <a:rPr lang="zh-CN" altLang="en-US"/>
              <a:t>中的动作冲突可通过检查现行输入符号</a:t>
            </a:r>
            <a:r>
              <a:rPr lang="en-US" altLang="zh-CN"/>
              <a:t>a</a:t>
            </a:r>
            <a:r>
              <a:rPr lang="zh-CN" altLang="en-US"/>
              <a:t>属于上述</a:t>
            </a:r>
            <a:r>
              <a:rPr lang="en-US" altLang="zh-CN"/>
              <a:t>n+1</a:t>
            </a:r>
            <a:r>
              <a:rPr lang="zh-CN" altLang="en-US"/>
              <a:t>个集合中的哪个集合而获得解决，即：</a:t>
            </a:r>
          </a:p>
          <a:p>
            <a:pPr algn="just" eaLnBrk="1" hangingPunct="1">
              <a:lnSpc>
                <a:spcPct val="130000"/>
              </a:lnSpc>
            </a:pPr>
            <a:r>
              <a:rPr lang="zh-CN" altLang="en-US"/>
              <a:t>　　</a:t>
            </a:r>
            <a:r>
              <a:rPr lang="en-US" altLang="zh-CN"/>
              <a:t>(1) </a:t>
            </a:r>
            <a:r>
              <a:rPr lang="zh-CN" altLang="en-US"/>
              <a:t>若</a:t>
            </a:r>
            <a:r>
              <a:rPr lang="en-US" altLang="zh-CN"/>
              <a:t>a</a:t>
            </a:r>
            <a:r>
              <a:rPr lang="zh-CN" altLang="en-US"/>
              <a:t>是某个</a:t>
            </a:r>
            <a:r>
              <a:rPr lang="en-US" altLang="zh-CN"/>
              <a:t>a</a:t>
            </a:r>
            <a:r>
              <a:rPr lang="en-US" altLang="zh-CN" baseline="-30000"/>
              <a:t>i</a:t>
            </a:r>
            <a:r>
              <a:rPr lang="zh-CN" altLang="en-US"/>
              <a:t>，</a:t>
            </a:r>
            <a:r>
              <a:rPr lang="en-US" altLang="zh-CN"/>
              <a:t>i=1,2,…,m</a:t>
            </a:r>
            <a:r>
              <a:rPr lang="zh-CN" altLang="en-US"/>
              <a:t>，则移进；</a:t>
            </a:r>
          </a:p>
          <a:p>
            <a:pPr algn="just" eaLnBrk="1" hangingPunct="1">
              <a:lnSpc>
                <a:spcPct val="130000"/>
              </a:lnSpc>
            </a:pPr>
            <a:r>
              <a:rPr lang="zh-CN" altLang="en-US"/>
              <a:t>　　</a:t>
            </a:r>
            <a:r>
              <a:rPr lang="en-US" altLang="zh-CN"/>
              <a:t>(2) </a:t>
            </a:r>
            <a:r>
              <a:rPr lang="zh-CN" altLang="en-US"/>
              <a:t>若</a:t>
            </a:r>
            <a:r>
              <a:rPr lang="en-US" altLang="zh-CN"/>
              <a:t>a∈FOLLOW(B</a:t>
            </a:r>
            <a:r>
              <a:rPr lang="en-US" altLang="zh-CN" baseline="-30000"/>
              <a:t>i</a:t>
            </a:r>
            <a:r>
              <a:rPr lang="en-US" altLang="zh-CN"/>
              <a:t>)</a:t>
            </a:r>
            <a:r>
              <a:rPr lang="zh-CN" altLang="en-US"/>
              <a:t>，</a:t>
            </a:r>
            <a:r>
              <a:rPr lang="en-US" altLang="zh-CN"/>
              <a:t>i=1,2,…,n</a:t>
            </a:r>
            <a:r>
              <a:rPr lang="zh-CN" altLang="en-US"/>
              <a:t>，则用产生式</a:t>
            </a:r>
            <a:r>
              <a:rPr lang="en-US" altLang="zh-CN"/>
              <a:t>B</a:t>
            </a:r>
            <a:r>
              <a:rPr lang="en-US" altLang="zh-CN" baseline="-30000"/>
              <a:t>i</a:t>
            </a:r>
            <a:r>
              <a:rPr lang="en-US" altLang="zh-CN"/>
              <a:t>→α</a:t>
            </a:r>
            <a:r>
              <a:rPr lang="zh-CN" altLang="en-US"/>
              <a:t>进行归约；</a:t>
            </a:r>
          </a:p>
          <a:p>
            <a:pPr algn="just" eaLnBrk="1" hangingPunct="1">
              <a:lnSpc>
                <a:spcPct val="130000"/>
              </a:lnSpc>
            </a:pPr>
            <a:r>
              <a:rPr lang="zh-CN" altLang="en-US"/>
              <a:t>　　</a:t>
            </a:r>
            <a:r>
              <a:rPr lang="en-US" altLang="zh-CN"/>
              <a:t>(3) </a:t>
            </a:r>
            <a:r>
              <a:rPr lang="zh-CN" altLang="en-US"/>
              <a:t>对</a:t>
            </a:r>
            <a:r>
              <a:rPr lang="en-US" altLang="zh-CN"/>
              <a:t>(1)</a:t>
            </a:r>
            <a:r>
              <a:rPr lang="zh-CN" altLang="en-US"/>
              <a:t>、</a:t>
            </a:r>
            <a:r>
              <a:rPr lang="en-US" altLang="zh-CN"/>
              <a:t>(2)</a:t>
            </a:r>
            <a:r>
              <a:rPr lang="zh-CN" altLang="en-US"/>
              <a:t>项以外的情况，报错。</a:t>
            </a:r>
          </a:p>
          <a:p>
            <a:pPr algn="just" eaLnBrk="1" hangingPunct="1">
              <a:lnSpc>
                <a:spcPct val="130000"/>
              </a:lnSpc>
            </a:pPr>
            <a:r>
              <a:rPr lang="zh-CN" altLang="en-US"/>
              <a:t>　　冲突性动作的这种解决办法叫做</a:t>
            </a:r>
            <a:r>
              <a:rPr lang="en-US" altLang="zh-CN"/>
              <a:t>SLR(1)</a:t>
            </a:r>
            <a:r>
              <a:rPr lang="zh-CN" altLang="en-US"/>
              <a:t>解决办法。</a:t>
            </a:r>
          </a:p>
          <a:p>
            <a:pPr algn="just" eaLnBrk="1" hangingPunct="1">
              <a:lnSpc>
                <a:spcPct val="130000"/>
              </a:lnSpc>
            </a:pPr>
            <a:r>
              <a:rPr lang="zh-CN" altLang="en-US"/>
              <a:t>　　对任给的一个文法</a:t>
            </a:r>
            <a:r>
              <a:rPr lang="en-US" altLang="zh-CN"/>
              <a:t>G[S]</a:t>
            </a:r>
            <a:r>
              <a:rPr lang="zh-CN" altLang="en-US"/>
              <a:t>，我们可用如下办法构造它的</a:t>
            </a:r>
            <a:r>
              <a:rPr lang="en-US" altLang="zh-CN"/>
              <a:t>SLR(1)</a:t>
            </a:r>
            <a:r>
              <a:rPr lang="zh-CN" altLang="en-US"/>
              <a:t>分析表：先把</a:t>
            </a:r>
            <a:r>
              <a:rPr lang="en-US" altLang="zh-CN"/>
              <a:t>G[S]</a:t>
            </a:r>
            <a:r>
              <a:rPr lang="zh-CN" altLang="en-US"/>
              <a:t>拓广为</a:t>
            </a:r>
            <a:r>
              <a:rPr lang="en-US" altLang="zh-CN"/>
              <a:t>G'[S']</a:t>
            </a:r>
            <a:r>
              <a:rPr lang="zh-CN" altLang="en-US"/>
              <a:t>，对</a:t>
            </a:r>
            <a:r>
              <a:rPr lang="en-US" altLang="zh-CN"/>
              <a:t>G'[S']</a:t>
            </a:r>
            <a:r>
              <a:rPr lang="zh-CN" altLang="en-US"/>
              <a:t>构造</a:t>
            </a:r>
            <a:r>
              <a:rPr lang="en-US" altLang="zh-CN"/>
              <a:t>LR(0)</a:t>
            </a:r>
            <a:r>
              <a:rPr lang="zh-CN" altLang="en-US"/>
              <a:t>项目集规范族</a:t>
            </a:r>
            <a:r>
              <a:rPr lang="en-US" altLang="zh-CN"/>
              <a:t>C</a:t>
            </a:r>
            <a:r>
              <a:rPr lang="zh-CN" altLang="en-US"/>
              <a:t>和活前缀识别自动机的状态转换函数</a:t>
            </a:r>
            <a:r>
              <a:rPr lang="en-US" altLang="zh-CN"/>
              <a:t>GO</a:t>
            </a:r>
            <a:r>
              <a:rPr lang="zh-CN" altLang="en-US"/>
              <a:t>，然后再使用</a:t>
            </a:r>
            <a:r>
              <a:rPr lang="en-US" altLang="zh-CN"/>
              <a:t>C</a:t>
            </a:r>
            <a:r>
              <a:rPr lang="zh-CN" altLang="en-US"/>
              <a:t>和</a:t>
            </a:r>
            <a:r>
              <a:rPr lang="en-US" altLang="zh-CN"/>
              <a:t>GO</a:t>
            </a:r>
            <a:r>
              <a:rPr lang="zh-CN" altLang="en-US"/>
              <a:t>按下面的算法构造</a:t>
            </a:r>
            <a:r>
              <a:rPr lang="en-US" altLang="zh-CN"/>
              <a:t>G'[S']</a:t>
            </a:r>
            <a:r>
              <a:rPr lang="zh-CN" altLang="en-US"/>
              <a:t>的</a:t>
            </a:r>
            <a:r>
              <a:rPr lang="en-US" altLang="zh-CN"/>
              <a:t>SLR(1)</a:t>
            </a:r>
            <a:r>
              <a:rPr lang="zh-CN" altLang="en-US"/>
              <a:t>分析表。</a:t>
            </a:r>
          </a:p>
        </p:txBody>
      </p:sp>
    </p:spTree>
  </p:cSld>
  <p:clrMapOvr>
    <a:masterClrMapping/>
  </p:clrMapOvr>
  <p:transition>
    <p:random/>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ext Box 2">
            <a:extLst>
              <a:ext uri="{FF2B5EF4-FFF2-40B4-BE49-F238E27FC236}">
                <a16:creationId xmlns:a16="http://schemas.microsoft.com/office/drawing/2014/main" id="{37100752-D0DB-D1BC-B162-F71FF6D2712D}"/>
              </a:ext>
            </a:extLst>
          </p:cNvPr>
          <p:cNvSpPr txBox="1">
            <a:spLocks noChangeArrowheads="1"/>
          </p:cNvSpPr>
          <p:nvPr/>
        </p:nvSpPr>
        <p:spPr bwMode="auto">
          <a:xfrm>
            <a:off x="174625" y="476250"/>
            <a:ext cx="8751888"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假定</a:t>
            </a:r>
            <a:r>
              <a:rPr lang="en-US" altLang="zh-CN"/>
              <a:t>C={I</a:t>
            </a:r>
            <a:r>
              <a:rPr lang="en-US" altLang="zh-CN" baseline="-30000"/>
              <a:t>0</a:t>
            </a:r>
            <a:r>
              <a:rPr lang="zh-CN" altLang="en-US"/>
              <a:t>，</a:t>
            </a:r>
            <a:r>
              <a:rPr lang="en-US" altLang="zh-CN"/>
              <a:t>I</a:t>
            </a:r>
            <a:r>
              <a:rPr lang="en-US" altLang="zh-CN" baseline="-30000"/>
              <a:t>1</a:t>
            </a:r>
            <a:r>
              <a:rPr lang="zh-CN" altLang="en-US"/>
              <a:t>，</a:t>
            </a:r>
            <a:r>
              <a:rPr lang="en-US" altLang="zh-CN"/>
              <a:t>…</a:t>
            </a:r>
            <a:r>
              <a:rPr lang="zh-CN" altLang="en-US"/>
              <a:t>，</a:t>
            </a:r>
            <a:r>
              <a:rPr lang="en-US" altLang="zh-CN"/>
              <a:t>I</a:t>
            </a:r>
            <a:r>
              <a:rPr lang="en-US" altLang="zh-CN" baseline="-30000"/>
              <a:t>n</a:t>
            </a:r>
            <a:r>
              <a:rPr lang="en-US" altLang="zh-CN"/>
              <a:t>}</a:t>
            </a:r>
            <a:r>
              <a:rPr lang="zh-CN" altLang="en-US"/>
              <a:t>，令每个项目集</a:t>
            </a:r>
            <a:r>
              <a:rPr lang="en-US" altLang="zh-CN"/>
              <a:t>I</a:t>
            </a:r>
            <a:r>
              <a:rPr lang="en-US" altLang="zh-CN" baseline="-30000"/>
              <a:t>k</a:t>
            </a:r>
            <a:r>
              <a:rPr lang="zh-CN" altLang="en-US"/>
              <a:t>的下标</a:t>
            </a:r>
            <a:r>
              <a:rPr lang="en-US" altLang="zh-CN"/>
              <a:t>k</a:t>
            </a:r>
            <a:r>
              <a:rPr lang="zh-CN" altLang="en-US"/>
              <a:t>为分析器的一个状态，则</a:t>
            </a:r>
            <a:r>
              <a:rPr lang="en-US" altLang="zh-CN"/>
              <a:t>G'[S']</a:t>
            </a:r>
            <a:r>
              <a:rPr lang="zh-CN" altLang="en-US"/>
              <a:t>的</a:t>
            </a:r>
            <a:r>
              <a:rPr lang="en-US" altLang="zh-CN"/>
              <a:t>SLR(1)</a:t>
            </a:r>
            <a:r>
              <a:rPr lang="zh-CN" altLang="en-US"/>
              <a:t>分析表含有状态</a:t>
            </a:r>
            <a:r>
              <a:rPr lang="en-US" altLang="zh-CN"/>
              <a:t>0</a:t>
            </a:r>
            <a:r>
              <a:rPr lang="zh-CN" altLang="en-US"/>
              <a:t>，</a:t>
            </a:r>
            <a:r>
              <a:rPr lang="en-US" altLang="zh-CN"/>
              <a:t>1</a:t>
            </a:r>
            <a:r>
              <a:rPr lang="zh-CN" altLang="en-US"/>
              <a:t>，</a:t>
            </a:r>
            <a:r>
              <a:rPr lang="en-US" altLang="zh-CN"/>
              <a:t>…</a:t>
            </a:r>
            <a:r>
              <a:rPr lang="zh-CN" altLang="en-US"/>
              <a:t>，</a:t>
            </a:r>
            <a:r>
              <a:rPr lang="en-US" altLang="zh-CN"/>
              <a:t>n</a:t>
            </a:r>
            <a:r>
              <a:rPr lang="zh-CN" altLang="en-US"/>
              <a:t>。令那个含有项目</a:t>
            </a:r>
            <a:r>
              <a:rPr lang="en-US" altLang="zh-CN"/>
              <a:t>S'→·S</a:t>
            </a:r>
            <a:r>
              <a:rPr lang="zh-CN" altLang="en-US"/>
              <a:t>的</a:t>
            </a:r>
            <a:r>
              <a:rPr lang="en-US" altLang="zh-CN"/>
              <a:t>I</a:t>
            </a:r>
            <a:r>
              <a:rPr lang="en-US" altLang="zh-CN" baseline="-30000"/>
              <a:t>k</a:t>
            </a:r>
            <a:r>
              <a:rPr lang="zh-CN" altLang="en-US"/>
              <a:t>的下标</a:t>
            </a:r>
            <a:r>
              <a:rPr lang="en-US" altLang="zh-CN"/>
              <a:t>k</a:t>
            </a:r>
            <a:r>
              <a:rPr lang="zh-CN" altLang="en-US"/>
              <a:t>为初态，则函数</a:t>
            </a:r>
            <a:r>
              <a:rPr lang="en-US" altLang="zh-CN"/>
              <a:t>ACTION</a:t>
            </a:r>
            <a:r>
              <a:rPr lang="zh-CN" altLang="en-US"/>
              <a:t>和</a:t>
            </a:r>
            <a:r>
              <a:rPr lang="en-US" altLang="zh-CN"/>
              <a:t>GOTO</a:t>
            </a:r>
            <a:r>
              <a:rPr lang="zh-CN" altLang="en-US"/>
              <a:t>可按如下方法构造</a:t>
            </a:r>
            <a:r>
              <a:rPr lang="en-US" altLang="zh-CN"/>
              <a:t>:</a:t>
            </a:r>
          </a:p>
          <a:p>
            <a:pPr algn="just" eaLnBrk="1" hangingPunct="1">
              <a:lnSpc>
                <a:spcPct val="140000"/>
              </a:lnSpc>
              <a:spcBef>
                <a:spcPct val="50000"/>
              </a:spcBef>
            </a:pPr>
            <a:r>
              <a:rPr lang="zh-CN" altLang="en-US"/>
              <a:t>　　</a:t>
            </a:r>
            <a:r>
              <a:rPr lang="en-US" altLang="zh-CN"/>
              <a:t>(1) </a:t>
            </a:r>
            <a:r>
              <a:rPr lang="zh-CN" altLang="en-US"/>
              <a:t>若项目</a:t>
            </a:r>
            <a:r>
              <a:rPr lang="en-US" altLang="zh-CN"/>
              <a:t>A→α·aβ</a:t>
            </a:r>
            <a:r>
              <a:rPr lang="zh-CN" altLang="en-US"/>
              <a:t>属于</a:t>
            </a:r>
            <a:r>
              <a:rPr lang="en-US" altLang="zh-CN"/>
              <a:t>I</a:t>
            </a:r>
            <a:r>
              <a:rPr lang="en-US" altLang="zh-CN" baseline="-30000"/>
              <a:t>k</a:t>
            </a:r>
            <a:r>
              <a:rPr lang="zh-CN" altLang="en-US"/>
              <a:t>且</a:t>
            </a:r>
            <a:r>
              <a:rPr lang="en-US" altLang="zh-CN"/>
              <a:t>GO(I</a:t>
            </a:r>
            <a:r>
              <a:rPr lang="en-US" altLang="zh-CN" baseline="-30000"/>
              <a:t>k</a:t>
            </a:r>
            <a:r>
              <a:rPr lang="zh-CN" altLang="en-US"/>
              <a:t>，</a:t>
            </a:r>
            <a:r>
              <a:rPr lang="en-US" altLang="zh-CN"/>
              <a:t>a)=I</a:t>
            </a:r>
            <a:r>
              <a:rPr lang="en-US" altLang="zh-CN" baseline="-30000"/>
              <a:t>j</a:t>
            </a:r>
            <a:r>
              <a:rPr lang="zh-CN" altLang="en-US"/>
              <a:t>，</a:t>
            </a:r>
            <a:r>
              <a:rPr lang="en-US" altLang="zh-CN"/>
              <a:t>a</a:t>
            </a:r>
            <a:r>
              <a:rPr lang="zh-CN" altLang="en-US"/>
              <a:t>为终结符，则置</a:t>
            </a:r>
            <a:r>
              <a:rPr lang="en-US" altLang="zh-CN"/>
              <a:t>ACTION[k,a]</a:t>
            </a:r>
            <a:r>
              <a:rPr lang="zh-CN" altLang="en-US"/>
              <a:t>为“将状态</a:t>
            </a:r>
            <a:r>
              <a:rPr lang="en-US" altLang="zh-CN"/>
              <a:t>j</a:t>
            </a:r>
            <a:r>
              <a:rPr lang="zh-CN" altLang="en-US"/>
              <a:t>和符号</a:t>
            </a:r>
            <a:r>
              <a:rPr lang="en-US" altLang="zh-CN"/>
              <a:t>a</a:t>
            </a:r>
            <a:r>
              <a:rPr lang="zh-CN" altLang="en-US"/>
              <a:t>移进栈”，简记为“</a:t>
            </a:r>
            <a:r>
              <a:rPr lang="en-US" altLang="zh-CN"/>
              <a:t>s</a:t>
            </a:r>
            <a:r>
              <a:rPr lang="en-US" altLang="zh-CN" baseline="-30000"/>
              <a:t>j</a:t>
            </a:r>
            <a:r>
              <a:rPr lang="en-US" altLang="zh-CN"/>
              <a:t>”</a:t>
            </a:r>
            <a:r>
              <a:rPr lang="zh-CN" altLang="en-US"/>
              <a:t>。</a:t>
            </a:r>
          </a:p>
          <a:p>
            <a:pPr algn="just" eaLnBrk="1" hangingPunct="1">
              <a:lnSpc>
                <a:spcPct val="140000"/>
              </a:lnSpc>
              <a:spcBef>
                <a:spcPct val="50000"/>
              </a:spcBef>
            </a:pPr>
            <a:r>
              <a:rPr lang="zh-CN" altLang="en-US"/>
              <a:t>　　</a:t>
            </a:r>
            <a:r>
              <a:rPr lang="en-US" altLang="zh-CN"/>
              <a:t>(2) </a:t>
            </a:r>
            <a:r>
              <a:rPr lang="zh-CN" altLang="en-US"/>
              <a:t>若项目</a:t>
            </a:r>
            <a:r>
              <a:rPr lang="en-US" altLang="zh-CN"/>
              <a:t>A→α·</a:t>
            </a:r>
            <a:r>
              <a:rPr lang="zh-CN" altLang="en-US"/>
              <a:t>属于</a:t>
            </a:r>
            <a:r>
              <a:rPr lang="en-US" altLang="zh-CN"/>
              <a:t>I</a:t>
            </a:r>
            <a:r>
              <a:rPr lang="en-US" altLang="zh-CN" baseline="-30000"/>
              <a:t>k</a:t>
            </a:r>
            <a:r>
              <a:rPr lang="zh-CN" altLang="en-US"/>
              <a:t>，那么对任何输入符号</a:t>
            </a:r>
            <a:r>
              <a:rPr lang="en-US" altLang="zh-CN"/>
              <a:t>a</a:t>
            </a:r>
            <a:r>
              <a:rPr lang="zh-CN" altLang="en-US"/>
              <a:t>，</a:t>
            </a:r>
            <a:r>
              <a:rPr lang="en-US" altLang="zh-CN"/>
              <a:t>a∈FOLLOW(A)</a:t>
            </a:r>
            <a:r>
              <a:rPr lang="zh-CN" altLang="en-US"/>
              <a:t>，置</a:t>
            </a:r>
            <a:r>
              <a:rPr lang="en-US" altLang="zh-CN"/>
              <a:t>ACTION[k,a]</a:t>
            </a:r>
            <a:r>
              <a:rPr lang="zh-CN" altLang="en-US"/>
              <a:t>为“用产生式</a:t>
            </a:r>
            <a:r>
              <a:rPr lang="en-US" altLang="zh-CN"/>
              <a:t>A→α</a:t>
            </a:r>
            <a:r>
              <a:rPr lang="zh-CN" altLang="en-US"/>
              <a:t>进行归约”，简记为“</a:t>
            </a:r>
            <a:r>
              <a:rPr lang="en-US" altLang="zh-CN"/>
              <a:t>r</a:t>
            </a:r>
            <a:r>
              <a:rPr lang="en-US" altLang="zh-CN" baseline="-30000"/>
              <a:t>j</a:t>
            </a:r>
            <a:r>
              <a:rPr lang="en-US" altLang="zh-CN"/>
              <a:t>”</a:t>
            </a:r>
            <a:r>
              <a:rPr lang="zh-CN" altLang="en-US"/>
              <a:t>。其中，</a:t>
            </a:r>
            <a:r>
              <a:rPr lang="en-US" altLang="zh-CN"/>
              <a:t>j</a:t>
            </a:r>
            <a:r>
              <a:rPr lang="zh-CN" altLang="en-US"/>
              <a:t>是产生式的编号，即</a:t>
            </a:r>
            <a:r>
              <a:rPr lang="en-US" altLang="zh-CN"/>
              <a:t>A→ α</a:t>
            </a:r>
            <a:r>
              <a:rPr lang="zh-CN" altLang="en-US"/>
              <a:t>是文法</a:t>
            </a:r>
            <a:r>
              <a:rPr lang="en-US" altLang="zh-CN"/>
              <a:t>G ' [S ' ]</a:t>
            </a:r>
            <a:r>
              <a:rPr lang="zh-CN" altLang="en-US"/>
              <a:t>的第</a:t>
            </a:r>
            <a:r>
              <a:rPr lang="en-US" altLang="zh-CN"/>
              <a:t>j</a:t>
            </a:r>
            <a:r>
              <a:rPr lang="zh-CN" altLang="en-US"/>
              <a:t>个产生式。</a:t>
            </a:r>
          </a:p>
        </p:txBody>
      </p:sp>
    </p:spTree>
  </p:cSld>
  <p:clrMapOvr>
    <a:masterClrMapping/>
  </p:clrMapOvr>
  <p:transition>
    <p:random/>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ext Box 2">
            <a:extLst>
              <a:ext uri="{FF2B5EF4-FFF2-40B4-BE49-F238E27FC236}">
                <a16:creationId xmlns:a16="http://schemas.microsoft.com/office/drawing/2014/main" id="{9D9F3271-EAFB-FA83-AA12-6EC2F89F1310}"/>
              </a:ext>
            </a:extLst>
          </p:cNvPr>
          <p:cNvSpPr txBox="1">
            <a:spLocks noChangeArrowheads="1"/>
          </p:cNvSpPr>
          <p:nvPr/>
        </p:nvSpPr>
        <p:spPr bwMode="auto">
          <a:xfrm>
            <a:off x="144463" y="392113"/>
            <a:ext cx="8694737"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05000"/>
              </a:lnSpc>
            </a:pPr>
            <a:r>
              <a:rPr lang="zh-CN" altLang="en-US"/>
              <a:t>　　</a:t>
            </a:r>
            <a:r>
              <a:rPr lang="en-US" altLang="zh-CN"/>
              <a:t>(3) </a:t>
            </a:r>
            <a:r>
              <a:rPr lang="zh-CN" altLang="en-US"/>
              <a:t>若项目</a:t>
            </a:r>
            <a:r>
              <a:rPr lang="en-US" altLang="zh-CN"/>
              <a:t>S'→S·</a:t>
            </a:r>
            <a:r>
              <a:rPr lang="zh-CN" altLang="en-US"/>
              <a:t>属于</a:t>
            </a:r>
            <a:r>
              <a:rPr lang="en-US" altLang="zh-CN"/>
              <a:t>I</a:t>
            </a:r>
            <a:r>
              <a:rPr lang="en-US" altLang="zh-CN" baseline="-30000"/>
              <a:t>k</a:t>
            </a:r>
            <a:r>
              <a:rPr lang="zh-CN" altLang="en-US"/>
              <a:t>，则置</a:t>
            </a:r>
            <a:r>
              <a:rPr lang="en-US" altLang="zh-CN"/>
              <a:t>ACTION[k,#]</a:t>
            </a:r>
            <a:r>
              <a:rPr lang="zh-CN" altLang="en-US"/>
              <a:t>为“接受”，简记为“</a:t>
            </a:r>
            <a:r>
              <a:rPr lang="en-US" altLang="zh-CN"/>
              <a:t>acc”</a:t>
            </a:r>
            <a:r>
              <a:rPr lang="zh-CN" altLang="en-US"/>
              <a:t>。</a:t>
            </a:r>
          </a:p>
          <a:p>
            <a:pPr algn="just" eaLnBrk="1" hangingPunct="1">
              <a:lnSpc>
                <a:spcPct val="105000"/>
              </a:lnSpc>
            </a:pPr>
            <a:r>
              <a:rPr lang="zh-CN" altLang="en-US"/>
              <a:t>　　</a:t>
            </a:r>
            <a:r>
              <a:rPr lang="en-US" altLang="zh-CN"/>
              <a:t>(4)</a:t>
            </a:r>
            <a:r>
              <a:rPr lang="zh-CN" altLang="en-US"/>
              <a:t>若项目</a:t>
            </a:r>
            <a:r>
              <a:rPr lang="en-US" altLang="zh-CN"/>
              <a:t>A→α•Bβ</a:t>
            </a:r>
            <a:r>
              <a:rPr lang="zh-CN" altLang="en-US"/>
              <a:t>属于</a:t>
            </a:r>
            <a:r>
              <a:rPr lang="en-US" altLang="zh-CN"/>
              <a:t>I</a:t>
            </a:r>
            <a:r>
              <a:rPr lang="en-US" altLang="zh-CN" baseline="-25000"/>
              <a:t>k</a:t>
            </a:r>
            <a:r>
              <a:rPr lang="zh-CN" altLang="en-US"/>
              <a:t>且</a:t>
            </a:r>
            <a:r>
              <a:rPr lang="en-US" altLang="zh-CN"/>
              <a:t>GO(Ik,</a:t>
            </a:r>
            <a:r>
              <a:rPr lang="da-DK" altLang="zh-CN"/>
              <a:t> </a:t>
            </a:r>
            <a:r>
              <a:rPr lang="en-US" altLang="zh-CN"/>
              <a:t>B) =I</a:t>
            </a:r>
            <a:r>
              <a:rPr lang="en-US" altLang="zh-CN" baseline="-25000"/>
              <a:t>j</a:t>
            </a:r>
            <a:r>
              <a:rPr lang="zh-CN" altLang="en-US"/>
              <a:t>，</a:t>
            </a:r>
            <a:r>
              <a:rPr lang="en-US" altLang="zh-CN"/>
              <a:t>B</a:t>
            </a:r>
            <a:r>
              <a:rPr lang="zh-CN" altLang="en-US"/>
              <a:t>为非终结符，则置</a:t>
            </a:r>
            <a:r>
              <a:rPr lang="en-US" altLang="zh-CN"/>
              <a:t>GOTO[k,</a:t>
            </a:r>
            <a:r>
              <a:rPr lang="da-DK" altLang="zh-CN"/>
              <a:t> </a:t>
            </a:r>
            <a:r>
              <a:rPr lang="en-US" altLang="zh-CN"/>
              <a:t>B] =j</a:t>
            </a:r>
            <a:r>
              <a:rPr lang="zh-CN" altLang="en-US"/>
              <a:t>，即意为将 </a:t>
            </a:r>
            <a:r>
              <a:rPr lang="en-US" altLang="zh-CN"/>
              <a:t>(j,</a:t>
            </a:r>
            <a:r>
              <a:rPr lang="da-DK" altLang="zh-CN"/>
              <a:t> </a:t>
            </a:r>
            <a:r>
              <a:rPr lang="en-US" altLang="zh-CN"/>
              <a:t>B) </a:t>
            </a:r>
            <a:r>
              <a:rPr lang="zh-CN" altLang="en-US"/>
              <a:t>移进栈。 </a:t>
            </a:r>
          </a:p>
          <a:p>
            <a:pPr algn="just" eaLnBrk="1" hangingPunct="1">
              <a:lnSpc>
                <a:spcPct val="105000"/>
              </a:lnSpc>
            </a:pPr>
            <a:r>
              <a:rPr lang="zh-CN" altLang="en-US"/>
              <a:t>　　</a:t>
            </a:r>
            <a:r>
              <a:rPr lang="en-US" altLang="zh-CN"/>
              <a:t>(5) </a:t>
            </a:r>
            <a:r>
              <a:rPr lang="zh-CN" altLang="en-US"/>
              <a:t>分析表中凡不能用规则</a:t>
            </a:r>
            <a:r>
              <a:rPr lang="en-US" altLang="zh-CN"/>
              <a:t>(1)</a:t>
            </a:r>
            <a:r>
              <a:rPr lang="zh-CN" altLang="en-US"/>
              <a:t>～</a:t>
            </a:r>
            <a:r>
              <a:rPr lang="en-US" altLang="zh-CN"/>
              <a:t>(4)</a:t>
            </a:r>
            <a:r>
              <a:rPr lang="zh-CN" altLang="en-US"/>
              <a:t>填入信息的空白格均置为“出错标志”。</a:t>
            </a:r>
          </a:p>
          <a:p>
            <a:pPr algn="just" eaLnBrk="1" hangingPunct="1">
              <a:lnSpc>
                <a:spcPct val="105000"/>
              </a:lnSpc>
            </a:pPr>
            <a:r>
              <a:rPr lang="zh-CN" altLang="en-US"/>
              <a:t>　　按上述算法构造的含有</a:t>
            </a:r>
            <a:r>
              <a:rPr lang="en-US" altLang="zh-CN"/>
              <a:t>ACTION</a:t>
            </a:r>
            <a:r>
              <a:rPr lang="zh-CN" altLang="en-US"/>
              <a:t>和</a:t>
            </a:r>
            <a:r>
              <a:rPr lang="en-US" altLang="zh-CN"/>
              <a:t>GOTO</a:t>
            </a:r>
            <a:r>
              <a:rPr lang="zh-CN" altLang="en-US"/>
              <a:t>两部分的分析表，如果每个入口不含多重定义，则称它为文法</a:t>
            </a:r>
            <a:r>
              <a:rPr lang="en-US" altLang="zh-CN"/>
              <a:t>G[S]</a:t>
            </a:r>
            <a:r>
              <a:rPr lang="zh-CN" altLang="en-US"/>
              <a:t>的一张</a:t>
            </a:r>
            <a:r>
              <a:rPr lang="en-US" altLang="zh-CN"/>
              <a:t>SLR(1)</a:t>
            </a:r>
            <a:r>
              <a:rPr lang="zh-CN" altLang="en-US"/>
              <a:t>表，具有</a:t>
            </a:r>
            <a:r>
              <a:rPr lang="en-US" altLang="zh-CN"/>
              <a:t>SLR(1)</a:t>
            </a:r>
            <a:r>
              <a:rPr lang="zh-CN" altLang="en-US"/>
              <a:t>表的文法</a:t>
            </a:r>
            <a:r>
              <a:rPr lang="en-US" altLang="zh-CN"/>
              <a:t>G[S]</a:t>
            </a:r>
            <a:r>
              <a:rPr lang="zh-CN" altLang="en-US"/>
              <a:t>称为一个</a:t>
            </a:r>
            <a:r>
              <a:rPr lang="en-US" altLang="zh-CN"/>
              <a:t>SLR(1)</a:t>
            </a:r>
            <a:r>
              <a:rPr lang="zh-CN" altLang="en-US"/>
              <a:t>文法。数字“</a:t>
            </a:r>
            <a:r>
              <a:rPr lang="en-US" altLang="zh-CN"/>
              <a:t>1”</a:t>
            </a:r>
            <a:r>
              <a:rPr lang="zh-CN" altLang="en-US"/>
              <a:t>的意思是在分析过程中最多只要向前看一个符号</a:t>
            </a:r>
            <a:r>
              <a:rPr lang="en-US" altLang="zh-CN"/>
              <a:t>(</a:t>
            </a:r>
            <a:r>
              <a:rPr lang="zh-CN" altLang="en-US"/>
              <a:t>实际上仅是在归约时需要向前看一个符号</a:t>
            </a:r>
            <a:r>
              <a:rPr lang="en-US" altLang="zh-CN"/>
              <a:t>)</a:t>
            </a:r>
            <a:r>
              <a:rPr lang="zh-CN" altLang="en-US"/>
              <a:t>，使用</a:t>
            </a:r>
            <a:r>
              <a:rPr lang="en-US" altLang="zh-CN"/>
              <a:t>SLR(1)</a:t>
            </a:r>
            <a:r>
              <a:rPr lang="zh-CN" altLang="en-US"/>
              <a:t>表的分析器叫做</a:t>
            </a:r>
            <a:r>
              <a:rPr lang="en-US" altLang="zh-CN"/>
              <a:t>SLR(1)</a:t>
            </a:r>
            <a:r>
              <a:rPr lang="zh-CN" altLang="en-US"/>
              <a:t>分析器。</a:t>
            </a:r>
          </a:p>
          <a:p>
            <a:pPr algn="just" eaLnBrk="1" hangingPunct="1">
              <a:lnSpc>
                <a:spcPct val="105000"/>
              </a:lnSpc>
            </a:pPr>
            <a:r>
              <a:rPr lang="zh-CN" altLang="en-US"/>
              <a:t>　　若按上述算法构造的分析表存在多重定义的入口</a:t>
            </a:r>
            <a:r>
              <a:rPr lang="en-US" altLang="zh-CN"/>
              <a:t>(</a:t>
            </a:r>
            <a:r>
              <a:rPr lang="zh-CN" altLang="en-US"/>
              <a:t>即含有动作冲突</a:t>
            </a:r>
            <a:r>
              <a:rPr lang="en-US" altLang="zh-CN"/>
              <a:t>)</a:t>
            </a:r>
            <a:r>
              <a:rPr lang="zh-CN" altLang="en-US"/>
              <a:t>，则说明文法</a:t>
            </a:r>
            <a:r>
              <a:rPr lang="en-US" altLang="zh-CN"/>
              <a:t>G[S]</a:t>
            </a:r>
            <a:r>
              <a:rPr lang="zh-CN" altLang="en-US"/>
              <a:t>不是</a:t>
            </a:r>
            <a:r>
              <a:rPr lang="en-US" altLang="zh-CN"/>
              <a:t>SLR(1)</a:t>
            </a:r>
            <a:r>
              <a:rPr lang="zh-CN" altLang="en-US"/>
              <a:t>的；在这种情况下，不能用上述算法构造分析器。</a:t>
            </a:r>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a:extLst>
              <a:ext uri="{FF2B5EF4-FFF2-40B4-BE49-F238E27FC236}">
                <a16:creationId xmlns:a16="http://schemas.microsoft.com/office/drawing/2014/main" id="{FABE5345-D2AF-9EC8-8762-A233866E50B1}"/>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.1</a:t>
            </a:r>
            <a:r>
              <a:rPr lang="en-US" altLang="zh-CN" sz="2800" u="none">
                <a:latin typeface="Verdana" pitchFamily="34" charset="0"/>
                <a:ea typeface="黑体" pitchFamily="49" charset="-122"/>
              </a:rPr>
              <a:t>  </a:t>
            </a:r>
            <a:r>
              <a:rPr lang="zh-CN" altLang="en-US" sz="2800" b="1" u="none">
                <a:latin typeface="黑体" pitchFamily="49" charset="-122"/>
                <a:ea typeface="黑体" pitchFamily="49" charset="-122"/>
              </a:rPr>
              <a:t>词法分析器设计方法</a:t>
            </a:r>
          </a:p>
        </p:txBody>
      </p:sp>
      <p:sp>
        <p:nvSpPr>
          <p:cNvPr id="10243" name="Text Box 3">
            <a:extLst>
              <a:ext uri="{FF2B5EF4-FFF2-40B4-BE49-F238E27FC236}">
                <a16:creationId xmlns:a16="http://schemas.microsoft.com/office/drawing/2014/main" id="{24E84EA9-C2E5-BDB3-8A4F-F95EB82BE5B0}"/>
              </a:ext>
            </a:extLst>
          </p:cNvPr>
          <p:cNvSpPr txBox="1">
            <a:spLocks noChangeArrowheads="1"/>
          </p:cNvSpPr>
          <p:nvPr/>
        </p:nvSpPr>
        <p:spPr bwMode="auto">
          <a:xfrm>
            <a:off x="76200" y="13716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t>词法分析程序输出单词的形式</a:t>
            </a:r>
          </a:p>
        </p:txBody>
      </p:sp>
      <p:sp>
        <p:nvSpPr>
          <p:cNvPr id="10244" name="Text Box 4">
            <a:extLst>
              <a:ext uri="{FF2B5EF4-FFF2-40B4-BE49-F238E27FC236}">
                <a16:creationId xmlns:a16="http://schemas.microsoft.com/office/drawing/2014/main" id="{5D914A90-B4EB-BC3D-825D-FDBFFF224070}"/>
              </a:ext>
            </a:extLst>
          </p:cNvPr>
          <p:cNvSpPr txBox="1">
            <a:spLocks noChangeArrowheads="1"/>
          </p:cNvSpPr>
          <p:nvPr/>
        </p:nvSpPr>
        <p:spPr bwMode="auto">
          <a:xfrm>
            <a:off x="457200" y="1905000"/>
            <a:ext cx="784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u="none"/>
              <a:t>       </a:t>
            </a:r>
            <a:r>
              <a:rPr lang="zh-CN" altLang="en-US" sz="2000" u="none"/>
              <a:t>输出是与源程序等价的单词符号序列，并且所输出的单词符号通常表示成如下的二元式：</a:t>
            </a:r>
          </a:p>
        </p:txBody>
      </p:sp>
      <p:sp>
        <p:nvSpPr>
          <p:cNvPr id="10245" name="Rectangle 5">
            <a:extLst>
              <a:ext uri="{FF2B5EF4-FFF2-40B4-BE49-F238E27FC236}">
                <a16:creationId xmlns:a16="http://schemas.microsoft.com/office/drawing/2014/main" id="{3297F67C-5E18-0A81-40BA-EC049B81C75E}"/>
              </a:ext>
            </a:extLst>
          </p:cNvPr>
          <p:cNvSpPr>
            <a:spLocks noChangeArrowheads="1"/>
          </p:cNvSpPr>
          <p:nvPr/>
        </p:nvSpPr>
        <p:spPr bwMode="auto">
          <a:xfrm>
            <a:off x="2133600" y="2743200"/>
            <a:ext cx="403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u="none">
                <a:solidFill>
                  <a:srgbClr val="FF0000"/>
                </a:solidFill>
              </a:rPr>
              <a:t>（单词种别，单词自身的值）</a:t>
            </a:r>
          </a:p>
        </p:txBody>
      </p:sp>
      <p:sp>
        <p:nvSpPr>
          <p:cNvPr id="10246" name="Text Box 6">
            <a:extLst>
              <a:ext uri="{FF2B5EF4-FFF2-40B4-BE49-F238E27FC236}">
                <a16:creationId xmlns:a16="http://schemas.microsoft.com/office/drawing/2014/main" id="{0121A076-A60A-9938-33F5-B2565EC81FC2}"/>
              </a:ext>
            </a:extLst>
          </p:cNvPr>
          <p:cNvSpPr txBox="1">
            <a:spLocks noChangeArrowheads="1"/>
          </p:cNvSpPr>
          <p:nvPr/>
        </p:nvSpPr>
        <p:spPr bwMode="auto">
          <a:xfrm>
            <a:off x="0" y="3184525"/>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u="none"/>
              <a:t>（</a:t>
            </a:r>
            <a:r>
              <a:rPr lang="en-US" altLang="zh-CN" sz="2000" u="none"/>
              <a:t>1</a:t>
            </a:r>
            <a:r>
              <a:rPr lang="zh-CN" altLang="en-US" sz="2000" u="none"/>
              <a:t>）</a:t>
            </a:r>
            <a:r>
              <a:rPr lang="zh-CN" altLang="en-US" sz="2000" b="1" u="none">
                <a:solidFill>
                  <a:srgbClr val="660066"/>
                </a:solidFill>
              </a:rPr>
              <a:t>单词种别</a:t>
            </a:r>
            <a:r>
              <a:rPr lang="zh-CN" altLang="en-US" sz="2000" u="none"/>
              <a:t>： </a:t>
            </a:r>
          </a:p>
        </p:txBody>
      </p:sp>
      <p:sp>
        <p:nvSpPr>
          <p:cNvPr id="10247" name="Text Box 10">
            <a:extLst>
              <a:ext uri="{FF2B5EF4-FFF2-40B4-BE49-F238E27FC236}">
                <a16:creationId xmlns:a16="http://schemas.microsoft.com/office/drawing/2014/main" id="{5724AB97-167E-26CF-046D-9E3CC4A803BA}"/>
              </a:ext>
            </a:extLst>
          </p:cNvPr>
          <p:cNvSpPr txBox="1">
            <a:spLocks noChangeArrowheads="1"/>
          </p:cNvSpPr>
          <p:nvPr/>
        </p:nvSpPr>
        <p:spPr bwMode="auto">
          <a:xfrm>
            <a:off x="685800" y="3200400"/>
            <a:ext cx="7772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en-US" altLang="zh-CN" sz="2000" u="none"/>
              <a:t>                       </a:t>
            </a:r>
            <a:r>
              <a:rPr lang="zh-CN" altLang="en-US" sz="2000" u="none"/>
              <a:t>表示单词的种类，它是语法分析所需要的信息。一个语言的单词符号如何划分种类、分为几类、如何编码都属于技术性问题，取决于处理上的方便。 </a:t>
            </a:r>
          </a:p>
        </p:txBody>
      </p:sp>
      <p:sp>
        <p:nvSpPr>
          <p:cNvPr id="10248" name="Text Box 11">
            <a:extLst>
              <a:ext uri="{FF2B5EF4-FFF2-40B4-BE49-F238E27FC236}">
                <a16:creationId xmlns:a16="http://schemas.microsoft.com/office/drawing/2014/main" id="{400DBC52-C041-2CD1-E02E-ACF466EC78CB}"/>
              </a:ext>
            </a:extLst>
          </p:cNvPr>
          <p:cNvSpPr txBox="1">
            <a:spLocks noChangeArrowheads="1"/>
          </p:cNvSpPr>
          <p:nvPr/>
        </p:nvSpPr>
        <p:spPr bwMode="auto">
          <a:xfrm>
            <a:off x="457200" y="53340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u="none"/>
              <a:t>种别划分</a:t>
            </a:r>
          </a:p>
        </p:txBody>
      </p:sp>
      <p:sp>
        <p:nvSpPr>
          <p:cNvPr id="10249" name="AutoShape 12">
            <a:extLst>
              <a:ext uri="{FF2B5EF4-FFF2-40B4-BE49-F238E27FC236}">
                <a16:creationId xmlns:a16="http://schemas.microsoft.com/office/drawing/2014/main" id="{ACCEF687-9A16-9AF8-E48A-C01713997035}"/>
              </a:ext>
            </a:extLst>
          </p:cNvPr>
          <p:cNvSpPr>
            <a:spLocks/>
          </p:cNvSpPr>
          <p:nvPr/>
        </p:nvSpPr>
        <p:spPr bwMode="auto">
          <a:xfrm>
            <a:off x="1828800" y="4343400"/>
            <a:ext cx="419100" cy="2514600"/>
          </a:xfrm>
          <a:prstGeom prst="lef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50" name="Text Box 14">
            <a:extLst>
              <a:ext uri="{FF2B5EF4-FFF2-40B4-BE49-F238E27FC236}">
                <a16:creationId xmlns:a16="http://schemas.microsoft.com/office/drawing/2014/main" id="{DCB287AE-C792-9CC0-7DA8-A6ADFE7FB674}"/>
              </a:ext>
            </a:extLst>
          </p:cNvPr>
          <p:cNvSpPr txBox="1">
            <a:spLocks noChangeArrowheads="1"/>
          </p:cNvSpPr>
          <p:nvPr/>
        </p:nvSpPr>
        <p:spPr bwMode="auto">
          <a:xfrm>
            <a:off x="3352800" y="4267200"/>
            <a:ext cx="579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u="none"/>
              <a:t>可以全体视为一种，也可以一字一种</a:t>
            </a:r>
          </a:p>
        </p:txBody>
      </p:sp>
      <p:sp>
        <p:nvSpPr>
          <p:cNvPr id="10251" name="Text Box 15">
            <a:extLst>
              <a:ext uri="{FF2B5EF4-FFF2-40B4-BE49-F238E27FC236}">
                <a16:creationId xmlns:a16="http://schemas.microsoft.com/office/drawing/2014/main" id="{7380A5D0-3D44-7685-E2C5-EAC4DC9C4D72}"/>
              </a:ext>
            </a:extLst>
          </p:cNvPr>
          <p:cNvSpPr txBox="1">
            <a:spLocks noChangeArrowheads="1"/>
          </p:cNvSpPr>
          <p:nvPr/>
        </p:nvSpPr>
        <p:spPr bwMode="auto">
          <a:xfrm>
            <a:off x="2209800" y="4800600"/>
            <a:ext cx="541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u="none"/>
              <a:t>                 </a:t>
            </a:r>
            <a:r>
              <a:rPr lang="zh-CN" altLang="en-US" sz="2000" u="none"/>
              <a:t>一般统归为一种</a:t>
            </a:r>
          </a:p>
        </p:txBody>
      </p:sp>
      <p:sp>
        <p:nvSpPr>
          <p:cNvPr id="10252" name="Text Box 16">
            <a:extLst>
              <a:ext uri="{FF2B5EF4-FFF2-40B4-BE49-F238E27FC236}">
                <a16:creationId xmlns:a16="http://schemas.microsoft.com/office/drawing/2014/main" id="{A3F5A105-91A7-63D3-4D1C-1B2FCB1BDA2B}"/>
              </a:ext>
            </a:extLst>
          </p:cNvPr>
          <p:cNvSpPr txBox="1">
            <a:spLocks noChangeArrowheads="1"/>
          </p:cNvSpPr>
          <p:nvPr/>
        </p:nvSpPr>
        <p:spPr bwMode="auto">
          <a:xfrm>
            <a:off x="2438400" y="5562600"/>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000" u="none"/>
          </a:p>
        </p:txBody>
      </p:sp>
      <p:sp>
        <p:nvSpPr>
          <p:cNvPr id="10253" name="Text Box 17">
            <a:extLst>
              <a:ext uri="{FF2B5EF4-FFF2-40B4-BE49-F238E27FC236}">
                <a16:creationId xmlns:a16="http://schemas.microsoft.com/office/drawing/2014/main" id="{EAE0A0F4-8521-8237-E2A0-BB46C1B63015}"/>
              </a:ext>
            </a:extLst>
          </p:cNvPr>
          <p:cNvSpPr txBox="1">
            <a:spLocks noChangeArrowheads="1"/>
          </p:cNvSpPr>
          <p:nvPr/>
        </p:nvSpPr>
        <p:spPr bwMode="auto">
          <a:xfrm>
            <a:off x="3352800" y="5257800"/>
            <a:ext cx="640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u="none"/>
              <a:t>可统归为一种，也可按整型、实型、布尔型等分              为几种</a:t>
            </a:r>
          </a:p>
        </p:txBody>
      </p:sp>
      <p:sp>
        <p:nvSpPr>
          <p:cNvPr id="10254" name="Text Box 18">
            <a:extLst>
              <a:ext uri="{FF2B5EF4-FFF2-40B4-BE49-F238E27FC236}">
                <a16:creationId xmlns:a16="http://schemas.microsoft.com/office/drawing/2014/main" id="{303A0AA2-E5FC-5128-4268-F2244021FE4E}"/>
              </a:ext>
            </a:extLst>
          </p:cNvPr>
          <p:cNvSpPr txBox="1">
            <a:spLocks noChangeArrowheads="1"/>
          </p:cNvSpPr>
          <p:nvPr/>
        </p:nvSpPr>
        <p:spPr bwMode="auto">
          <a:xfrm>
            <a:off x="2209800" y="5943600"/>
            <a:ext cx="640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u="none"/>
              <a:t>                 </a:t>
            </a:r>
            <a:r>
              <a:rPr lang="zh-CN" altLang="en-US" sz="2000" u="none"/>
              <a:t>采用一符一种</a:t>
            </a:r>
          </a:p>
        </p:txBody>
      </p:sp>
      <p:sp>
        <p:nvSpPr>
          <p:cNvPr id="10255" name="Text Box 19">
            <a:extLst>
              <a:ext uri="{FF2B5EF4-FFF2-40B4-BE49-F238E27FC236}">
                <a16:creationId xmlns:a16="http://schemas.microsoft.com/office/drawing/2014/main" id="{662A47A2-C10C-75D8-689F-93822FFB5F3A}"/>
              </a:ext>
            </a:extLst>
          </p:cNvPr>
          <p:cNvSpPr txBox="1">
            <a:spLocks noChangeArrowheads="1"/>
          </p:cNvSpPr>
          <p:nvPr/>
        </p:nvSpPr>
        <p:spPr bwMode="auto">
          <a:xfrm>
            <a:off x="3429000" y="64008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u="none"/>
              <a:t>采用一符一种</a:t>
            </a:r>
          </a:p>
        </p:txBody>
      </p:sp>
      <p:sp>
        <p:nvSpPr>
          <p:cNvPr id="10256" name="Rectangle 20">
            <a:extLst>
              <a:ext uri="{FF2B5EF4-FFF2-40B4-BE49-F238E27FC236}">
                <a16:creationId xmlns:a16="http://schemas.microsoft.com/office/drawing/2014/main" id="{259195D8-7364-F029-11A0-D070A891F3FA}"/>
              </a:ext>
            </a:extLst>
          </p:cNvPr>
          <p:cNvSpPr>
            <a:spLocks noChangeArrowheads="1"/>
          </p:cNvSpPr>
          <p:nvPr/>
        </p:nvSpPr>
        <p:spPr bwMode="auto">
          <a:xfrm>
            <a:off x="2286000" y="4267200"/>
            <a:ext cx="1066800" cy="381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u="none">
                <a:solidFill>
                  <a:srgbClr val="663300"/>
                </a:solidFill>
              </a:rPr>
              <a:t>保留字</a:t>
            </a:r>
            <a:r>
              <a:rPr lang="zh-CN" altLang="en-US" sz="2000" u="none"/>
              <a:t>：</a:t>
            </a:r>
          </a:p>
        </p:txBody>
      </p:sp>
      <p:sp>
        <p:nvSpPr>
          <p:cNvPr id="10257" name="Rectangle 21">
            <a:extLst>
              <a:ext uri="{FF2B5EF4-FFF2-40B4-BE49-F238E27FC236}">
                <a16:creationId xmlns:a16="http://schemas.microsoft.com/office/drawing/2014/main" id="{13FF3C74-44B4-AEEF-CECD-F692B77F364D}"/>
              </a:ext>
            </a:extLst>
          </p:cNvPr>
          <p:cNvSpPr>
            <a:spLocks noChangeArrowheads="1"/>
          </p:cNvSpPr>
          <p:nvPr/>
        </p:nvSpPr>
        <p:spPr bwMode="auto">
          <a:xfrm>
            <a:off x="2286000" y="4800600"/>
            <a:ext cx="1066800" cy="381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u="none">
                <a:solidFill>
                  <a:srgbClr val="663300"/>
                </a:solidFill>
              </a:rPr>
              <a:t>标识符：</a:t>
            </a:r>
          </a:p>
        </p:txBody>
      </p:sp>
      <p:sp>
        <p:nvSpPr>
          <p:cNvPr id="10258" name="Rectangle 22">
            <a:extLst>
              <a:ext uri="{FF2B5EF4-FFF2-40B4-BE49-F238E27FC236}">
                <a16:creationId xmlns:a16="http://schemas.microsoft.com/office/drawing/2014/main" id="{FA8FE703-A343-F0A4-5FAF-B9FF04D16DF7}"/>
              </a:ext>
            </a:extLst>
          </p:cNvPr>
          <p:cNvSpPr>
            <a:spLocks noChangeArrowheads="1"/>
          </p:cNvSpPr>
          <p:nvPr/>
        </p:nvSpPr>
        <p:spPr bwMode="auto">
          <a:xfrm>
            <a:off x="2286000" y="5334000"/>
            <a:ext cx="1066800" cy="381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u="none">
                <a:solidFill>
                  <a:srgbClr val="663300"/>
                </a:solidFill>
              </a:rPr>
              <a:t>常  数：</a:t>
            </a:r>
          </a:p>
        </p:txBody>
      </p:sp>
      <p:sp>
        <p:nvSpPr>
          <p:cNvPr id="10259" name="Rectangle 23">
            <a:extLst>
              <a:ext uri="{FF2B5EF4-FFF2-40B4-BE49-F238E27FC236}">
                <a16:creationId xmlns:a16="http://schemas.microsoft.com/office/drawing/2014/main" id="{E185A23C-57AF-7130-DCC4-7C5FCAA90DC4}"/>
              </a:ext>
            </a:extLst>
          </p:cNvPr>
          <p:cNvSpPr>
            <a:spLocks noChangeArrowheads="1"/>
          </p:cNvSpPr>
          <p:nvPr/>
        </p:nvSpPr>
        <p:spPr bwMode="auto">
          <a:xfrm>
            <a:off x="2286000" y="5943600"/>
            <a:ext cx="1066800" cy="381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u="none">
                <a:solidFill>
                  <a:srgbClr val="663300"/>
                </a:solidFill>
              </a:rPr>
              <a:t>运算符：</a:t>
            </a:r>
          </a:p>
        </p:txBody>
      </p:sp>
      <p:sp>
        <p:nvSpPr>
          <p:cNvPr id="10260" name="Rectangle 24">
            <a:extLst>
              <a:ext uri="{FF2B5EF4-FFF2-40B4-BE49-F238E27FC236}">
                <a16:creationId xmlns:a16="http://schemas.microsoft.com/office/drawing/2014/main" id="{5F37D1F0-D2E3-6D37-10C9-2203DED19358}"/>
              </a:ext>
            </a:extLst>
          </p:cNvPr>
          <p:cNvSpPr>
            <a:spLocks noChangeArrowheads="1"/>
          </p:cNvSpPr>
          <p:nvPr/>
        </p:nvSpPr>
        <p:spPr bwMode="auto">
          <a:xfrm>
            <a:off x="2286000" y="6400800"/>
            <a:ext cx="1066800" cy="381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u="none">
                <a:solidFill>
                  <a:srgbClr val="663300"/>
                </a:solidFill>
              </a:rPr>
              <a:t>界  符：</a:t>
            </a:r>
          </a:p>
        </p:txBody>
      </p:sp>
    </p:spTree>
  </p:cSld>
  <p:clrMapOvr>
    <a:masterClrMapping/>
  </p:clrMapOvr>
  <p:transition>
    <p:random/>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2">
            <a:extLst>
              <a:ext uri="{FF2B5EF4-FFF2-40B4-BE49-F238E27FC236}">
                <a16:creationId xmlns:a16="http://schemas.microsoft.com/office/drawing/2014/main" id="{FAF47AC9-62C2-9D06-4CB8-0537D2FE43E6}"/>
              </a:ext>
            </a:extLst>
          </p:cNvPr>
          <p:cNvSpPr txBox="1">
            <a:spLocks noChangeArrowheads="1"/>
          </p:cNvSpPr>
          <p:nvPr/>
        </p:nvSpPr>
        <p:spPr bwMode="auto">
          <a:xfrm>
            <a:off x="174625" y="404813"/>
            <a:ext cx="8794750"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楷体_GB2312" pitchFamily="49" charset="-122"/>
              </a:rPr>
              <a:t>　　注意：</a:t>
            </a:r>
            <a:r>
              <a:rPr lang="en-US" altLang="zh-CN">
                <a:ea typeface="楷体_GB2312" pitchFamily="49" charset="-122"/>
              </a:rPr>
              <a:t>SLR(1)</a:t>
            </a:r>
            <a:r>
              <a:rPr lang="zh-CN" altLang="en-US">
                <a:ea typeface="楷体_GB2312" pitchFamily="49" charset="-122"/>
              </a:rPr>
              <a:t>方法与</a:t>
            </a:r>
            <a:r>
              <a:rPr lang="en-US" altLang="zh-CN">
                <a:ea typeface="楷体_GB2312" pitchFamily="49" charset="-122"/>
              </a:rPr>
              <a:t>LR(0)</a:t>
            </a:r>
            <a:r>
              <a:rPr lang="zh-CN" altLang="en-US">
                <a:ea typeface="楷体_GB2312" pitchFamily="49" charset="-122"/>
              </a:rPr>
              <a:t>方法的区别仅在于步骤</a:t>
            </a:r>
            <a:r>
              <a:rPr lang="en-US" altLang="zh-CN">
                <a:ea typeface="楷体_GB2312" pitchFamily="49" charset="-122"/>
              </a:rPr>
              <a:t>(2)</a:t>
            </a:r>
            <a:r>
              <a:rPr lang="zh-CN" altLang="en-US">
                <a:ea typeface="楷体_GB2312" pitchFamily="49" charset="-122"/>
              </a:rPr>
              <a:t>。在</a:t>
            </a:r>
            <a:r>
              <a:rPr lang="en-US" altLang="zh-CN">
                <a:ea typeface="楷体_GB2312" pitchFamily="49" charset="-122"/>
              </a:rPr>
              <a:t>LR(0)</a:t>
            </a:r>
            <a:r>
              <a:rPr lang="zh-CN" altLang="en-US">
                <a:ea typeface="楷体_GB2312" pitchFamily="49" charset="-122"/>
              </a:rPr>
              <a:t>方法中，若项目集</a:t>
            </a:r>
            <a:r>
              <a:rPr lang="en-US" altLang="zh-CN">
                <a:ea typeface="楷体_GB2312" pitchFamily="49" charset="-122"/>
              </a:rPr>
              <a:t>I</a:t>
            </a:r>
            <a:r>
              <a:rPr lang="en-US" altLang="zh-CN" baseline="-30000">
                <a:ea typeface="楷体_GB2312" pitchFamily="49" charset="-122"/>
              </a:rPr>
              <a:t>k</a:t>
            </a:r>
            <a:r>
              <a:rPr lang="zh-CN" altLang="en-US">
                <a:ea typeface="楷体_GB2312" pitchFamily="49" charset="-122"/>
              </a:rPr>
              <a:t>含有</a:t>
            </a:r>
            <a:r>
              <a:rPr lang="en-US" altLang="zh-CN">
                <a:ea typeface="楷体_GB2312" pitchFamily="49" charset="-122"/>
              </a:rPr>
              <a:t>A</a:t>
            </a:r>
            <a:r>
              <a:rPr lang="en-US" altLang="zh-CN"/>
              <a:t>→</a:t>
            </a:r>
            <a:r>
              <a:rPr lang="en-US" altLang="zh-CN">
                <a:ea typeface="楷体_GB2312" pitchFamily="49" charset="-122"/>
              </a:rPr>
              <a:t>α</a:t>
            </a:r>
            <a:r>
              <a:rPr lang="en-US" altLang="zh-CN"/>
              <a:t>·</a:t>
            </a:r>
            <a:r>
              <a:rPr lang="zh-CN" altLang="en-US">
                <a:ea typeface="楷体_GB2312" pitchFamily="49" charset="-122"/>
              </a:rPr>
              <a:t>，则在状态</a:t>
            </a:r>
            <a:r>
              <a:rPr lang="en-US" altLang="zh-CN">
                <a:ea typeface="楷体_GB2312" pitchFamily="49" charset="-122"/>
              </a:rPr>
              <a:t>k</a:t>
            </a:r>
            <a:r>
              <a:rPr lang="zh-CN" altLang="en-US">
                <a:ea typeface="楷体_GB2312" pitchFamily="49" charset="-122"/>
              </a:rPr>
              <a:t>时，无论面临什么输入符号都采取“</a:t>
            </a:r>
            <a:r>
              <a:rPr lang="en-US" altLang="zh-CN">
                <a:ea typeface="楷体_GB2312" pitchFamily="49" charset="-122"/>
              </a:rPr>
              <a:t>A</a:t>
            </a:r>
            <a:r>
              <a:rPr lang="en-US" altLang="zh-CN"/>
              <a:t>→</a:t>
            </a:r>
            <a:r>
              <a:rPr lang="en-US" altLang="zh-CN">
                <a:ea typeface="楷体_GB2312" pitchFamily="49" charset="-122"/>
              </a:rPr>
              <a:t>α</a:t>
            </a:r>
            <a:r>
              <a:rPr lang="zh-CN" altLang="en-US">
                <a:ea typeface="楷体_GB2312" pitchFamily="49" charset="-122"/>
              </a:rPr>
              <a:t>归约”的动作；假定</a:t>
            </a:r>
            <a:r>
              <a:rPr lang="en-US" altLang="zh-CN">
                <a:ea typeface="楷体_GB2312" pitchFamily="49" charset="-122"/>
              </a:rPr>
              <a:t>A</a:t>
            </a:r>
            <a:r>
              <a:rPr lang="en-US" altLang="zh-CN"/>
              <a:t>→</a:t>
            </a:r>
            <a:r>
              <a:rPr lang="en-US" altLang="zh-CN">
                <a:ea typeface="楷体_GB2312" pitchFamily="49" charset="-122"/>
              </a:rPr>
              <a:t>α</a:t>
            </a:r>
            <a:r>
              <a:rPr lang="zh-CN" altLang="en-US">
                <a:ea typeface="楷体_GB2312" pitchFamily="49" charset="-122"/>
              </a:rPr>
              <a:t>的产生式编号为</a:t>
            </a:r>
            <a:r>
              <a:rPr lang="en-US" altLang="zh-CN">
                <a:ea typeface="楷体_GB2312" pitchFamily="49" charset="-122"/>
              </a:rPr>
              <a:t>j</a:t>
            </a:r>
            <a:r>
              <a:rPr lang="zh-CN" altLang="en-US">
                <a:ea typeface="楷体_GB2312" pitchFamily="49" charset="-122"/>
              </a:rPr>
              <a:t>，则在分析表</a:t>
            </a:r>
            <a:r>
              <a:rPr lang="en-US" altLang="zh-CN">
                <a:ea typeface="楷体_GB2312" pitchFamily="49" charset="-122"/>
              </a:rPr>
              <a:t>ACTION</a:t>
            </a:r>
            <a:r>
              <a:rPr lang="zh-CN" altLang="en-US">
                <a:ea typeface="楷体_GB2312" pitchFamily="49" charset="-122"/>
              </a:rPr>
              <a:t>部分，对应状态</a:t>
            </a:r>
            <a:r>
              <a:rPr lang="en-US" altLang="zh-CN">
                <a:ea typeface="楷体_GB2312" pitchFamily="49" charset="-122"/>
              </a:rPr>
              <a:t>k</a:t>
            </a:r>
            <a:r>
              <a:rPr lang="zh-CN" altLang="en-US">
                <a:ea typeface="楷体_GB2312" pitchFamily="49" charset="-122"/>
              </a:rPr>
              <a:t>这行所有栏目都填为“</a:t>
            </a:r>
            <a:r>
              <a:rPr lang="en-US" altLang="zh-CN">
                <a:ea typeface="楷体_GB2312" pitchFamily="49" charset="-122"/>
              </a:rPr>
              <a:t>r</a:t>
            </a:r>
            <a:r>
              <a:rPr lang="en-US" altLang="zh-CN" baseline="-30000">
                <a:ea typeface="楷体_GB2312" pitchFamily="49" charset="-122"/>
              </a:rPr>
              <a:t>j</a:t>
            </a:r>
            <a:r>
              <a:rPr lang="en-US" altLang="zh-CN">
                <a:ea typeface="楷体_GB2312" pitchFamily="49" charset="-122"/>
              </a:rPr>
              <a:t>”</a:t>
            </a:r>
            <a:r>
              <a:rPr lang="zh-CN" altLang="en-US">
                <a:ea typeface="楷体_GB2312" pitchFamily="49" charset="-122"/>
              </a:rPr>
              <a:t>。而在</a:t>
            </a:r>
            <a:r>
              <a:rPr lang="en-US" altLang="zh-CN">
                <a:ea typeface="楷体_GB2312" pitchFamily="49" charset="-122"/>
              </a:rPr>
              <a:t>SLR(1)</a:t>
            </a:r>
            <a:r>
              <a:rPr lang="zh-CN" altLang="en-US">
                <a:ea typeface="楷体_GB2312" pitchFamily="49" charset="-122"/>
              </a:rPr>
              <a:t>方法中，若项目集</a:t>
            </a:r>
            <a:r>
              <a:rPr lang="en-US" altLang="zh-CN">
                <a:ea typeface="楷体_GB2312" pitchFamily="49" charset="-122"/>
              </a:rPr>
              <a:t>I</a:t>
            </a:r>
            <a:r>
              <a:rPr lang="en-US" altLang="zh-CN" baseline="-30000">
                <a:ea typeface="楷体_GB2312" pitchFamily="49" charset="-122"/>
              </a:rPr>
              <a:t>k</a:t>
            </a:r>
            <a:r>
              <a:rPr lang="zh-CN" altLang="en-US">
                <a:ea typeface="楷体_GB2312" pitchFamily="49" charset="-122"/>
              </a:rPr>
              <a:t>含有</a:t>
            </a:r>
            <a:r>
              <a:rPr lang="en-US" altLang="zh-CN">
                <a:ea typeface="楷体_GB2312" pitchFamily="49" charset="-122"/>
              </a:rPr>
              <a:t>A</a:t>
            </a:r>
            <a:r>
              <a:rPr lang="en-US" altLang="zh-CN"/>
              <a:t>→</a:t>
            </a:r>
            <a:r>
              <a:rPr lang="en-US" altLang="zh-CN">
                <a:ea typeface="楷体_GB2312" pitchFamily="49" charset="-122"/>
              </a:rPr>
              <a:t>α</a:t>
            </a:r>
            <a:r>
              <a:rPr lang="en-US" altLang="zh-CN"/>
              <a:t>· </a:t>
            </a:r>
            <a:r>
              <a:rPr lang="zh-CN" altLang="en-US">
                <a:ea typeface="楷体_GB2312" pitchFamily="49" charset="-122"/>
              </a:rPr>
              <a:t>，则在状态</a:t>
            </a:r>
            <a:r>
              <a:rPr lang="en-US" altLang="zh-CN">
                <a:ea typeface="楷体_GB2312" pitchFamily="49" charset="-122"/>
              </a:rPr>
              <a:t>k</a:t>
            </a:r>
            <a:r>
              <a:rPr lang="zh-CN" altLang="en-US">
                <a:ea typeface="楷体_GB2312" pitchFamily="49" charset="-122"/>
              </a:rPr>
              <a:t>时，仅当面临的输入符号为</a:t>
            </a:r>
            <a:r>
              <a:rPr lang="en-US" altLang="zh-CN">
                <a:ea typeface="楷体_GB2312" pitchFamily="49" charset="-122"/>
              </a:rPr>
              <a:t>a</a:t>
            </a:r>
            <a:r>
              <a:rPr lang="en-US" altLang="zh-CN"/>
              <a:t>∈</a:t>
            </a:r>
            <a:r>
              <a:rPr lang="en-US" altLang="zh-CN">
                <a:ea typeface="楷体_GB2312" pitchFamily="49" charset="-122"/>
              </a:rPr>
              <a:t>FOLLOW(A)</a:t>
            </a:r>
            <a:r>
              <a:rPr lang="zh-CN" altLang="en-US">
                <a:ea typeface="楷体_GB2312" pitchFamily="49" charset="-122"/>
              </a:rPr>
              <a:t>时，才确定采取“</a:t>
            </a:r>
            <a:r>
              <a:rPr lang="en-US" altLang="zh-CN">
                <a:ea typeface="楷体_GB2312" pitchFamily="49" charset="-122"/>
              </a:rPr>
              <a:t>A→α</a:t>
            </a:r>
            <a:r>
              <a:rPr lang="zh-CN" altLang="en-US">
                <a:ea typeface="楷体_GB2312" pitchFamily="49" charset="-122"/>
              </a:rPr>
              <a:t>归约”的动作，这样将在分析表</a:t>
            </a:r>
            <a:r>
              <a:rPr lang="en-US" altLang="zh-CN">
                <a:ea typeface="楷体_GB2312" pitchFamily="49" charset="-122"/>
              </a:rPr>
              <a:t>ACTION</a:t>
            </a:r>
            <a:r>
              <a:rPr lang="zh-CN" altLang="en-US">
                <a:ea typeface="楷体_GB2312" pitchFamily="49" charset="-122"/>
              </a:rPr>
              <a:t>部分面对状态</a:t>
            </a:r>
            <a:r>
              <a:rPr lang="en-US" altLang="zh-CN">
                <a:ea typeface="楷体_GB2312" pitchFamily="49" charset="-122"/>
              </a:rPr>
              <a:t>k</a:t>
            </a:r>
            <a:r>
              <a:rPr lang="zh-CN" altLang="en-US">
                <a:ea typeface="楷体_GB2312" pitchFamily="49" charset="-122"/>
              </a:rPr>
              <a:t>这一行，所有</a:t>
            </a:r>
            <a:r>
              <a:rPr lang="en-US" altLang="zh-CN">
                <a:ea typeface="楷体_GB2312" pitchFamily="49" charset="-122"/>
              </a:rPr>
              <a:t>bFOLLOW(A)</a:t>
            </a:r>
            <a:r>
              <a:rPr lang="zh-CN" altLang="en-US">
                <a:ea typeface="楷体_GB2312" pitchFamily="49" charset="-122"/>
              </a:rPr>
              <a:t>的栏目将空出来。对空出来的栏目</a:t>
            </a:r>
            <a:r>
              <a:rPr lang="en-US" altLang="zh-CN">
                <a:ea typeface="楷体_GB2312" pitchFamily="49" charset="-122"/>
              </a:rPr>
              <a:t>(</a:t>
            </a:r>
            <a:r>
              <a:rPr lang="zh-CN" altLang="en-US">
                <a:ea typeface="楷体_GB2312" pitchFamily="49" charset="-122"/>
              </a:rPr>
              <a:t>假定该栏目对应的终结符就是</a:t>
            </a:r>
            <a:r>
              <a:rPr lang="en-US" altLang="zh-CN">
                <a:ea typeface="楷体_GB2312" pitchFamily="49" charset="-122"/>
              </a:rPr>
              <a:t>b)</a:t>
            </a:r>
            <a:r>
              <a:rPr lang="zh-CN" altLang="en-US">
                <a:ea typeface="楷体_GB2312" pitchFamily="49" charset="-122"/>
              </a:rPr>
              <a:t>，如果恰好又存在项目</a:t>
            </a:r>
            <a:r>
              <a:rPr lang="en-US" altLang="zh-CN">
                <a:ea typeface="楷体_GB2312" pitchFamily="49" charset="-122"/>
              </a:rPr>
              <a:t>A→α</a:t>
            </a:r>
            <a:r>
              <a:rPr lang="en-US" altLang="zh-CN"/>
              <a:t>·</a:t>
            </a:r>
            <a:r>
              <a:rPr lang="en-US" altLang="zh-CN">
                <a:ea typeface="楷体_GB2312" pitchFamily="49" charset="-122"/>
              </a:rPr>
              <a:t>b</a:t>
            </a:r>
            <a:r>
              <a:rPr lang="en-US" altLang="zh-CN"/>
              <a:t>β</a:t>
            </a:r>
            <a:r>
              <a:rPr lang="zh-CN" altLang="en-US">
                <a:ea typeface="楷体_GB2312" pitchFamily="49" charset="-122"/>
              </a:rPr>
              <a:t>属于</a:t>
            </a:r>
            <a:r>
              <a:rPr lang="en-US" altLang="zh-CN">
                <a:ea typeface="楷体_GB2312" pitchFamily="49" charset="-122"/>
              </a:rPr>
              <a:t>I</a:t>
            </a:r>
            <a:r>
              <a:rPr lang="en-US" altLang="zh-CN" baseline="-30000">
                <a:ea typeface="楷体_GB2312" pitchFamily="49" charset="-122"/>
              </a:rPr>
              <a:t>k</a:t>
            </a:r>
            <a:r>
              <a:rPr lang="zh-CN" altLang="en-US">
                <a:ea typeface="楷体_GB2312" pitchFamily="49" charset="-122"/>
              </a:rPr>
              <a:t>且</a:t>
            </a:r>
            <a:r>
              <a:rPr lang="en-US" altLang="zh-CN">
                <a:ea typeface="楷体_GB2312" pitchFamily="49" charset="-122"/>
              </a:rPr>
              <a:t>GO(I</a:t>
            </a:r>
            <a:r>
              <a:rPr lang="en-US" altLang="zh-CN" baseline="-30000">
                <a:ea typeface="楷体_GB2312" pitchFamily="49" charset="-122"/>
              </a:rPr>
              <a:t>k</a:t>
            </a:r>
            <a:r>
              <a:rPr lang="en-US" altLang="zh-CN">
                <a:ea typeface="楷体_GB2312" pitchFamily="49" charset="-122"/>
              </a:rPr>
              <a:t>,b)=I</a:t>
            </a:r>
            <a:r>
              <a:rPr lang="en-US" altLang="zh-CN" baseline="-30000">
                <a:ea typeface="楷体_GB2312" pitchFamily="49" charset="-122"/>
              </a:rPr>
              <a:t>i</a:t>
            </a:r>
            <a:r>
              <a:rPr lang="zh-CN" altLang="en-US">
                <a:ea typeface="楷体_GB2312" pitchFamily="49" charset="-122"/>
              </a:rPr>
              <a:t>，则可置该栏目</a:t>
            </a:r>
            <a:r>
              <a:rPr lang="zh-CN" altLang="en-US"/>
              <a:t> </a:t>
            </a:r>
            <a:r>
              <a:rPr lang="en-US" altLang="zh-CN">
                <a:ea typeface="楷体_GB2312" pitchFamily="49" charset="-122"/>
              </a:rPr>
              <a:t>(</a:t>
            </a:r>
            <a:r>
              <a:rPr lang="zh-CN" altLang="en-US">
                <a:ea typeface="楷体_GB2312" pitchFamily="49" charset="-122"/>
              </a:rPr>
              <a:t>即</a:t>
            </a:r>
            <a:r>
              <a:rPr lang="en-US" altLang="zh-CN">
                <a:ea typeface="楷体_GB2312" pitchFamily="49" charset="-122"/>
              </a:rPr>
              <a:t>ACTION[k,b])</a:t>
            </a:r>
            <a:r>
              <a:rPr lang="zh-CN" altLang="en-US">
                <a:ea typeface="楷体_GB2312" pitchFamily="49" charset="-122"/>
              </a:rPr>
              <a:t>为“</a:t>
            </a:r>
            <a:r>
              <a:rPr lang="en-US" altLang="zh-CN">
                <a:ea typeface="楷体_GB2312" pitchFamily="49" charset="-122"/>
              </a:rPr>
              <a:t>s</a:t>
            </a:r>
            <a:r>
              <a:rPr lang="en-US" altLang="zh-CN" baseline="-30000">
                <a:ea typeface="楷体_GB2312" pitchFamily="49" charset="-122"/>
              </a:rPr>
              <a:t>i</a:t>
            </a:r>
            <a:r>
              <a:rPr lang="en-US" altLang="zh-CN">
                <a:ea typeface="楷体_GB2312" pitchFamily="49" charset="-122"/>
              </a:rPr>
              <a:t>”</a:t>
            </a:r>
            <a:r>
              <a:rPr lang="zh-CN" altLang="en-US">
                <a:ea typeface="楷体_GB2312" pitchFamily="49" charset="-122"/>
              </a:rPr>
              <a:t>。但是这种情况在</a:t>
            </a:r>
            <a:r>
              <a:rPr lang="en-US" altLang="zh-CN">
                <a:ea typeface="楷体_GB2312" pitchFamily="49" charset="-122"/>
              </a:rPr>
              <a:t>LR(0)</a:t>
            </a:r>
            <a:r>
              <a:rPr lang="zh-CN" altLang="en-US">
                <a:ea typeface="楷体_GB2312" pitchFamily="49" charset="-122"/>
              </a:rPr>
              <a:t>就不行了，因为对应状态</a:t>
            </a:r>
            <a:r>
              <a:rPr lang="en-US" altLang="zh-CN">
                <a:ea typeface="楷体_GB2312" pitchFamily="49" charset="-122"/>
              </a:rPr>
              <a:t>k</a:t>
            </a:r>
            <a:r>
              <a:rPr lang="zh-CN" altLang="en-US">
                <a:ea typeface="楷体_GB2312" pitchFamily="49" charset="-122"/>
              </a:rPr>
              <a:t>这一行的所有栏目都已填入了“</a:t>
            </a:r>
            <a:r>
              <a:rPr lang="en-US" altLang="zh-CN">
                <a:ea typeface="楷体_GB2312" pitchFamily="49" charset="-122"/>
              </a:rPr>
              <a:t>r</a:t>
            </a:r>
            <a:r>
              <a:rPr lang="en-US" altLang="zh-CN" baseline="-30000">
                <a:ea typeface="楷体_GB2312" pitchFamily="49" charset="-122"/>
              </a:rPr>
              <a:t>j</a:t>
            </a:r>
            <a:r>
              <a:rPr lang="en-US" altLang="zh-CN">
                <a:ea typeface="楷体_GB2312" pitchFamily="49" charset="-122"/>
              </a:rPr>
              <a:t>”</a:t>
            </a:r>
            <a:r>
              <a:rPr lang="zh-CN" altLang="en-US">
                <a:ea typeface="楷体_GB2312" pitchFamily="49" charset="-122"/>
              </a:rPr>
              <a:t>，此时若将</a:t>
            </a:r>
            <a:r>
              <a:rPr lang="en-US" altLang="zh-CN">
                <a:ea typeface="楷体_GB2312" pitchFamily="49" charset="-122"/>
              </a:rPr>
              <a:t>ACTION[k,b]</a:t>
            </a:r>
            <a:r>
              <a:rPr lang="zh-CN" altLang="en-US">
                <a:ea typeface="楷体_GB2312" pitchFamily="49" charset="-122"/>
              </a:rPr>
              <a:t>栏目填上“</a:t>
            </a:r>
            <a:r>
              <a:rPr lang="en-US" altLang="zh-CN">
                <a:ea typeface="楷体_GB2312" pitchFamily="49" charset="-122"/>
              </a:rPr>
              <a:t>s</a:t>
            </a:r>
            <a:r>
              <a:rPr lang="en-US" altLang="zh-CN" baseline="-30000">
                <a:ea typeface="楷体_GB2312" pitchFamily="49" charset="-122"/>
              </a:rPr>
              <a:t>i</a:t>
            </a:r>
            <a:r>
              <a:rPr lang="en-US" altLang="zh-CN">
                <a:ea typeface="楷体_GB2312" pitchFamily="49" charset="-122"/>
              </a:rPr>
              <a:t>”</a:t>
            </a:r>
            <a:r>
              <a:rPr lang="zh-CN" altLang="en-US">
                <a:ea typeface="楷体_GB2312" pitchFamily="49" charset="-122"/>
              </a:rPr>
              <a:t>将产生冲突。因此，</a:t>
            </a:r>
            <a:r>
              <a:rPr lang="en-US" altLang="zh-CN">
                <a:ea typeface="楷体_GB2312" pitchFamily="49" charset="-122"/>
              </a:rPr>
              <a:t>SLR(1)</a:t>
            </a:r>
            <a:r>
              <a:rPr lang="zh-CN" altLang="en-US">
                <a:ea typeface="楷体_GB2312" pitchFamily="49" charset="-122"/>
              </a:rPr>
              <a:t>方法比</a:t>
            </a:r>
            <a:r>
              <a:rPr lang="en-US" altLang="zh-CN">
                <a:ea typeface="楷体_GB2312" pitchFamily="49" charset="-122"/>
              </a:rPr>
              <a:t>LR(0)</a:t>
            </a:r>
            <a:r>
              <a:rPr lang="zh-CN" altLang="en-US">
                <a:ea typeface="楷体_GB2312" pitchFamily="49" charset="-122"/>
              </a:rPr>
              <a:t>优越，它可以解决更多的冲突。</a:t>
            </a:r>
            <a:endParaRPr lang="zh-CN" altLang="en-US"/>
          </a:p>
        </p:txBody>
      </p:sp>
    </p:spTree>
  </p:cSld>
  <p:clrMapOvr>
    <a:masterClrMapping/>
  </p:clrMapOvr>
  <p:transition>
    <p:random/>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ext Box 2">
            <a:extLst>
              <a:ext uri="{FF2B5EF4-FFF2-40B4-BE49-F238E27FC236}">
                <a16:creationId xmlns:a16="http://schemas.microsoft.com/office/drawing/2014/main" id="{307B87DF-337C-6042-94FD-7F80C83F6E71}"/>
              </a:ext>
            </a:extLst>
          </p:cNvPr>
          <p:cNvSpPr txBox="1">
            <a:spLocks noChangeArrowheads="1"/>
          </p:cNvSpPr>
          <p:nvPr/>
        </p:nvSpPr>
        <p:spPr bwMode="auto">
          <a:xfrm>
            <a:off x="174625" y="476250"/>
            <a:ext cx="879475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例</a:t>
            </a:r>
            <a:r>
              <a:rPr lang="en-US" altLang="zh-CN">
                <a:ea typeface="黑体" panose="02010609060101010101" pitchFamily="49" charset="-122"/>
              </a:rPr>
              <a:t>3.19</a:t>
            </a:r>
            <a:r>
              <a:rPr lang="en-US" altLang="zh-CN"/>
              <a:t>  </a:t>
            </a:r>
            <a:r>
              <a:rPr lang="zh-CN" altLang="en-US"/>
              <a:t>试构造例</a:t>
            </a:r>
            <a:r>
              <a:rPr lang="en-US" altLang="zh-CN"/>
              <a:t>3.17</a:t>
            </a:r>
            <a:r>
              <a:rPr lang="zh-CN" altLang="en-US"/>
              <a:t>所示文法</a:t>
            </a:r>
            <a:r>
              <a:rPr lang="en-US" altLang="zh-CN"/>
              <a:t>G[S]</a:t>
            </a:r>
            <a:r>
              <a:rPr lang="zh-CN" altLang="en-US"/>
              <a:t>的</a:t>
            </a:r>
            <a:r>
              <a:rPr lang="en-US" altLang="zh-CN"/>
              <a:t>SLR(1)</a:t>
            </a:r>
            <a:r>
              <a:rPr lang="zh-CN" altLang="en-US"/>
              <a:t>分析表。</a:t>
            </a:r>
          </a:p>
          <a:p>
            <a:pPr algn="just" eaLnBrk="1" hangingPunct="1">
              <a:lnSpc>
                <a:spcPct val="13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构造</a:t>
            </a:r>
            <a:r>
              <a:rPr lang="en-US" altLang="zh-CN"/>
              <a:t>SLR(1)</a:t>
            </a:r>
            <a:r>
              <a:rPr lang="zh-CN" altLang="en-US"/>
              <a:t>分析表必须先求出所有形如“</a:t>
            </a:r>
            <a:r>
              <a:rPr lang="en-US" altLang="zh-CN"/>
              <a:t>A→α· ”</a:t>
            </a:r>
            <a:r>
              <a:rPr lang="zh-CN" altLang="en-US"/>
              <a:t>的</a:t>
            </a:r>
            <a:r>
              <a:rPr lang="en-US" altLang="zh-CN"/>
              <a:t>FOLLOW(A)</a:t>
            </a:r>
            <a:r>
              <a:rPr lang="zh-CN" altLang="en-US"/>
              <a:t>，即对文法</a:t>
            </a:r>
            <a:r>
              <a:rPr lang="en-US" altLang="zh-CN"/>
              <a:t>G'[S']</a:t>
            </a:r>
            <a:r>
              <a:rPr lang="zh-CN" altLang="en-US"/>
              <a:t>的归约项目：</a:t>
            </a:r>
          </a:p>
          <a:p>
            <a:pPr algn="just" eaLnBrk="1" hangingPunct="1">
              <a:lnSpc>
                <a:spcPct val="130000"/>
              </a:lnSpc>
              <a:spcBef>
                <a:spcPct val="50000"/>
              </a:spcBef>
            </a:pPr>
            <a:r>
              <a:rPr lang="zh-CN" altLang="en-US"/>
              <a:t>                           　	</a:t>
            </a:r>
            <a:r>
              <a:rPr lang="en-US" altLang="zh-CN"/>
              <a:t>S'→S·</a:t>
            </a:r>
          </a:p>
          <a:p>
            <a:pPr algn="just" eaLnBrk="1" hangingPunct="1">
              <a:lnSpc>
                <a:spcPct val="130000"/>
              </a:lnSpc>
              <a:spcBef>
                <a:spcPct val="50000"/>
              </a:spcBef>
            </a:pPr>
            <a:r>
              <a:rPr lang="en-US" altLang="zh-CN"/>
              <a:t>                               	S→BB·</a:t>
            </a:r>
          </a:p>
          <a:p>
            <a:pPr algn="just" eaLnBrk="1" hangingPunct="1">
              <a:lnSpc>
                <a:spcPct val="130000"/>
              </a:lnSpc>
              <a:spcBef>
                <a:spcPct val="50000"/>
              </a:spcBef>
            </a:pPr>
            <a:r>
              <a:rPr lang="en-US" altLang="zh-CN"/>
              <a:t>                               	B→aB·</a:t>
            </a:r>
          </a:p>
          <a:p>
            <a:pPr algn="just" eaLnBrk="1" hangingPunct="1">
              <a:lnSpc>
                <a:spcPct val="130000"/>
              </a:lnSpc>
              <a:spcBef>
                <a:spcPct val="50000"/>
              </a:spcBef>
            </a:pPr>
            <a:r>
              <a:rPr lang="en-US" altLang="zh-CN"/>
              <a:t>                               	B→b·</a:t>
            </a:r>
          </a:p>
        </p:txBody>
      </p:sp>
    </p:spTree>
  </p:cSld>
  <p:clrMapOvr>
    <a:masterClrMapping/>
  </p:clrMapOvr>
  <p:transition>
    <p:random/>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a:extLst>
              <a:ext uri="{FF2B5EF4-FFF2-40B4-BE49-F238E27FC236}">
                <a16:creationId xmlns:a16="http://schemas.microsoft.com/office/drawing/2014/main" id="{03A1D78F-A51D-2DE6-506C-63432F8E1127}"/>
              </a:ext>
            </a:extLst>
          </p:cNvPr>
          <p:cNvSpPr txBox="1">
            <a:spLocks noChangeArrowheads="1"/>
          </p:cNvSpPr>
          <p:nvPr/>
        </p:nvSpPr>
        <p:spPr bwMode="auto">
          <a:xfrm>
            <a:off x="174625" y="549275"/>
            <a:ext cx="8824913"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求</a:t>
            </a:r>
            <a:r>
              <a:rPr lang="en-US" altLang="zh-CN"/>
              <a:t>FOLLOW</a:t>
            </a:r>
            <a:r>
              <a:rPr lang="zh-CN" altLang="en-US"/>
              <a:t>集，由</a:t>
            </a:r>
            <a:r>
              <a:rPr lang="en-US" altLang="zh-CN"/>
              <a:t>FOLLOW</a:t>
            </a:r>
            <a:r>
              <a:rPr lang="zh-CN" altLang="en-US"/>
              <a:t>集的构造方法得：</a:t>
            </a:r>
          </a:p>
          <a:p>
            <a:pPr algn="just" eaLnBrk="1" hangingPunct="1">
              <a:lnSpc>
                <a:spcPct val="150000"/>
              </a:lnSpc>
            </a:pPr>
            <a:r>
              <a:rPr lang="zh-CN" altLang="en-US"/>
              <a:t>　　① </a:t>
            </a:r>
            <a:r>
              <a:rPr lang="en-US" altLang="zh-CN"/>
              <a:t>FOLLOW(S')={#}</a:t>
            </a:r>
            <a:r>
              <a:rPr lang="zh-CN" altLang="en-US"/>
              <a:t>；</a:t>
            </a:r>
          </a:p>
          <a:p>
            <a:pPr algn="just" eaLnBrk="1" hangingPunct="1">
              <a:lnSpc>
                <a:spcPct val="150000"/>
              </a:lnSpc>
            </a:pPr>
            <a:r>
              <a:rPr lang="zh-CN" altLang="en-US"/>
              <a:t>　　② </a:t>
            </a:r>
            <a:r>
              <a:rPr lang="en-US" altLang="zh-CN"/>
              <a:t>FIRST(B)</a:t>
            </a:r>
            <a:r>
              <a:rPr lang="en-US" altLang="zh-CN">
                <a:sym typeface="SymbolPS" charset="2"/>
              </a:rPr>
              <a:t></a:t>
            </a:r>
            <a:r>
              <a:rPr lang="en-US" altLang="zh-CN"/>
              <a:t>FOLLOW(B)</a:t>
            </a:r>
            <a:r>
              <a:rPr lang="zh-CN" altLang="en-US"/>
              <a:t>，即</a:t>
            </a:r>
            <a:r>
              <a:rPr lang="en-US" altLang="zh-CN"/>
              <a:t>FOLLOW(B)={a,b}</a:t>
            </a:r>
            <a:r>
              <a:rPr lang="zh-CN" altLang="en-US"/>
              <a:t>；</a:t>
            </a:r>
          </a:p>
          <a:p>
            <a:pPr algn="just" eaLnBrk="1" hangingPunct="1">
              <a:lnSpc>
                <a:spcPct val="150000"/>
              </a:lnSpc>
            </a:pPr>
            <a:r>
              <a:rPr lang="zh-CN" altLang="en-US"/>
              <a:t>　　③ 由</a:t>
            </a:r>
            <a:r>
              <a:rPr lang="en-US" altLang="zh-CN"/>
              <a:t>S’→S</a:t>
            </a:r>
            <a:r>
              <a:rPr lang="zh-CN" altLang="en-US"/>
              <a:t>得</a:t>
            </a:r>
            <a:r>
              <a:rPr lang="en-US" altLang="zh-CN"/>
              <a:t>FOLLOW(S’) </a:t>
            </a:r>
            <a:r>
              <a:rPr lang="en-US" altLang="zh-CN">
                <a:sym typeface="SymbolPS" charset="2"/>
              </a:rPr>
              <a:t></a:t>
            </a:r>
            <a:r>
              <a:rPr lang="en-US" altLang="zh-CN"/>
              <a:t> FOLLOW(S)</a:t>
            </a:r>
            <a:r>
              <a:rPr lang="zh-CN" altLang="en-US"/>
              <a:t>，即</a:t>
            </a:r>
            <a:r>
              <a:rPr lang="en-US" altLang="zh-CN"/>
              <a:t>FOLLOW(S)=</a:t>
            </a:r>
            <a:r>
              <a:rPr lang="zh-CN" altLang="en-US"/>
              <a:t>　</a:t>
            </a:r>
            <a:r>
              <a:rPr lang="en-US" altLang="zh-CN"/>
              <a:t>{#}</a:t>
            </a:r>
            <a:r>
              <a:rPr lang="zh-CN" altLang="en-US"/>
              <a:t>；由</a:t>
            </a:r>
            <a:r>
              <a:rPr lang="en-US" altLang="zh-CN"/>
              <a:t>S→BB</a:t>
            </a:r>
            <a:r>
              <a:rPr lang="zh-CN" altLang="en-US"/>
              <a:t>得</a:t>
            </a:r>
            <a:r>
              <a:rPr lang="en-US" altLang="zh-CN"/>
              <a:t>FOLLOW(S)</a:t>
            </a:r>
            <a:r>
              <a:rPr lang="en-US" altLang="zh-CN">
                <a:sym typeface="SymbolPS" charset="2"/>
              </a:rPr>
              <a:t></a:t>
            </a:r>
            <a:r>
              <a:rPr lang="en-US" altLang="zh-CN"/>
              <a:t>FOLLOW(B)</a:t>
            </a:r>
            <a:r>
              <a:rPr lang="zh-CN" altLang="en-US"/>
              <a:t>，即</a:t>
            </a:r>
            <a:r>
              <a:rPr lang="en-US" altLang="zh-CN"/>
              <a:t>FOLLOW(B)=</a:t>
            </a:r>
            <a:r>
              <a:rPr lang="zh-CN" altLang="en-US"/>
              <a:t>　</a:t>
            </a:r>
            <a:r>
              <a:rPr lang="en-US" altLang="zh-CN"/>
              <a:t>{a,b,#}</a:t>
            </a:r>
            <a:r>
              <a:rPr lang="zh-CN" altLang="en-US"/>
              <a:t>。</a:t>
            </a:r>
          </a:p>
          <a:p>
            <a:pPr algn="just" eaLnBrk="1" hangingPunct="1">
              <a:lnSpc>
                <a:spcPct val="150000"/>
              </a:lnSpc>
            </a:pPr>
            <a:r>
              <a:rPr lang="zh-CN" altLang="en-US"/>
              <a:t>　　根据</a:t>
            </a:r>
            <a:r>
              <a:rPr lang="en-US" altLang="zh-CN"/>
              <a:t>SLR(1)</a:t>
            </a:r>
            <a:r>
              <a:rPr lang="zh-CN" altLang="en-US"/>
              <a:t>分析表的构造方法得文法</a:t>
            </a:r>
            <a:r>
              <a:rPr lang="en-US" altLang="zh-CN"/>
              <a:t>G'[S']</a:t>
            </a:r>
            <a:r>
              <a:rPr lang="zh-CN" altLang="en-US"/>
              <a:t>的</a:t>
            </a:r>
            <a:r>
              <a:rPr lang="en-US" altLang="zh-CN"/>
              <a:t>SLR(1)</a:t>
            </a:r>
            <a:r>
              <a:rPr lang="zh-CN" altLang="en-US"/>
              <a:t>分析表见表</a:t>
            </a:r>
            <a:r>
              <a:rPr lang="en-US" altLang="zh-CN"/>
              <a:t>3.17</a:t>
            </a:r>
            <a:r>
              <a:rPr lang="zh-CN" altLang="en-US"/>
              <a:t>。</a:t>
            </a:r>
          </a:p>
        </p:txBody>
      </p:sp>
    </p:spTree>
  </p:cSld>
  <p:clrMapOvr>
    <a:masterClrMapping/>
  </p:clrMapOvr>
  <p:transition>
    <p:random/>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a:extLst>
              <a:ext uri="{FF2B5EF4-FFF2-40B4-BE49-F238E27FC236}">
                <a16:creationId xmlns:a16="http://schemas.microsoft.com/office/drawing/2014/main" id="{398F05E4-6106-14DE-E247-1F42DD62CA2B}"/>
              </a:ext>
            </a:extLst>
          </p:cNvPr>
          <p:cNvGraphicFramePr>
            <a:graphicFrameLocks noChangeAspect="1"/>
          </p:cNvGraphicFramePr>
          <p:nvPr/>
        </p:nvGraphicFramePr>
        <p:xfrm>
          <a:off x="0" y="981075"/>
          <a:ext cx="9144000" cy="4191000"/>
        </p:xfrm>
        <a:graphic>
          <a:graphicData uri="http://schemas.openxmlformats.org/presentationml/2006/ole">
            <mc:AlternateContent xmlns:mc="http://schemas.openxmlformats.org/markup-compatibility/2006">
              <mc:Choice xmlns:v="urn:schemas-microsoft-com:vml" Requires="v">
                <p:oleObj name="文档" r:id="rId2" imgW="5400720" imgH="2185560" progId="Word.Document.8">
                  <p:embed/>
                </p:oleObj>
              </mc:Choice>
              <mc:Fallback>
                <p:oleObj name="文档" r:id="rId2" imgW="5400720" imgH="2185560" progId="Word.Document.8">
                  <p:embed/>
                  <p:pic>
                    <p:nvPicPr>
                      <p:cNvPr id="58370" name="Object 2">
                        <a:extLst>
                          <a:ext uri="{FF2B5EF4-FFF2-40B4-BE49-F238E27FC236}">
                            <a16:creationId xmlns:a16="http://schemas.microsoft.com/office/drawing/2014/main" id="{398F05E4-6106-14DE-E247-1F42DD62C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732" t="7918" r="8954"/>
                      <a:stretch>
                        <a:fillRect/>
                      </a:stretch>
                    </p:blipFill>
                    <p:spPr bwMode="auto">
                      <a:xfrm>
                        <a:off x="0" y="981075"/>
                        <a:ext cx="9144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1" name="Rectangle 3">
            <a:extLst>
              <a:ext uri="{FF2B5EF4-FFF2-40B4-BE49-F238E27FC236}">
                <a16:creationId xmlns:a16="http://schemas.microsoft.com/office/drawing/2014/main" id="{D612E19C-5C9A-638D-CB22-411E01644952}"/>
              </a:ext>
            </a:extLst>
          </p:cNvPr>
          <p:cNvSpPr>
            <a:spLocks noChangeArrowheads="1"/>
          </p:cNvSpPr>
          <p:nvPr/>
        </p:nvSpPr>
        <p:spPr bwMode="auto">
          <a:xfrm>
            <a:off x="2916238" y="549275"/>
            <a:ext cx="4489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3.17 </a:t>
            </a:r>
            <a:r>
              <a:rPr lang="zh-CN" altLang="en-US"/>
              <a:t>例</a:t>
            </a:r>
            <a:r>
              <a:rPr lang="en-US" altLang="zh-CN"/>
              <a:t>3.19</a:t>
            </a:r>
            <a:r>
              <a:rPr lang="zh-CN" altLang="en-US"/>
              <a:t>的</a:t>
            </a:r>
            <a:r>
              <a:rPr lang="en-US" altLang="zh-CN"/>
              <a:t>SLR(1) </a:t>
            </a:r>
            <a:r>
              <a:rPr lang="zh-CN" altLang="en-US"/>
              <a:t>分析表</a:t>
            </a:r>
          </a:p>
        </p:txBody>
      </p:sp>
    </p:spTree>
  </p:cSld>
  <p:clrMapOvr>
    <a:masterClrMapping/>
  </p:clrMapOvr>
  <p:transition>
    <p:random/>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2">
            <a:extLst>
              <a:ext uri="{FF2B5EF4-FFF2-40B4-BE49-F238E27FC236}">
                <a16:creationId xmlns:a16="http://schemas.microsoft.com/office/drawing/2014/main" id="{8F29F5BF-5B77-02ED-1F10-DACA9F22CF49}"/>
              </a:ext>
            </a:extLst>
          </p:cNvPr>
          <p:cNvSpPr txBox="1">
            <a:spLocks noChangeArrowheads="1"/>
          </p:cNvSpPr>
          <p:nvPr/>
        </p:nvSpPr>
        <p:spPr bwMode="auto">
          <a:xfrm>
            <a:off x="87313" y="549275"/>
            <a:ext cx="8780462"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en-US" altLang="zh-CN" b="1" baseline="30000">
                <a:ea typeface="方正小标宋简体" charset="-122"/>
              </a:rPr>
              <a:t>*</a:t>
            </a:r>
            <a:r>
              <a:rPr lang="en-US" altLang="zh-CN" b="1">
                <a:ea typeface="方正小标宋简体" charset="-122"/>
              </a:rPr>
              <a:t>3.5.4  </a:t>
            </a:r>
            <a:r>
              <a:rPr lang="en-US" altLang="zh-CN" b="1"/>
              <a:t>LR(1) </a:t>
            </a:r>
            <a:r>
              <a:rPr lang="zh-CN" altLang="en-US" b="1"/>
              <a:t>分析器</a:t>
            </a:r>
            <a:r>
              <a:rPr lang="zh-CN" altLang="en-US"/>
              <a:t> </a:t>
            </a:r>
          </a:p>
          <a:p>
            <a:pPr algn="just" eaLnBrk="1" hangingPunct="1">
              <a:lnSpc>
                <a:spcPct val="140000"/>
              </a:lnSpc>
            </a:pPr>
            <a:r>
              <a:rPr lang="zh-CN" altLang="en-US"/>
              <a:t>　　在</a:t>
            </a:r>
            <a:r>
              <a:rPr lang="en-US" altLang="zh-CN"/>
              <a:t>SLR(1) </a:t>
            </a:r>
            <a:r>
              <a:rPr lang="zh-CN" altLang="en-US"/>
              <a:t>方法中，若项目集</a:t>
            </a:r>
            <a:r>
              <a:rPr lang="en-US" altLang="zh-CN"/>
              <a:t>Ik</a:t>
            </a:r>
            <a:r>
              <a:rPr lang="zh-CN" altLang="en-US"/>
              <a:t>含有</a:t>
            </a:r>
            <a:r>
              <a:rPr lang="en-US" altLang="zh-CN"/>
              <a:t>A→α•</a:t>
            </a:r>
            <a:r>
              <a:rPr lang="da-DK" altLang="zh-CN"/>
              <a:t> </a:t>
            </a:r>
            <a:r>
              <a:rPr lang="zh-CN" altLang="da-DK"/>
              <a:t>，那么在状态</a:t>
            </a:r>
            <a:r>
              <a:rPr lang="en-US" altLang="zh-CN"/>
              <a:t>k</a:t>
            </a:r>
            <a:r>
              <a:rPr lang="zh-CN" altLang="en-US"/>
              <a:t>，只要所面临的输入符号</a:t>
            </a:r>
            <a:r>
              <a:rPr lang="en-US" altLang="zh-CN"/>
              <a:t>a∈FOLLOW(A) </a:t>
            </a:r>
            <a:r>
              <a:rPr lang="zh-CN" altLang="en-US"/>
              <a:t>时，就确定采取“用</a:t>
            </a:r>
            <a:r>
              <a:rPr lang="en-US" altLang="zh-CN"/>
              <a:t>A→α</a:t>
            </a:r>
            <a:r>
              <a:rPr lang="zh-CN" altLang="en-US"/>
              <a:t>归约”的动作。但是，也有很多文法不能采用</a:t>
            </a:r>
            <a:r>
              <a:rPr lang="en-US" altLang="zh-CN"/>
              <a:t>SLR(1) </a:t>
            </a:r>
            <a:r>
              <a:rPr lang="zh-CN" altLang="en-US"/>
              <a:t>方法进行分析，如某文法的项目集规范族中含有如下的项目集</a:t>
            </a:r>
            <a:r>
              <a:rPr lang="en-US" altLang="zh-CN"/>
              <a:t>I</a:t>
            </a:r>
            <a:r>
              <a:rPr lang="en-US" altLang="zh-CN" baseline="-25000"/>
              <a:t>k</a:t>
            </a:r>
            <a:r>
              <a:rPr lang="zh-CN" altLang="en-US"/>
              <a:t>：</a:t>
            </a:r>
          </a:p>
          <a:p>
            <a:pPr eaLnBrk="1" hangingPunct="1"/>
            <a:r>
              <a:rPr lang="zh-CN" altLang="en-US"/>
              <a:t>                          </a:t>
            </a:r>
            <a:r>
              <a:rPr lang="en-US" altLang="zh-CN"/>
              <a:t>I</a:t>
            </a:r>
            <a:r>
              <a:rPr lang="en-US" altLang="zh-CN" baseline="-25000"/>
              <a:t>k</a:t>
            </a:r>
            <a:r>
              <a:rPr lang="zh-CN" altLang="en-US"/>
              <a:t>：</a:t>
            </a:r>
            <a:r>
              <a:rPr lang="en-US" altLang="zh-CN"/>
              <a:t>S→α•aβ</a:t>
            </a:r>
          </a:p>
          <a:p>
            <a:pPr eaLnBrk="1" hangingPunct="1"/>
            <a:r>
              <a:rPr lang="en-US" altLang="zh-CN"/>
              <a:t>                                 A→α•</a:t>
            </a:r>
          </a:p>
          <a:p>
            <a:pPr eaLnBrk="1" hangingPunct="1"/>
            <a:r>
              <a:rPr lang="en-US" altLang="zh-CN"/>
              <a:t>                                 B→α•</a:t>
            </a:r>
          </a:p>
          <a:p>
            <a:pPr eaLnBrk="1" hangingPunct="1"/>
            <a:r>
              <a:rPr lang="en-US" altLang="zh-CN"/>
              <a:t>        </a:t>
            </a:r>
            <a:r>
              <a:rPr lang="zh-CN" altLang="en-US"/>
              <a:t>若终结符</a:t>
            </a:r>
            <a:r>
              <a:rPr lang="en-US" altLang="zh-CN"/>
              <a:t>a</a:t>
            </a:r>
            <a:r>
              <a:rPr lang="zh-CN" altLang="en-US"/>
              <a:t>不属于</a:t>
            </a:r>
            <a:r>
              <a:rPr lang="en-US" altLang="zh-CN"/>
              <a:t>FOLLOW(A) </a:t>
            </a:r>
            <a:r>
              <a:rPr lang="zh-CN" altLang="en-US"/>
              <a:t>且也不属于</a:t>
            </a:r>
            <a:r>
              <a:rPr lang="en-US" altLang="zh-CN"/>
              <a:t>FOLLOW(B)</a:t>
            </a:r>
            <a:r>
              <a:rPr lang="zh-CN" altLang="en-US"/>
              <a:t>，就不会产生“移进</a:t>
            </a:r>
            <a:r>
              <a:rPr lang="en-US" altLang="zh-CN"/>
              <a:t>/</a:t>
            </a:r>
            <a:r>
              <a:rPr lang="zh-CN" altLang="en-US"/>
              <a:t>归约”冲突（即</a:t>
            </a:r>
            <a:r>
              <a:rPr lang="en-US" altLang="zh-CN"/>
              <a:t>ACTION[k, a] </a:t>
            </a:r>
            <a:r>
              <a:rPr lang="zh-CN" altLang="en-US"/>
              <a:t>只填移进</a:t>
            </a:r>
            <a:r>
              <a:rPr lang="en-US" altLang="zh-CN"/>
              <a:t>s</a:t>
            </a:r>
            <a:r>
              <a:rPr lang="en-US" altLang="zh-CN" baseline="-25000"/>
              <a:t>i</a:t>
            </a:r>
            <a:r>
              <a:rPr lang="zh-CN" altLang="en-US"/>
              <a:t>）；但是，如果终结符</a:t>
            </a:r>
            <a:r>
              <a:rPr lang="en-US" altLang="zh-CN"/>
              <a:t>b</a:t>
            </a:r>
            <a:r>
              <a:rPr lang="zh-CN" altLang="en-US"/>
              <a:t>既属于</a:t>
            </a:r>
            <a:r>
              <a:rPr lang="en-US" altLang="zh-CN"/>
              <a:t>FOLLOW(A) </a:t>
            </a:r>
            <a:r>
              <a:rPr lang="zh-CN" altLang="en-US"/>
              <a:t>又属于</a:t>
            </a:r>
            <a:r>
              <a:rPr lang="en-US" altLang="zh-CN"/>
              <a:t>FOLLOW(B)</a:t>
            </a:r>
            <a:r>
              <a:rPr lang="zh-CN" altLang="en-US"/>
              <a:t>（</a:t>
            </a:r>
            <a:r>
              <a:rPr lang="en-US" altLang="zh-CN"/>
              <a:t>FOLLOW(A)∩FOLLOW(B) ≠0</a:t>
            </a:r>
            <a:r>
              <a:rPr lang="zh-CN" altLang="en-US"/>
              <a:t>），则在</a:t>
            </a:r>
            <a:r>
              <a:rPr lang="en-US" altLang="zh-CN"/>
              <a:t>ACTION[k, b] </a:t>
            </a:r>
            <a:r>
              <a:rPr lang="zh-CN" altLang="en-US"/>
              <a:t>栏产生了“归约</a:t>
            </a:r>
            <a:r>
              <a:rPr lang="en-US" altLang="zh-CN"/>
              <a:t>/</a:t>
            </a:r>
            <a:r>
              <a:rPr lang="zh-CN" altLang="en-US"/>
              <a:t>归约”冲突（该栏既要填</a:t>
            </a:r>
            <a:r>
              <a:rPr lang="en-US" altLang="zh-CN"/>
              <a:t>A→α</a:t>
            </a:r>
            <a:r>
              <a:rPr lang="zh-CN" altLang="en-US"/>
              <a:t>的归约编号</a:t>
            </a:r>
            <a:r>
              <a:rPr lang="en-US" altLang="zh-CN"/>
              <a:t>r</a:t>
            </a:r>
            <a:r>
              <a:rPr lang="en-US" altLang="zh-CN" baseline="-25000"/>
              <a:t>i</a:t>
            </a:r>
            <a:r>
              <a:rPr lang="zh-CN" altLang="en-US"/>
              <a:t>，又要填</a:t>
            </a:r>
            <a:r>
              <a:rPr lang="en-US" altLang="zh-CN"/>
              <a:t>B→α</a:t>
            </a:r>
            <a:r>
              <a:rPr lang="zh-CN" altLang="en-US"/>
              <a:t>的归约编号</a:t>
            </a:r>
            <a:r>
              <a:rPr lang="en-US" altLang="zh-CN"/>
              <a:t>r</a:t>
            </a:r>
            <a:r>
              <a:rPr lang="en-US" altLang="zh-CN" baseline="-25000"/>
              <a:t>j</a:t>
            </a:r>
            <a:r>
              <a:rPr lang="zh-CN" altLang="en-US"/>
              <a:t>），而这种“归约</a:t>
            </a:r>
            <a:r>
              <a:rPr lang="en-US" altLang="zh-CN"/>
              <a:t>/</a:t>
            </a:r>
            <a:r>
              <a:rPr lang="zh-CN" altLang="en-US"/>
              <a:t>归约”冲突是无法用</a:t>
            </a:r>
            <a:r>
              <a:rPr lang="en-US" altLang="zh-CN"/>
              <a:t>SLR(1)</a:t>
            </a:r>
            <a:r>
              <a:rPr lang="zh-CN" altLang="en-US"/>
              <a:t>方法解决的。</a:t>
            </a:r>
          </a:p>
        </p:txBody>
      </p:sp>
    </p:spTree>
  </p:cSld>
  <p:clrMapOvr>
    <a:masterClrMapping/>
  </p:clrMapOvr>
  <p:transition>
    <p:random/>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3" name="Rectangle 3">
            <a:extLst>
              <a:ext uri="{FF2B5EF4-FFF2-40B4-BE49-F238E27FC236}">
                <a16:creationId xmlns:a16="http://schemas.microsoft.com/office/drawing/2014/main" id="{488E0E5E-8A35-F95D-3C7F-E01B08ABA826}"/>
              </a:ext>
            </a:extLst>
          </p:cNvPr>
          <p:cNvSpPr>
            <a:spLocks noGrp="1" noChangeArrowheads="1"/>
          </p:cNvSpPr>
          <p:nvPr>
            <p:ph type="body" idx="1"/>
          </p:nvPr>
        </p:nvSpPr>
        <p:spPr>
          <a:xfrm>
            <a:off x="457200" y="765175"/>
            <a:ext cx="8229600" cy="5360988"/>
          </a:xfrm>
        </p:spPr>
        <p:txBody>
          <a:bodyPr/>
          <a:lstStyle/>
          <a:p>
            <a:pPr eaLnBrk="1" hangingPunct="1">
              <a:buFont typeface="Wingdings" panose="05000000000000000000" pitchFamily="2" charset="2"/>
              <a:buNone/>
              <a:defRPr/>
            </a:pPr>
            <a:r>
              <a:rPr lang="en-US" altLang="zh-CN" b="0"/>
              <a:t>           </a:t>
            </a:r>
            <a:r>
              <a:rPr lang="zh-CN" altLang="en-US" b="0"/>
              <a:t>显然，对</a:t>
            </a:r>
            <a:r>
              <a:rPr lang="en-US" altLang="zh-CN" b="0"/>
              <a:t>LR(0) </a:t>
            </a:r>
            <a:r>
              <a:rPr lang="zh-CN" altLang="en-US" b="0"/>
              <a:t>和</a:t>
            </a:r>
            <a:r>
              <a:rPr lang="en-US" altLang="zh-CN" b="0"/>
              <a:t>SLR(1) </a:t>
            </a:r>
            <a:r>
              <a:rPr lang="zh-CN" altLang="en-US" b="0"/>
              <a:t>归约来说，其归约的考察范围只局限于短语，即只要找到形成某一非终结符的句柄（最左直接短语，且为该非终结符所对应的某一产生的右部）时就进行归约；这时，如果某个项目集中有两个归约项目并含有相同的产生式右部（如上例中的</a:t>
            </a:r>
            <a:r>
              <a:rPr lang="en-US" altLang="zh-CN" b="0"/>
              <a:t>A→α</a:t>
            </a:r>
            <a:r>
              <a:rPr lang="en-US" altLang="zh-CN" b="0">
                <a:latin typeface="Arial"/>
              </a:rPr>
              <a:t>•</a:t>
            </a:r>
            <a:r>
              <a:rPr lang="zh-CN" altLang="en-US" b="0"/>
              <a:t>和</a:t>
            </a:r>
            <a:r>
              <a:rPr lang="en-US" altLang="zh-CN" b="0"/>
              <a:t>B→α</a:t>
            </a:r>
            <a:r>
              <a:rPr lang="en-US" altLang="zh-CN" b="0">
                <a:latin typeface="Arial"/>
              </a:rPr>
              <a:t>•</a:t>
            </a:r>
            <a:r>
              <a:rPr lang="da-DK" altLang="zh-CN" b="0"/>
              <a:t> </a:t>
            </a:r>
            <a:r>
              <a:rPr lang="zh-CN" altLang="da-DK" b="0"/>
              <a:t>），就必然产生</a:t>
            </a:r>
            <a:r>
              <a:rPr lang="zh-CN" altLang="da-DK" b="0">
                <a:latin typeface="Arial"/>
              </a:rPr>
              <a:t>“</a:t>
            </a:r>
            <a:r>
              <a:rPr lang="zh-CN" altLang="da-DK" b="0"/>
              <a:t>归约</a:t>
            </a:r>
            <a:r>
              <a:rPr lang="en-US" altLang="zh-CN" b="0"/>
              <a:t>/</a:t>
            </a:r>
            <a:r>
              <a:rPr lang="zh-CN" altLang="en-US" b="0"/>
              <a:t>归约</a:t>
            </a:r>
            <a:r>
              <a:rPr lang="zh-CN" altLang="en-US" b="0">
                <a:latin typeface="Arial"/>
              </a:rPr>
              <a:t>”</a:t>
            </a:r>
            <a:r>
              <a:rPr lang="zh-CN" altLang="en-US" b="0"/>
              <a:t>冲突。为了解决这个问题，我们将是否归约的考察范围由文法中的短语限定为语法分析过程中当前句型中的短语，即待归约的短语除了要求是句柄外，还必须是当前规范句型中的短语。这样，使归约的限制更加严格；当项目集</a:t>
            </a:r>
            <a:r>
              <a:rPr lang="en-US" altLang="zh-CN" b="0"/>
              <a:t>I</a:t>
            </a:r>
            <a:r>
              <a:rPr lang="en-US" altLang="zh-CN" b="0" baseline="-25000"/>
              <a:t>k</a:t>
            </a:r>
            <a:r>
              <a:rPr lang="zh-CN" altLang="en-US" b="0"/>
              <a:t>中出现归约项目</a:t>
            </a:r>
            <a:r>
              <a:rPr lang="en-US" altLang="zh-CN" b="0"/>
              <a:t>A→α</a:t>
            </a:r>
            <a:r>
              <a:rPr lang="en-US" altLang="zh-CN" b="0">
                <a:latin typeface="Arial"/>
              </a:rPr>
              <a:t>•</a:t>
            </a:r>
            <a:r>
              <a:rPr lang="zh-CN" altLang="en-US" b="0"/>
              <a:t>和</a:t>
            </a:r>
            <a:r>
              <a:rPr lang="en-US" altLang="zh-CN" b="0"/>
              <a:t>B→α</a:t>
            </a:r>
            <a:r>
              <a:rPr lang="en-US" altLang="zh-CN" b="0">
                <a:latin typeface="Arial"/>
              </a:rPr>
              <a:t>•</a:t>
            </a:r>
            <a:r>
              <a:rPr lang="zh-CN" altLang="en-US" b="0"/>
              <a:t>时，就会由规范句型来决定是将</a:t>
            </a:r>
            <a:r>
              <a:rPr lang="en-US" altLang="zh-CN" b="0"/>
              <a:t>α</a:t>
            </a:r>
            <a:r>
              <a:rPr lang="zh-CN" altLang="en-US" b="0"/>
              <a:t>归约为</a:t>
            </a:r>
            <a:r>
              <a:rPr lang="en-US" altLang="zh-CN" b="0"/>
              <a:t>A</a:t>
            </a:r>
            <a:r>
              <a:rPr lang="zh-CN" altLang="en-US" b="0"/>
              <a:t>还是</a:t>
            </a:r>
            <a:r>
              <a:rPr lang="en-US" altLang="zh-CN" b="0"/>
              <a:t>B</a:t>
            </a:r>
            <a:r>
              <a:rPr lang="zh-CN" altLang="en-US" b="0"/>
              <a:t>，从而减少了</a:t>
            </a:r>
            <a:r>
              <a:rPr lang="zh-CN" altLang="en-US" b="0">
                <a:latin typeface="Arial"/>
              </a:rPr>
              <a:t>“</a:t>
            </a:r>
            <a:r>
              <a:rPr lang="zh-CN" altLang="en-US" b="0"/>
              <a:t>归约</a:t>
            </a:r>
            <a:r>
              <a:rPr lang="en-US" altLang="zh-CN" b="0"/>
              <a:t>/</a:t>
            </a:r>
            <a:r>
              <a:rPr lang="zh-CN" altLang="en-US" b="0"/>
              <a:t>归约</a:t>
            </a:r>
            <a:r>
              <a:rPr lang="zh-CN" altLang="en-US" b="0">
                <a:latin typeface="Arial"/>
              </a:rPr>
              <a:t>”</a:t>
            </a:r>
            <a:r>
              <a:rPr lang="zh-CN" altLang="en-US" b="0"/>
              <a:t>冲突的发生。但是，这种方法实现的前提却需要让每个项目（状态）含有更多有关归约的信息。</a:t>
            </a:r>
          </a:p>
        </p:txBody>
      </p:sp>
    </p:spTree>
  </p:cSld>
  <p:clrMapOvr>
    <a:masterClrMapping/>
  </p:clrMapOvr>
  <p:transition>
    <p:random/>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7" name="Rectangle 3">
            <a:extLst>
              <a:ext uri="{FF2B5EF4-FFF2-40B4-BE49-F238E27FC236}">
                <a16:creationId xmlns:a16="http://schemas.microsoft.com/office/drawing/2014/main" id="{A470F481-328C-ADA5-8EC7-74D64AE093B2}"/>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b="0"/>
              <a:t>           </a:t>
            </a:r>
            <a:r>
              <a:rPr lang="zh-CN" altLang="en-US" b="0"/>
              <a:t>因此，我们可以进一步拓展</a:t>
            </a:r>
            <a:r>
              <a:rPr lang="en-US" altLang="zh-CN" b="0"/>
              <a:t>SLR(1) </a:t>
            </a:r>
            <a:r>
              <a:rPr lang="zh-CN" altLang="en-US" b="0"/>
              <a:t>分析方法，即让每个状态含有更多的</a:t>
            </a:r>
            <a:r>
              <a:rPr lang="zh-CN" altLang="en-US" b="0">
                <a:latin typeface="Arial"/>
              </a:rPr>
              <a:t>“</a:t>
            </a:r>
            <a:r>
              <a:rPr lang="zh-CN" altLang="en-US" b="0"/>
              <a:t>展望</a:t>
            </a:r>
            <a:r>
              <a:rPr lang="zh-CN" altLang="en-US" b="0">
                <a:latin typeface="Arial"/>
              </a:rPr>
              <a:t>”</a:t>
            </a:r>
            <a:r>
              <a:rPr lang="zh-CN" altLang="en-US" b="0"/>
              <a:t>信息，在必要时也可以将一个状态分裂为两个或多个状态，使得</a:t>
            </a:r>
            <a:r>
              <a:rPr lang="en-US" altLang="zh-CN" b="0"/>
              <a:t>LR</a:t>
            </a:r>
            <a:r>
              <a:rPr lang="zh-CN" altLang="en-US" b="0"/>
              <a:t>分析器的每个状态都能确切指出在用</a:t>
            </a:r>
            <a:r>
              <a:rPr lang="en-US" altLang="zh-CN" b="0"/>
              <a:t>A→α</a:t>
            </a:r>
            <a:r>
              <a:rPr lang="zh-CN" altLang="en-US" b="0"/>
              <a:t>归约时，当</a:t>
            </a:r>
            <a:r>
              <a:rPr lang="en-US" altLang="zh-CN" b="0"/>
              <a:t>α</a:t>
            </a:r>
            <a:r>
              <a:rPr lang="zh-CN" altLang="en-US" b="0"/>
              <a:t>后跟哪些终结符时才允许把</a:t>
            </a:r>
            <a:r>
              <a:rPr lang="en-US" altLang="zh-CN" b="0"/>
              <a:t>α</a:t>
            </a:r>
            <a:r>
              <a:rPr lang="zh-CN" altLang="en-US" b="0"/>
              <a:t>归约为</a:t>
            </a:r>
            <a:r>
              <a:rPr lang="en-US" altLang="zh-CN" b="0"/>
              <a:t>A</a:t>
            </a:r>
            <a:r>
              <a:rPr lang="zh-CN" altLang="en-US" b="0"/>
              <a:t>。也即，当状态</a:t>
            </a:r>
            <a:r>
              <a:rPr lang="en-US" altLang="zh-CN" b="0"/>
              <a:t>k</a:t>
            </a:r>
            <a:r>
              <a:rPr lang="zh-CN" altLang="en-US" b="0"/>
              <a:t>呈现于状态栈栈顶，而符号栈里的符号串为</a:t>
            </a:r>
            <a:r>
              <a:rPr lang="en-US" altLang="zh-CN" b="0"/>
              <a:t>βα</a:t>
            </a:r>
            <a:r>
              <a:rPr lang="zh-CN" altLang="en-US" b="0"/>
              <a:t>且当前面临的输入符号为</a:t>
            </a:r>
            <a:r>
              <a:rPr lang="en-US" altLang="zh-CN" b="0"/>
              <a:t>a</a:t>
            </a:r>
            <a:r>
              <a:rPr lang="zh-CN" altLang="en-US" b="0"/>
              <a:t>，则只有存在含有活前缀</a:t>
            </a:r>
            <a:r>
              <a:rPr lang="en-US" altLang="zh-CN" b="0"/>
              <a:t>βAa</a:t>
            </a:r>
            <a:r>
              <a:rPr lang="zh-CN" altLang="en-US" b="0"/>
              <a:t>的规范句型时，才允许把</a:t>
            </a:r>
            <a:r>
              <a:rPr lang="en-US" altLang="zh-CN" b="0"/>
              <a:t>α</a:t>
            </a:r>
            <a:r>
              <a:rPr lang="zh-CN" altLang="en-US" b="0"/>
              <a:t>归约为</a:t>
            </a:r>
            <a:r>
              <a:rPr lang="en-US" altLang="zh-CN" b="0"/>
              <a:t>A</a:t>
            </a:r>
            <a:r>
              <a:rPr lang="zh-CN" altLang="en-US" b="0"/>
              <a:t>，否则不允许归约；这就是</a:t>
            </a:r>
            <a:r>
              <a:rPr lang="en-US" altLang="zh-CN" b="0"/>
              <a:t>LR(1) </a:t>
            </a:r>
            <a:r>
              <a:rPr lang="zh-CN" altLang="en-US" b="0"/>
              <a:t>分析方法。仅察看短语</a:t>
            </a:r>
            <a:r>
              <a:rPr lang="en-US" altLang="zh-CN" b="0"/>
              <a:t>α</a:t>
            </a:r>
            <a:r>
              <a:rPr lang="zh-CN" altLang="en-US" b="0"/>
              <a:t>后一个符号是为了提高分析的效率，当然也可以察看短语</a:t>
            </a:r>
            <a:r>
              <a:rPr lang="en-US" altLang="zh-CN" b="0"/>
              <a:t>α</a:t>
            </a:r>
            <a:r>
              <a:rPr lang="zh-CN" altLang="en-US" b="0"/>
              <a:t>后</a:t>
            </a:r>
            <a:r>
              <a:rPr lang="en-US" altLang="zh-CN" b="0"/>
              <a:t>k</a:t>
            </a:r>
            <a:r>
              <a:rPr lang="zh-CN" altLang="en-US" b="0"/>
              <a:t>个符号而形成</a:t>
            </a:r>
            <a:r>
              <a:rPr lang="en-US" altLang="zh-CN" b="0"/>
              <a:t>LR(k) </a:t>
            </a:r>
            <a:r>
              <a:rPr lang="zh-CN" altLang="en-US" b="0"/>
              <a:t>分析方法。</a:t>
            </a:r>
          </a:p>
        </p:txBody>
      </p:sp>
    </p:spTree>
  </p:cSld>
  <p:clrMapOvr>
    <a:masterClrMapping/>
  </p:clrMapOvr>
  <p:transition>
    <p:random/>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1" name="Rectangle 3">
            <a:extLst>
              <a:ext uri="{FF2B5EF4-FFF2-40B4-BE49-F238E27FC236}">
                <a16:creationId xmlns:a16="http://schemas.microsoft.com/office/drawing/2014/main" id="{9527F325-D5BD-C4B6-722F-63F6CAB8BE8F}"/>
              </a:ext>
            </a:extLst>
          </p:cNvPr>
          <p:cNvSpPr>
            <a:spLocks noGrp="1" noChangeArrowheads="1"/>
          </p:cNvSpPr>
          <p:nvPr>
            <p:ph type="body" idx="1"/>
          </p:nvPr>
        </p:nvSpPr>
        <p:spPr>
          <a:xfrm>
            <a:off x="457200" y="549275"/>
            <a:ext cx="8229600" cy="6119813"/>
          </a:xfrm>
        </p:spPr>
        <p:txBody>
          <a:bodyPr/>
          <a:lstStyle/>
          <a:p>
            <a:pPr eaLnBrk="1" hangingPunct="1">
              <a:buFont typeface="Wingdings" panose="05000000000000000000" pitchFamily="2" charset="2"/>
              <a:buNone/>
              <a:defRPr/>
            </a:pPr>
            <a:r>
              <a:rPr lang="en-US" altLang="zh-CN" b="0"/>
              <a:t>            LR(0)</a:t>
            </a:r>
            <a:r>
              <a:rPr lang="zh-CN" altLang="en-US" b="0"/>
              <a:t>、</a:t>
            </a:r>
            <a:r>
              <a:rPr lang="en-US" altLang="zh-CN" b="0"/>
              <a:t>SLR(1) </a:t>
            </a:r>
            <a:r>
              <a:rPr lang="zh-CN" altLang="en-US" b="0"/>
              <a:t>和</a:t>
            </a:r>
            <a:r>
              <a:rPr lang="en-US" altLang="zh-CN" b="0"/>
              <a:t>LR(1) </a:t>
            </a:r>
            <a:r>
              <a:rPr lang="zh-CN" altLang="en-US" b="0"/>
              <a:t>的区别就体现在</a:t>
            </a:r>
            <a:r>
              <a:rPr lang="zh-CN" altLang="en-US" b="0">
                <a:latin typeface="Arial"/>
              </a:rPr>
              <a:t>“</a:t>
            </a:r>
            <a:r>
              <a:rPr lang="zh-CN" altLang="en-US" b="0"/>
              <a:t>归约</a:t>
            </a:r>
            <a:r>
              <a:rPr lang="zh-CN" altLang="en-US" b="0">
                <a:latin typeface="Arial"/>
              </a:rPr>
              <a:t>”</a:t>
            </a:r>
            <a:r>
              <a:rPr lang="zh-CN" altLang="en-US" b="0"/>
              <a:t>操作上。若项目</a:t>
            </a:r>
            <a:r>
              <a:rPr lang="en-US" altLang="zh-CN" b="0"/>
              <a:t>A→α</a:t>
            </a:r>
            <a:r>
              <a:rPr lang="en-US" altLang="zh-CN" b="0">
                <a:latin typeface="Arial"/>
              </a:rPr>
              <a:t>•</a:t>
            </a:r>
            <a:r>
              <a:rPr lang="zh-CN" altLang="en-US" b="0"/>
              <a:t>属于</a:t>
            </a:r>
            <a:r>
              <a:rPr lang="en-US" altLang="zh-CN" b="0"/>
              <a:t>I</a:t>
            </a:r>
            <a:r>
              <a:rPr lang="en-US" altLang="zh-CN" b="0" baseline="-25000"/>
              <a:t>k</a:t>
            </a:r>
            <a:r>
              <a:rPr lang="zh-CN" altLang="en-US" b="0"/>
              <a:t>，则当用产生式</a:t>
            </a:r>
            <a:r>
              <a:rPr lang="en-US" altLang="zh-CN" b="0"/>
              <a:t>A→α</a:t>
            </a:r>
            <a:r>
              <a:rPr lang="zh-CN" altLang="en-US" b="0"/>
              <a:t>归约时，</a:t>
            </a:r>
            <a:r>
              <a:rPr lang="en-US" altLang="zh-CN" b="0"/>
              <a:t>LR(0) </a:t>
            </a:r>
            <a:r>
              <a:rPr lang="zh-CN" altLang="en-US" b="0"/>
              <a:t>是无论面临什么输入符号（终结符）都进行归约；</a:t>
            </a:r>
            <a:r>
              <a:rPr lang="en-US" altLang="zh-CN" b="0"/>
              <a:t>SLR(1) </a:t>
            </a:r>
            <a:r>
              <a:rPr lang="zh-CN" altLang="en-US" b="0"/>
              <a:t>仅当面临的输入符号</a:t>
            </a:r>
            <a:r>
              <a:rPr lang="en-US" altLang="zh-CN" b="0"/>
              <a:t>a∈FOLLOW(A) </a:t>
            </a:r>
            <a:r>
              <a:rPr lang="zh-CN" altLang="en-US" b="0"/>
              <a:t>时才进行归约；而</a:t>
            </a:r>
            <a:r>
              <a:rPr lang="en-US" altLang="zh-CN" b="0"/>
              <a:t>LR(1) </a:t>
            </a:r>
            <a:r>
              <a:rPr lang="zh-CN" altLang="en-US" b="0"/>
              <a:t>则限定只有</a:t>
            </a:r>
            <a:r>
              <a:rPr lang="en-US" altLang="zh-CN" b="0"/>
              <a:t>α</a:t>
            </a:r>
            <a:r>
              <a:rPr lang="zh-CN" altLang="en-US" b="0"/>
              <a:t>后跟终结符</a:t>
            </a:r>
            <a:r>
              <a:rPr lang="en-US" altLang="zh-CN" b="0"/>
              <a:t>a</a:t>
            </a:r>
            <a:r>
              <a:rPr lang="zh-CN" altLang="en-US" b="0"/>
              <a:t>，即形成规范句型的活前缀时才允许把</a:t>
            </a:r>
            <a:r>
              <a:rPr lang="en-US" altLang="zh-CN" b="0"/>
              <a:t>α</a:t>
            </a:r>
            <a:r>
              <a:rPr lang="zh-CN" altLang="en-US" b="0"/>
              <a:t>归约为</a:t>
            </a:r>
            <a:r>
              <a:rPr lang="en-US" altLang="zh-CN" b="0"/>
              <a:t>A</a:t>
            </a:r>
            <a:r>
              <a:rPr lang="zh-CN" altLang="en-US" b="0"/>
              <a:t>。注意，在</a:t>
            </a:r>
            <a:r>
              <a:rPr lang="en-US" altLang="zh-CN" b="0"/>
              <a:t>SLR(1) </a:t>
            </a:r>
            <a:r>
              <a:rPr lang="zh-CN" altLang="en-US" b="0"/>
              <a:t>里这个</a:t>
            </a:r>
            <a:r>
              <a:rPr lang="en-US" altLang="zh-CN" b="0"/>
              <a:t>a</a:t>
            </a:r>
            <a:r>
              <a:rPr lang="zh-CN" altLang="en-US" b="0"/>
              <a:t>是在整个文法中找出来的</a:t>
            </a:r>
            <a:r>
              <a:rPr lang="en-US" altLang="zh-CN" b="0"/>
              <a:t>a∈FOLLOW(A)</a:t>
            </a:r>
            <a:r>
              <a:rPr lang="zh-CN" altLang="en-US" b="0"/>
              <a:t>，而</a:t>
            </a:r>
            <a:r>
              <a:rPr lang="en-US" altLang="zh-CN" b="0"/>
              <a:t>LR(1) </a:t>
            </a:r>
            <a:r>
              <a:rPr lang="zh-CN" altLang="en-US" b="0"/>
              <a:t>则将其缩小到语法分析过程中当前句型中的短语</a:t>
            </a:r>
            <a:r>
              <a:rPr lang="en-US" altLang="zh-CN" b="0"/>
              <a:t>α</a:t>
            </a:r>
            <a:r>
              <a:rPr lang="zh-CN" altLang="en-US" b="0"/>
              <a:t>（产生式</a:t>
            </a:r>
            <a:r>
              <a:rPr lang="en-US" altLang="zh-CN" b="0"/>
              <a:t>A→α</a:t>
            </a:r>
            <a:r>
              <a:rPr lang="zh-CN" altLang="en-US" b="0"/>
              <a:t>）所允许出现在</a:t>
            </a:r>
            <a:r>
              <a:rPr lang="en-US" altLang="zh-CN" b="0"/>
              <a:t>A</a:t>
            </a:r>
            <a:r>
              <a:rPr lang="zh-CN" altLang="en-US" b="0"/>
              <a:t>之后的终结符</a:t>
            </a:r>
            <a:r>
              <a:rPr lang="en-US" altLang="zh-CN" b="0"/>
              <a:t>a</a:t>
            </a:r>
            <a:r>
              <a:rPr lang="zh-CN" altLang="en-US" b="0"/>
              <a:t>，体现在</a:t>
            </a:r>
            <a:r>
              <a:rPr lang="en-US" altLang="zh-CN" b="0"/>
              <a:t>LR(1) </a:t>
            </a:r>
            <a:r>
              <a:rPr lang="zh-CN" altLang="en-US" b="0"/>
              <a:t>项目集规范族中，就是找出每个项目集中属于各归约项目的向前搜索符。由于具体到某个项目集里特定的归约项目，显然其向前搜索符要少于</a:t>
            </a:r>
            <a:r>
              <a:rPr lang="en-US" altLang="zh-CN" b="0"/>
              <a:t>SLR(1) </a:t>
            </a:r>
            <a:r>
              <a:rPr lang="zh-CN" altLang="en-US" b="0"/>
              <a:t>中相应归约项目</a:t>
            </a:r>
            <a:r>
              <a:rPr lang="en-US" altLang="zh-CN" b="0"/>
              <a:t>FOLLOW</a:t>
            </a:r>
            <a:r>
              <a:rPr lang="zh-CN" altLang="en-US" b="0"/>
              <a:t>集中的字符。因此，在</a:t>
            </a:r>
            <a:r>
              <a:rPr lang="en-US" altLang="zh-CN" b="0"/>
              <a:t>LR(1) </a:t>
            </a:r>
            <a:r>
              <a:rPr lang="zh-CN" altLang="en-US" b="0"/>
              <a:t>中出现的归约比</a:t>
            </a:r>
            <a:r>
              <a:rPr lang="en-US" altLang="zh-CN" b="0"/>
              <a:t>SLR(1) </a:t>
            </a:r>
            <a:r>
              <a:rPr lang="zh-CN" altLang="en-US" b="0"/>
              <a:t>要少；也即</a:t>
            </a:r>
            <a:r>
              <a:rPr lang="en-US" altLang="zh-CN" b="0"/>
              <a:t>LR(1) </a:t>
            </a:r>
            <a:r>
              <a:rPr lang="zh-CN" altLang="en-US" b="0"/>
              <a:t>的效率更高，解决的冲突也多于</a:t>
            </a:r>
            <a:r>
              <a:rPr lang="en-US" altLang="zh-CN" b="0"/>
              <a:t>SLR(1)</a:t>
            </a:r>
            <a:r>
              <a:rPr lang="zh-CN" altLang="en-US" b="0"/>
              <a:t>。</a:t>
            </a:r>
          </a:p>
        </p:txBody>
      </p:sp>
    </p:spTree>
  </p:cSld>
  <p:clrMapOvr>
    <a:masterClrMapping/>
  </p:clrMapOvr>
  <p:transition>
    <p:random/>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a:extLst>
              <a:ext uri="{FF2B5EF4-FFF2-40B4-BE49-F238E27FC236}">
                <a16:creationId xmlns:a16="http://schemas.microsoft.com/office/drawing/2014/main" id="{8F4CA824-7BD6-FC9E-B068-B340BC6CF183}"/>
              </a:ext>
            </a:extLst>
          </p:cNvPr>
          <p:cNvSpPr txBox="1">
            <a:spLocks noChangeArrowheads="1"/>
          </p:cNvSpPr>
          <p:nvPr/>
        </p:nvSpPr>
        <p:spPr bwMode="auto">
          <a:xfrm>
            <a:off x="174625" y="476250"/>
            <a:ext cx="8723313"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我们需要重新定义项目，使得每个项目都附带有</a:t>
            </a:r>
            <a:r>
              <a:rPr lang="en-US" altLang="zh-CN"/>
              <a:t>k</a:t>
            </a:r>
            <a:r>
              <a:rPr lang="zh-CN" altLang="en-US"/>
              <a:t>个终结符。现在每个项目的一般形式为</a:t>
            </a:r>
          </a:p>
          <a:p>
            <a:pPr algn="ctr" eaLnBrk="1" hangingPunct="1">
              <a:lnSpc>
                <a:spcPct val="140000"/>
              </a:lnSpc>
            </a:pPr>
            <a:r>
              <a:rPr lang="en-US" altLang="zh-CN"/>
              <a:t>[A→α·β</a:t>
            </a:r>
            <a:r>
              <a:rPr lang="zh-CN" altLang="en-US"/>
              <a:t>，</a:t>
            </a:r>
            <a:r>
              <a:rPr lang="en-US" altLang="zh-CN"/>
              <a:t>a</a:t>
            </a:r>
            <a:r>
              <a:rPr lang="en-US" altLang="zh-CN" baseline="-30000"/>
              <a:t>1</a:t>
            </a:r>
            <a:r>
              <a:rPr lang="en-US" altLang="zh-CN"/>
              <a:t>a</a:t>
            </a:r>
            <a:r>
              <a:rPr lang="en-US" altLang="zh-CN" baseline="-30000"/>
              <a:t>2</a:t>
            </a:r>
            <a:r>
              <a:rPr lang="en-US" altLang="zh-CN"/>
              <a:t>…a</a:t>
            </a:r>
            <a:r>
              <a:rPr lang="en-US" altLang="zh-CN" baseline="-30000"/>
              <a:t>k</a:t>
            </a:r>
            <a:r>
              <a:rPr lang="en-US" altLang="zh-CN"/>
              <a:t>]</a:t>
            </a:r>
          </a:p>
          <a:p>
            <a:pPr algn="just" eaLnBrk="1" hangingPunct="1">
              <a:lnSpc>
                <a:spcPct val="140000"/>
              </a:lnSpc>
            </a:pPr>
            <a:r>
              <a:rPr lang="zh-CN" altLang="en-US"/>
              <a:t>此处，</a:t>
            </a:r>
            <a:r>
              <a:rPr lang="en-US" altLang="zh-CN"/>
              <a:t>A→α·β</a:t>
            </a:r>
            <a:r>
              <a:rPr lang="zh-CN" altLang="en-US"/>
              <a:t>是一个</a:t>
            </a:r>
            <a:r>
              <a:rPr lang="en-US" altLang="zh-CN"/>
              <a:t>LR(0)</a:t>
            </a:r>
            <a:r>
              <a:rPr lang="zh-CN" altLang="en-US"/>
              <a:t>项目，每一个</a:t>
            </a:r>
            <a:r>
              <a:rPr lang="en-US" altLang="zh-CN"/>
              <a:t>a</a:t>
            </a:r>
            <a:r>
              <a:rPr lang="zh-CN" altLang="en-US"/>
              <a:t>都是终结符。这样的项目称为一个</a:t>
            </a:r>
            <a:r>
              <a:rPr lang="en-US" altLang="zh-CN"/>
              <a:t>LR(k)</a:t>
            </a:r>
            <a:r>
              <a:rPr lang="zh-CN" altLang="en-US"/>
              <a:t>项目，项目中的</a:t>
            </a:r>
            <a:r>
              <a:rPr lang="en-US" altLang="zh-CN"/>
              <a:t>a</a:t>
            </a:r>
            <a:r>
              <a:rPr lang="en-US" altLang="zh-CN" baseline="-30000"/>
              <a:t>1</a:t>
            </a:r>
            <a:r>
              <a:rPr lang="en-US" altLang="zh-CN"/>
              <a:t>a</a:t>
            </a:r>
            <a:r>
              <a:rPr lang="en-US" altLang="zh-CN" baseline="-30000"/>
              <a:t>2</a:t>
            </a:r>
            <a:r>
              <a:rPr lang="en-US" altLang="zh-CN"/>
              <a:t>…a</a:t>
            </a:r>
            <a:r>
              <a:rPr lang="en-US" altLang="zh-CN" baseline="-30000"/>
              <a:t>k</a:t>
            </a:r>
            <a:r>
              <a:rPr lang="zh-CN" altLang="en-US"/>
              <a:t>称为它的向前搜索符串</a:t>
            </a:r>
            <a:r>
              <a:rPr lang="en-US" altLang="zh-CN"/>
              <a:t>(</a:t>
            </a:r>
            <a:r>
              <a:rPr lang="zh-CN" altLang="en-US"/>
              <a:t>或展望串</a:t>
            </a:r>
            <a:r>
              <a:rPr lang="en-US" altLang="zh-CN"/>
              <a:t>)</a:t>
            </a:r>
            <a:r>
              <a:rPr lang="zh-CN" altLang="en-US"/>
              <a:t>。向前搜索符串仅对归约项目 </a:t>
            </a:r>
            <a:r>
              <a:rPr lang="en-US" altLang="zh-CN"/>
              <a:t>[A→α·</a:t>
            </a:r>
            <a:r>
              <a:rPr lang="zh-CN" altLang="en-US"/>
              <a:t>，</a:t>
            </a:r>
            <a:r>
              <a:rPr lang="en-US" altLang="zh-CN"/>
              <a:t>a</a:t>
            </a:r>
            <a:r>
              <a:rPr lang="en-US" altLang="zh-CN" baseline="-30000"/>
              <a:t>1</a:t>
            </a:r>
            <a:r>
              <a:rPr lang="en-US" altLang="zh-CN"/>
              <a:t>a</a:t>
            </a:r>
            <a:r>
              <a:rPr lang="en-US" altLang="zh-CN" baseline="-30000"/>
              <a:t>2</a:t>
            </a:r>
            <a:r>
              <a:rPr lang="en-US" altLang="zh-CN"/>
              <a:t>…a</a:t>
            </a:r>
            <a:r>
              <a:rPr lang="en-US" altLang="zh-CN" baseline="-30000"/>
              <a:t>k</a:t>
            </a:r>
            <a:r>
              <a:rPr lang="en-US" altLang="zh-CN"/>
              <a:t>]</a:t>
            </a:r>
            <a:r>
              <a:rPr lang="zh-CN" altLang="en-US"/>
              <a:t>有意义。对于任何移进或待约项目</a:t>
            </a:r>
            <a:r>
              <a:rPr lang="en-US" altLang="zh-CN"/>
              <a:t>[A→α·β</a:t>
            </a:r>
            <a:r>
              <a:rPr lang="zh-CN" altLang="en-US"/>
              <a:t>，</a:t>
            </a:r>
            <a:r>
              <a:rPr lang="en-US" altLang="zh-CN"/>
              <a:t>a</a:t>
            </a:r>
            <a:r>
              <a:rPr lang="en-US" altLang="zh-CN" baseline="-30000"/>
              <a:t>1</a:t>
            </a:r>
            <a:r>
              <a:rPr lang="en-US" altLang="zh-CN"/>
              <a:t>a</a:t>
            </a:r>
            <a:r>
              <a:rPr lang="en-US" altLang="zh-CN" baseline="-30000"/>
              <a:t>2</a:t>
            </a:r>
            <a:r>
              <a:rPr lang="en-US" altLang="zh-CN"/>
              <a:t>…a</a:t>
            </a:r>
            <a:r>
              <a:rPr lang="en-US" altLang="zh-CN" baseline="-30000"/>
              <a:t>k</a:t>
            </a:r>
            <a:r>
              <a:rPr lang="en-US" altLang="zh-CN"/>
              <a:t>]</a:t>
            </a:r>
            <a:r>
              <a:rPr lang="zh-CN" altLang="en-US"/>
              <a:t>，</a:t>
            </a:r>
            <a:r>
              <a:rPr lang="en-US" altLang="zh-CN"/>
              <a:t>β≠ε</a:t>
            </a:r>
            <a:r>
              <a:rPr lang="zh-CN" altLang="en-US"/>
              <a:t>，搜索符串</a:t>
            </a:r>
            <a:r>
              <a:rPr lang="en-US" altLang="zh-CN"/>
              <a:t>a</a:t>
            </a:r>
            <a:r>
              <a:rPr lang="en-US" altLang="zh-CN" baseline="-30000"/>
              <a:t>1</a:t>
            </a:r>
            <a:r>
              <a:rPr lang="en-US" altLang="zh-CN"/>
              <a:t>a</a:t>
            </a:r>
            <a:r>
              <a:rPr lang="en-US" altLang="zh-CN" baseline="-30000"/>
              <a:t>2</a:t>
            </a:r>
            <a:r>
              <a:rPr lang="en-US" altLang="zh-CN"/>
              <a:t>…a</a:t>
            </a:r>
            <a:r>
              <a:rPr lang="en-US" altLang="zh-CN" baseline="-30000"/>
              <a:t>k</a:t>
            </a:r>
            <a:r>
              <a:rPr lang="zh-CN" altLang="en-US"/>
              <a:t>不起作用。归约项目</a:t>
            </a:r>
            <a:r>
              <a:rPr lang="en-US" altLang="zh-CN"/>
              <a:t>[A→</a:t>
            </a:r>
            <a:r>
              <a:rPr lang="en-US" altLang="zh-CN">
                <a:ea typeface="楷体_GB2312" pitchFamily="49" charset="-122"/>
              </a:rPr>
              <a:t>α</a:t>
            </a:r>
            <a:r>
              <a:rPr lang="en-US" altLang="zh-CN"/>
              <a:t>·</a:t>
            </a:r>
            <a:r>
              <a:rPr lang="zh-CN" altLang="en-US"/>
              <a:t>，</a:t>
            </a:r>
            <a:r>
              <a:rPr lang="en-US" altLang="zh-CN"/>
              <a:t>a</a:t>
            </a:r>
            <a:r>
              <a:rPr lang="en-US" altLang="zh-CN" baseline="-30000"/>
              <a:t>1</a:t>
            </a:r>
            <a:r>
              <a:rPr lang="en-US" altLang="zh-CN"/>
              <a:t>a</a:t>
            </a:r>
            <a:r>
              <a:rPr lang="en-US" altLang="zh-CN" baseline="-30000"/>
              <a:t>2</a:t>
            </a:r>
            <a:r>
              <a:rPr lang="en-US" altLang="zh-CN"/>
              <a:t>…a</a:t>
            </a:r>
            <a:r>
              <a:rPr lang="en-US" altLang="zh-CN" baseline="-30000"/>
              <a:t>k</a:t>
            </a:r>
            <a:r>
              <a:rPr lang="en-US" altLang="zh-CN"/>
              <a:t>]</a:t>
            </a:r>
            <a:r>
              <a:rPr lang="zh-CN" altLang="en-US"/>
              <a:t>意味着当它所属的状态呈现在栈顶且后续的</a:t>
            </a:r>
            <a:r>
              <a:rPr lang="en-US" altLang="zh-CN"/>
              <a:t>k</a:t>
            </a:r>
            <a:r>
              <a:rPr lang="zh-CN" altLang="en-US"/>
              <a:t>个输入符号为</a:t>
            </a:r>
            <a:r>
              <a:rPr lang="en-US" altLang="zh-CN"/>
              <a:t>a</a:t>
            </a:r>
            <a:r>
              <a:rPr lang="en-US" altLang="zh-CN" baseline="-30000"/>
              <a:t>1</a:t>
            </a:r>
            <a:r>
              <a:rPr lang="en-US" altLang="zh-CN"/>
              <a:t>a</a:t>
            </a:r>
            <a:r>
              <a:rPr lang="en-US" altLang="zh-CN" baseline="-30000"/>
              <a:t>2</a:t>
            </a:r>
            <a:r>
              <a:rPr lang="en-US" altLang="zh-CN"/>
              <a:t>…a</a:t>
            </a:r>
            <a:r>
              <a:rPr lang="en-US" altLang="zh-CN" baseline="-30000"/>
              <a:t>k</a:t>
            </a:r>
            <a:r>
              <a:rPr lang="zh-CN" altLang="en-US"/>
              <a:t>时，才可以把栈顶的</a:t>
            </a:r>
            <a:r>
              <a:rPr lang="en-US" altLang="zh-CN">
                <a:ea typeface="楷体_GB2312" pitchFamily="49" charset="-122"/>
              </a:rPr>
              <a:t>α</a:t>
            </a:r>
            <a:r>
              <a:rPr lang="zh-CN" altLang="en-US"/>
              <a:t>归约为</a:t>
            </a:r>
            <a:r>
              <a:rPr lang="en-US" altLang="zh-CN"/>
              <a:t>A</a:t>
            </a:r>
            <a:r>
              <a:rPr lang="zh-CN" altLang="en-US"/>
              <a:t>。这里，我们只对</a:t>
            </a:r>
            <a:r>
              <a:rPr lang="en-US" altLang="zh-CN"/>
              <a:t>k≤1</a:t>
            </a:r>
            <a:r>
              <a:rPr lang="zh-CN" altLang="en-US"/>
              <a:t>的情形感兴趣，因为对多数程序语言的语法来说，向前搜索（展望）一个符号就基本可以确定“移进”或“归约”了。</a:t>
            </a:r>
          </a:p>
        </p:txBody>
      </p:sp>
    </p:spTree>
  </p:cSld>
  <p:clrMapOvr>
    <a:masterClrMapping/>
  </p:clrMapOvr>
  <p:transition>
    <p:random/>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ext Box 2">
            <a:extLst>
              <a:ext uri="{FF2B5EF4-FFF2-40B4-BE49-F238E27FC236}">
                <a16:creationId xmlns:a16="http://schemas.microsoft.com/office/drawing/2014/main" id="{12298070-F98E-2F48-2638-3E67BE86C077}"/>
              </a:ext>
            </a:extLst>
          </p:cNvPr>
          <p:cNvSpPr txBox="1">
            <a:spLocks noChangeArrowheads="1"/>
          </p:cNvSpPr>
          <p:nvPr/>
        </p:nvSpPr>
        <p:spPr bwMode="auto">
          <a:xfrm>
            <a:off x="217488" y="549275"/>
            <a:ext cx="8664575"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构造有效的</a:t>
            </a:r>
            <a:r>
              <a:rPr lang="en-US" altLang="zh-CN"/>
              <a:t>LR(1)</a:t>
            </a:r>
            <a:r>
              <a:rPr lang="zh-CN" altLang="en-US"/>
              <a:t>项目集族的办法本质上和构造</a:t>
            </a:r>
            <a:r>
              <a:rPr lang="en-US" altLang="zh-CN"/>
              <a:t>LR(0)</a:t>
            </a:r>
            <a:r>
              <a:rPr lang="zh-CN" altLang="en-US"/>
              <a:t>项目集规范族的办法是一样的</a:t>
            </a:r>
            <a:r>
              <a:rPr lang="en-US" altLang="zh-CN"/>
              <a:t>,</a:t>
            </a:r>
            <a:r>
              <a:rPr lang="zh-CN" altLang="en-US"/>
              <a:t>也需要两个函数：</a:t>
            </a:r>
            <a:r>
              <a:rPr lang="en-US" altLang="zh-CN"/>
              <a:t>CLOSURE</a:t>
            </a:r>
            <a:r>
              <a:rPr lang="zh-CN" altLang="en-US"/>
              <a:t>和</a:t>
            </a:r>
            <a:r>
              <a:rPr lang="en-US" altLang="zh-CN"/>
              <a:t>GO</a:t>
            </a:r>
            <a:r>
              <a:rPr lang="zh-CN" altLang="en-US"/>
              <a:t>。</a:t>
            </a:r>
          </a:p>
          <a:p>
            <a:pPr algn="just" eaLnBrk="1" hangingPunct="1">
              <a:lnSpc>
                <a:spcPct val="140000"/>
              </a:lnSpc>
            </a:pPr>
            <a:r>
              <a:rPr lang="zh-CN" altLang="en-US"/>
              <a:t>　　假定</a:t>
            </a:r>
            <a:r>
              <a:rPr lang="en-US" altLang="zh-CN"/>
              <a:t>I</a:t>
            </a:r>
            <a:r>
              <a:rPr lang="zh-CN" altLang="en-US"/>
              <a:t>是一个项目集，它的闭包</a:t>
            </a:r>
            <a:r>
              <a:rPr lang="en-US" altLang="zh-CN"/>
              <a:t>CLOSURE(I)</a:t>
            </a:r>
            <a:r>
              <a:rPr lang="zh-CN" altLang="en-US"/>
              <a:t>可按如下方法构造：</a:t>
            </a:r>
          </a:p>
          <a:p>
            <a:pPr algn="just" eaLnBrk="1" hangingPunct="1">
              <a:lnSpc>
                <a:spcPct val="140000"/>
              </a:lnSpc>
            </a:pPr>
            <a:r>
              <a:rPr lang="zh-CN" altLang="en-US"/>
              <a:t>　　</a:t>
            </a:r>
            <a:r>
              <a:rPr lang="en-US" altLang="zh-CN"/>
              <a:t>(1)  I</a:t>
            </a:r>
            <a:r>
              <a:rPr lang="zh-CN" altLang="en-US"/>
              <a:t>的任何项目都属于</a:t>
            </a:r>
            <a:r>
              <a:rPr lang="en-US" altLang="zh-CN"/>
              <a:t>CLOSURE(I)</a:t>
            </a:r>
            <a:r>
              <a:rPr lang="zh-CN" altLang="en-US"/>
              <a:t>。</a:t>
            </a:r>
          </a:p>
          <a:p>
            <a:pPr algn="just" eaLnBrk="1" hangingPunct="1">
              <a:lnSpc>
                <a:spcPct val="140000"/>
              </a:lnSpc>
            </a:pPr>
            <a:r>
              <a:rPr lang="zh-CN" altLang="en-US"/>
              <a:t>　　</a:t>
            </a:r>
            <a:r>
              <a:rPr lang="en-US" altLang="zh-CN"/>
              <a:t>(2) </a:t>
            </a:r>
            <a:r>
              <a:rPr lang="zh-CN" altLang="en-US"/>
              <a:t>若项目 </a:t>
            </a:r>
            <a:r>
              <a:rPr lang="en-US" altLang="zh-CN"/>
              <a:t>[A→</a:t>
            </a:r>
            <a:r>
              <a:rPr lang="en-US" altLang="zh-CN">
                <a:ea typeface="楷体_GB2312" pitchFamily="49" charset="-122"/>
              </a:rPr>
              <a:t>α</a:t>
            </a:r>
            <a:r>
              <a:rPr lang="en-US" altLang="zh-CN"/>
              <a:t>·Bβ</a:t>
            </a:r>
            <a:r>
              <a:rPr lang="zh-CN" altLang="en-US"/>
              <a:t>，</a:t>
            </a:r>
            <a:r>
              <a:rPr lang="en-US" altLang="zh-CN"/>
              <a:t>a] </a:t>
            </a:r>
            <a:r>
              <a:rPr lang="zh-CN" altLang="en-US"/>
              <a:t>属于</a:t>
            </a:r>
            <a:r>
              <a:rPr lang="en-US" altLang="zh-CN"/>
              <a:t>CLOSURE(I)</a:t>
            </a:r>
            <a:r>
              <a:rPr lang="zh-CN" altLang="en-US"/>
              <a:t>，</a:t>
            </a:r>
            <a:r>
              <a:rPr lang="en-US" altLang="zh-CN"/>
              <a:t>B→γ</a:t>
            </a:r>
            <a:r>
              <a:rPr lang="zh-CN" altLang="en-US"/>
              <a:t>是一个产生式，那么对于</a:t>
            </a:r>
            <a:r>
              <a:rPr lang="en-US" altLang="zh-CN"/>
              <a:t>FIRST(βa)</a:t>
            </a:r>
            <a:r>
              <a:rPr lang="zh-CN" altLang="en-US"/>
              <a:t>中的每个终结符</a:t>
            </a:r>
            <a:r>
              <a:rPr lang="en-US" altLang="zh-CN"/>
              <a:t>b</a:t>
            </a:r>
            <a:r>
              <a:rPr lang="zh-CN" altLang="en-US"/>
              <a:t>，如果</a:t>
            </a:r>
            <a:r>
              <a:rPr lang="en-US" altLang="zh-CN"/>
              <a:t>[B→·γ, b]</a:t>
            </a:r>
            <a:r>
              <a:rPr lang="zh-CN" altLang="en-US"/>
              <a:t>原来不在</a:t>
            </a:r>
            <a:r>
              <a:rPr lang="en-US" altLang="zh-CN"/>
              <a:t>CLOSURE(I)</a:t>
            </a:r>
            <a:r>
              <a:rPr lang="zh-CN" altLang="en-US"/>
              <a:t>中，则把它加进去。</a:t>
            </a:r>
          </a:p>
          <a:p>
            <a:pPr algn="just" eaLnBrk="1" hangingPunct="1">
              <a:lnSpc>
                <a:spcPct val="140000"/>
              </a:lnSpc>
            </a:pPr>
            <a:r>
              <a:rPr lang="zh-CN" altLang="en-US"/>
              <a:t>　　</a:t>
            </a:r>
            <a:r>
              <a:rPr lang="en-US" altLang="zh-CN"/>
              <a:t>(3) </a:t>
            </a:r>
            <a:r>
              <a:rPr lang="zh-CN" altLang="en-US"/>
              <a:t>重复执行步骤</a:t>
            </a:r>
            <a:r>
              <a:rPr lang="en-US" altLang="zh-CN"/>
              <a:t>(2)</a:t>
            </a:r>
            <a:r>
              <a:rPr lang="zh-CN" altLang="en-US"/>
              <a:t>，直到</a:t>
            </a:r>
            <a:r>
              <a:rPr lang="en-US" altLang="zh-CN"/>
              <a:t>CLOSURE(I)</a:t>
            </a:r>
            <a:r>
              <a:rPr lang="zh-CN" altLang="en-US"/>
              <a:t>不再增大为止。</a:t>
            </a: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a:extLst>
              <a:ext uri="{FF2B5EF4-FFF2-40B4-BE49-F238E27FC236}">
                <a16:creationId xmlns:a16="http://schemas.microsoft.com/office/drawing/2014/main" id="{010B9A80-0A03-AD14-E873-61016E9E5368}"/>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.1</a:t>
            </a:r>
            <a:r>
              <a:rPr lang="en-US" altLang="zh-CN" sz="2800" u="none">
                <a:latin typeface="Verdana" pitchFamily="34" charset="0"/>
                <a:ea typeface="黑体" pitchFamily="49" charset="-122"/>
              </a:rPr>
              <a:t>  </a:t>
            </a:r>
            <a:r>
              <a:rPr lang="zh-CN" altLang="en-US" sz="2800" b="1" u="none">
                <a:latin typeface="黑体" pitchFamily="49" charset="-122"/>
                <a:ea typeface="黑体" pitchFamily="49" charset="-122"/>
              </a:rPr>
              <a:t>词法分析器设计方法</a:t>
            </a:r>
          </a:p>
        </p:txBody>
      </p:sp>
      <p:sp>
        <p:nvSpPr>
          <p:cNvPr id="11267" name="Rectangle 3">
            <a:extLst>
              <a:ext uri="{FF2B5EF4-FFF2-40B4-BE49-F238E27FC236}">
                <a16:creationId xmlns:a16="http://schemas.microsoft.com/office/drawing/2014/main" id="{021B994A-3B38-B2DE-53BA-F85AD9682D0C}"/>
              </a:ext>
            </a:extLst>
          </p:cNvPr>
          <p:cNvSpPr>
            <a:spLocks noChangeArrowheads="1"/>
          </p:cNvSpPr>
          <p:nvPr/>
        </p:nvSpPr>
        <p:spPr bwMode="auto">
          <a:xfrm>
            <a:off x="381000" y="1600200"/>
            <a:ext cx="2868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b="1" u="none">
                <a:solidFill>
                  <a:srgbClr val="660066"/>
                </a:solidFill>
              </a:rPr>
              <a:t>（</a:t>
            </a:r>
            <a:r>
              <a:rPr lang="en-US" altLang="zh-CN" sz="2400" b="1" u="none">
                <a:solidFill>
                  <a:srgbClr val="660066"/>
                </a:solidFill>
              </a:rPr>
              <a:t>2</a:t>
            </a:r>
            <a:r>
              <a:rPr lang="zh-CN" altLang="en-US" sz="2400" b="1" u="none">
                <a:solidFill>
                  <a:srgbClr val="660066"/>
                </a:solidFill>
              </a:rPr>
              <a:t>）单词自身的值</a:t>
            </a:r>
            <a:r>
              <a:rPr lang="zh-CN" altLang="en-US" u="none"/>
              <a:t> </a:t>
            </a:r>
          </a:p>
        </p:txBody>
      </p:sp>
      <p:sp>
        <p:nvSpPr>
          <p:cNvPr id="11268" name="Text Box 6">
            <a:extLst>
              <a:ext uri="{FF2B5EF4-FFF2-40B4-BE49-F238E27FC236}">
                <a16:creationId xmlns:a16="http://schemas.microsoft.com/office/drawing/2014/main" id="{26ABEF73-0131-2866-40E9-1782CCBD9571}"/>
              </a:ext>
            </a:extLst>
          </p:cNvPr>
          <p:cNvSpPr txBox="1">
            <a:spLocks noChangeArrowheads="1"/>
          </p:cNvSpPr>
          <p:nvPr/>
        </p:nvSpPr>
        <p:spPr bwMode="auto">
          <a:xfrm>
            <a:off x="685800" y="2559050"/>
            <a:ext cx="77724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t>       </a:t>
            </a:r>
            <a:r>
              <a:rPr lang="zh-CN" altLang="en-US" sz="2400" u="none"/>
              <a:t>对于</a:t>
            </a:r>
            <a:r>
              <a:rPr lang="zh-CN" altLang="en-US" sz="2400" b="1" u="none">
                <a:solidFill>
                  <a:srgbClr val="009900"/>
                </a:solidFill>
              </a:rPr>
              <a:t>单词符号</a:t>
            </a:r>
            <a:r>
              <a:rPr lang="zh-CN" altLang="en-US" sz="2400" u="none"/>
              <a:t>来说，如果一个种别</a:t>
            </a:r>
            <a:r>
              <a:rPr lang="zh-CN" altLang="en-US" sz="2400" b="1">
                <a:solidFill>
                  <a:srgbClr val="FF0000"/>
                </a:solidFill>
              </a:rPr>
              <a:t>只含有一个</a:t>
            </a:r>
            <a:r>
              <a:rPr lang="zh-CN" altLang="en-US" sz="2400" u="none"/>
              <a:t>单词符号，其种别编码就完全代表了它</a:t>
            </a:r>
            <a:r>
              <a:rPr lang="zh-CN" altLang="en-US" sz="2400" b="1">
                <a:solidFill>
                  <a:srgbClr val="FF0000"/>
                </a:solidFill>
              </a:rPr>
              <a:t>自身的值</a:t>
            </a:r>
            <a:r>
              <a:rPr lang="zh-CN" altLang="en-US" sz="2400" u="none"/>
              <a:t>。如果一个种别含有</a:t>
            </a:r>
            <a:r>
              <a:rPr lang="zh-CN" altLang="en-US" sz="2400" b="1">
                <a:solidFill>
                  <a:srgbClr val="FF0000"/>
                </a:solidFill>
              </a:rPr>
              <a:t>多个</a:t>
            </a:r>
            <a:r>
              <a:rPr lang="zh-CN" altLang="en-US" sz="2400" u="none"/>
              <a:t>单词符号，那么对于它的每个单词符号，除了给出</a:t>
            </a:r>
            <a:r>
              <a:rPr lang="zh-CN" altLang="en-US" sz="2400" b="1">
                <a:solidFill>
                  <a:srgbClr val="FF0000"/>
                </a:solidFill>
              </a:rPr>
              <a:t>种别编码</a:t>
            </a:r>
            <a:r>
              <a:rPr lang="zh-CN" altLang="en-US" sz="2400" u="none"/>
              <a:t>之外还应给出单词符号</a:t>
            </a:r>
            <a:r>
              <a:rPr lang="zh-CN" altLang="en-US" sz="2400" b="1">
                <a:solidFill>
                  <a:srgbClr val="FF0000"/>
                </a:solidFill>
              </a:rPr>
              <a:t>自身的值</a:t>
            </a:r>
            <a:r>
              <a:rPr lang="zh-CN" altLang="en-US" sz="2400" u="none"/>
              <a:t>。</a:t>
            </a:r>
          </a:p>
        </p:txBody>
      </p:sp>
      <p:sp>
        <p:nvSpPr>
          <p:cNvPr id="11269" name="Text Box 7">
            <a:extLst>
              <a:ext uri="{FF2B5EF4-FFF2-40B4-BE49-F238E27FC236}">
                <a16:creationId xmlns:a16="http://schemas.microsoft.com/office/drawing/2014/main" id="{E6CACF67-BA42-BD5E-3666-E14B8750F6B6}"/>
              </a:ext>
            </a:extLst>
          </p:cNvPr>
          <p:cNvSpPr txBox="1">
            <a:spLocks noChangeArrowheads="1"/>
          </p:cNvSpPr>
          <p:nvPr/>
        </p:nvSpPr>
        <p:spPr bwMode="auto">
          <a:xfrm>
            <a:off x="1066800" y="5105400"/>
            <a:ext cx="7620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标识符</a:t>
            </a:r>
            <a:r>
              <a:rPr lang="zh-CN" altLang="en-US" sz="2400" u="none">
                <a:latin typeface="楷体" panose="02010609060101010101" pitchFamily="49" charset="-122"/>
                <a:ea typeface="楷体" panose="02010609060101010101" pitchFamily="49" charset="-122"/>
              </a:rPr>
              <a:t>自身的值就是标识符</a:t>
            </a:r>
            <a:r>
              <a:rPr lang="zh-CN" altLang="en-US" sz="2400">
                <a:latin typeface="楷体" panose="02010609060101010101" pitchFamily="49" charset="-122"/>
                <a:ea typeface="楷体" panose="02010609060101010101" pitchFamily="49" charset="-122"/>
              </a:rPr>
              <a:t>自身的字符串</a:t>
            </a:r>
            <a:r>
              <a:rPr lang="zh-CN" altLang="en-US" sz="2400" u="none">
                <a:latin typeface="楷体" panose="02010609060101010101" pitchFamily="49" charset="-122"/>
                <a:ea typeface="楷体" panose="02010609060101010101" pitchFamily="49" charset="-122"/>
              </a:rPr>
              <a:t>，而</a:t>
            </a:r>
            <a:r>
              <a:rPr lang="zh-CN" altLang="en-US" sz="2400">
                <a:latin typeface="楷体" panose="02010609060101010101" pitchFamily="49" charset="-122"/>
                <a:ea typeface="楷体" panose="02010609060101010101" pitchFamily="49" charset="-122"/>
              </a:rPr>
              <a:t>常数</a:t>
            </a:r>
            <a:r>
              <a:rPr lang="zh-CN" altLang="en-US" sz="2400" u="none">
                <a:latin typeface="楷体" panose="02010609060101010101" pitchFamily="49" charset="-122"/>
                <a:ea typeface="楷体" panose="02010609060101010101" pitchFamily="49" charset="-122"/>
              </a:rPr>
              <a:t>自身的值是常数本身的二进制数值 </a:t>
            </a:r>
          </a:p>
        </p:txBody>
      </p:sp>
      <p:sp>
        <p:nvSpPr>
          <p:cNvPr id="11270" name="Text Box 8">
            <a:extLst>
              <a:ext uri="{FF2B5EF4-FFF2-40B4-BE49-F238E27FC236}">
                <a16:creationId xmlns:a16="http://schemas.microsoft.com/office/drawing/2014/main" id="{06C60374-C0F3-97C1-8660-93AAB991CABA}"/>
              </a:ext>
            </a:extLst>
          </p:cNvPr>
          <p:cNvSpPr txBox="1">
            <a:spLocks noChangeArrowheads="1"/>
          </p:cNvSpPr>
          <p:nvPr/>
        </p:nvSpPr>
        <p:spPr bwMode="auto">
          <a:xfrm>
            <a:off x="3200400" y="156845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u="none"/>
              <a:t>是编译中其它阶段所需要的信息</a:t>
            </a:r>
          </a:p>
        </p:txBody>
      </p:sp>
      <p:sp>
        <p:nvSpPr>
          <p:cNvPr id="11271" name="Oval 9">
            <a:extLst>
              <a:ext uri="{FF2B5EF4-FFF2-40B4-BE49-F238E27FC236}">
                <a16:creationId xmlns:a16="http://schemas.microsoft.com/office/drawing/2014/main" id="{49EBB4C3-51E7-7EB6-F7B7-A0942A5103EC}"/>
              </a:ext>
            </a:extLst>
          </p:cNvPr>
          <p:cNvSpPr>
            <a:spLocks noChangeArrowheads="1"/>
          </p:cNvSpPr>
          <p:nvPr/>
        </p:nvSpPr>
        <p:spPr bwMode="auto">
          <a:xfrm>
            <a:off x="609600" y="5181600"/>
            <a:ext cx="1066800" cy="4889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u="none">
                <a:latin typeface="楷体" panose="02010609060101010101" pitchFamily="49" charset="-122"/>
                <a:ea typeface="楷体" panose="02010609060101010101" pitchFamily="49" charset="-122"/>
              </a:rPr>
              <a:t> </a:t>
            </a:r>
            <a:r>
              <a:rPr lang="zh-CN" altLang="en-US" sz="2400" b="1" u="none">
                <a:latin typeface="楷体" panose="02010609060101010101" pitchFamily="49" charset="-122"/>
                <a:ea typeface="楷体" panose="02010609060101010101" pitchFamily="49" charset="-122"/>
              </a:rPr>
              <a:t>注意：</a:t>
            </a:r>
          </a:p>
        </p:txBody>
      </p:sp>
    </p:spTree>
  </p:cSld>
  <p:clrMapOvr>
    <a:masterClrMapping/>
  </p:clrMapOvr>
  <p:transition>
    <p:random/>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ext Box 2">
            <a:extLst>
              <a:ext uri="{FF2B5EF4-FFF2-40B4-BE49-F238E27FC236}">
                <a16:creationId xmlns:a16="http://schemas.microsoft.com/office/drawing/2014/main" id="{9746A525-1A66-4AB3-65BA-755E069629D1}"/>
              </a:ext>
            </a:extLst>
          </p:cNvPr>
          <p:cNvSpPr txBox="1">
            <a:spLocks noChangeArrowheads="1"/>
          </p:cNvSpPr>
          <p:nvPr/>
        </p:nvSpPr>
        <p:spPr bwMode="auto">
          <a:xfrm>
            <a:off x="188913" y="476250"/>
            <a:ext cx="8737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令</a:t>
            </a:r>
            <a:r>
              <a:rPr lang="en-US" altLang="zh-CN"/>
              <a:t>I</a:t>
            </a:r>
            <a:r>
              <a:rPr lang="zh-CN" altLang="en-US"/>
              <a:t>是一个项目集，</a:t>
            </a:r>
            <a:r>
              <a:rPr lang="en-US" altLang="zh-CN"/>
              <a:t>X</a:t>
            </a:r>
            <a:r>
              <a:rPr lang="zh-CN" altLang="en-US"/>
              <a:t>是一个文法符号，则函数</a:t>
            </a:r>
            <a:r>
              <a:rPr lang="en-US" altLang="zh-CN"/>
              <a:t>GO(I,X)</a:t>
            </a:r>
            <a:r>
              <a:rPr lang="zh-CN" altLang="en-US"/>
              <a:t>定义为</a:t>
            </a:r>
          </a:p>
          <a:p>
            <a:pPr algn="ctr" eaLnBrk="1" hangingPunct="1">
              <a:lnSpc>
                <a:spcPct val="140000"/>
              </a:lnSpc>
            </a:pPr>
            <a:r>
              <a:rPr lang="en-US" altLang="zh-CN"/>
              <a:t>GO(I,X)=CLOSURE(J)</a:t>
            </a:r>
          </a:p>
          <a:p>
            <a:pPr algn="just" eaLnBrk="1" hangingPunct="1">
              <a:lnSpc>
                <a:spcPct val="140000"/>
              </a:lnSpc>
            </a:pPr>
            <a:r>
              <a:rPr lang="zh-CN" altLang="en-US"/>
              <a:t>其中，如果</a:t>
            </a:r>
            <a:r>
              <a:rPr lang="en-US" altLang="zh-CN"/>
              <a:t>[A→α·Xβ</a:t>
            </a:r>
            <a:r>
              <a:rPr lang="zh-CN" altLang="en-US"/>
              <a:t>，</a:t>
            </a:r>
            <a:r>
              <a:rPr lang="en-US" altLang="zh-CN"/>
              <a:t>a]∈I</a:t>
            </a:r>
            <a:r>
              <a:rPr lang="zh-CN" altLang="en-US"/>
              <a:t>，则</a:t>
            </a:r>
            <a:r>
              <a:rPr lang="en-US" altLang="zh-CN"/>
              <a:t>J={</a:t>
            </a:r>
            <a:r>
              <a:rPr lang="zh-CN" altLang="en-US"/>
              <a:t>任何形如</a:t>
            </a:r>
            <a:r>
              <a:rPr lang="en-US" altLang="zh-CN"/>
              <a:t>[A→αX·β</a:t>
            </a:r>
            <a:r>
              <a:rPr lang="zh-CN" altLang="en-US"/>
              <a:t>，</a:t>
            </a:r>
            <a:r>
              <a:rPr lang="en-US" altLang="zh-CN"/>
              <a:t>a]</a:t>
            </a:r>
            <a:r>
              <a:rPr lang="zh-CN" altLang="en-US"/>
              <a:t>的项目</a:t>
            </a:r>
            <a:r>
              <a:rPr lang="en-US" altLang="zh-CN"/>
              <a:t>}</a:t>
            </a:r>
            <a:r>
              <a:rPr lang="zh-CN" altLang="en-US"/>
              <a:t>。</a:t>
            </a:r>
          </a:p>
          <a:p>
            <a:pPr algn="just" eaLnBrk="1" hangingPunct="1">
              <a:lnSpc>
                <a:spcPct val="140000"/>
              </a:lnSpc>
            </a:pPr>
            <a:r>
              <a:rPr lang="zh-CN" altLang="en-US"/>
              <a:t>　　下面根据文法</a:t>
            </a:r>
            <a:r>
              <a:rPr lang="en-US" altLang="zh-CN"/>
              <a:t>LR(1)</a:t>
            </a:r>
            <a:r>
              <a:rPr lang="zh-CN" altLang="en-US"/>
              <a:t>项目集族</a:t>
            </a:r>
            <a:r>
              <a:rPr lang="en-US" altLang="zh-CN"/>
              <a:t>C</a:t>
            </a:r>
            <a:r>
              <a:rPr lang="zh-CN" altLang="en-US"/>
              <a:t>构造分析表。假定</a:t>
            </a:r>
            <a:r>
              <a:rPr lang="en-US" altLang="zh-CN"/>
              <a:t>C={I</a:t>
            </a:r>
            <a:r>
              <a:rPr lang="en-US" altLang="zh-CN" baseline="-30000"/>
              <a:t>0</a:t>
            </a:r>
            <a:r>
              <a:rPr lang="zh-CN" altLang="en-US"/>
              <a:t>，</a:t>
            </a:r>
            <a:r>
              <a:rPr lang="en-US" altLang="zh-CN"/>
              <a:t>I</a:t>
            </a:r>
            <a:r>
              <a:rPr lang="en-US" altLang="zh-CN" baseline="-30000"/>
              <a:t>1</a:t>
            </a:r>
            <a:r>
              <a:rPr lang="zh-CN" altLang="en-US"/>
              <a:t>，</a:t>
            </a:r>
            <a:r>
              <a:rPr lang="en-US" altLang="zh-CN"/>
              <a:t>…</a:t>
            </a:r>
            <a:r>
              <a:rPr lang="zh-CN" altLang="en-US"/>
              <a:t>，</a:t>
            </a:r>
            <a:r>
              <a:rPr lang="en-US" altLang="zh-CN"/>
              <a:t>I</a:t>
            </a:r>
            <a:r>
              <a:rPr lang="en-US" altLang="zh-CN" baseline="-30000"/>
              <a:t>n</a:t>
            </a:r>
            <a:r>
              <a:rPr lang="en-US" altLang="zh-CN"/>
              <a:t>}</a:t>
            </a:r>
            <a:r>
              <a:rPr lang="zh-CN" altLang="en-US"/>
              <a:t>，令每个</a:t>
            </a:r>
            <a:r>
              <a:rPr lang="en-US" altLang="zh-CN"/>
              <a:t>I</a:t>
            </a:r>
            <a:r>
              <a:rPr lang="en-US" altLang="zh-CN" baseline="-30000"/>
              <a:t>k</a:t>
            </a:r>
            <a:r>
              <a:rPr lang="zh-CN" altLang="en-US"/>
              <a:t>的下标</a:t>
            </a:r>
            <a:r>
              <a:rPr lang="en-US" altLang="zh-CN"/>
              <a:t>k</a:t>
            </a:r>
            <a:r>
              <a:rPr lang="zh-CN" altLang="en-US"/>
              <a:t>为分析表的状态，令那个含有</a:t>
            </a:r>
            <a:r>
              <a:rPr lang="en-US" altLang="zh-CN"/>
              <a:t>[S'→·S, #]</a:t>
            </a:r>
            <a:r>
              <a:rPr lang="zh-CN" altLang="en-US"/>
              <a:t>的</a:t>
            </a:r>
            <a:r>
              <a:rPr lang="en-US" altLang="zh-CN"/>
              <a:t>I</a:t>
            </a:r>
            <a:r>
              <a:rPr lang="en-US" altLang="zh-CN" baseline="-30000"/>
              <a:t>k</a:t>
            </a:r>
            <a:r>
              <a:rPr lang="zh-CN" altLang="en-US"/>
              <a:t>的</a:t>
            </a:r>
            <a:r>
              <a:rPr lang="en-US" altLang="zh-CN"/>
              <a:t>k</a:t>
            </a:r>
            <a:r>
              <a:rPr lang="zh-CN" altLang="en-US"/>
              <a:t>为分析器的初态。动作</a:t>
            </a:r>
            <a:r>
              <a:rPr lang="en-US" altLang="zh-CN"/>
              <a:t>ACTION</a:t>
            </a:r>
            <a:r>
              <a:rPr lang="zh-CN" altLang="en-US"/>
              <a:t>和状态转换</a:t>
            </a:r>
            <a:r>
              <a:rPr lang="en-US" altLang="zh-CN"/>
              <a:t>GOTO</a:t>
            </a:r>
            <a:r>
              <a:rPr lang="zh-CN" altLang="en-US"/>
              <a:t>可按如下方法构造：</a:t>
            </a:r>
          </a:p>
          <a:p>
            <a:pPr algn="just" eaLnBrk="1" hangingPunct="1">
              <a:lnSpc>
                <a:spcPct val="140000"/>
              </a:lnSpc>
            </a:pPr>
            <a:r>
              <a:rPr lang="zh-CN" altLang="en-US"/>
              <a:t>　　</a:t>
            </a:r>
            <a:r>
              <a:rPr lang="en-US" altLang="zh-CN"/>
              <a:t>(1) </a:t>
            </a:r>
            <a:r>
              <a:rPr lang="zh-CN" altLang="en-US"/>
              <a:t>若项目</a:t>
            </a:r>
            <a:r>
              <a:rPr lang="en-US" altLang="zh-CN"/>
              <a:t>[A→α·aβ</a:t>
            </a:r>
            <a:r>
              <a:rPr lang="zh-CN" altLang="en-US"/>
              <a:t>，</a:t>
            </a:r>
            <a:r>
              <a:rPr lang="en-US" altLang="zh-CN"/>
              <a:t>b]</a:t>
            </a:r>
            <a:r>
              <a:rPr lang="zh-CN" altLang="en-US"/>
              <a:t>属于</a:t>
            </a:r>
            <a:r>
              <a:rPr lang="en-US" altLang="zh-CN"/>
              <a:t>I</a:t>
            </a:r>
            <a:r>
              <a:rPr lang="en-US" altLang="zh-CN" baseline="-30000"/>
              <a:t>k</a:t>
            </a:r>
            <a:r>
              <a:rPr lang="zh-CN" altLang="en-US"/>
              <a:t>且</a:t>
            </a:r>
            <a:r>
              <a:rPr lang="en-US" altLang="zh-CN"/>
              <a:t>GO(I</a:t>
            </a:r>
            <a:r>
              <a:rPr lang="en-US" altLang="zh-CN" baseline="-30000"/>
              <a:t>k</a:t>
            </a:r>
            <a:r>
              <a:rPr lang="en-US" altLang="zh-CN"/>
              <a:t>, a)=I</a:t>
            </a:r>
            <a:r>
              <a:rPr lang="en-US" altLang="zh-CN" baseline="-30000"/>
              <a:t>j</a:t>
            </a:r>
            <a:r>
              <a:rPr lang="zh-CN" altLang="en-US"/>
              <a:t>，</a:t>
            </a:r>
            <a:r>
              <a:rPr lang="en-US" altLang="zh-CN"/>
              <a:t>a</a:t>
            </a:r>
            <a:r>
              <a:rPr lang="zh-CN" altLang="en-US"/>
              <a:t>为终结符，则置</a:t>
            </a:r>
            <a:r>
              <a:rPr lang="en-US" altLang="zh-CN"/>
              <a:t>ACTION[k,a]</a:t>
            </a:r>
            <a:r>
              <a:rPr lang="zh-CN" altLang="en-US"/>
              <a:t>为“将状态</a:t>
            </a:r>
            <a:r>
              <a:rPr lang="en-US" altLang="zh-CN"/>
              <a:t>j</a:t>
            </a:r>
            <a:r>
              <a:rPr lang="zh-CN" altLang="en-US"/>
              <a:t>和符号</a:t>
            </a:r>
            <a:r>
              <a:rPr lang="en-US" altLang="zh-CN"/>
              <a:t>a</a:t>
            </a:r>
            <a:r>
              <a:rPr lang="zh-CN" altLang="en-US"/>
              <a:t>移进栈”，简记为“</a:t>
            </a:r>
            <a:r>
              <a:rPr lang="en-US" altLang="zh-CN"/>
              <a:t>s</a:t>
            </a:r>
            <a:r>
              <a:rPr lang="en-US" altLang="zh-CN" baseline="-30000"/>
              <a:t>j</a:t>
            </a:r>
            <a:r>
              <a:rPr lang="en-US" altLang="zh-CN"/>
              <a:t>”</a:t>
            </a:r>
            <a:r>
              <a:rPr lang="zh-CN" altLang="en-US"/>
              <a:t>；</a:t>
            </a:r>
          </a:p>
        </p:txBody>
      </p:sp>
    </p:spTree>
  </p:cSld>
  <p:clrMapOvr>
    <a:masterClrMapping/>
  </p:clrMapOvr>
  <p:transition>
    <p:random/>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ext Box 2">
            <a:extLst>
              <a:ext uri="{FF2B5EF4-FFF2-40B4-BE49-F238E27FC236}">
                <a16:creationId xmlns:a16="http://schemas.microsoft.com/office/drawing/2014/main" id="{C79C1A72-68D7-7EAA-4923-D6DE72B8DB56}"/>
              </a:ext>
            </a:extLst>
          </p:cNvPr>
          <p:cNvSpPr txBox="1">
            <a:spLocks noChangeArrowheads="1"/>
          </p:cNvSpPr>
          <p:nvPr/>
        </p:nvSpPr>
        <p:spPr bwMode="auto">
          <a:xfrm>
            <a:off x="188913" y="404813"/>
            <a:ext cx="8678862"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a:t>
            </a:r>
            <a:r>
              <a:rPr lang="en-US" altLang="zh-CN"/>
              <a:t>(2) </a:t>
            </a:r>
            <a:r>
              <a:rPr lang="zh-CN" altLang="en-US"/>
              <a:t>若项目</a:t>
            </a:r>
            <a:r>
              <a:rPr lang="en-US" altLang="zh-CN"/>
              <a:t>[A→</a:t>
            </a:r>
            <a:r>
              <a:rPr lang="en-US" altLang="zh-CN">
                <a:ea typeface="楷体_GB2312" pitchFamily="49" charset="-122"/>
              </a:rPr>
              <a:t>α</a:t>
            </a:r>
            <a:r>
              <a:rPr lang="en-US" altLang="zh-CN"/>
              <a:t>·, a]</a:t>
            </a:r>
            <a:r>
              <a:rPr lang="zh-CN" altLang="en-US"/>
              <a:t>属于</a:t>
            </a:r>
            <a:r>
              <a:rPr lang="en-US" altLang="zh-CN"/>
              <a:t>I</a:t>
            </a:r>
            <a:r>
              <a:rPr lang="en-US" altLang="zh-CN" baseline="-30000"/>
              <a:t>k</a:t>
            </a:r>
            <a:r>
              <a:rPr lang="zh-CN" altLang="en-US"/>
              <a:t>，则置</a:t>
            </a:r>
            <a:r>
              <a:rPr lang="en-US" altLang="zh-CN"/>
              <a:t>ACTION[k, a]</a:t>
            </a:r>
            <a:r>
              <a:rPr lang="zh-CN" altLang="en-US"/>
              <a:t>为“用产生式</a:t>
            </a:r>
            <a:r>
              <a:rPr lang="en-US" altLang="zh-CN"/>
              <a:t>A→</a:t>
            </a:r>
            <a:r>
              <a:rPr lang="en-US" altLang="zh-CN">
                <a:ea typeface="楷体_GB2312" pitchFamily="49" charset="-122"/>
              </a:rPr>
              <a:t>α</a:t>
            </a:r>
            <a:r>
              <a:rPr lang="zh-CN" altLang="en-US"/>
              <a:t>归约”，简记为“</a:t>
            </a:r>
            <a:r>
              <a:rPr lang="en-US" altLang="zh-CN"/>
              <a:t>r</a:t>
            </a:r>
            <a:r>
              <a:rPr lang="en-US" altLang="zh-CN" baseline="-30000"/>
              <a:t>j</a:t>
            </a:r>
            <a:r>
              <a:rPr lang="en-US" altLang="zh-CN"/>
              <a:t>”</a:t>
            </a:r>
            <a:r>
              <a:rPr lang="zh-CN" altLang="en-US"/>
              <a:t>；其中，</a:t>
            </a:r>
            <a:r>
              <a:rPr lang="en-US" altLang="zh-CN"/>
              <a:t>j</a:t>
            </a:r>
            <a:r>
              <a:rPr lang="zh-CN" altLang="en-US"/>
              <a:t>是产生式的编号，即</a:t>
            </a:r>
            <a:r>
              <a:rPr lang="en-US" altLang="zh-CN"/>
              <a:t>A→</a:t>
            </a:r>
            <a:r>
              <a:rPr lang="en-US" altLang="zh-CN">
                <a:ea typeface="楷体_GB2312" pitchFamily="49" charset="-122"/>
              </a:rPr>
              <a:t>α</a:t>
            </a:r>
            <a:r>
              <a:rPr lang="zh-CN" altLang="en-US"/>
              <a:t>是文法</a:t>
            </a:r>
            <a:r>
              <a:rPr lang="en-US" altLang="zh-CN"/>
              <a:t>G'[S']</a:t>
            </a:r>
            <a:r>
              <a:rPr lang="zh-CN" altLang="en-US"/>
              <a:t>的第</a:t>
            </a:r>
            <a:r>
              <a:rPr lang="en-US" altLang="zh-CN"/>
              <a:t>j</a:t>
            </a:r>
            <a:r>
              <a:rPr lang="zh-CN" altLang="en-US"/>
              <a:t>个产生式；</a:t>
            </a:r>
          </a:p>
          <a:p>
            <a:pPr algn="just" eaLnBrk="1" hangingPunct="1">
              <a:lnSpc>
                <a:spcPct val="120000"/>
              </a:lnSpc>
            </a:pPr>
            <a:r>
              <a:rPr lang="zh-CN" altLang="en-US"/>
              <a:t>　　</a:t>
            </a:r>
            <a:r>
              <a:rPr lang="en-US" altLang="zh-CN"/>
              <a:t>(3) </a:t>
            </a:r>
            <a:r>
              <a:rPr lang="zh-CN" altLang="en-US"/>
              <a:t>若项目</a:t>
            </a:r>
            <a:r>
              <a:rPr lang="en-US" altLang="zh-CN"/>
              <a:t>[S'→S·, #]</a:t>
            </a:r>
            <a:r>
              <a:rPr lang="zh-CN" altLang="en-US"/>
              <a:t>属于</a:t>
            </a:r>
            <a:r>
              <a:rPr lang="en-US" altLang="zh-CN"/>
              <a:t>I</a:t>
            </a:r>
            <a:r>
              <a:rPr lang="en-US" altLang="zh-CN" baseline="-30000"/>
              <a:t>k</a:t>
            </a:r>
            <a:r>
              <a:rPr lang="zh-CN" altLang="en-US"/>
              <a:t>，则置</a:t>
            </a:r>
            <a:r>
              <a:rPr lang="en-US" altLang="zh-CN"/>
              <a:t>ACTION[k, #]</a:t>
            </a:r>
            <a:r>
              <a:rPr lang="zh-CN" altLang="en-US"/>
              <a:t>为“接受”，简记为“</a:t>
            </a:r>
            <a:r>
              <a:rPr lang="en-US" altLang="zh-CN"/>
              <a:t>acc”</a:t>
            </a:r>
            <a:r>
              <a:rPr lang="zh-CN" altLang="en-US"/>
              <a:t>；</a:t>
            </a:r>
          </a:p>
          <a:p>
            <a:pPr algn="just" eaLnBrk="1" hangingPunct="1">
              <a:lnSpc>
                <a:spcPct val="120000"/>
              </a:lnSpc>
            </a:pPr>
            <a:r>
              <a:rPr lang="zh-CN" altLang="en-US"/>
              <a:t>　　</a:t>
            </a:r>
            <a:r>
              <a:rPr lang="en-US" altLang="zh-CN"/>
              <a:t>(4)</a:t>
            </a:r>
            <a:r>
              <a:rPr lang="zh-CN" altLang="en-US"/>
              <a:t>若项目 </a:t>
            </a:r>
            <a:r>
              <a:rPr lang="en-US" altLang="zh-CN"/>
              <a:t>[A→α•Bβ,</a:t>
            </a:r>
            <a:r>
              <a:rPr lang="da-DK" altLang="zh-CN"/>
              <a:t> </a:t>
            </a:r>
            <a:r>
              <a:rPr lang="en-US" altLang="zh-CN"/>
              <a:t>b] </a:t>
            </a:r>
            <a:r>
              <a:rPr lang="zh-CN" altLang="en-US"/>
              <a:t>属于</a:t>
            </a:r>
            <a:r>
              <a:rPr lang="en-US" altLang="zh-CN"/>
              <a:t>Ik</a:t>
            </a:r>
            <a:r>
              <a:rPr lang="zh-CN" altLang="en-US"/>
              <a:t>且</a:t>
            </a:r>
            <a:r>
              <a:rPr lang="en-US" altLang="zh-CN"/>
              <a:t>GO(Ik,</a:t>
            </a:r>
            <a:r>
              <a:rPr lang="da-DK" altLang="zh-CN"/>
              <a:t> </a:t>
            </a:r>
            <a:r>
              <a:rPr lang="en-US" altLang="zh-CN"/>
              <a:t>B) =I</a:t>
            </a:r>
            <a:r>
              <a:rPr lang="en-US" altLang="zh-CN" baseline="-25000"/>
              <a:t>j</a:t>
            </a:r>
            <a:r>
              <a:rPr lang="zh-CN" altLang="en-US"/>
              <a:t>，</a:t>
            </a:r>
            <a:r>
              <a:rPr lang="en-US" altLang="zh-CN"/>
              <a:t>B</a:t>
            </a:r>
            <a:r>
              <a:rPr lang="zh-CN" altLang="en-US"/>
              <a:t>为非终结符，则置</a:t>
            </a:r>
            <a:r>
              <a:rPr lang="en-US" altLang="zh-CN"/>
              <a:t>GOTO[k,</a:t>
            </a:r>
            <a:r>
              <a:rPr lang="da-DK" altLang="zh-CN"/>
              <a:t> </a:t>
            </a:r>
            <a:r>
              <a:rPr lang="en-US" altLang="zh-CN"/>
              <a:t>B] =j</a:t>
            </a:r>
            <a:r>
              <a:rPr lang="zh-CN" altLang="en-US"/>
              <a:t>，即意为将 </a:t>
            </a:r>
            <a:r>
              <a:rPr lang="en-US" altLang="zh-CN"/>
              <a:t>(j,</a:t>
            </a:r>
            <a:r>
              <a:rPr lang="da-DK" altLang="zh-CN"/>
              <a:t> </a:t>
            </a:r>
            <a:r>
              <a:rPr lang="en-US" altLang="zh-CN"/>
              <a:t>B) </a:t>
            </a:r>
            <a:r>
              <a:rPr lang="zh-CN" altLang="en-US"/>
              <a:t>移进栈。　　    </a:t>
            </a:r>
          </a:p>
          <a:p>
            <a:pPr algn="just" eaLnBrk="1" hangingPunct="1">
              <a:lnSpc>
                <a:spcPct val="120000"/>
              </a:lnSpc>
            </a:pPr>
            <a:r>
              <a:rPr lang="zh-CN" altLang="en-US"/>
              <a:t>        </a:t>
            </a:r>
            <a:r>
              <a:rPr lang="en-US" altLang="zh-CN"/>
              <a:t>(5) </a:t>
            </a:r>
            <a:r>
              <a:rPr lang="zh-CN" altLang="en-US"/>
              <a:t>分析表中凡不能用规则</a:t>
            </a:r>
            <a:r>
              <a:rPr lang="en-US" altLang="zh-CN"/>
              <a:t>(1)</a:t>
            </a:r>
            <a:r>
              <a:rPr lang="zh-CN" altLang="en-US"/>
              <a:t>～</a:t>
            </a:r>
            <a:r>
              <a:rPr lang="en-US" altLang="zh-CN"/>
              <a:t>(4)</a:t>
            </a:r>
            <a:r>
              <a:rPr lang="zh-CN" altLang="en-US"/>
              <a:t>填入信息的空白栏均置为“出错标志”。</a:t>
            </a:r>
          </a:p>
          <a:p>
            <a:pPr algn="just" eaLnBrk="1" hangingPunct="1">
              <a:lnSpc>
                <a:spcPct val="120000"/>
              </a:lnSpc>
            </a:pPr>
            <a:r>
              <a:rPr lang="zh-CN" altLang="en-US"/>
              <a:t>　　按上述算法构造的分析表，若不存在多重定义入口</a:t>
            </a:r>
            <a:r>
              <a:rPr lang="en-US" altLang="zh-CN"/>
              <a:t>(</a:t>
            </a:r>
            <a:r>
              <a:rPr lang="zh-CN" altLang="en-US"/>
              <a:t>即动作冲突</a:t>
            </a:r>
            <a:r>
              <a:rPr lang="en-US" altLang="zh-CN"/>
              <a:t>)</a:t>
            </a:r>
            <a:r>
              <a:rPr lang="zh-CN" altLang="en-US"/>
              <a:t>的情形，则称它是文法</a:t>
            </a:r>
            <a:r>
              <a:rPr lang="en-US" altLang="zh-CN"/>
              <a:t>G[S]</a:t>
            </a:r>
            <a:r>
              <a:rPr lang="zh-CN" altLang="en-US"/>
              <a:t>的一张规范的</a:t>
            </a:r>
            <a:r>
              <a:rPr lang="en-US" altLang="zh-CN"/>
              <a:t>LR(1)</a:t>
            </a:r>
            <a:r>
              <a:rPr lang="zh-CN" altLang="en-US"/>
              <a:t>分析表，使用这种分析表的分析器叫做一个规范的</a:t>
            </a:r>
            <a:r>
              <a:rPr lang="en-US" altLang="zh-CN"/>
              <a:t>LR</a:t>
            </a:r>
            <a:r>
              <a:rPr lang="zh-CN" altLang="en-US"/>
              <a:t>分析器，具有规范的</a:t>
            </a:r>
            <a:r>
              <a:rPr lang="en-US" altLang="zh-CN"/>
              <a:t>LR(1)</a:t>
            </a:r>
            <a:r>
              <a:rPr lang="zh-CN" altLang="en-US"/>
              <a:t>分析表的文法称为一个</a:t>
            </a:r>
            <a:r>
              <a:rPr lang="en-US" altLang="zh-CN"/>
              <a:t>LR(1)</a:t>
            </a:r>
            <a:r>
              <a:rPr lang="zh-CN" altLang="en-US"/>
              <a:t>文法。</a:t>
            </a:r>
          </a:p>
        </p:txBody>
      </p:sp>
    </p:spTree>
  </p:cSld>
  <p:clrMapOvr>
    <a:masterClrMapping/>
  </p:clrMapOvr>
  <p:transition>
    <p:random/>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ext Box 2">
            <a:extLst>
              <a:ext uri="{FF2B5EF4-FFF2-40B4-BE49-F238E27FC236}">
                <a16:creationId xmlns:a16="http://schemas.microsoft.com/office/drawing/2014/main" id="{6EE42A3C-E2C3-7DB3-0D56-665377DC311D}"/>
              </a:ext>
            </a:extLst>
          </p:cNvPr>
          <p:cNvSpPr txBox="1">
            <a:spLocks noChangeArrowheads="1"/>
          </p:cNvSpPr>
          <p:nvPr/>
        </p:nvSpPr>
        <p:spPr bwMode="auto">
          <a:xfrm>
            <a:off x="217488" y="595313"/>
            <a:ext cx="8737600"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注意：构造有效的</a:t>
            </a:r>
            <a:r>
              <a:rPr lang="en-US" altLang="zh-CN">
                <a:ea typeface="楷体_GB2312" pitchFamily="49" charset="-122"/>
              </a:rPr>
              <a:t>LR(1)</a:t>
            </a:r>
            <a:r>
              <a:rPr lang="zh-CN" altLang="en-US">
                <a:ea typeface="楷体_GB2312" pitchFamily="49" charset="-122"/>
              </a:rPr>
              <a:t>项目集在求闭包</a:t>
            </a:r>
            <a:r>
              <a:rPr lang="en-US" altLang="zh-CN">
                <a:ea typeface="楷体_GB2312" pitchFamily="49" charset="-122"/>
              </a:rPr>
              <a:t>CLOSURE(I)</a:t>
            </a:r>
            <a:r>
              <a:rPr lang="zh-CN" altLang="en-US">
                <a:ea typeface="楷体_GB2312" pitchFamily="49" charset="-122"/>
              </a:rPr>
              <a:t>时与</a:t>
            </a:r>
            <a:r>
              <a:rPr lang="en-US" altLang="zh-CN">
                <a:ea typeface="楷体_GB2312" pitchFamily="49" charset="-122"/>
              </a:rPr>
              <a:t>LR(0)</a:t>
            </a:r>
            <a:r>
              <a:rPr lang="zh-CN" altLang="en-US">
                <a:ea typeface="楷体_GB2312" pitchFamily="49" charset="-122"/>
              </a:rPr>
              <a:t>是有区别的。若</a:t>
            </a:r>
            <a:r>
              <a:rPr lang="en-US" altLang="zh-CN">
                <a:ea typeface="楷体_GB2312" pitchFamily="49" charset="-122"/>
              </a:rPr>
              <a:t>A</a:t>
            </a:r>
            <a:r>
              <a:rPr lang="en-US" altLang="zh-CN"/>
              <a:t>→</a:t>
            </a:r>
            <a:r>
              <a:rPr lang="en-US" altLang="zh-CN">
                <a:ea typeface="楷体_GB2312" pitchFamily="49" charset="-122"/>
              </a:rPr>
              <a:t>α</a:t>
            </a:r>
            <a:r>
              <a:rPr lang="en-US" altLang="zh-CN"/>
              <a:t>·</a:t>
            </a:r>
            <a:r>
              <a:rPr lang="en-US" altLang="zh-CN">
                <a:ea typeface="楷体_GB2312" pitchFamily="49" charset="-122"/>
              </a:rPr>
              <a:t>Bβ</a:t>
            </a:r>
            <a:r>
              <a:rPr lang="zh-CN" altLang="en-US">
                <a:ea typeface="楷体_GB2312" pitchFamily="49" charset="-122"/>
              </a:rPr>
              <a:t>属于</a:t>
            </a:r>
            <a:r>
              <a:rPr lang="en-US" altLang="zh-CN">
                <a:ea typeface="楷体_GB2312" pitchFamily="49" charset="-122"/>
              </a:rPr>
              <a:t>CLOSURE(I)</a:t>
            </a:r>
            <a:r>
              <a:rPr lang="zh-CN" altLang="en-US">
                <a:ea typeface="楷体_GB2312" pitchFamily="49" charset="-122"/>
              </a:rPr>
              <a:t>，关于</a:t>
            </a:r>
            <a:r>
              <a:rPr lang="en-US" altLang="zh-CN">
                <a:ea typeface="楷体_GB2312" pitchFamily="49" charset="-122"/>
              </a:rPr>
              <a:t>B</a:t>
            </a:r>
            <a:r>
              <a:rPr lang="zh-CN" altLang="en-US">
                <a:ea typeface="楷体_GB2312" pitchFamily="49" charset="-122"/>
              </a:rPr>
              <a:t>的产生式是</a:t>
            </a:r>
            <a:r>
              <a:rPr lang="en-US" altLang="zh-CN">
                <a:ea typeface="楷体_GB2312" pitchFamily="49" charset="-122"/>
              </a:rPr>
              <a:t>B</a:t>
            </a:r>
            <a:r>
              <a:rPr lang="en-US" altLang="zh-CN"/>
              <a:t>→</a:t>
            </a:r>
            <a:r>
              <a:rPr lang="en-US" altLang="zh-CN">
                <a:ea typeface="楷体_GB2312" pitchFamily="49" charset="-122"/>
              </a:rPr>
              <a:t>γ</a:t>
            </a:r>
            <a:r>
              <a:rPr lang="zh-CN" altLang="en-US">
                <a:ea typeface="楷体_GB2312" pitchFamily="49" charset="-122"/>
              </a:rPr>
              <a:t>，则对</a:t>
            </a:r>
            <a:r>
              <a:rPr lang="en-US" altLang="zh-CN">
                <a:ea typeface="楷体_GB2312" pitchFamily="49" charset="-122"/>
              </a:rPr>
              <a:t>LR(0)</a:t>
            </a:r>
            <a:r>
              <a:rPr lang="zh-CN" altLang="en-US">
                <a:ea typeface="楷体_GB2312" pitchFamily="49" charset="-122"/>
              </a:rPr>
              <a:t>来说，项目</a:t>
            </a:r>
            <a:r>
              <a:rPr lang="en-US" altLang="zh-CN">
                <a:ea typeface="楷体_GB2312" pitchFamily="49" charset="-122"/>
              </a:rPr>
              <a:t>B</a:t>
            </a:r>
            <a:r>
              <a:rPr lang="en-US" altLang="zh-CN"/>
              <a:t>→·</a:t>
            </a:r>
            <a:r>
              <a:rPr lang="en-US" altLang="zh-CN">
                <a:ea typeface="楷体_GB2312" pitchFamily="49" charset="-122"/>
              </a:rPr>
              <a:t>γ</a:t>
            </a:r>
            <a:r>
              <a:rPr lang="zh-CN" altLang="en-US">
                <a:ea typeface="楷体_GB2312" pitchFamily="49" charset="-122"/>
              </a:rPr>
              <a:t>也属于</a:t>
            </a:r>
            <a:r>
              <a:rPr lang="en-US" altLang="zh-CN">
                <a:ea typeface="楷体_GB2312" pitchFamily="49" charset="-122"/>
              </a:rPr>
              <a:t>CLOSURE(I)</a:t>
            </a:r>
            <a:r>
              <a:rPr lang="zh-CN" altLang="en-US">
                <a:ea typeface="楷体_GB2312" pitchFamily="49" charset="-122"/>
              </a:rPr>
              <a:t>；但对</a:t>
            </a:r>
            <a:r>
              <a:rPr lang="en-US" altLang="zh-CN">
                <a:ea typeface="楷体_GB2312" pitchFamily="49" charset="-122"/>
              </a:rPr>
              <a:t>LR(1)(</a:t>
            </a:r>
            <a:r>
              <a:rPr lang="zh-CN" altLang="en-US">
                <a:ea typeface="楷体_GB2312" pitchFamily="49" charset="-122"/>
              </a:rPr>
              <a:t>假定</a:t>
            </a:r>
            <a:r>
              <a:rPr lang="en-US" altLang="zh-CN">
                <a:ea typeface="楷体_GB2312" pitchFamily="49" charset="-122"/>
              </a:rPr>
              <a:t>A</a:t>
            </a:r>
            <a:r>
              <a:rPr lang="en-US" altLang="zh-CN"/>
              <a:t>→</a:t>
            </a:r>
            <a:r>
              <a:rPr lang="en-US" altLang="zh-CN">
                <a:ea typeface="楷体_GB2312" pitchFamily="49" charset="-122"/>
              </a:rPr>
              <a:t>α</a:t>
            </a:r>
            <a:r>
              <a:rPr lang="en-US" altLang="zh-CN"/>
              <a:t>·</a:t>
            </a:r>
            <a:r>
              <a:rPr lang="en-US" altLang="zh-CN">
                <a:ea typeface="楷体_GB2312" pitchFamily="49" charset="-122"/>
              </a:rPr>
              <a:t>Bβ</a:t>
            </a:r>
            <a:r>
              <a:rPr lang="zh-CN" altLang="en-US">
                <a:ea typeface="楷体_GB2312" pitchFamily="49" charset="-122"/>
              </a:rPr>
              <a:t>的后续一个字符为</a:t>
            </a:r>
            <a:r>
              <a:rPr lang="en-US" altLang="zh-CN">
                <a:ea typeface="楷体_GB2312" pitchFamily="49" charset="-122"/>
              </a:rPr>
              <a:t>a)</a:t>
            </a:r>
            <a:r>
              <a:rPr lang="zh-CN" altLang="en-US">
                <a:ea typeface="楷体_GB2312" pitchFamily="49" charset="-122"/>
              </a:rPr>
              <a:t>，则要求对</a:t>
            </a:r>
            <a:r>
              <a:rPr lang="en-US" altLang="zh-CN">
                <a:ea typeface="楷体_GB2312" pitchFamily="49" charset="-122"/>
              </a:rPr>
              <a:t>FIRST(βa)</a:t>
            </a:r>
            <a:r>
              <a:rPr lang="zh-CN" altLang="en-US">
                <a:ea typeface="楷体_GB2312" pitchFamily="49" charset="-122"/>
              </a:rPr>
              <a:t>中的每个终结符</a:t>
            </a:r>
            <a:r>
              <a:rPr lang="en-US" altLang="zh-CN">
                <a:ea typeface="楷体_GB2312" pitchFamily="49" charset="-122"/>
              </a:rPr>
              <a:t>b</a:t>
            </a:r>
            <a:r>
              <a:rPr lang="zh-CN" altLang="en-US">
                <a:ea typeface="楷体_GB2312" pitchFamily="49" charset="-122"/>
              </a:rPr>
              <a:t>，都有项目</a:t>
            </a:r>
            <a:r>
              <a:rPr lang="en-US" altLang="zh-CN">
                <a:ea typeface="楷体_GB2312" pitchFamily="49" charset="-122"/>
              </a:rPr>
              <a:t>[B</a:t>
            </a:r>
            <a:r>
              <a:rPr lang="en-US" altLang="zh-CN"/>
              <a:t>→·</a:t>
            </a:r>
            <a:r>
              <a:rPr lang="en-US" altLang="zh-CN">
                <a:ea typeface="楷体_GB2312" pitchFamily="49" charset="-122"/>
              </a:rPr>
              <a:t>γ,b]</a:t>
            </a:r>
            <a:r>
              <a:rPr lang="zh-CN" altLang="en-US">
                <a:ea typeface="楷体_GB2312" pitchFamily="49" charset="-122"/>
              </a:rPr>
              <a:t>属于</a:t>
            </a:r>
            <a:r>
              <a:rPr lang="en-US" altLang="zh-CN">
                <a:ea typeface="楷体_GB2312" pitchFamily="49" charset="-122"/>
              </a:rPr>
              <a:t>CLOSURE(I)</a:t>
            </a:r>
            <a:r>
              <a:rPr lang="zh-CN" altLang="en-US"/>
              <a:t>。</a:t>
            </a:r>
          </a:p>
          <a:p>
            <a:pPr algn="just" eaLnBrk="1" hangingPunct="1">
              <a:lnSpc>
                <a:spcPct val="140000"/>
              </a:lnSpc>
              <a:spcBef>
                <a:spcPct val="50000"/>
              </a:spcBef>
            </a:pPr>
            <a:r>
              <a:rPr lang="zh-CN" altLang="en-US"/>
              <a:t>         </a:t>
            </a:r>
            <a:r>
              <a:rPr lang="zh-CN" altLang="en-US">
                <a:ea typeface="楷体_GB2312" pitchFamily="49" charset="-122"/>
              </a:rPr>
              <a:t>其实，向前搜索符仅对归约项目有意义，因为只有当输入符号是归约项目的向前搜索符时才表明该归约的操作是正确的操作，否则只能是移进操作或者出错。但是在构造</a:t>
            </a:r>
            <a:r>
              <a:rPr lang="en-US" altLang="zh-CN">
                <a:ea typeface="楷体_GB2312" pitchFamily="49" charset="-122"/>
              </a:rPr>
              <a:t>LR(1) </a:t>
            </a:r>
            <a:r>
              <a:rPr lang="zh-CN" altLang="en-US">
                <a:ea typeface="楷体_GB2312" pitchFamily="49" charset="-122"/>
              </a:rPr>
              <a:t>分析表中，直接为归约项目确定向前搜索符是困难的，所以只能先确定</a:t>
            </a:r>
            <a:r>
              <a:rPr lang="en-US" altLang="zh-CN">
                <a:ea typeface="楷体_GB2312" pitchFamily="49" charset="-122"/>
              </a:rPr>
              <a:t>A→•α,</a:t>
            </a:r>
            <a:r>
              <a:rPr lang="da-DK" altLang="zh-CN">
                <a:ea typeface="楷体_GB2312" pitchFamily="49" charset="-122"/>
              </a:rPr>
              <a:t> </a:t>
            </a:r>
            <a:r>
              <a:rPr lang="en-US" altLang="zh-CN">
                <a:ea typeface="楷体_GB2312" pitchFamily="49" charset="-122"/>
              </a:rPr>
              <a:t>a</a:t>
            </a:r>
            <a:r>
              <a:rPr lang="zh-CN" altLang="en-US">
                <a:ea typeface="楷体_GB2312" pitchFamily="49" charset="-122"/>
              </a:rPr>
              <a:t>，然后再推得</a:t>
            </a:r>
            <a:r>
              <a:rPr lang="en-US" altLang="zh-CN">
                <a:ea typeface="楷体_GB2312" pitchFamily="49" charset="-122"/>
              </a:rPr>
              <a:t>A→α•,</a:t>
            </a:r>
            <a:r>
              <a:rPr lang="da-DK" altLang="zh-CN">
                <a:ea typeface="楷体_GB2312" pitchFamily="49" charset="-122"/>
              </a:rPr>
              <a:t> </a:t>
            </a:r>
            <a:r>
              <a:rPr lang="en-US" altLang="zh-CN">
                <a:ea typeface="楷体_GB2312" pitchFamily="49" charset="-122"/>
              </a:rPr>
              <a:t>a</a:t>
            </a:r>
            <a:r>
              <a:rPr lang="zh-CN" altLang="en-US">
                <a:ea typeface="楷体_GB2312" pitchFamily="49" charset="-122"/>
              </a:rPr>
              <a:t>。</a:t>
            </a:r>
          </a:p>
        </p:txBody>
      </p:sp>
    </p:spTree>
  </p:cSld>
  <p:clrMapOvr>
    <a:masterClrMapping/>
  </p:clrMapOvr>
  <p:transition>
    <p:random/>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a:extLst>
              <a:ext uri="{FF2B5EF4-FFF2-40B4-BE49-F238E27FC236}">
                <a16:creationId xmlns:a16="http://schemas.microsoft.com/office/drawing/2014/main" id="{29DB4162-4758-0F92-B59D-5A0151BB8CEB}"/>
              </a:ext>
            </a:extLst>
          </p:cNvPr>
          <p:cNvSpPr txBox="1">
            <a:spLocks noChangeArrowheads="1"/>
          </p:cNvSpPr>
          <p:nvPr/>
        </p:nvSpPr>
        <p:spPr bwMode="auto">
          <a:xfrm>
            <a:off x="203200" y="595313"/>
            <a:ext cx="8751888" cy="59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楷体_GB2312" pitchFamily="49" charset="-122"/>
              </a:rPr>
              <a:t>　　</a:t>
            </a:r>
            <a:r>
              <a:rPr lang="en-US" altLang="zh-CN">
                <a:ea typeface="楷体_GB2312" pitchFamily="49" charset="-122"/>
              </a:rPr>
              <a:t>LR(1)</a:t>
            </a:r>
            <a:r>
              <a:rPr lang="zh-CN" altLang="en-US">
                <a:ea typeface="楷体_GB2312" pitchFamily="49" charset="-122"/>
              </a:rPr>
              <a:t>与</a:t>
            </a:r>
            <a:r>
              <a:rPr lang="en-US" altLang="zh-CN">
                <a:ea typeface="楷体_GB2312" pitchFamily="49" charset="-122"/>
              </a:rPr>
              <a:t>LR(0)</a:t>
            </a:r>
            <a:r>
              <a:rPr lang="zh-CN" altLang="en-US">
                <a:ea typeface="楷体_GB2312" pitchFamily="49" charset="-122"/>
              </a:rPr>
              <a:t>及</a:t>
            </a:r>
            <a:r>
              <a:rPr lang="en-US" altLang="zh-CN">
                <a:ea typeface="楷体_GB2312" pitchFamily="49" charset="-122"/>
              </a:rPr>
              <a:t>SLR(1)</a:t>
            </a:r>
            <a:r>
              <a:rPr lang="zh-CN" altLang="en-US">
                <a:ea typeface="楷体_GB2312" pitchFamily="49" charset="-122"/>
              </a:rPr>
              <a:t>方法的区别也体现在构造分析表算法的步骤</a:t>
            </a:r>
            <a:r>
              <a:rPr lang="en-US" altLang="zh-CN">
                <a:ea typeface="楷体_GB2312" pitchFamily="49" charset="-122"/>
              </a:rPr>
              <a:t>(2)</a:t>
            </a:r>
            <a:r>
              <a:rPr lang="zh-CN" altLang="en-US">
                <a:ea typeface="楷体_GB2312" pitchFamily="49" charset="-122"/>
              </a:rPr>
              <a:t>上。若项目</a:t>
            </a:r>
            <a:r>
              <a:rPr lang="en-US" altLang="zh-CN">
                <a:ea typeface="楷体_GB2312" pitchFamily="49" charset="-122"/>
              </a:rPr>
              <a:t>A</a:t>
            </a:r>
            <a:r>
              <a:rPr lang="en-US" altLang="zh-CN"/>
              <a:t>→</a:t>
            </a:r>
            <a:r>
              <a:rPr lang="en-US" altLang="zh-CN">
                <a:ea typeface="楷体_GB2312" pitchFamily="49" charset="-122"/>
              </a:rPr>
              <a:t>α</a:t>
            </a:r>
            <a:r>
              <a:rPr lang="en-US" altLang="zh-CN"/>
              <a:t>· </a:t>
            </a:r>
            <a:r>
              <a:rPr lang="zh-CN" altLang="en-US">
                <a:ea typeface="楷体_GB2312" pitchFamily="49" charset="-122"/>
              </a:rPr>
              <a:t>属于</a:t>
            </a:r>
            <a:r>
              <a:rPr lang="en-US" altLang="zh-CN">
                <a:ea typeface="楷体_GB2312" pitchFamily="49" charset="-122"/>
              </a:rPr>
              <a:t>I</a:t>
            </a:r>
            <a:r>
              <a:rPr lang="en-US" altLang="zh-CN" baseline="-30000">
                <a:ea typeface="楷体_GB2312" pitchFamily="49" charset="-122"/>
              </a:rPr>
              <a:t>k</a:t>
            </a:r>
            <a:r>
              <a:rPr lang="zh-CN" altLang="en-US">
                <a:ea typeface="楷体_GB2312" pitchFamily="49" charset="-122"/>
              </a:rPr>
              <a:t>，则当用产生式</a:t>
            </a:r>
            <a:r>
              <a:rPr lang="en-US" altLang="zh-CN">
                <a:ea typeface="楷体_GB2312" pitchFamily="49" charset="-122"/>
              </a:rPr>
              <a:t>A</a:t>
            </a:r>
            <a:r>
              <a:rPr lang="en-US" altLang="zh-CN"/>
              <a:t>→</a:t>
            </a:r>
            <a:r>
              <a:rPr lang="en-US" altLang="zh-CN">
                <a:ea typeface="楷体_GB2312" pitchFamily="49" charset="-122"/>
              </a:rPr>
              <a:t>α</a:t>
            </a:r>
            <a:r>
              <a:rPr lang="zh-CN" altLang="en-US">
                <a:ea typeface="楷体_GB2312" pitchFamily="49" charset="-122"/>
              </a:rPr>
              <a:t>归约时，</a:t>
            </a:r>
            <a:r>
              <a:rPr lang="en-US" altLang="zh-CN">
                <a:ea typeface="楷体_GB2312" pitchFamily="49" charset="-122"/>
              </a:rPr>
              <a:t>LR(0)</a:t>
            </a:r>
            <a:r>
              <a:rPr lang="zh-CN" altLang="en-US">
                <a:ea typeface="楷体_GB2312" pitchFamily="49" charset="-122"/>
              </a:rPr>
              <a:t>无论面临什么输入符号都进行归约动作；</a:t>
            </a:r>
            <a:r>
              <a:rPr lang="en-US" altLang="zh-CN">
                <a:ea typeface="楷体_GB2312" pitchFamily="49" charset="-122"/>
              </a:rPr>
              <a:t>SLR(1)</a:t>
            </a:r>
            <a:r>
              <a:rPr lang="zh-CN" altLang="en-US">
                <a:ea typeface="楷体_GB2312" pitchFamily="49" charset="-122"/>
              </a:rPr>
              <a:t>则是仅当面临的输入符号</a:t>
            </a:r>
            <a:r>
              <a:rPr lang="en-US" altLang="zh-CN">
                <a:ea typeface="楷体_GB2312" pitchFamily="49" charset="-122"/>
              </a:rPr>
              <a:t>a</a:t>
            </a:r>
            <a:r>
              <a:rPr lang="en-US" altLang="zh-CN"/>
              <a:t>∈</a:t>
            </a:r>
            <a:r>
              <a:rPr lang="en-US" altLang="zh-CN">
                <a:ea typeface="楷体_GB2312" pitchFamily="49" charset="-122"/>
              </a:rPr>
              <a:t>FOLLOW(A)</a:t>
            </a:r>
            <a:r>
              <a:rPr lang="zh-CN" altLang="en-US">
                <a:ea typeface="楷体_GB2312" pitchFamily="49" charset="-122"/>
              </a:rPr>
              <a:t>时进行归约动作，而不判断栈里的符号串所构成的活前缀</a:t>
            </a:r>
            <a:r>
              <a:rPr lang="en-US" altLang="zh-CN">
                <a:ea typeface="楷体_GB2312" pitchFamily="49" charset="-122"/>
              </a:rPr>
              <a:t>βα</a:t>
            </a:r>
            <a:r>
              <a:rPr lang="zh-CN" altLang="en-US">
                <a:ea typeface="楷体_GB2312" pitchFamily="49" charset="-122"/>
              </a:rPr>
              <a:t>是否存在着把</a:t>
            </a:r>
            <a:r>
              <a:rPr lang="en-US" altLang="zh-CN">
                <a:ea typeface="楷体_GB2312" pitchFamily="49" charset="-122"/>
              </a:rPr>
              <a:t>α</a:t>
            </a:r>
            <a:r>
              <a:rPr lang="zh-CN" altLang="en-US">
                <a:ea typeface="楷体_GB2312" pitchFamily="49" charset="-122"/>
              </a:rPr>
              <a:t>归约为</a:t>
            </a:r>
            <a:r>
              <a:rPr lang="en-US" altLang="zh-CN">
                <a:ea typeface="楷体_GB2312" pitchFamily="49" charset="-122"/>
              </a:rPr>
              <a:t>A</a:t>
            </a:r>
            <a:r>
              <a:rPr lang="zh-CN" altLang="en-US">
                <a:ea typeface="楷体_GB2312" pitchFamily="49" charset="-122"/>
              </a:rPr>
              <a:t>的规范句型</a:t>
            </a:r>
            <a:r>
              <a:rPr lang="en-US" altLang="zh-CN">
                <a:ea typeface="黑体" panose="02010609060101010101" pitchFamily="49" charset="-122"/>
              </a:rPr>
              <a:t>——</a:t>
            </a:r>
            <a:r>
              <a:rPr lang="zh-CN" altLang="en-US">
                <a:ea typeface="楷体_GB2312" pitchFamily="49" charset="-122"/>
              </a:rPr>
              <a:t>其前缀是</a:t>
            </a:r>
            <a:r>
              <a:rPr lang="en-US" altLang="zh-CN">
                <a:ea typeface="楷体_GB2312" pitchFamily="49" charset="-122"/>
              </a:rPr>
              <a:t>βAa</a:t>
            </a:r>
            <a:r>
              <a:rPr lang="zh-CN" altLang="en-US">
                <a:ea typeface="楷体_GB2312" pitchFamily="49" charset="-122"/>
              </a:rPr>
              <a:t>；</a:t>
            </a:r>
            <a:r>
              <a:rPr lang="en-US" altLang="zh-CN">
                <a:ea typeface="楷体_GB2312" pitchFamily="49" charset="-122"/>
              </a:rPr>
              <a:t>LR(1)</a:t>
            </a:r>
            <a:r>
              <a:rPr lang="zh-CN" altLang="en-US">
                <a:ea typeface="楷体_GB2312" pitchFamily="49" charset="-122"/>
              </a:rPr>
              <a:t>则明确指出了当</a:t>
            </a:r>
            <a:r>
              <a:rPr lang="en-US" altLang="zh-CN">
                <a:ea typeface="楷体_GB2312" pitchFamily="49" charset="-122"/>
              </a:rPr>
              <a:t>α</a:t>
            </a:r>
            <a:r>
              <a:rPr lang="zh-CN" altLang="en-US">
                <a:ea typeface="楷体_GB2312" pitchFamily="49" charset="-122"/>
              </a:rPr>
              <a:t>后跟终结符</a:t>
            </a:r>
            <a:r>
              <a:rPr lang="en-US" altLang="zh-CN">
                <a:ea typeface="楷体_GB2312" pitchFamily="49" charset="-122"/>
              </a:rPr>
              <a:t>a(</a:t>
            </a:r>
            <a:r>
              <a:rPr lang="zh-CN" altLang="en-US">
                <a:ea typeface="楷体_GB2312" pitchFamily="49" charset="-122"/>
              </a:rPr>
              <a:t>即存在规范句型其前缀为</a:t>
            </a:r>
            <a:r>
              <a:rPr lang="en-US" altLang="zh-CN">
                <a:ea typeface="楷体_GB2312" pitchFamily="49" charset="-122"/>
              </a:rPr>
              <a:t>βAa)</a:t>
            </a:r>
            <a:r>
              <a:rPr lang="zh-CN" altLang="en-US">
                <a:ea typeface="楷体_GB2312" pitchFamily="49" charset="-122"/>
              </a:rPr>
              <a:t>时，才容许把</a:t>
            </a:r>
            <a:r>
              <a:rPr lang="en-US" altLang="zh-CN">
                <a:ea typeface="楷体_GB2312" pitchFamily="49" charset="-122"/>
              </a:rPr>
              <a:t>α</a:t>
            </a:r>
            <a:r>
              <a:rPr lang="zh-CN" altLang="en-US">
                <a:ea typeface="楷体_GB2312" pitchFamily="49" charset="-122"/>
              </a:rPr>
              <a:t>归约为</a:t>
            </a:r>
            <a:r>
              <a:rPr lang="en-US" altLang="zh-CN">
                <a:ea typeface="楷体_GB2312" pitchFamily="49" charset="-122"/>
              </a:rPr>
              <a:t>A</a:t>
            </a:r>
            <a:r>
              <a:rPr lang="zh-CN" altLang="en-US">
                <a:ea typeface="楷体_GB2312" pitchFamily="49" charset="-122"/>
              </a:rPr>
              <a:t>。因此，</a:t>
            </a:r>
            <a:r>
              <a:rPr lang="en-US" altLang="zh-CN">
                <a:ea typeface="楷体_GB2312" pitchFamily="49" charset="-122"/>
              </a:rPr>
              <a:t>LR(1)</a:t>
            </a:r>
            <a:r>
              <a:rPr lang="zh-CN" altLang="en-US">
                <a:ea typeface="楷体_GB2312" pitchFamily="49" charset="-122"/>
              </a:rPr>
              <a:t>比</a:t>
            </a:r>
            <a:r>
              <a:rPr lang="en-US" altLang="zh-CN">
                <a:ea typeface="楷体_GB2312" pitchFamily="49" charset="-122"/>
              </a:rPr>
              <a:t>SLR(1)</a:t>
            </a:r>
            <a:r>
              <a:rPr lang="zh-CN" altLang="en-US">
                <a:ea typeface="楷体_GB2312" pitchFamily="49" charset="-122"/>
              </a:rPr>
              <a:t>更精确，解决的冲突也多于</a:t>
            </a:r>
            <a:r>
              <a:rPr lang="en-US" altLang="zh-CN">
                <a:ea typeface="楷体_GB2312" pitchFamily="49" charset="-122"/>
              </a:rPr>
              <a:t>SLR(1)</a:t>
            </a:r>
            <a:r>
              <a:rPr lang="zh-CN" altLang="en-US">
                <a:ea typeface="楷体_GB2312" pitchFamily="49" charset="-122"/>
              </a:rPr>
              <a:t>。</a:t>
            </a:r>
            <a:endParaRPr lang="zh-CN" altLang="en-US"/>
          </a:p>
          <a:p>
            <a:pPr algn="just" eaLnBrk="1" hangingPunct="1">
              <a:lnSpc>
                <a:spcPct val="130000"/>
              </a:lnSpc>
              <a:spcBef>
                <a:spcPct val="50000"/>
              </a:spcBef>
            </a:pPr>
            <a:r>
              <a:rPr lang="zh-CN" altLang="en-US">
                <a:ea typeface="楷体_GB2312" pitchFamily="49" charset="-122"/>
              </a:rPr>
              <a:t>　　但对</a:t>
            </a:r>
            <a:r>
              <a:rPr lang="en-US" altLang="zh-CN">
                <a:ea typeface="楷体_GB2312" pitchFamily="49" charset="-122"/>
              </a:rPr>
              <a:t>LR(1)</a:t>
            </a:r>
            <a:r>
              <a:rPr lang="zh-CN" altLang="en-US">
                <a:ea typeface="楷体_GB2312" pitchFamily="49" charset="-122"/>
              </a:rPr>
              <a:t>来说，其中的一些状态</a:t>
            </a:r>
            <a:r>
              <a:rPr lang="en-US" altLang="zh-CN">
                <a:ea typeface="楷体_GB2312" pitchFamily="49" charset="-122"/>
              </a:rPr>
              <a:t>(</a:t>
            </a:r>
            <a:r>
              <a:rPr lang="zh-CN" altLang="en-US">
                <a:ea typeface="楷体_GB2312" pitchFamily="49" charset="-122"/>
              </a:rPr>
              <a:t>项目集</a:t>
            </a:r>
            <a:r>
              <a:rPr lang="en-US" altLang="zh-CN">
                <a:ea typeface="楷体_GB2312" pitchFamily="49" charset="-122"/>
              </a:rPr>
              <a:t>)</a:t>
            </a:r>
            <a:r>
              <a:rPr lang="zh-CN" altLang="en-US">
                <a:ea typeface="楷体_GB2312" pitchFamily="49" charset="-122"/>
              </a:rPr>
              <a:t>除了向前搜索符不同外，其核心部分都是相同的；也即</a:t>
            </a:r>
            <a:r>
              <a:rPr lang="en-US" altLang="zh-CN">
                <a:ea typeface="楷体_GB2312" pitchFamily="49" charset="-122"/>
              </a:rPr>
              <a:t>LR(1)</a:t>
            </a:r>
            <a:r>
              <a:rPr lang="zh-CN" altLang="en-US">
                <a:ea typeface="楷体_GB2312" pitchFamily="49" charset="-122"/>
              </a:rPr>
              <a:t>比</a:t>
            </a:r>
            <a:r>
              <a:rPr lang="en-US" altLang="zh-CN">
                <a:ea typeface="楷体_GB2312" pitchFamily="49" charset="-122"/>
              </a:rPr>
              <a:t>SLR(1)</a:t>
            </a:r>
            <a:r>
              <a:rPr lang="zh-CN" altLang="en-US">
                <a:ea typeface="楷体_GB2312" pitchFamily="49" charset="-122"/>
              </a:rPr>
              <a:t>和</a:t>
            </a:r>
            <a:r>
              <a:rPr lang="en-US" altLang="zh-CN">
                <a:ea typeface="楷体_GB2312" pitchFamily="49" charset="-122"/>
              </a:rPr>
              <a:t>LR(0)</a:t>
            </a:r>
            <a:r>
              <a:rPr lang="zh-CN" altLang="en-US">
                <a:ea typeface="楷体_GB2312" pitchFamily="49" charset="-122"/>
              </a:rPr>
              <a:t>存在更多的状态。因此，</a:t>
            </a:r>
            <a:r>
              <a:rPr lang="en-US" altLang="zh-CN">
                <a:ea typeface="楷体_GB2312" pitchFamily="49" charset="-122"/>
              </a:rPr>
              <a:t>LR(1)</a:t>
            </a:r>
            <a:r>
              <a:rPr lang="zh-CN" altLang="en-US">
                <a:ea typeface="楷体_GB2312" pitchFamily="49" charset="-122"/>
              </a:rPr>
              <a:t>的构造比</a:t>
            </a:r>
            <a:r>
              <a:rPr lang="en-US" altLang="zh-CN">
                <a:ea typeface="楷体_GB2312" pitchFamily="49" charset="-122"/>
              </a:rPr>
              <a:t>LR(0)</a:t>
            </a:r>
            <a:r>
              <a:rPr lang="zh-CN" altLang="en-US">
                <a:ea typeface="楷体_GB2312" pitchFamily="49" charset="-122"/>
              </a:rPr>
              <a:t>和</a:t>
            </a:r>
            <a:r>
              <a:rPr lang="en-US" altLang="zh-CN">
                <a:ea typeface="楷体_GB2312" pitchFamily="49" charset="-122"/>
              </a:rPr>
              <a:t>SLR(1)</a:t>
            </a:r>
            <a:r>
              <a:rPr lang="zh-CN" altLang="en-US">
                <a:ea typeface="楷体_GB2312" pitchFamily="49" charset="-122"/>
              </a:rPr>
              <a:t>更复杂，占用的存储空间也更多。</a:t>
            </a:r>
            <a:endParaRPr lang="zh-CN" altLang="en-US"/>
          </a:p>
        </p:txBody>
      </p:sp>
    </p:spTree>
  </p:cSld>
  <p:clrMapOvr>
    <a:masterClrMapping/>
  </p:clrMapOvr>
  <p:transition>
    <p:random/>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ext Box 2">
            <a:extLst>
              <a:ext uri="{FF2B5EF4-FFF2-40B4-BE49-F238E27FC236}">
                <a16:creationId xmlns:a16="http://schemas.microsoft.com/office/drawing/2014/main" id="{FC0DE5A9-96E5-D31F-DE6C-C77A5D4F0898}"/>
              </a:ext>
            </a:extLst>
          </p:cNvPr>
          <p:cNvSpPr txBox="1">
            <a:spLocks noChangeArrowheads="1"/>
          </p:cNvSpPr>
          <p:nvPr/>
        </p:nvSpPr>
        <p:spPr bwMode="auto">
          <a:xfrm>
            <a:off x="282575" y="536575"/>
            <a:ext cx="8709025"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3.22</a:t>
            </a:r>
            <a:r>
              <a:rPr lang="en-US" altLang="zh-CN"/>
              <a:t>  </a:t>
            </a:r>
            <a:r>
              <a:rPr lang="zh-CN" altLang="en-US"/>
              <a:t>试构造例</a:t>
            </a:r>
            <a:r>
              <a:rPr lang="en-US" altLang="zh-CN"/>
              <a:t>3.17</a:t>
            </a:r>
            <a:r>
              <a:rPr lang="zh-CN" altLang="en-US"/>
              <a:t>所示文法</a:t>
            </a:r>
            <a:r>
              <a:rPr lang="en-US" altLang="zh-CN"/>
              <a:t>G[S]</a:t>
            </a:r>
            <a:r>
              <a:rPr lang="zh-CN" altLang="en-US"/>
              <a:t>的</a:t>
            </a:r>
            <a:r>
              <a:rPr lang="en-US" altLang="zh-CN"/>
              <a:t>LR(1)</a:t>
            </a:r>
            <a:r>
              <a:rPr lang="zh-CN" altLang="en-US"/>
              <a:t>分析表。</a:t>
            </a:r>
          </a:p>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由</a:t>
            </a:r>
            <a:r>
              <a:rPr lang="en-US" altLang="zh-CN"/>
              <a:t>FOLLOW</a:t>
            </a:r>
            <a:r>
              <a:rPr lang="zh-CN" altLang="en-US"/>
              <a:t>集构造方法知</a:t>
            </a:r>
          </a:p>
          <a:p>
            <a:pPr algn="ctr" eaLnBrk="1" hangingPunct="1">
              <a:lnSpc>
                <a:spcPct val="140000"/>
              </a:lnSpc>
              <a:spcBef>
                <a:spcPct val="50000"/>
              </a:spcBef>
            </a:pPr>
            <a:r>
              <a:rPr lang="en-US" altLang="zh-CN"/>
              <a:t>FOLLOW(S')={#}</a:t>
            </a:r>
            <a:r>
              <a:rPr lang="zh-CN" altLang="en-US"/>
              <a:t>；</a:t>
            </a:r>
          </a:p>
          <a:p>
            <a:pPr algn="just" eaLnBrk="1" hangingPunct="1">
              <a:lnSpc>
                <a:spcPct val="140000"/>
              </a:lnSpc>
              <a:spcBef>
                <a:spcPct val="50000"/>
              </a:spcBef>
            </a:pPr>
            <a:r>
              <a:rPr lang="zh-CN" altLang="en-US"/>
              <a:t>且由</a:t>
            </a:r>
            <a:r>
              <a:rPr lang="en-US" altLang="zh-CN"/>
              <a:t>S'→S</a:t>
            </a:r>
            <a:r>
              <a:rPr lang="zh-CN" altLang="en-US"/>
              <a:t>知</a:t>
            </a:r>
            <a:r>
              <a:rPr lang="en-US" altLang="zh-CN"/>
              <a:t>FOLLOW(S') </a:t>
            </a:r>
            <a:r>
              <a:rPr lang="en-US" altLang="zh-CN">
                <a:sym typeface="SymbolPS" charset="2"/>
              </a:rPr>
              <a:t></a:t>
            </a:r>
            <a:r>
              <a:rPr lang="en-US" altLang="zh-CN"/>
              <a:t> FOLLOW(S)</a:t>
            </a:r>
            <a:r>
              <a:rPr lang="zh-CN" altLang="en-US"/>
              <a:t>，即</a:t>
            </a:r>
            <a:r>
              <a:rPr lang="en-US" altLang="zh-CN"/>
              <a:t>FOLLOW(S)=</a:t>
            </a:r>
            <a:r>
              <a:rPr lang="zh-CN" altLang="en-US"/>
              <a:t>｛</a:t>
            </a:r>
            <a:r>
              <a:rPr lang="en-US" altLang="zh-CN"/>
              <a:t>#</a:t>
            </a:r>
            <a:r>
              <a:rPr lang="zh-CN" altLang="en-US"/>
              <a:t>｝；也即</a:t>
            </a:r>
            <a:r>
              <a:rPr lang="en-US" altLang="zh-CN"/>
              <a:t>S</a:t>
            </a:r>
            <a:r>
              <a:rPr lang="zh-CN" altLang="en-US"/>
              <a:t>的向前搜索字符为“</a:t>
            </a:r>
            <a:r>
              <a:rPr lang="en-US" altLang="zh-CN"/>
              <a:t>#”(</a:t>
            </a:r>
            <a:r>
              <a:rPr lang="zh-CN" altLang="en-US"/>
              <a:t>实际上可直接看出</a:t>
            </a:r>
            <a:r>
              <a:rPr lang="en-US" altLang="zh-CN"/>
              <a:t>)</a:t>
            </a:r>
            <a:r>
              <a:rPr lang="zh-CN" altLang="en-US"/>
              <a:t>，即</a:t>
            </a:r>
            <a:r>
              <a:rPr lang="en-US" altLang="zh-CN"/>
              <a:t>[S'→·S, #]</a:t>
            </a:r>
            <a:r>
              <a:rPr lang="zh-CN" altLang="en-US"/>
              <a:t>。令</a:t>
            </a:r>
            <a:r>
              <a:rPr lang="en-US" altLang="zh-CN"/>
              <a:t>[S'→·S, #]∈CLOSURE(I</a:t>
            </a:r>
            <a:r>
              <a:rPr lang="en-US" altLang="zh-CN" baseline="-30000"/>
              <a:t>0</a:t>
            </a:r>
            <a:r>
              <a:rPr lang="en-US" altLang="zh-CN"/>
              <a:t>)</a:t>
            </a:r>
            <a:r>
              <a:rPr lang="zh-CN" altLang="en-US"/>
              <a:t>，我们根据</a:t>
            </a:r>
            <a:r>
              <a:rPr lang="en-US" altLang="zh-CN"/>
              <a:t>LR(1)</a:t>
            </a:r>
            <a:r>
              <a:rPr lang="zh-CN" altLang="en-US"/>
              <a:t>闭包</a:t>
            </a:r>
            <a:r>
              <a:rPr lang="en-US" altLang="zh-CN"/>
              <a:t>CLOSURE(I)</a:t>
            </a:r>
            <a:r>
              <a:rPr lang="zh-CN" altLang="en-US"/>
              <a:t>的构造方法求出属于</a:t>
            </a:r>
            <a:r>
              <a:rPr lang="en-US" altLang="zh-CN"/>
              <a:t>I</a:t>
            </a:r>
            <a:r>
              <a:rPr lang="en-US" altLang="zh-CN" baseline="-30000"/>
              <a:t>0</a:t>
            </a:r>
            <a:r>
              <a:rPr lang="zh-CN" altLang="en-US"/>
              <a:t>的所有项目。</a:t>
            </a:r>
          </a:p>
        </p:txBody>
      </p:sp>
    </p:spTree>
  </p:cSld>
  <p:clrMapOvr>
    <a:masterClrMapping/>
  </p:clrMapOvr>
  <p:transition>
    <p:random/>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ext Box 2">
            <a:extLst>
              <a:ext uri="{FF2B5EF4-FFF2-40B4-BE49-F238E27FC236}">
                <a16:creationId xmlns:a16="http://schemas.microsoft.com/office/drawing/2014/main" id="{970F38BA-9620-7694-6D00-618755E0079F}"/>
              </a:ext>
            </a:extLst>
          </p:cNvPr>
          <p:cNvSpPr txBox="1">
            <a:spLocks noChangeArrowheads="1"/>
          </p:cNvSpPr>
          <p:nvPr/>
        </p:nvSpPr>
        <p:spPr bwMode="auto">
          <a:xfrm>
            <a:off x="174625" y="549275"/>
            <a:ext cx="869315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①已知 </a:t>
            </a:r>
            <a:r>
              <a:rPr lang="en-US" altLang="zh-CN"/>
              <a:t>[S'→•S, #]∈CLOSURE(I0)</a:t>
            </a:r>
            <a:r>
              <a:rPr lang="zh-CN" altLang="en-US"/>
              <a:t>，</a:t>
            </a:r>
            <a:r>
              <a:rPr lang="en-US" altLang="zh-CN"/>
              <a:t>S→BB</a:t>
            </a:r>
            <a:r>
              <a:rPr lang="zh-CN" altLang="en-US"/>
              <a:t>是一个产生式，且由构造方法“</a:t>
            </a:r>
            <a:r>
              <a:rPr lang="en-US" altLang="zh-CN"/>
              <a:t>β=ε</a:t>
            </a:r>
            <a:r>
              <a:rPr lang="zh-CN" altLang="en-US"/>
              <a:t>得到</a:t>
            </a:r>
            <a:r>
              <a:rPr lang="en-US" altLang="zh-CN"/>
              <a:t>b=a=’#’”</a:t>
            </a:r>
            <a:r>
              <a:rPr lang="zh-CN" altLang="en-US"/>
              <a:t>求得 </a:t>
            </a:r>
            <a:r>
              <a:rPr lang="en-US" altLang="zh-CN"/>
              <a:t>[S→•BB, #]∈CLOSURE(I0)</a:t>
            </a:r>
            <a:r>
              <a:rPr lang="zh-CN" altLang="en-US"/>
              <a:t>； </a:t>
            </a:r>
          </a:p>
          <a:p>
            <a:pPr algn="just" eaLnBrk="1" hangingPunct="1">
              <a:lnSpc>
                <a:spcPct val="140000"/>
              </a:lnSpc>
              <a:spcBef>
                <a:spcPct val="50000"/>
              </a:spcBef>
            </a:pPr>
            <a:r>
              <a:rPr lang="zh-CN" altLang="en-US"/>
              <a:t>　　② 已知</a:t>
            </a:r>
            <a:r>
              <a:rPr lang="en-US" altLang="zh-CN"/>
              <a:t>[S→·BB, #]∈CLOSURE(I</a:t>
            </a:r>
            <a:r>
              <a:rPr lang="en-US" altLang="zh-CN" baseline="-30000"/>
              <a:t>0</a:t>
            </a:r>
            <a:r>
              <a:rPr lang="en-US" altLang="zh-CN"/>
              <a:t>)</a:t>
            </a:r>
            <a:r>
              <a:rPr lang="zh-CN" altLang="en-US"/>
              <a:t>，</a:t>
            </a:r>
            <a:r>
              <a:rPr lang="en-US" altLang="zh-CN"/>
              <a:t>B→aB</a:t>
            </a:r>
            <a:r>
              <a:rPr lang="zh-CN" altLang="en-US"/>
              <a:t>是一个产生式，又</a:t>
            </a:r>
            <a:r>
              <a:rPr lang="en-US" altLang="zh-CN"/>
              <a:t>FIRST(B)=</a:t>
            </a:r>
            <a:r>
              <a:rPr lang="zh-CN" altLang="en-US"/>
              <a:t>｛</a:t>
            </a:r>
            <a:r>
              <a:rPr lang="en-US" altLang="zh-CN"/>
              <a:t>a, b</a:t>
            </a:r>
            <a:r>
              <a:rPr lang="zh-CN" altLang="en-US"/>
              <a:t>｝</a:t>
            </a:r>
            <a:r>
              <a:rPr lang="en-US" altLang="zh-CN"/>
              <a:t>(</a:t>
            </a:r>
            <a:r>
              <a:rPr lang="zh-CN" altLang="en-US"/>
              <a:t>此处的</a:t>
            </a:r>
            <a:r>
              <a:rPr lang="en-US" altLang="zh-CN"/>
              <a:t>B</a:t>
            </a:r>
            <a:r>
              <a:rPr lang="zh-CN" altLang="en-US"/>
              <a:t>是指</a:t>
            </a:r>
            <a:r>
              <a:rPr lang="en-US" altLang="zh-CN"/>
              <a:t>S→·BB</a:t>
            </a:r>
            <a:r>
              <a:rPr lang="zh-CN" altLang="en-US"/>
              <a:t>中的第二个</a:t>
            </a:r>
            <a:r>
              <a:rPr lang="en-US" altLang="zh-CN"/>
              <a:t>B)</a:t>
            </a:r>
            <a:r>
              <a:rPr lang="zh-CN" altLang="en-US"/>
              <a:t>，即有</a:t>
            </a:r>
            <a:r>
              <a:rPr lang="en-US" altLang="zh-CN"/>
              <a:t>[B→·aB, a/b]∈CLOSURE(I</a:t>
            </a:r>
            <a:r>
              <a:rPr lang="en-US" altLang="zh-CN" baseline="-30000"/>
              <a:t>0</a:t>
            </a:r>
            <a:r>
              <a:rPr lang="en-US" altLang="zh-CN"/>
              <a:t>)</a:t>
            </a:r>
            <a:r>
              <a:rPr lang="zh-CN" altLang="en-US"/>
              <a:t>；</a:t>
            </a:r>
          </a:p>
          <a:p>
            <a:pPr algn="just" eaLnBrk="1" hangingPunct="1">
              <a:lnSpc>
                <a:spcPct val="140000"/>
              </a:lnSpc>
              <a:spcBef>
                <a:spcPct val="50000"/>
              </a:spcBef>
            </a:pPr>
            <a:r>
              <a:rPr lang="zh-CN" altLang="en-US"/>
              <a:t>　　③ 已知</a:t>
            </a:r>
            <a:r>
              <a:rPr lang="en-US" altLang="zh-CN"/>
              <a:t>[S→·BB, #]∈CLOSURE(I</a:t>
            </a:r>
            <a:r>
              <a:rPr lang="en-US" altLang="zh-CN" baseline="-30000"/>
              <a:t>0</a:t>
            </a:r>
            <a:r>
              <a:rPr lang="en-US" altLang="zh-CN"/>
              <a:t>)</a:t>
            </a:r>
            <a:r>
              <a:rPr lang="zh-CN" altLang="en-US"/>
              <a:t>，</a:t>
            </a:r>
            <a:r>
              <a:rPr lang="en-US" altLang="zh-CN"/>
              <a:t>B→b</a:t>
            </a:r>
            <a:r>
              <a:rPr lang="zh-CN" altLang="en-US"/>
              <a:t>是一个产生式，且</a:t>
            </a:r>
            <a:r>
              <a:rPr lang="en-US" altLang="zh-CN"/>
              <a:t>FIRST(B)=</a:t>
            </a:r>
            <a:r>
              <a:rPr lang="zh-CN" altLang="en-US"/>
              <a:t>｛</a:t>
            </a:r>
            <a:r>
              <a:rPr lang="en-US" altLang="zh-CN"/>
              <a:t>a, b</a:t>
            </a:r>
            <a:r>
              <a:rPr lang="zh-CN" altLang="en-US"/>
              <a:t>｝，即有</a:t>
            </a:r>
            <a:r>
              <a:rPr lang="en-US" altLang="zh-CN"/>
              <a:t>[B→·b, a/b]∈CLOSURE(I</a:t>
            </a:r>
            <a:r>
              <a:rPr lang="en-US" altLang="zh-CN" baseline="-30000"/>
              <a:t>0</a:t>
            </a:r>
            <a:r>
              <a:rPr lang="en-US" altLang="zh-CN"/>
              <a:t>)</a:t>
            </a:r>
            <a:r>
              <a:rPr lang="zh-CN" altLang="en-US"/>
              <a:t>。</a:t>
            </a:r>
          </a:p>
        </p:txBody>
      </p:sp>
    </p:spTree>
  </p:cSld>
  <p:clrMapOvr>
    <a:masterClrMapping/>
  </p:clrMapOvr>
  <p:transition>
    <p:random/>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a:extLst>
              <a:ext uri="{FF2B5EF4-FFF2-40B4-BE49-F238E27FC236}">
                <a16:creationId xmlns:a16="http://schemas.microsoft.com/office/drawing/2014/main" id="{6C9CC07A-2086-EFD1-C14D-621BAB5850D9}"/>
              </a:ext>
            </a:extLst>
          </p:cNvPr>
          <p:cNvSpPr txBox="1">
            <a:spLocks noChangeArrowheads="1"/>
          </p:cNvSpPr>
          <p:nvPr/>
        </p:nvSpPr>
        <p:spPr bwMode="auto">
          <a:xfrm>
            <a:off x="160338" y="550863"/>
            <a:ext cx="8737600"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由此可以得到项目集</a:t>
            </a:r>
            <a:r>
              <a:rPr lang="en-US" altLang="zh-CN"/>
              <a:t>I</a:t>
            </a:r>
            <a:r>
              <a:rPr lang="en-US" altLang="zh-CN" baseline="-30000"/>
              <a:t>0</a:t>
            </a:r>
            <a:r>
              <a:rPr lang="zh-CN" altLang="en-US"/>
              <a:t>如下：</a:t>
            </a:r>
          </a:p>
          <a:p>
            <a:pPr algn="just" eaLnBrk="1" hangingPunct="1">
              <a:lnSpc>
                <a:spcPct val="120000"/>
              </a:lnSpc>
              <a:spcBef>
                <a:spcPct val="50000"/>
              </a:spcBef>
            </a:pPr>
            <a:r>
              <a:rPr lang="zh-CN" altLang="en-US"/>
              <a:t>                          </a:t>
            </a:r>
            <a:r>
              <a:rPr lang="en-US" altLang="zh-CN"/>
              <a:t>I</a:t>
            </a:r>
            <a:r>
              <a:rPr lang="en-US" altLang="zh-CN" baseline="-30000"/>
              <a:t>0</a:t>
            </a:r>
            <a:r>
              <a:rPr lang="en-US" altLang="zh-CN"/>
              <a:t>: 	S→·S</a:t>
            </a:r>
            <a:r>
              <a:rPr lang="en-US" altLang="zh-CN" i="1"/>
              <a:t>'</a:t>
            </a:r>
            <a:r>
              <a:rPr lang="en-US" altLang="zh-CN"/>
              <a:t>, #</a:t>
            </a:r>
          </a:p>
          <a:p>
            <a:pPr algn="just" eaLnBrk="1" hangingPunct="1">
              <a:lnSpc>
                <a:spcPct val="120000"/>
              </a:lnSpc>
              <a:spcBef>
                <a:spcPct val="50000"/>
              </a:spcBef>
            </a:pPr>
            <a:r>
              <a:rPr lang="en-US" altLang="zh-CN"/>
              <a:t>                            	S→·BB, #</a:t>
            </a:r>
          </a:p>
          <a:p>
            <a:pPr algn="just" eaLnBrk="1" hangingPunct="1">
              <a:lnSpc>
                <a:spcPct val="120000"/>
              </a:lnSpc>
              <a:spcBef>
                <a:spcPct val="50000"/>
              </a:spcBef>
            </a:pPr>
            <a:r>
              <a:rPr lang="en-US" altLang="zh-CN"/>
              <a:t>                            	B→·aB, a/b</a:t>
            </a:r>
          </a:p>
          <a:p>
            <a:pPr algn="just" eaLnBrk="1" hangingPunct="1">
              <a:lnSpc>
                <a:spcPct val="120000"/>
              </a:lnSpc>
              <a:spcBef>
                <a:spcPct val="50000"/>
              </a:spcBef>
            </a:pPr>
            <a:r>
              <a:rPr lang="en-US" altLang="zh-CN"/>
              <a:t>                        	B→·b, a/b</a:t>
            </a:r>
          </a:p>
          <a:p>
            <a:pPr algn="just" eaLnBrk="1" hangingPunct="1">
              <a:lnSpc>
                <a:spcPct val="150000"/>
              </a:lnSpc>
              <a:spcBef>
                <a:spcPct val="50000"/>
              </a:spcBef>
            </a:pPr>
            <a:r>
              <a:rPr lang="zh-CN" altLang="en-US"/>
              <a:t>　　同理可求得全部</a:t>
            </a:r>
            <a:r>
              <a:rPr lang="en-US" altLang="zh-CN"/>
              <a:t>CLOSURE(I)</a:t>
            </a:r>
            <a:r>
              <a:rPr lang="zh-CN" altLang="en-US"/>
              <a:t>，再根据状态转换函数</a:t>
            </a:r>
            <a:r>
              <a:rPr lang="en-US" altLang="zh-CN"/>
              <a:t>GO</a:t>
            </a:r>
            <a:r>
              <a:rPr lang="zh-CN" altLang="en-US"/>
              <a:t>的算法构造出文法</a:t>
            </a:r>
            <a:r>
              <a:rPr lang="en-US" altLang="zh-CN"/>
              <a:t>G'[S']</a:t>
            </a:r>
            <a:r>
              <a:rPr lang="zh-CN" altLang="en-US"/>
              <a:t>的</a:t>
            </a:r>
            <a:r>
              <a:rPr lang="en-US" altLang="zh-CN"/>
              <a:t>DFA</a:t>
            </a:r>
            <a:r>
              <a:rPr lang="zh-CN" altLang="en-US"/>
              <a:t>如图</a:t>
            </a:r>
            <a:r>
              <a:rPr lang="en-US" altLang="zh-CN"/>
              <a:t>3–41</a:t>
            </a:r>
            <a:r>
              <a:rPr lang="zh-CN" altLang="en-US"/>
              <a:t>所示。</a:t>
            </a:r>
          </a:p>
        </p:txBody>
      </p:sp>
    </p:spTree>
  </p:cSld>
  <p:clrMapOvr>
    <a:masterClrMapping/>
  </p:clrMapOvr>
  <p:transition>
    <p:random/>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ext Box 2">
            <a:extLst>
              <a:ext uri="{FF2B5EF4-FFF2-40B4-BE49-F238E27FC236}">
                <a16:creationId xmlns:a16="http://schemas.microsoft.com/office/drawing/2014/main" id="{183C4A1A-8A2C-96C5-188C-5E27C3D954F9}"/>
              </a:ext>
            </a:extLst>
          </p:cNvPr>
          <p:cNvSpPr txBox="1">
            <a:spLocks noChangeArrowheads="1"/>
          </p:cNvSpPr>
          <p:nvPr/>
        </p:nvSpPr>
        <p:spPr bwMode="auto">
          <a:xfrm>
            <a:off x="2209800" y="5791200"/>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3–41  </a:t>
            </a:r>
            <a:r>
              <a:rPr lang="zh-CN" altLang="en-US">
                <a:latin typeface="宋体" panose="02010600030101010101" pitchFamily="2" charset="-122"/>
              </a:rPr>
              <a:t>例</a:t>
            </a:r>
            <a:r>
              <a:rPr lang="en-US" altLang="zh-CN"/>
              <a:t>3.17</a:t>
            </a:r>
            <a:r>
              <a:rPr lang="zh-CN" altLang="en-US">
                <a:latin typeface="宋体" panose="02010600030101010101" pitchFamily="2" charset="-122"/>
              </a:rPr>
              <a:t>文法</a:t>
            </a:r>
            <a:r>
              <a:rPr lang="en-US" altLang="zh-CN"/>
              <a:t>G'[S']</a:t>
            </a:r>
            <a:r>
              <a:rPr lang="zh-CN" altLang="en-US">
                <a:latin typeface="宋体" panose="02010600030101010101" pitchFamily="2" charset="-122"/>
              </a:rPr>
              <a:t>的</a:t>
            </a:r>
            <a:r>
              <a:rPr lang="en-US" altLang="zh-CN"/>
              <a:t>DFA </a:t>
            </a:r>
          </a:p>
        </p:txBody>
      </p:sp>
      <p:pic>
        <p:nvPicPr>
          <p:cNvPr id="293891" name="Picture 3" descr="3-28">
            <a:extLst>
              <a:ext uri="{FF2B5EF4-FFF2-40B4-BE49-F238E27FC236}">
                <a16:creationId xmlns:a16="http://schemas.microsoft.com/office/drawing/2014/main" id="{38CDC9B0-C8A3-CB16-7477-AAA515AD1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981075"/>
            <a:ext cx="8964612"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2">
            <a:extLst>
              <a:ext uri="{FF2B5EF4-FFF2-40B4-BE49-F238E27FC236}">
                <a16:creationId xmlns:a16="http://schemas.microsoft.com/office/drawing/2014/main" id="{4383C2C5-A539-C14A-56C6-3C1DF5CF1007}"/>
              </a:ext>
            </a:extLst>
          </p:cNvPr>
          <p:cNvSpPr txBox="1">
            <a:spLocks noChangeArrowheads="1"/>
          </p:cNvSpPr>
          <p:nvPr/>
        </p:nvSpPr>
        <p:spPr bwMode="auto">
          <a:xfrm>
            <a:off x="174625" y="536575"/>
            <a:ext cx="8751888"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a:t>
            </a:r>
            <a:r>
              <a:rPr lang="en-US" altLang="zh-CN"/>
              <a:t>LR(1)</a:t>
            </a:r>
            <a:r>
              <a:rPr lang="zh-CN" altLang="en-US"/>
              <a:t>分析表构造与</a:t>
            </a:r>
            <a:r>
              <a:rPr lang="en-US" altLang="zh-CN"/>
              <a:t>LR(0)</a:t>
            </a:r>
            <a:r>
              <a:rPr lang="zh-CN" altLang="en-US"/>
              <a:t>和</a:t>
            </a:r>
            <a:r>
              <a:rPr lang="en-US" altLang="zh-CN"/>
              <a:t>SLR(1)</a:t>
            </a:r>
            <a:r>
              <a:rPr lang="zh-CN" altLang="en-US"/>
              <a:t>的主要区别是构造算法步骤</a:t>
            </a:r>
            <a:r>
              <a:rPr lang="en-US" altLang="zh-CN"/>
              <a:t>(2)</a:t>
            </a:r>
            <a:r>
              <a:rPr lang="zh-CN" altLang="en-US"/>
              <a:t>，即仅当归约时搜索符才起作用。根据</a:t>
            </a:r>
            <a:r>
              <a:rPr lang="en-US" altLang="zh-CN"/>
              <a:t>LR(1)</a:t>
            </a:r>
            <a:r>
              <a:rPr lang="zh-CN" altLang="en-US"/>
              <a:t>分析表的构造算法得到</a:t>
            </a:r>
            <a:r>
              <a:rPr lang="en-US" altLang="zh-CN"/>
              <a:t>LR(1)</a:t>
            </a:r>
            <a:r>
              <a:rPr lang="zh-CN" altLang="en-US"/>
              <a:t>分析表见表</a:t>
            </a:r>
            <a:r>
              <a:rPr lang="en-US" altLang="zh-CN"/>
              <a:t>3.19</a:t>
            </a:r>
            <a:r>
              <a:rPr lang="zh-CN" altLang="en-US"/>
              <a:t>。</a:t>
            </a:r>
          </a:p>
        </p:txBody>
      </p:sp>
    </p:spTree>
  </p:cSld>
  <p:clrMapOvr>
    <a:masterClrMapping/>
  </p:clrMapOvr>
  <p:transition>
    <p:random/>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a:extLst>
              <a:ext uri="{FF2B5EF4-FFF2-40B4-BE49-F238E27FC236}">
                <a16:creationId xmlns:a16="http://schemas.microsoft.com/office/drawing/2014/main" id="{D2B872FE-2884-61B3-5441-910AA0CE2750}"/>
              </a:ext>
            </a:extLst>
          </p:cNvPr>
          <p:cNvGraphicFramePr>
            <a:graphicFrameLocks noChangeAspect="1"/>
          </p:cNvGraphicFramePr>
          <p:nvPr/>
        </p:nvGraphicFramePr>
        <p:xfrm>
          <a:off x="0" y="1125538"/>
          <a:ext cx="9144000" cy="5173662"/>
        </p:xfrm>
        <a:graphic>
          <a:graphicData uri="http://schemas.openxmlformats.org/presentationml/2006/ole">
            <mc:AlternateContent xmlns:mc="http://schemas.openxmlformats.org/markup-compatibility/2006">
              <mc:Choice xmlns:v="urn:schemas-microsoft-com:vml" Requires="v">
                <p:oleObj name="文档" r:id="rId2" imgW="5400720" imgH="2757240" progId="Word.Document.8">
                  <p:embed/>
                </p:oleObj>
              </mc:Choice>
              <mc:Fallback>
                <p:oleObj name="文档" r:id="rId2" imgW="5400720" imgH="2757240" progId="Word.Document.8">
                  <p:embed/>
                  <p:pic>
                    <p:nvPicPr>
                      <p:cNvPr id="59394" name="Object 2">
                        <a:extLst>
                          <a:ext uri="{FF2B5EF4-FFF2-40B4-BE49-F238E27FC236}">
                            <a16:creationId xmlns:a16="http://schemas.microsoft.com/office/drawing/2014/main" id="{D2B872FE-2884-61B3-5441-910AA0CE2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407" t="10022" r="9406"/>
                      <a:stretch>
                        <a:fillRect/>
                      </a:stretch>
                    </p:blipFill>
                    <p:spPr bwMode="auto">
                      <a:xfrm>
                        <a:off x="0" y="1125538"/>
                        <a:ext cx="9144000"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5" name="Rectangle 3">
            <a:extLst>
              <a:ext uri="{FF2B5EF4-FFF2-40B4-BE49-F238E27FC236}">
                <a16:creationId xmlns:a16="http://schemas.microsoft.com/office/drawing/2014/main" id="{12C16362-4EA6-7123-AEC5-2B90A4EF9001}"/>
              </a:ext>
            </a:extLst>
          </p:cNvPr>
          <p:cNvSpPr>
            <a:spLocks noChangeArrowheads="1"/>
          </p:cNvSpPr>
          <p:nvPr/>
        </p:nvSpPr>
        <p:spPr bwMode="auto">
          <a:xfrm>
            <a:off x="2484438" y="692150"/>
            <a:ext cx="4395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3.19  </a:t>
            </a:r>
            <a:r>
              <a:rPr lang="zh-CN" altLang="en-US"/>
              <a:t>例</a:t>
            </a:r>
            <a:r>
              <a:rPr lang="en-US" altLang="zh-CN"/>
              <a:t>3.21</a:t>
            </a:r>
            <a:r>
              <a:rPr lang="zh-CN" altLang="en-US"/>
              <a:t>的</a:t>
            </a:r>
            <a:r>
              <a:rPr lang="en-US" altLang="zh-CN"/>
              <a:t>LR(1) </a:t>
            </a:r>
            <a:r>
              <a:rPr lang="zh-CN" altLang="en-US"/>
              <a:t>分析表</a:t>
            </a:r>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a:extLst>
              <a:ext uri="{FF2B5EF4-FFF2-40B4-BE49-F238E27FC236}">
                <a16:creationId xmlns:a16="http://schemas.microsoft.com/office/drawing/2014/main" id="{7DE99AA7-D8F8-E747-C1A5-47E73DDC2EE6}"/>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400" u="none">
                <a:latin typeface="Verdana" pitchFamily="34" charset="0"/>
                <a:ea typeface="黑体" pitchFamily="49" charset="-122"/>
              </a:rPr>
              <a:t>2</a:t>
            </a:r>
            <a:r>
              <a:rPr lang="en-US" altLang="en-US" sz="2400" u="none">
                <a:latin typeface="Verdana" pitchFamily="34" charset="0"/>
                <a:ea typeface="黑体" pitchFamily="49" charset="-122"/>
              </a:rPr>
              <a:t>.1</a:t>
            </a:r>
            <a:r>
              <a:rPr lang="en-US" altLang="zh-CN" sz="2400" u="none">
                <a:latin typeface="Verdana" pitchFamily="34" charset="0"/>
                <a:ea typeface="黑体" pitchFamily="49" charset="-122"/>
              </a:rPr>
              <a:t>  </a:t>
            </a:r>
            <a:r>
              <a:rPr lang="zh-CN" altLang="en-US" sz="2400" b="1" u="none">
                <a:latin typeface="黑体" pitchFamily="49" charset="-122"/>
                <a:ea typeface="黑体" pitchFamily="49" charset="-122"/>
              </a:rPr>
              <a:t>词法分析器设计方法</a:t>
            </a:r>
          </a:p>
        </p:txBody>
      </p:sp>
      <p:sp>
        <p:nvSpPr>
          <p:cNvPr id="12291" name="Text Box 3">
            <a:extLst>
              <a:ext uri="{FF2B5EF4-FFF2-40B4-BE49-F238E27FC236}">
                <a16:creationId xmlns:a16="http://schemas.microsoft.com/office/drawing/2014/main" id="{47EFE885-B525-A722-1D0A-4482A83B9478}"/>
              </a:ext>
            </a:extLst>
          </p:cNvPr>
          <p:cNvSpPr txBox="1">
            <a:spLocks noChangeArrowheads="1"/>
          </p:cNvSpPr>
          <p:nvPr/>
        </p:nvSpPr>
        <p:spPr bwMode="auto">
          <a:xfrm>
            <a:off x="228600" y="1524000"/>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u="none"/>
              <a:t>2.</a:t>
            </a:r>
            <a:r>
              <a:rPr lang="zh-CN" altLang="en-US" sz="2400" b="1" u="none"/>
              <a:t>状态转换图</a:t>
            </a:r>
          </a:p>
        </p:txBody>
      </p:sp>
      <p:sp>
        <p:nvSpPr>
          <p:cNvPr id="12292" name="Text Box 4">
            <a:extLst>
              <a:ext uri="{FF2B5EF4-FFF2-40B4-BE49-F238E27FC236}">
                <a16:creationId xmlns:a16="http://schemas.microsoft.com/office/drawing/2014/main" id="{124633DE-30D5-C456-C4E0-867EF642F4CF}"/>
              </a:ext>
            </a:extLst>
          </p:cNvPr>
          <p:cNvSpPr txBox="1">
            <a:spLocks noChangeArrowheads="1"/>
          </p:cNvSpPr>
          <p:nvPr/>
        </p:nvSpPr>
        <p:spPr bwMode="auto">
          <a:xfrm>
            <a:off x="457200" y="2209800"/>
            <a:ext cx="78486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t>       </a:t>
            </a:r>
            <a:r>
              <a:rPr lang="zh-CN" altLang="en-US" sz="2400" u="none"/>
              <a:t>在词法分析中，可以用</a:t>
            </a:r>
            <a:r>
              <a:rPr lang="zh-CN" altLang="en-US" sz="2400" b="1" u="none">
                <a:solidFill>
                  <a:srgbClr val="FF0000"/>
                </a:solidFill>
              </a:rPr>
              <a:t>状态转换图</a:t>
            </a:r>
            <a:r>
              <a:rPr lang="zh-CN" altLang="en-US" sz="2400" u="none"/>
              <a:t>来识别单词。状态转换图是</a:t>
            </a:r>
            <a:r>
              <a:rPr lang="zh-CN" altLang="en-US" sz="2400" b="1"/>
              <a:t>有限的有向图</a:t>
            </a:r>
            <a:r>
              <a:rPr lang="zh-CN" altLang="en-US" sz="2400" u="none"/>
              <a:t>，结点代表状态，用圆圈表示；结点之间可由有向边连接，有向边上可标记字符。 </a:t>
            </a:r>
          </a:p>
        </p:txBody>
      </p:sp>
      <p:pic>
        <p:nvPicPr>
          <p:cNvPr id="12293" name="Picture 5" descr="2-2 拷贝">
            <a:extLst>
              <a:ext uri="{FF2B5EF4-FFF2-40B4-BE49-F238E27FC236}">
                <a16:creationId xmlns:a16="http://schemas.microsoft.com/office/drawing/2014/main" id="{70E5DAF8-24B9-8B91-B8A6-F82C979A8BD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600" y="373380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 Box 6">
            <a:extLst>
              <a:ext uri="{FF2B5EF4-FFF2-40B4-BE49-F238E27FC236}">
                <a16:creationId xmlns:a16="http://schemas.microsoft.com/office/drawing/2014/main" id="{70E1BD52-D714-1CFC-FE08-364B3E4C2DA6}"/>
              </a:ext>
            </a:extLst>
          </p:cNvPr>
          <p:cNvSpPr txBox="1">
            <a:spLocks noChangeArrowheads="1"/>
          </p:cNvSpPr>
          <p:nvPr/>
        </p:nvSpPr>
        <p:spPr bwMode="auto">
          <a:xfrm>
            <a:off x="4724400" y="4114800"/>
            <a:ext cx="37338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t>       </a:t>
            </a:r>
            <a:r>
              <a:rPr lang="zh-CN" altLang="en-US" sz="2400" u="none"/>
              <a:t>在状态</a:t>
            </a:r>
            <a:r>
              <a:rPr lang="en-US" altLang="zh-CN" sz="2400" u="none"/>
              <a:t>i</a:t>
            </a:r>
            <a:r>
              <a:rPr lang="zh-CN" altLang="en-US" sz="2400" u="none"/>
              <a:t>下，若输入字符为</a:t>
            </a:r>
            <a:r>
              <a:rPr lang="en-US" altLang="zh-CN" sz="2400" u="none"/>
              <a:t>x</a:t>
            </a:r>
            <a:r>
              <a:rPr lang="zh-CN" altLang="en-US" sz="2400" u="none"/>
              <a:t>，则读入</a:t>
            </a:r>
            <a:r>
              <a:rPr lang="en-US" altLang="zh-CN" sz="2400" u="none"/>
              <a:t>x</a:t>
            </a:r>
            <a:r>
              <a:rPr lang="zh-CN" altLang="en-US" sz="2400" u="none"/>
              <a:t>并转换到状态</a:t>
            </a:r>
            <a:r>
              <a:rPr lang="en-US" altLang="zh-CN" sz="2400" u="none"/>
              <a:t>j</a:t>
            </a:r>
            <a:r>
              <a:rPr lang="zh-CN" altLang="en-US" sz="2400" u="none"/>
              <a:t>；若输入字符为</a:t>
            </a:r>
            <a:r>
              <a:rPr lang="en-US" altLang="zh-CN" sz="2400" u="none"/>
              <a:t>y</a:t>
            </a:r>
            <a:r>
              <a:rPr lang="zh-CN" altLang="en-US" sz="2400" u="none"/>
              <a:t>，则读入</a:t>
            </a:r>
            <a:r>
              <a:rPr lang="en-US" altLang="zh-CN" sz="2400" u="none"/>
              <a:t>y</a:t>
            </a:r>
            <a:r>
              <a:rPr lang="zh-CN" altLang="en-US" sz="2400" u="none"/>
              <a:t>并转换到状态</a:t>
            </a:r>
            <a:r>
              <a:rPr lang="en-US" altLang="zh-CN" sz="2400" u="none"/>
              <a:t>k</a:t>
            </a:r>
            <a:r>
              <a:rPr lang="zh-CN" altLang="en-US" sz="2400" u="none"/>
              <a:t>。 </a:t>
            </a:r>
          </a:p>
        </p:txBody>
      </p:sp>
    </p:spTree>
  </p:cSld>
  <p:clrMapOvr>
    <a:masterClrMapping/>
  </p:clrMapOvr>
  <p:transition>
    <p:random/>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a:extLst>
              <a:ext uri="{FF2B5EF4-FFF2-40B4-BE49-F238E27FC236}">
                <a16:creationId xmlns:a16="http://schemas.microsoft.com/office/drawing/2014/main" id="{48BD810E-FD09-EAC7-7EE2-F7DB0BC3D48E}"/>
              </a:ext>
            </a:extLst>
          </p:cNvPr>
          <p:cNvSpPr txBox="1">
            <a:spLocks noChangeArrowheads="1"/>
          </p:cNvSpPr>
          <p:nvPr/>
        </p:nvSpPr>
        <p:spPr bwMode="auto">
          <a:xfrm>
            <a:off x="160338" y="549275"/>
            <a:ext cx="87376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例</a:t>
            </a:r>
            <a:r>
              <a:rPr lang="en-US" altLang="zh-CN">
                <a:ea typeface="黑体" panose="02010609060101010101" pitchFamily="49" charset="-122"/>
              </a:rPr>
              <a:t>3.23</a:t>
            </a:r>
            <a:r>
              <a:rPr lang="en-US" altLang="zh-CN"/>
              <a:t>  </a:t>
            </a:r>
            <a:r>
              <a:rPr lang="zh-CN" altLang="en-US"/>
              <a:t>判断下述文法</a:t>
            </a:r>
            <a:r>
              <a:rPr lang="en-US" altLang="zh-CN"/>
              <a:t>G[S]</a:t>
            </a:r>
            <a:r>
              <a:rPr lang="zh-CN" altLang="en-US"/>
              <a:t>是哪类</a:t>
            </a:r>
            <a:r>
              <a:rPr lang="en-US" altLang="zh-CN"/>
              <a:t>LR</a:t>
            </a:r>
            <a:r>
              <a:rPr lang="zh-CN" altLang="en-US"/>
              <a:t>文法。</a:t>
            </a:r>
          </a:p>
          <a:p>
            <a:pPr algn="just" eaLnBrk="1" hangingPunct="1">
              <a:lnSpc>
                <a:spcPct val="130000"/>
              </a:lnSpc>
              <a:spcBef>
                <a:spcPct val="50000"/>
              </a:spcBef>
            </a:pPr>
            <a:r>
              <a:rPr lang="zh-CN" altLang="en-US"/>
              <a:t>　　		</a:t>
            </a:r>
            <a:r>
              <a:rPr lang="en-US" altLang="zh-CN"/>
              <a:t>G[S]:	(1) S→L=R</a:t>
            </a:r>
          </a:p>
          <a:p>
            <a:pPr algn="just" eaLnBrk="1" hangingPunct="1">
              <a:lnSpc>
                <a:spcPct val="130000"/>
              </a:lnSpc>
              <a:spcBef>
                <a:spcPct val="50000"/>
              </a:spcBef>
            </a:pPr>
            <a:r>
              <a:rPr lang="en-US" altLang="zh-CN"/>
              <a:t>			(2) S→R</a:t>
            </a:r>
          </a:p>
          <a:p>
            <a:pPr algn="just" eaLnBrk="1" hangingPunct="1">
              <a:lnSpc>
                <a:spcPct val="130000"/>
              </a:lnSpc>
              <a:spcBef>
                <a:spcPct val="50000"/>
              </a:spcBef>
            </a:pPr>
            <a:r>
              <a:rPr lang="en-US" altLang="zh-CN"/>
              <a:t>			(3) L→*R</a:t>
            </a:r>
          </a:p>
          <a:p>
            <a:pPr algn="just" eaLnBrk="1" hangingPunct="1">
              <a:lnSpc>
                <a:spcPct val="130000"/>
              </a:lnSpc>
              <a:spcBef>
                <a:spcPct val="50000"/>
              </a:spcBef>
            </a:pPr>
            <a:r>
              <a:rPr lang="en-US" altLang="zh-CN"/>
              <a:t>			(4) L→i</a:t>
            </a:r>
          </a:p>
          <a:p>
            <a:pPr algn="just" eaLnBrk="1" hangingPunct="1">
              <a:lnSpc>
                <a:spcPct val="130000"/>
              </a:lnSpc>
              <a:spcBef>
                <a:spcPct val="50000"/>
              </a:spcBef>
            </a:pPr>
            <a:r>
              <a:rPr lang="en-US" altLang="zh-CN"/>
              <a:t>			(5) R→L</a:t>
            </a:r>
          </a:p>
        </p:txBody>
      </p:sp>
    </p:spTree>
  </p:cSld>
  <p:clrMapOvr>
    <a:masterClrMapping/>
  </p:clrMapOvr>
  <p:transition>
    <p:random/>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ext Box 2">
            <a:extLst>
              <a:ext uri="{FF2B5EF4-FFF2-40B4-BE49-F238E27FC236}">
                <a16:creationId xmlns:a16="http://schemas.microsoft.com/office/drawing/2014/main" id="{53A3C895-AB91-66D2-734C-E4257E2E11F8}"/>
              </a:ext>
            </a:extLst>
          </p:cNvPr>
          <p:cNvSpPr txBox="1">
            <a:spLocks noChangeArrowheads="1"/>
          </p:cNvSpPr>
          <p:nvPr/>
        </p:nvSpPr>
        <p:spPr bwMode="auto">
          <a:xfrm>
            <a:off x="130175" y="566738"/>
            <a:ext cx="8810625" cy="399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t>　　</a:t>
            </a:r>
            <a:r>
              <a:rPr lang="en-US" altLang="zh-CN"/>
              <a:t>[</a:t>
            </a:r>
            <a:r>
              <a:rPr lang="zh-CN" altLang="en-US">
                <a:ea typeface="黑体" panose="02010609060101010101" pitchFamily="49" charset="-122"/>
              </a:rPr>
              <a:t>解答</a:t>
            </a:r>
            <a:r>
              <a:rPr lang="en-US" altLang="zh-CN">
                <a:ea typeface="黑体" panose="02010609060101010101" pitchFamily="49" charset="-122"/>
              </a:rPr>
              <a:t>]</a:t>
            </a:r>
            <a:r>
              <a:rPr lang="en-US" altLang="zh-CN"/>
              <a:t>  </a:t>
            </a:r>
            <a:r>
              <a:rPr lang="zh-CN" altLang="en-US"/>
              <a:t>首先将文法</a:t>
            </a:r>
            <a:r>
              <a:rPr lang="en-US" altLang="zh-CN"/>
              <a:t>G[S]</a:t>
            </a:r>
            <a:r>
              <a:rPr lang="zh-CN" altLang="en-US"/>
              <a:t>拓广为</a:t>
            </a:r>
            <a:r>
              <a:rPr lang="en-US" altLang="zh-CN"/>
              <a:t>G'[S']</a:t>
            </a:r>
            <a:r>
              <a:rPr lang="zh-CN" altLang="en-US"/>
              <a:t>：</a:t>
            </a:r>
          </a:p>
          <a:p>
            <a:pPr algn="just" eaLnBrk="1" hangingPunct="1">
              <a:lnSpc>
                <a:spcPct val="110000"/>
              </a:lnSpc>
              <a:spcBef>
                <a:spcPct val="50000"/>
              </a:spcBef>
            </a:pPr>
            <a:r>
              <a:rPr lang="zh-CN" altLang="en-US"/>
              <a:t>　　		</a:t>
            </a:r>
            <a:r>
              <a:rPr lang="en-US" altLang="zh-CN"/>
              <a:t>G'[S']:	(0) S'→S</a:t>
            </a:r>
          </a:p>
          <a:p>
            <a:pPr algn="just" eaLnBrk="1" hangingPunct="1">
              <a:lnSpc>
                <a:spcPct val="110000"/>
              </a:lnSpc>
              <a:spcBef>
                <a:spcPct val="50000"/>
              </a:spcBef>
            </a:pPr>
            <a:r>
              <a:rPr lang="en-US" altLang="zh-CN"/>
              <a:t>			(1) S→L=R</a:t>
            </a:r>
          </a:p>
          <a:p>
            <a:pPr algn="just" eaLnBrk="1" hangingPunct="1">
              <a:lnSpc>
                <a:spcPct val="110000"/>
              </a:lnSpc>
              <a:spcBef>
                <a:spcPct val="50000"/>
              </a:spcBef>
            </a:pPr>
            <a:r>
              <a:rPr lang="en-US" altLang="zh-CN"/>
              <a:t>			(2) S→R</a:t>
            </a:r>
          </a:p>
          <a:p>
            <a:pPr algn="just" eaLnBrk="1" hangingPunct="1">
              <a:lnSpc>
                <a:spcPct val="110000"/>
              </a:lnSpc>
              <a:spcBef>
                <a:spcPct val="50000"/>
              </a:spcBef>
            </a:pPr>
            <a:r>
              <a:rPr lang="en-US" altLang="zh-CN"/>
              <a:t>			(3) L→*R</a:t>
            </a:r>
          </a:p>
          <a:p>
            <a:pPr algn="just" eaLnBrk="1" hangingPunct="1">
              <a:lnSpc>
                <a:spcPct val="110000"/>
              </a:lnSpc>
              <a:spcBef>
                <a:spcPct val="50000"/>
              </a:spcBef>
            </a:pPr>
            <a:r>
              <a:rPr lang="en-US" altLang="zh-CN"/>
              <a:t>			(4) L→i</a:t>
            </a:r>
          </a:p>
          <a:p>
            <a:pPr algn="just" eaLnBrk="1" hangingPunct="1">
              <a:lnSpc>
                <a:spcPct val="110000"/>
              </a:lnSpc>
              <a:spcBef>
                <a:spcPct val="50000"/>
              </a:spcBef>
            </a:pPr>
            <a:r>
              <a:rPr lang="en-US" altLang="zh-CN"/>
              <a:t>			(5) R→L</a:t>
            </a:r>
          </a:p>
        </p:txBody>
      </p:sp>
    </p:spTree>
  </p:cSld>
  <p:clrMapOvr>
    <a:masterClrMapping/>
  </p:clrMapOvr>
  <p:transition>
    <p:random/>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ext Box 2">
            <a:extLst>
              <a:ext uri="{FF2B5EF4-FFF2-40B4-BE49-F238E27FC236}">
                <a16:creationId xmlns:a16="http://schemas.microsoft.com/office/drawing/2014/main" id="{9018B629-BEC7-AAC5-8C2C-4CB7FEE276FF}"/>
              </a:ext>
            </a:extLst>
          </p:cNvPr>
          <p:cNvSpPr txBox="1">
            <a:spLocks noChangeArrowheads="1"/>
          </p:cNvSpPr>
          <p:nvPr/>
        </p:nvSpPr>
        <p:spPr bwMode="auto">
          <a:xfrm>
            <a:off x="217488" y="566738"/>
            <a:ext cx="870902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60000"/>
              </a:lnSpc>
            </a:pPr>
            <a:r>
              <a:rPr lang="zh-CN" altLang="en-US"/>
              <a:t>　　构造文法</a:t>
            </a:r>
            <a:r>
              <a:rPr lang="en-US" altLang="zh-CN"/>
              <a:t>G'[S']</a:t>
            </a:r>
            <a:r>
              <a:rPr lang="zh-CN" altLang="en-US"/>
              <a:t>的</a:t>
            </a:r>
            <a:r>
              <a:rPr lang="en-US" altLang="zh-CN"/>
              <a:t>LR(0)</a:t>
            </a:r>
            <a:r>
              <a:rPr lang="zh-CN" altLang="en-US"/>
              <a:t>项目集规范族如下：</a:t>
            </a:r>
          </a:p>
          <a:p>
            <a:pPr algn="just" eaLnBrk="1" hangingPunct="1">
              <a:lnSpc>
                <a:spcPct val="160000"/>
              </a:lnSpc>
            </a:pPr>
            <a:r>
              <a:rPr lang="zh-CN" altLang="en-US"/>
              <a:t>　　</a:t>
            </a:r>
            <a:r>
              <a:rPr lang="en-US" altLang="zh-CN"/>
              <a:t>I</a:t>
            </a:r>
            <a:r>
              <a:rPr lang="en-US" altLang="zh-CN" baseline="-30000"/>
              <a:t>0</a:t>
            </a:r>
            <a:r>
              <a:rPr lang="en-US" altLang="zh-CN"/>
              <a:t>:  S'→·S     	I</a:t>
            </a:r>
            <a:r>
              <a:rPr lang="en-US" altLang="zh-CN" baseline="-30000"/>
              <a:t>2</a:t>
            </a:r>
            <a:r>
              <a:rPr lang="en-US" altLang="zh-CN"/>
              <a:t>:  	S→L·=R       	I</a:t>
            </a:r>
            <a:r>
              <a:rPr lang="en-US" altLang="zh-CN" baseline="-30000"/>
              <a:t>5</a:t>
            </a:r>
            <a:r>
              <a:rPr lang="en-US" altLang="zh-CN"/>
              <a:t>:  S→R·</a:t>
            </a:r>
          </a:p>
          <a:p>
            <a:pPr algn="just" eaLnBrk="1" hangingPunct="1">
              <a:lnSpc>
                <a:spcPct val="160000"/>
              </a:lnSpc>
            </a:pPr>
            <a:r>
              <a:rPr lang="zh-CN" altLang="en-US"/>
              <a:t>　　</a:t>
            </a:r>
            <a:r>
              <a:rPr lang="en-US" altLang="zh-CN"/>
              <a:t>S→·L=R        		R→L·         	I</a:t>
            </a:r>
            <a:r>
              <a:rPr lang="en-US" altLang="zh-CN" baseline="-30000"/>
              <a:t>6</a:t>
            </a:r>
            <a:r>
              <a:rPr lang="en-US" altLang="zh-CN"/>
              <a:t>:  S→L=·R</a:t>
            </a:r>
          </a:p>
          <a:p>
            <a:pPr algn="just" eaLnBrk="1" hangingPunct="1">
              <a:lnSpc>
                <a:spcPct val="160000"/>
              </a:lnSpc>
            </a:pPr>
            <a:r>
              <a:rPr lang="zh-CN" altLang="en-US"/>
              <a:t>　　</a:t>
            </a:r>
            <a:r>
              <a:rPr lang="en-US" altLang="zh-CN"/>
              <a:t>S→·R      		I</a:t>
            </a:r>
            <a:r>
              <a:rPr lang="en-US" altLang="zh-CN" baseline="-30000"/>
              <a:t>3</a:t>
            </a:r>
            <a:r>
              <a:rPr lang="en-US" altLang="zh-CN"/>
              <a:t>: 	L→*·R           	</a:t>
            </a:r>
            <a:r>
              <a:rPr lang="zh-CN" altLang="en-US"/>
              <a:t>　  </a:t>
            </a:r>
            <a:r>
              <a:rPr lang="en-US" altLang="zh-CN"/>
              <a:t>R→·L</a:t>
            </a:r>
          </a:p>
          <a:p>
            <a:pPr algn="just" eaLnBrk="1" hangingPunct="1">
              <a:lnSpc>
                <a:spcPct val="160000"/>
              </a:lnSpc>
            </a:pPr>
            <a:r>
              <a:rPr lang="zh-CN" altLang="en-US"/>
              <a:t>　　</a:t>
            </a:r>
            <a:r>
              <a:rPr lang="en-US" altLang="zh-CN"/>
              <a:t>L→·*R          		R→·L            	       L→·*R</a:t>
            </a:r>
          </a:p>
          <a:p>
            <a:pPr algn="just" eaLnBrk="1" hangingPunct="1">
              <a:lnSpc>
                <a:spcPct val="160000"/>
              </a:lnSpc>
            </a:pPr>
            <a:r>
              <a:rPr lang="zh-CN" altLang="en-US"/>
              <a:t>　　</a:t>
            </a:r>
            <a:r>
              <a:rPr lang="en-US" altLang="zh-CN"/>
              <a:t>L→·i           		L→·*R           	       L→·i</a:t>
            </a:r>
          </a:p>
          <a:p>
            <a:pPr algn="just" eaLnBrk="1" hangingPunct="1">
              <a:lnSpc>
                <a:spcPct val="160000"/>
              </a:lnSpc>
            </a:pPr>
            <a:r>
              <a:rPr lang="zh-CN" altLang="en-US"/>
              <a:t>　　</a:t>
            </a:r>
            <a:r>
              <a:rPr lang="en-US" altLang="zh-CN"/>
              <a:t>R→·L           		L→·i         	I</a:t>
            </a:r>
            <a:r>
              <a:rPr lang="en-US" altLang="zh-CN" baseline="-30000"/>
              <a:t>7</a:t>
            </a:r>
            <a:r>
              <a:rPr lang="en-US" altLang="zh-CN"/>
              <a:t>:   S→L=R·</a:t>
            </a:r>
          </a:p>
          <a:p>
            <a:pPr algn="just" eaLnBrk="1" hangingPunct="1">
              <a:lnSpc>
                <a:spcPct val="160000"/>
              </a:lnSpc>
            </a:pPr>
            <a:r>
              <a:rPr lang="zh-CN" altLang="en-US"/>
              <a:t>　　</a:t>
            </a:r>
            <a:r>
              <a:rPr lang="en-US" altLang="zh-CN"/>
              <a:t>I</a:t>
            </a:r>
            <a:r>
              <a:rPr lang="en-US" altLang="zh-CN" baseline="-30000"/>
              <a:t>1</a:t>
            </a:r>
            <a:r>
              <a:rPr lang="en-US" altLang="zh-CN"/>
              <a:t>:  S'→S·     	I</a:t>
            </a:r>
            <a:r>
              <a:rPr lang="en-US" altLang="zh-CN" baseline="-30000"/>
              <a:t>4</a:t>
            </a:r>
            <a:r>
              <a:rPr lang="en-US" altLang="zh-CN"/>
              <a:t>: 	L→i·         	I</a:t>
            </a:r>
            <a:r>
              <a:rPr lang="en-US" altLang="zh-CN" baseline="-30000"/>
              <a:t>8</a:t>
            </a:r>
            <a:r>
              <a:rPr lang="en-US" altLang="zh-CN"/>
              <a:t>:   L→*R·</a:t>
            </a:r>
          </a:p>
        </p:txBody>
      </p:sp>
    </p:spTree>
  </p:cSld>
  <p:clrMapOvr>
    <a:masterClrMapping/>
  </p:clrMapOvr>
  <p:transition>
    <p:random/>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ext Box 2">
            <a:extLst>
              <a:ext uri="{FF2B5EF4-FFF2-40B4-BE49-F238E27FC236}">
                <a16:creationId xmlns:a16="http://schemas.microsoft.com/office/drawing/2014/main" id="{7BFAA53F-6162-F6A5-3405-A7E5293A6213}"/>
              </a:ext>
            </a:extLst>
          </p:cNvPr>
          <p:cNvSpPr txBox="1">
            <a:spLocks noChangeArrowheads="1"/>
          </p:cNvSpPr>
          <p:nvPr/>
        </p:nvSpPr>
        <p:spPr bwMode="auto">
          <a:xfrm>
            <a:off x="203200" y="549275"/>
            <a:ext cx="8694738"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我们知道，如果每个项目集中不存在既含移进项目又含归约项目或者含有多个归约项目的情况，则该文法是一个</a:t>
            </a:r>
            <a:r>
              <a:rPr lang="en-US" altLang="zh-CN"/>
              <a:t>LR(0)</a:t>
            </a:r>
            <a:r>
              <a:rPr lang="zh-CN" altLang="en-US"/>
              <a:t>文法。检查上面的项目集规范族，发现</a:t>
            </a:r>
            <a:r>
              <a:rPr lang="en-US" altLang="zh-CN"/>
              <a:t>I</a:t>
            </a:r>
            <a:r>
              <a:rPr lang="en-US" altLang="zh-CN" baseline="-30000"/>
              <a:t>2</a:t>
            </a:r>
            <a:r>
              <a:rPr lang="zh-CN" altLang="en-US"/>
              <a:t>存在既含移进项目</a:t>
            </a:r>
            <a:r>
              <a:rPr lang="en-US" altLang="zh-CN"/>
              <a:t>S→L·=R</a:t>
            </a:r>
            <a:r>
              <a:rPr lang="zh-CN" altLang="en-US"/>
              <a:t>又含归约项目</a:t>
            </a:r>
            <a:r>
              <a:rPr lang="en-US" altLang="zh-CN"/>
              <a:t>R→L·</a:t>
            </a:r>
            <a:r>
              <a:rPr lang="zh-CN" altLang="en-US"/>
              <a:t>的情况，故文法</a:t>
            </a:r>
            <a:r>
              <a:rPr lang="en-US" altLang="zh-CN"/>
              <a:t>G[S]</a:t>
            </a:r>
            <a:r>
              <a:rPr lang="zh-CN" altLang="en-US"/>
              <a:t>不是</a:t>
            </a:r>
            <a:r>
              <a:rPr lang="en-US" altLang="zh-CN"/>
              <a:t>LR(0)</a:t>
            </a:r>
            <a:r>
              <a:rPr lang="zh-CN" altLang="en-US"/>
              <a:t>文法。</a:t>
            </a:r>
          </a:p>
          <a:p>
            <a:pPr algn="just" eaLnBrk="1" hangingPunct="1">
              <a:lnSpc>
                <a:spcPct val="140000"/>
              </a:lnSpc>
            </a:pPr>
            <a:r>
              <a:rPr lang="zh-CN" altLang="en-US"/>
              <a:t>　　假定</a:t>
            </a:r>
            <a:r>
              <a:rPr lang="en-US" altLang="zh-CN"/>
              <a:t>LR(0)</a:t>
            </a:r>
            <a:r>
              <a:rPr lang="zh-CN" altLang="en-US"/>
              <a:t>规范族的一个项目集</a:t>
            </a:r>
            <a:r>
              <a:rPr lang="en-US" altLang="zh-CN"/>
              <a:t>I</a:t>
            </a:r>
            <a:r>
              <a:rPr lang="zh-CN" altLang="en-US"/>
              <a:t>中含有</a:t>
            </a:r>
            <a:r>
              <a:rPr lang="en-US" altLang="zh-CN"/>
              <a:t>m</a:t>
            </a:r>
            <a:r>
              <a:rPr lang="zh-CN" altLang="en-US"/>
              <a:t>个移进项目，即</a:t>
            </a:r>
          </a:p>
          <a:p>
            <a:pPr algn="ctr" eaLnBrk="1" hangingPunct="1">
              <a:lnSpc>
                <a:spcPct val="140000"/>
              </a:lnSpc>
            </a:pPr>
            <a:r>
              <a:rPr lang="en-US" altLang="zh-CN"/>
              <a:t>A</a:t>
            </a:r>
            <a:r>
              <a:rPr lang="en-US" altLang="zh-CN" baseline="-30000"/>
              <a:t>1</a:t>
            </a:r>
            <a:r>
              <a:rPr lang="en-US" altLang="zh-CN"/>
              <a:t>→</a:t>
            </a:r>
            <a:r>
              <a:rPr lang="en-US" altLang="zh-CN">
                <a:ea typeface="楷体_GB2312" pitchFamily="49" charset="-122"/>
              </a:rPr>
              <a:t>α</a:t>
            </a:r>
            <a:r>
              <a:rPr lang="en-US" altLang="zh-CN"/>
              <a:t>·a</a:t>
            </a:r>
            <a:r>
              <a:rPr lang="en-US" altLang="zh-CN" baseline="-30000"/>
              <a:t>1</a:t>
            </a:r>
            <a:r>
              <a:rPr lang="en-US" altLang="zh-CN"/>
              <a:t>β</a:t>
            </a:r>
            <a:r>
              <a:rPr lang="en-US" altLang="zh-CN" baseline="-30000"/>
              <a:t>1</a:t>
            </a:r>
            <a:r>
              <a:rPr lang="en-US" altLang="zh-CN"/>
              <a:t>,  A</a:t>
            </a:r>
            <a:r>
              <a:rPr lang="en-US" altLang="zh-CN" baseline="-30000"/>
              <a:t>2</a:t>
            </a:r>
            <a:r>
              <a:rPr lang="en-US" altLang="zh-CN"/>
              <a:t>→</a:t>
            </a:r>
            <a:r>
              <a:rPr lang="en-US" altLang="zh-CN">
                <a:ea typeface="楷体_GB2312" pitchFamily="49" charset="-122"/>
              </a:rPr>
              <a:t>α</a:t>
            </a:r>
            <a:r>
              <a:rPr lang="en-US" altLang="zh-CN"/>
              <a:t>·a</a:t>
            </a:r>
            <a:r>
              <a:rPr lang="en-US" altLang="zh-CN" baseline="-30000"/>
              <a:t>2</a:t>
            </a:r>
            <a:r>
              <a:rPr lang="en-US" altLang="zh-CN"/>
              <a:t>β</a:t>
            </a:r>
            <a:r>
              <a:rPr lang="en-US" altLang="zh-CN" baseline="-30000"/>
              <a:t>2</a:t>
            </a:r>
            <a:r>
              <a:rPr lang="en-US" altLang="zh-CN"/>
              <a:t>, …,  A</a:t>
            </a:r>
            <a:r>
              <a:rPr lang="en-US" altLang="zh-CN" baseline="-30000"/>
              <a:t>m</a:t>
            </a:r>
            <a:r>
              <a:rPr lang="en-US" altLang="zh-CN"/>
              <a:t>→</a:t>
            </a:r>
            <a:r>
              <a:rPr lang="en-US" altLang="zh-CN">
                <a:ea typeface="楷体_GB2312" pitchFamily="49" charset="-122"/>
              </a:rPr>
              <a:t>α</a:t>
            </a:r>
            <a:r>
              <a:rPr lang="en-US" altLang="zh-CN"/>
              <a:t>·a</a:t>
            </a:r>
            <a:r>
              <a:rPr lang="en-US" altLang="zh-CN" baseline="-30000"/>
              <a:t>m</a:t>
            </a:r>
            <a:r>
              <a:rPr lang="en-US" altLang="zh-CN"/>
              <a:t>β</a:t>
            </a:r>
            <a:r>
              <a:rPr lang="en-US" altLang="zh-CN" baseline="-30000"/>
              <a:t>m</a:t>
            </a:r>
            <a:endParaRPr lang="en-US" altLang="zh-CN"/>
          </a:p>
          <a:p>
            <a:pPr algn="just" eaLnBrk="1" hangingPunct="1">
              <a:lnSpc>
                <a:spcPct val="140000"/>
              </a:lnSpc>
            </a:pPr>
            <a:r>
              <a:rPr lang="zh-CN" altLang="en-US"/>
              <a:t>同时</a:t>
            </a:r>
            <a:r>
              <a:rPr lang="en-US" altLang="zh-CN"/>
              <a:t>I</a:t>
            </a:r>
            <a:r>
              <a:rPr lang="zh-CN" altLang="en-US"/>
              <a:t>中含有</a:t>
            </a:r>
            <a:r>
              <a:rPr lang="en-US" altLang="zh-CN"/>
              <a:t>n</a:t>
            </a:r>
            <a:r>
              <a:rPr lang="zh-CN" altLang="en-US"/>
              <a:t>个归约项目，即</a:t>
            </a:r>
          </a:p>
          <a:p>
            <a:pPr algn="ctr" eaLnBrk="1" hangingPunct="1">
              <a:lnSpc>
                <a:spcPct val="140000"/>
              </a:lnSpc>
            </a:pPr>
            <a:r>
              <a:rPr lang="en-US" altLang="zh-CN"/>
              <a:t>B</a:t>
            </a:r>
            <a:r>
              <a:rPr lang="en-US" altLang="zh-CN" baseline="-30000"/>
              <a:t>1</a:t>
            </a:r>
            <a:r>
              <a:rPr lang="en-US" altLang="zh-CN"/>
              <a:t>→</a:t>
            </a:r>
            <a:r>
              <a:rPr lang="en-US" altLang="zh-CN">
                <a:ea typeface="楷体_GB2312" pitchFamily="49" charset="-122"/>
              </a:rPr>
              <a:t>α</a:t>
            </a:r>
            <a:r>
              <a:rPr lang="en-US" altLang="zh-CN"/>
              <a:t>·,  B</a:t>
            </a:r>
            <a:r>
              <a:rPr lang="en-US" altLang="zh-CN" baseline="-30000"/>
              <a:t>2</a:t>
            </a:r>
            <a:r>
              <a:rPr lang="en-US" altLang="zh-CN"/>
              <a:t>→</a:t>
            </a:r>
            <a:r>
              <a:rPr lang="en-US" altLang="zh-CN">
                <a:ea typeface="楷体_GB2312" pitchFamily="49" charset="-122"/>
              </a:rPr>
              <a:t>α</a:t>
            </a:r>
            <a:r>
              <a:rPr lang="en-US" altLang="zh-CN"/>
              <a:t>·, …,  B</a:t>
            </a:r>
            <a:r>
              <a:rPr lang="en-US" altLang="zh-CN" baseline="-30000"/>
              <a:t>n</a:t>
            </a:r>
            <a:r>
              <a:rPr lang="en-US" altLang="zh-CN"/>
              <a:t>→</a:t>
            </a:r>
            <a:r>
              <a:rPr lang="en-US" altLang="zh-CN">
                <a:ea typeface="楷体_GB2312" pitchFamily="49" charset="-122"/>
              </a:rPr>
              <a:t>α</a:t>
            </a:r>
            <a:r>
              <a:rPr lang="en-US" altLang="zh-CN"/>
              <a:t>·</a:t>
            </a:r>
          </a:p>
          <a:p>
            <a:pPr algn="just" eaLnBrk="1" hangingPunct="1">
              <a:lnSpc>
                <a:spcPct val="140000"/>
              </a:lnSpc>
            </a:pPr>
            <a:r>
              <a:rPr lang="zh-CN" altLang="en-US"/>
              <a:t>如果集合</a:t>
            </a:r>
            <a:r>
              <a:rPr lang="en-US" altLang="zh-CN"/>
              <a:t>{a</a:t>
            </a:r>
            <a:r>
              <a:rPr lang="en-US" altLang="zh-CN" baseline="-30000"/>
              <a:t>1</a:t>
            </a:r>
            <a:r>
              <a:rPr lang="en-US" altLang="zh-CN"/>
              <a:t>,…,a</a:t>
            </a:r>
            <a:r>
              <a:rPr lang="en-US" altLang="zh-CN" baseline="-30000"/>
              <a:t>m</a:t>
            </a:r>
            <a:r>
              <a:rPr lang="en-US" altLang="zh-CN"/>
              <a:t>}</a:t>
            </a:r>
            <a:r>
              <a:rPr lang="zh-CN" altLang="en-US"/>
              <a:t>、</a:t>
            </a:r>
            <a:r>
              <a:rPr lang="en-US" altLang="zh-CN"/>
              <a:t>FOLLOW(B</a:t>
            </a:r>
            <a:r>
              <a:rPr lang="en-US" altLang="zh-CN" baseline="-30000"/>
              <a:t>1</a:t>
            </a:r>
            <a:r>
              <a:rPr lang="en-US" altLang="zh-CN"/>
              <a:t>)</a:t>
            </a:r>
            <a:r>
              <a:rPr lang="zh-CN" altLang="en-US"/>
              <a:t>、</a:t>
            </a:r>
            <a:r>
              <a:rPr lang="en-US" altLang="zh-CN"/>
              <a:t>…</a:t>
            </a:r>
            <a:r>
              <a:rPr lang="zh-CN" altLang="en-US"/>
              <a:t>、</a:t>
            </a:r>
            <a:r>
              <a:rPr lang="en-US" altLang="zh-CN"/>
              <a:t>FOLLOW(B</a:t>
            </a:r>
            <a:r>
              <a:rPr lang="en-US" altLang="zh-CN" baseline="-30000"/>
              <a:t>n</a:t>
            </a:r>
            <a:r>
              <a:rPr lang="en-US" altLang="zh-CN"/>
              <a:t>)</a:t>
            </a:r>
            <a:r>
              <a:rPr lang="zh-CN" altLang="en-US"/>
              <a:t>任何两个出现相交的情况</a:t>
            </a:r>
            <a:r>
              <a:rPr lang="en-US" altLang="zh-CN"/>
              <a:t>(</a:t>
            </a:r>
            <a:r>
              <a:rPr lang="zh-CN" altLang="en-US"/>
              <a:t>包括存在两个</a:t>
            </a:r>
            <a:r>
              <a:rPr lang="en-US" altLang="zh-CN"/>
              <a:t>FOLLOW</a:t>
            </a:r>
            <a:r>
              <a:rPr lang="zh-CN" altLang="en-US"/>
              <a:t>集含有’</a:t>
            </a:r>
            <a:r>
              <a:rPr lang="en-US" altLang="zh-CN"/>
              <a:t>#’)</a:t>
            </a:r>
            <a:r>
              <a:rPr lang="zh-CN" altLang="en-US"/>
              <a:t>，则该文法不是</a:t>
            </a:r>
            <a:r>
              <a:rPr lang="en-US" altLang="zh-CN"/>
              <a:t>SLR(1)</a:t>
            </a:r>
            <a:r>
              <a:rPr lang="zh-CN" altLang="en-US"/>
              <a:t>文法。</a:t>
            </a:r>
          </a:p>
        </p:txBody>
      </p:sp>
    </p:spTree>
  </p:cSld>
  <p:clrMapOvr>
    <a:masterClrMapping/>
  </p:clrMapOvr>
  <p:transition>
    <p:random/>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ext Box 2">
            <a:extLst>
              <a:ext uri="{FF2B5EF4-FFF2-40B4-BE49-F238E27FC236}">
                <a16:creationId xmlns:a16="http://schemas.microsoft.com/office/drawing/2014/main" id="{52A31FB2-ECE7-F27A-79AC-70A95F5755DA}"/>
              </a:ext>
            </a:extLst>
          </p:cNvPr>
          <p:cNvSpPr txBox="1">
            <a:spLocks noChangeArrowheads="1"/>
          </p:cNvSpPr>
          <p:nvPr/>
        </p:nvSpPr>
        <p:spPr bwMode="auto">
          <a:xfrm>
            <a:off x="160338" y="581025"/>
            <a:ext cx="8823325"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2200"/>
              <a:t>	</a:t>
            </a:r>
            <a:r>
              <a:rPr lang="zh-CN" altLang="en-US" sz="2200"/>
              <a:t>因此，构造文法</a:t>
            </a:r>
            <a:r>
              <a:rPr lang="en-US" altLang="zh-CN" sz="2200"/>
              <a:t>G'[S']</a:t>
            </a:r>
            <a:r>
              <a:rPr lang="zh-CN" altLang="en-US" sz="2200"/>
              <a:t>的</a:t>
            </a:r>
            <a:r>
              <a:rPr lang="en-US" altLang="zh-CN" sz="2200"/>
              <a:t>FOLLOW</a:t>
            </a:r>
            <a:r>
              <a:rPr lang="zh-CN" altLang="en-US" sz="2200"/>
              <a:t>集如下：</a:t>
            </a:r>
          </a:p>
          <a:p>
            <a:pPr algn="just" eaLnBrk="1" hangingPunct="1">
              <a:spcBef>
                <a:spcPct val="50000"/>
              </a:spcBef>
            </a:pPr>
            <a:r>
              <a:rPr lang="zh-CN" altLang="en-US" sz="2200"/>
              <a:t>　　</a:t>
            </a:r>
            <a:r>
              <a:rPr lang="en-US" altLang="zh-CN" sz="2200"/>
              <a:t>(1)  FOLLOW(S')={#}</a:t>
            </a:r>
            <a:r>
              <a:rPr lang="zh-CN" altLang="en-US" sz="2200"/>
              <a:t>；</a:t>
            </a:r>
          </a:p>
          <a:p>
            <a:pPr algn="just" eaLnBrk="1" hangingPunct="1">
              <a:spcBef>
                <a:spcPct val="50000"/>
              </a:spcBef>
            </a:pPr>
            <a:r>
              <a:rPr lang="zh-CN" altLang="en-US" sz="2200"/>
              <a:t>　　</a:t>
            </a:r>
            <a:r>
              <a:rPr lang="en-US" altLang="zh-CN" sz="2200"/>
              <a:t>(2) </a:t>
            </a:r>
            <a:r>
              <a:rPr lang="zh-CN" altLang="en-US" sz="2200"/>
              <a:t>由</a:t>
            </a:r>
            <a:r>
              <a:rPr lang="en-US" altLang="zh-CN" sz="2200"/>
              <a:t>S→L=… </a:t>
            </a:r>
            <a:r>
              <a:rPr lang="zh-CN" altLang="en-US" sz="2200"/>
              <a:t>得</a:t>
            </a:r>
            <a:r>
              <a:rPr lang="en-US" altLang="zh-CN" sz="2200"/>
              <a:t>FIRST(‘=’)\{ ε}</a:t>
            </a:r>
            <a:r>
              <a:rPr lang="en-US" altLang="zh-CN" sz="2200">
                <a:sym typeface="SymbolPS" charset="2"/>
              </a:rPr>
              <a:t></a:t>
            </a:r>
            <a:r>
              <a:rPr lang="en-US" altLang="zh-CN" sz="2200"/>
              <a:t>FOLLOW(L)</a:t>
            </a:r>
            <a:r>
              <a:rPr lang="zh-CN" altLang="en-US" sz="2200"/>
              <a:t>，即</a:t>
            </a:r>
            <a:r>
              <a:rPr lang="en-US" altLang="zh-CN" sz="2200"/>
              <a:t>FOLLOW(L)=</a:t>
            </a:r>
            <a:r>
              <a:rPr lang="zh-CN" altLang="en-US" sz="2200"/>
              <a:t>　</a:t>
            </a:r>
            <a:r>
              <a:rPr lang="en-US" altLang="zh-CN" sz="2200"/>
              <a:t>{=}</a:t>
            </a:r>
            <a:r>
              <a:rPr lang="zh-CN" altLang="en-US" sz="2200"/>
              <a:t>；</a:t>
            </a:r>
          </a:p>
          <a:p>
            <a:pPr algn="just" eaLnBrk="1" hangingPunct="1">
              <a:spcBef>
                <a:spcPct val="50000"/>
              </a:spcBef>
            </a:pPr>
            <a:r>
              <a:rPr lang="zh-CN" altLang="en-US" sz="2200"/>
              <a:t>　　</a:t>
            </a:r>
            <a:r>
              <a:rPr lang="en-US" altLang="zh-CN" sz="2200"/>
              <a:t>(3) </a:t>
            </a:r>
            <a:r>
              <a:rPr lang="zh-CN" altLang="en-US" sz="2200"/>
              <a:t>由</a:t>
            </a:r>
            <a:r>
              <a:rPr lang="en-US" altLang="zh-CN" sz="2200"/>
              <a:t>S'→S</a:t>
            </a:r>
            <a:r>
              <a:rPr lang="zh-CN" altLang="en-US" sz="2200"/>
              <a:t>得</a:t>
            </a:r>
            <a:r>
              <a:rPr lang="en-US" altLang="zh-CN" sz="2200"/>
              <a:t>FOLLOW(S') </a:t>
            </a:r>
            <a:r>
              <a:rPr lang="en-US" altLang="zh-CN" sz="2200">
                <a:sym typeface="SymbolPS" charset="2"/>
              </a:rPr>
              <a:t></a:t>
            </a:r>
            <a:r>
              <a:rPr lang="en-US" altLang="zh-CN" sz="2200"/>
              <a:t>FOLLOW(S)</a:t>
            </a:r>
            <a:r>
              <a:rPr lang="zh-CN" altLang="en-US" sz="2200"/>
              <a:t>，即</a:t>
            </a:r>
            <a:r>
              <a:rPr lang="en-US" altLang="zh-CN" sz="2200"/>
              <a:t>FOLLOW(S)={#}</a:t>
            </a:r>
            <a:r>
              <a:rPr lang="zh-CN" altLang="en-US" sz="2200"/>
              <a:t>；</a:t>
            </a:r>
          </a:p>
          <a:p>
            <a:pPr algn="just" eaLnBrk="1" hangingPunct="1">
              <a:spcBef>
                <a:spcPct val="50000"/>
              </a:spcBef>
            </a:pPr>
            <a:r>
              <a:rPr lang="zh-CN" altLang="en-US" sz="2200"/>
              <a:t>　　由</a:t>
            </a:r>
            <a:r>
              <a:rPr lang="en-US" altLang="zh-CN" sz="2200"/>
              <a:t>S→R</a:t>
            </a:r>
            <a:r>
              <a:rPr lang="zh-CN" altLang="en-US" sz="2200"/>
              <a:t>得</a:t>
            </a:r>
            <a:r>
              <a:rPr lang="en-US" altLang="zh-CN" sz="2200"/>
              <a:t>FOLLOW(S) </a:t>
            </a:r>
            <a:r>
              <a:rPr lang="en-US" altLang="zh-CN" sz="2200">
                <a:sym typeface="SymbolPS" charset="2"/>
              </a:rPr>
              <a:t></a:t>
            </a:r>
            <a:r>
              <a:rPr lang="en-US" altLang="zh-CN" sz="2200"/>
              <a:t>FOLLOW(R)</a:t>
            </a:r>
            <a:r>
              <a:rPr lang="zh-CN" altLang="en-US" sz="2200"/>
              <a:t>，即</a:t>
            </a:r>
            <a:r>
              <a:rPr lang="en-US" altLang="zh-CN" sz="2200"/>
              <a:t>FOLLOW(R)={#}</a:t>
            </a:r>
            <a:r>
              <a:rPr lang="zh-CN" altLang="en-US" sz="2200"/>
              <a:t>；</a:t>
            </a:r>
          </a:p>
          <a:p>
            <a:pPr algn="just" eaLnBrk="1" hangingPunct="1">
              <a:spcBef>
                <a:spcPct val="50000"/>
              </a:spcBef>
            </a:pPr>
            <a:r>
              <a:rPr lang="zh-CN" altLang="en-US" sz="2200"/>
              <a:t>　　由</a:t>
            </a:r>
            <a:r>
              <a:rPr lang="en-US" altLang="zh-CN" sz="2200"/>
              <a:t>L→…R</a:t>
            </a:r>
            <a:r>
              <a:rPr lang="zh-CN" altLang="en-US" sz="2200"/>
              <a:t>得</a:t>
            </a:r>
            <a:r>
              <a:rPr lang="en-US" altLang="zh-CN" sz="2200"/>
              <a:t>FOLLOW(L) </a:t>
            </a:r>
            <a:r>
              <a:rPr lang="en-US" altLang="zh-CN" sz="2200">
                <a:sym typeface="SymbolPS" charset="2"/>
              </a:rPr>
              <a:t></a:t>
            </a:r>
            <a:r>
              <a:rPr lang="en-US" altLang="zh-CN" sz="2200"/>
              <a:t>FOLLOW(R)</a:t>
            </a:r>
            <a:r>
              <a:rPr lang="zh-CN" altLang="en-US" sz="2200"/>
              <a:t>，即</a:t>
            </a:r>
            <a:r>
              <a:rPr lang="en-US" altLang="zh-CN" sz="2200"/>
              <a:t>FOLLOW(R)={=,#}</a:t>
            </a:r>
            <a:r>
              <a:rPr lang="zh-CN" altLang="en-US" sz="2200"/>
              <a:t>；</a:t>
            </a:r>
          </a:p>
          <a:p>
            <a:pPr algn="just" eaLnBrk="1" hangingPunct="1">
              <a:spcBef>
                <a:spcPct val="50000"/>
              </a:spcBef>
            </a:pPr>
            <a:r>
              <a:rPr lang="zh-CN" altLang="en-US" sz="2200"/>
              <a:t>　　由</a:t>
            </a:r>
            <a:r>
              <a:rPr lang="en-US" altLang="zh-CN" sz="2200"/>
              <a:t>R→L</a:t>
            </a:r>
            <a:r>
              <a:rPr lang="zh-CN" altLang="en-US" sz="2200"/>
              <a:t>得</a:t>
            </a:r>
            <a:r>
              <a:rPr lang="en-US" altLang="zh-CN" sz="2200"/>
              <a:t>FOLLOW(R) </a:t>
            </a:r>
            <a:r>
              <a:rPr lang="en-US" altLang="zh-CN" sz="2200">
                <a:sym typeface="SymbolPS" charset="2"/>
              </a:rPr>
              <a:t></a:t>
            </a:r>
            <a:r>
              <a:rPr lang="en-US" altLang="zh-CN" sz="2200"/>
              <a:t>FOLLOW(L)</a:t>
            </a:r>
            <a:r>
              <a:rPr lang="zh-CN" altLang="en-US" sz="2200"/>
              <a:t>，即</a:t>
            </a:r>
            <a:r>
              <a:rPr lang="en-US" altLang="zh-CN" sz="2200"/>
              <a:t>FOLLOW(L</a:t>
            </a:r>
            <a:r>
              <a:rPr lang="en-US" altLang="zh-CN"/>
              <a:t>)={=,#}</a:t>
            </a:r>
            <a:r>
              <a:rPr lang="zh-CN" altLang="en-US"/>
              <a:t>。</a:t>
            </a:r>
          </a:p>
        </p:txBody>
      </p:sp>
    </p:spTree>
  </p:cSld>
  <p:clrMapOvr>
    <a:masterClrMapping/>
  </p:clrMapOvr>
  <p:transition>
    <p:random/>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ext Box 2">
            <a:extLst>
              <a:ext uri="{FF2B5EF4-FFF2-40B4-BE49-F238E27FC236}">
                <a16:creationId xmlns:a16="http://schemas.microsoft.com/office/drawing/2014/main" id="{6DDFC14C-534F-9830-FC1C-4F401A05DA0F}"/>
              </a:ext>
            </a:extLst>
          </p:cNvPr>
          <p:cNvSpPr txBox="1">
            <a:spLocks noChangeArrowheads="1"/>
          </p:cNvSpPr>
          <p:nvPr/>
        </p:nvSpPr>
        <p:spPr bwMode="auto">
          <a:xfrm>
            <a:off x="144463" y="536575"/>
            <a:ext cx="888365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由</a:t>
            </a:r>
            <a:r>
              <a:rPr lang="en-US" altLang="zh-CN"/>
              <a:t>I</a:t>
            </a:r>
            <a:r>
              <a:rPr lang="en-US" altLang="zh-CN" baseline="-30000"/>
              <a:t>2</a:t>
            </a:r>
            <a:r>
              <a:rPr lang="zh-CN" altLang="en-US"/>
              <a:t>的移进项目</a:t>
            </a:r>
            <a:r>
              <a:rPr lang="en-US" altLang="zh-CN"/>
              <a:t>S→L·=R</a:t>
            </a:r>
            <a:r>
              <a:rPr lang="zh-CN" altLang="en-US"/>
              <a:t>和归约项目</a:t>
            </a:r>
            <a:r>
              <a:rPr lang="en-US" altLang="zh-CN"/>
              <a:t>R→L·</a:t>
            </a:r>
            <a:r>
              <a:rPr lang="zh-CN" altLang="en-US"/>
              <a:t>得</a:t>
            </a:r>
          </a:p>
          <a:p>
            <a:pPr algn="just" eaLnBrk="1" hangingPunct="1">
              <a:lnSpc>
                <a:spcPct val="150000"/>
              </a:lnSpc>
              <a:spcBef>
                <a:spcPct val="50000"/>
              </a:spcBef>
            </a:pPr>
            <a:r>
              <a:rPr lang="zh-CN" altLang="en-US"/>
              <a:t>                   </a:t>
            </a:r>
            <a:r>
              <a:rPr lang="en-US" altLang="zh-CN"/>
              <a:t>{=}∩FOLLOW(L)={=}∩{=,#}={=}≠Ф</a:t>
            </a:r>
          </a:p>
          <a:p>
            <a:pPr algn="just" eaLnBrk="1" hangingPunct="1">
              <a:lnSpc>
                <a:spcPct val="150000"/>
              </a:lnSpc>
              <a:spcBef>
                <a:spcPct val="50000"/>
              </a:spcBef>
            </a:pPr>
            <a:r>
              <a:rPr lang="zh-CN" altLang="en-US"/>
              <a:t>　　所以文法</a:t>
            </a:r>
            <a:r>
              <a:rPr lang="en-US" altLang="zh-CN"/>
              <a:t>G[S]</a:t>
            </a:r>
            <a:r>
              <a:rPr lang="zh-CN" altLang="en-US"/>
              <a:t>不是</a:t>
            </a:r>
            <a:r>
              <a:rPr lang="en-US" altLang="zh-CN"/>
              <a:t>SLR(1)</a:t>
            </a:r>
            <a:r>
              <a:rPr lang="zh-CN" altLang="en-US"/>
              <a:t>文法。</a:t>
            </a:r>
          </a:p>
        </p:txBody>
      </p:sp>
    </p:spTree>
  </p:cSld>
  <p:clrMapOvr>
    <a:masterClrMapping/>
  </p:clrMapOvr>
  <p:transition>
    <p:random/>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ext Box 2">
            <a:extLst>
              <a:ext uri="{FF2B5EF4-FFF2-40B4-BE49-F238E27FC236}">
                <a16:creationId xmlns:a16="http://schemas.microsoft.com/office/drawing/2014/main" id="{2F2BD1AF-3A2B-9194-4B3E-F812EAA6A290}"/>
              </a:ext>
            </a:extLst>
          </p:cNvPr>
          <p:cNvSpPr txBox="1">
            <a:spLocks noChangeArrowheads="1"/>
          </p:cNvSpPr>
          <p:nvPr/>
        </p:nvSpPr>
        <p:spPr bwMode="auto">
          <a:xfrm>
            <a:off x="188913" y="549275"/>
            <a:ext cx="8780462" cy="545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a:t>	</a:t>
            </a:r>
            <a:r>
              <a:rPr lang="zh-CN" altLang="en-US"/>
              <a:t>判断是否是</a:t>
            </a:r>
            <a:r>
              <a:rPr lang="en-US" altLang="zh-CN"/>
              <a:t>LR(1)</a:t>
            </a:r>
            <a:r>
              <a:rPr lang="zh-CN" altLang="en-US"/>
              <a:t>文法则首先要构造</a:t>
            </a:r>
            <a:r>
              <a:rPr lang="en-US" altLang="zh-CN"/>
              <a:t>LR(1)</a:t>
            </a:r>
            <a:r>
              <a:rPr lang="zh-CN" altLang="en-US"/>
              <a:t>项目集规范族。因此，构造文法</a:t>
            </a:r>
            <a:r>
              <a:rPr lang="en-US" altLang="zh-CN"/>
              <a:t>G'[S']</a:t>
            </a:r>
            <a:r>
              <a:rPr lang="zh-CN" altLang="en-US"/>
              <a:t>的</a:t>
            </a:r>
            <a:r>
              <a:rPr lang="en-US" altLang="zh-CN"/>
              <a:t>LR(1)</a:t>
            </a:r>
            <a:r>
              <a:rPr lang="zh-CN" altLang="en-US"/>
              <a:t>项目集规范族如下</a:t>
            </a:r>
            <a:r>
              <a:rPr lang="en-US" altLang="zh-CN"/>
              <a:t>(</a:t>
            </a:r>
            <a:r>
              <a:rPr lang="zh-CN" altLang="en-US"/>
              <a:t>项目集</a:t>
            </a:r>
            <a:r>
              <a:rPr lang="en-US" altLang="zh-CN"/>
              <a:t>I</a:t>
            </a:r>
            <a:r>
              <a:rPr lang="en-US" altLang="zh-CN" baseline="-30000"/>
              <a:t>0</a:t>
            </a:r>
            <a:r>
              <a:rPr lang="zh-CN" altLang="en-US"/>
              <a:t>由</a:t>
            </a:r>
            <a:r>
              <a:rPr lang="en-US" altLang="zh-CN"/>
              <a:t>S'→·S, #</a:t>
            </a:r>
            <a:r>
              <a:rPr lang="zh-CN" altLang="en-US"/>
              <a:t>开始</a:t>
            </a:r>
            <a:r>
              <a:rPr lang="en-US" altLang="zh-CN"/>
              <a:t>)</a:t>
            </a:r>
            <a:r>
              <a:rPr lang="zh-CN" altLang="en-US"/>
              <a:t>：</a:t>
            </a:r>
          </a:p>
          <a:p>
            <a:pPr algn="just" eaLnBrk="1" hangingPunct="1">
              <a:lnSpc>
                <a:spcPct val="130000"/>
              </a:lnSpc>
              <a:spcBef>
                <a:spcPct val="50000"/>
              </a:spcBef>
            </a:pPr>
            <a:r>
              <a:rPr lang="zh-CN" altLang="en-US"/>
              <a:t>	</a:t>
            </a:r>
            <a:r>
              <a:rPr lang="en-US" altLang="zh-CN"/>
              <a:t>I</a:t>
            </a:r>
            <a:r>
              <a:rPr lang="en-US" altLang="zh-CN" baseline="-30000"/>
              <a:t>0</a:t>
            </a:r>
            <a:r>
              <a:rPr lang="en-US" altLang="zh-CN"/>
              <a:t>:  S'→·S, #              	I</a:t>
            </a:r>
            <a:r>
              <a:rPr lang="en-US" altLang="zh-CN" baseline="-30000"/>
              <a:t>6</a:t>
            </a:r>
            <a:r>
              <a:rPr lang="en-US" altLang="zh-CN"/>
              <a:t>: 	S→L=·R, #</a:t>
            </a:r>
          </a:p>
          <a:p>
            <a:pPr algn="just" eaLnBrk="1" hangingPunct="1">
              <a:lnSpc>
                <a:spcPct val="130000"/>
              </a:lnSpc>
              <a:spcBef>
                <a:spcPct val="50000"/>
              </a:spcBef>
            </a:pPr>
            <a:r>
              <a:rPr lang="en-US" altLang="zh-CN"/>
              <a:t>	</a:t>
            </a:r>
            <a:r>
              <a:rPr lang="zh-CN" altLang="en-US"/>
              <a:t>　 </a:t>
            </a:r>
            <a:r>
              <a:rPr lang="en-US" altLang="zh-CN"/>
              <a:t>S→·L=R, #                 	R→·L, #</a:t>
            </a:r>
          </a:p>
          <a:p>
            <a:pPr algn="just" eaLnBrk="1" hangingPunct="1">
              <a:lnSpc>
                <a:spcPct val="130000"/>
              </a:lnSpc>
              <a:spcBef>
                <a:spcPct val="50000"/>
              </a:spcBef>
            </a:pPr>
            <a:r>
              <a:rPr lang="en-US" altLang="zh-CN"/>
              <a:t>	</a:t>
            </a:r>
            <a:r>
              <a:rPr lang="zh-CN" altLang="en-US"/>
              <a:t>　 </a:t>
            </a:r>
            <a:r>
              <a:rPr lang="en-US" altLang="zh-CN"/>
              <a:t>S→·R, #                   	L→·*R, #</a:t>
            </a:r>
          </a:p>
          <a:p>
            <a:pPr algn="just" eaLnBrk="1" hangingPunct="1">
              <a:lnSpc>
                <a:spcPct val="130000"/>
              </a:lnSpc>
              <a:spcBef>
                <a:spcPct val="50000"/>
              </a:spcBef>
            </a:pPr>
            <a:r>
              <a:rPr lang="en-US" altLang="zh-CN"/>
              <a:t>	</a:t>
            </a:r>
            <a:r>
              <a:rPr lang="zh-CN" altLang="en-US"/>
              <a:t>　 </a:t>
            </a:r>
            <a:r>
              <a:rPr lang="en-US" altLang="zh-CN"/>
              <a:t>L→·*R, =                  	L→·i, #</a:t>
            </a:r>
          </a:p>
          <a:p>
            <a:pPr algn="just" eaLnBrk="1" hangingPunct="1">
              <a:lnSpc>
                <a:spcPct val="130000"/>
              </a:lnSpc>
              <a:spcBef>
                <a:spcPct val="50000"/>
              </a:spcBef>
            </a:pPr>
            <a:r>
              <a:rPr lang="en-US" altLang="zh-CN"/>
              <a:t>	</a:t>
            </a:r>
            <a:r>
              <a:rPr lang="zh-CN" altLang="en-US"/>
              <a:t>　 </a:t>
            </a:r>
            <a:r>
              <a:rPr lang="en-US" altLang="zh-CN"/>
              <a:t>L→·i, =                	I</a:t>
            </a:r>
            <a:r>
              <a:rPr lang="en-US" altLang="zh-CN" baseline="-30000"/>
              <a:t>7</a:t>
            </a:r>
            <a:r>
              <a:rPr lang="en-US" altLang="zh-CN"/>
              <a:t>: 	L→*R·, =</a:t>
            </a:r>
          </a:p>
          <a:p>
            <a:pPr algn="just" eaLnBrk="1" hangingPunct="1">
              <a:lnSpc>
                <a:spcPct val="130000"/>
              </a:lnSpc>
              <a:spcBef>
                <a:spcPct val="50000"/>
              </a:spcBef>
            </a:pPr>
            <a:r>
              <a:rPr lang="en-US" altLang="zh-CN"/>
              <a:t>	</a:t>
            </a:r>
            <a:r>
              <a:rPr lang="zh-CN" altLang="en-US"/>
              <a:t>　 </a:t>
            </a:r>
            <a:r>
              <a:rPr lang="en-US" altLang="zh-CN"/>
              <a:t>R→·L, #               	I</a:t>
            </a:r>
            <a:r>
              <a:rPr lang="en-US" altLang="zh-CN" baseline="-30000"/>
              <a:t>8</a:t>
            </a:r>
            <a:r>
              <a:rPr lang="en-US" altLang="zh-CN"/>
              <a:t>: 	R→L·, =</a:t>
            </a:r>
          </a:p>
        </p:txBody>
      </p:sp>
    </p:spTree>
  </p:cSld>
  <p:clrMapOvr>
    <a:masterClrMapping/>
  </p:clrMapOvr>
  <p:transition>
    <p:random/>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a:extLst>
              <a:ext uri="{FF2B5EF4-FFF2-40B4-BE49-F238E27FC236}">
                <a16:creationId xmlns:a16="http://schemas.microsoft.com/office/drawing/2014/main" id="{60C235D9-CEC1-41EF-3813-8ED0D426BFC8}"/>
              </a:ext>
            </a:extLst>
          </p:cNvPr>
          <p:cNvSpPr txBox="1">
            <a:spLocks noChangeArrowheads="1"/>
          </p:cNvSpPr>
          <p:nvPr/>
        </p:nvSpPr>
        <p:spPr bwMode="auto">
          <a:xfrm>
            <a:off x="184150" y="404813"/>
            <a:ext cx="8780463"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en-US" altLang="zh-CN"/>
              <a:t>	I</a:t>
            </a:r>
            <a:r>
              <a:rPr lang="en-US" altLang="zh-CN" baseline="-30000"/>
              <a:t>1</a:t>
            </a:r>
            <a:r>
              <a:rPr lang="en-US" altLang="zh-CN"/>
              <a:t>:  S'→S·, #             	I</a:t>
            </a:r>
            <a:r>
              <a:rPr lang="en-US" altLang="zh-CN" baseline="-30000"/>
              <a:t>9</a:t>
            </a:r>
            <a:r>
              <a:rPr lang="en-US" altLang="zh-CN"/>
              <a:t>: 	S→L=R·, #</a:t>
            </a:r>
          </a:p>
          <a:p>
            <a:pPr algn="just" eaLnBrk="1" hangingPunct="1">
              <a:lnSpc>
                <a:spcPct val="140000"/>
              </a:lnSpc>
            </a:pPr>
            <a:r>
              <a:rPr lang="en-US" altLang="zh-CN"/>
              <a:t>	I</a:t>
            </a:r>
            <a:r>
              <a:rPr lang="en-US" altLang="zh-CN" baseline="-30000"/>
              <a:t>2</a:t>
            </a:r>
            <a:r>
              <a:rPr lang="en-US" altLang="zh-CN"/>
              <a:t>:  S→L·=R, #           	I</a:t>
            </a:r>
            <a:r>
              <a:rPr lang="en-US" altLang="zh-CN" baseline="-30000"/>
              <a:t>10</a:t>
            </a:r>
            <a:r>
              <a:rPr lang="en-US" altLang="zh-CN"/>
              <a:t>: 	R→L·, #</a:t>
            </a:r>
          </a:p>
          <a:p>
            <a:pPr algn="just" eaLnBrk="1" hangingPunct="1">
              <a:lnSpc>
                <a:spcPct val="140000"/>
              </a:lnSpc>
            </a:pPr>
            <a:r>
              <a:rPr lang="en-US" altLang="zh-CN"/>
              <a:t>    	     R→L·, #             	I</a:t>
            </a:r>
            <a:r>
              <a:rPr lang="en-US" altLang="zh-CN" baseline="-30000"/>
              <a:t>11</a:t>
            </a:r>
            <a:r>
              <a:rPr lang="en-US" altLang="zh-CN"/>
              <a:t>: 	L→*·R, #</a:t>
            </a:r>
          </a:p>
          <a:p>
            <a:pPr algn="just" eaLnBrk="1" hangingPunct="1">
              <a:lnSpc>
                <a:spcPct val="140000"/>
              </a:lnSpc>
            </a:pPr>
            <a:r>
              <a:rPr lang="en-US" altLang="zh-CN"/>
              <a:t>	I</a:t>
            </a:r>
            <a:r>
              <a:rPr lang="en-US" altLang="zh-CN" baseline="-30000"/>
              <a:t>3</a:t>
            </a:r>
            <a:r>
              <a:rPr lang="en-US" altLang="zh-CN"/>
              <a:t>:  S→R·, #                   	R→·L, #</a:t>
            </a:r>
          </a:p>
          <a:p>
            <a:pPr algn="just" eaLnBrk="1" hangingPunct="1">
              <a:lnSpc>
                <a:spcPct val="140000"/>
              </a:lnSpc>
            </a:pPr>
            <a:r>
              <a:rPr lang="en-US" altLang="zh-CN"/>
              <a:t>	I</a:t>
            </a:r>
            <a:r>
              <a:rPr lang="en-US" altLang="zh-CN" baseline="-30000"/>
              <a:t>4</a:t>
            </a:r>
            <a:r>
              <a:rPr lang="en-US" altLang="zh-CN"/>
              <a:t>:  L→*·R, =                  	L→·*R, #</a:t>
            </a:r>
          </a:p>
          <a:p>
            <a:pPr algn="just" eaLnBrk="1" hangingPunct="1">
              <a:lnSpc>
                <a:spcPct val="140000"/>
              </a:lnSpc>
            </a:pPr>
            <a:r>
              <a:rPr lang="en-US" altLang="zh-CN"/>
              <a:t>    	      R→·L, =                  	L→·i, #</a:t>
            </a:r>
          </a:p>
          <a:p>
            <a:pPr algn="just" eaLnBrk="1" hangingPunct="1">
              <a:lnSpc>
                <a:spcPct val="140000"/>
              </a:lnSpc>
            </a:pPr>
            <a:r>
              <a:rPr lang="en-US" altLang="zh-CN"/>
              <a:t>	      L→·*R, =           	I</a:t>
            </a:r>
            <a:r>
              <a:rPr lang="en-US" altLang="zh-CN" baseline="-30000"/>
              <a:t>12</a:t>
            </a:r>
            <a:r>
              <a:rPr lang="en-US" altLang="zh-CN"/>
              <a:t>: 	L→i·, #</a:t>
            </a:r>
          </a:p>
          <a:p>
            <a:pPr algn="just" eaLnBrk="1" hangingPunct="1">
              <a:lnSpc>
                <a:spcPct val="140000"/>
              </a:lnSpc>
            </a:pPr>
            <a:r>
              <a:rPr lang="en-US" altLang="zh-CN"/>
              <a:t>	      L→·i, =              	I</a:t>
            </a:r>
            <a:r>
              <a:rPr lang="en-US" altLang="zh-CN" baseline="-30000"/>
              <a:t>13</a:t>
            </a:r>
            <a:r>
              <a:rPr lang="en-US" altLang="zh-CN"/>
              <a:t>: 	L→*R·, #</a:t>
            </a:r>
          </a:p>
          <a:p>
            <a:pPr algn="just" eaLnBrk="1" hangingPunct="1">
              <a:lnSpc>
                <a:spcPct val="140000"/>
              </a:lnSpc>
            </a:pPr>
            <a:r>
              <a:rPr lang="en-US" altLang="zh-CN"/>
              <a:t>	I</a:t>
            </a:r>
            <a:r>
              <a:rPr lang="en-US" altLang="zh-CN" baseline="-30000"/>
              <a:t>5</a:t>
            </a:r>
            <a:r>
              <a:rPr lang="en-US" altLang="zh-CN"/>
              <a:t>:  L→i·, =</a:t>
            </a:r>
          </a:p>
          <a:p>
            <a:pPr algn="just" eaLnBrk="1" hangingPunct="1">
              <a:lnSpc>
                <a:spcPct val="140000"/>
              </a:lnSpc>
            </a:pPr>
            <a:r>
              <a:rPr lang="zh-CN" altLang="en-US"/>
              <a:t>此时，</a:t>
            </a:r>
            <a:r>
              <a:rPr lang="en-US" altLang="zh-CN"/>
              <a:t>I</a:t>
            </a:r>
            <a:r>
              <a:rPr lang="en-US" altLang="zh-CN" baseline="-30000"/>
              <a:t>2</a:t>
            </a:r>
            <a:r>
              <a:rPr lang="zh-CN" altLang="en-US"/>
              <a:t>的移进项目</a:t>
            </a:r>
            <a:r>
              <a:rPr lang="en-US" altLang="zh-CN"/>
              <a:t>[S→L·=R, #]</a:t>
            </a:r>
            <a:r>
              <a:rPr lang="zh-CN" altLang="en-US"/>
              <a:t>和归约项目</a:t>
            </a:r>
            <a:r>
              <a:rPr lang="en-US" altLang="zh-CN"/>
              <a:t>[R→L·, #]</a:t>
            </a:r>
            <a:r>
              <a:rPr lang="zh-CN" altLang="en-US"/>
              <a:t>有</a:t>
            </a:r>
          </a:p>
          <a:p>
            <a:pPr algn="ctr" eaLnBrk="1" hangingPunct="1">
              <a:lnSpc>
                <a:spcPct val="140000"/>
              </a:lnSpc>
            </a:pPr>
            <a:r>
              <a:rPr lang="en-US" altLang="zh-CN"/>
              <a:t>{=}∩{#}=Ф</a:t>
            </a:r>
          </a:p>
          <a:p>
            <a:pPr algn="just" eaLnBrk="1" hangingPunct="1">
              <a:lnSpc>
                <a:spcPct val="140000"/>
              </a:lnSpc>
            </a:pPr>
            <a:r>
              <a:rPr lang="zh-CN" altLang="en-US"/>
              <a:t>故文法</a:t>
            </a:r>
            <a:r>
              <a:rPr lang="en-US" altLang="zh-CN"/>
              <a:t>G[S]</a:t>
            </a:r>
            <a:r>
              <a:rPr lang="zh-CN" altLang="en-US"/>
              <a:t>是</a:t>
            </a:r>
            <a:r>
              <a:rPr lang="en-US" altLang="zh-CN"/>
              <a:t>LR(1)</a:t>
            </a:r>
            <a:r>
              <a:rPr lang="zh-CN" altLang="en-US"/>
              <a:t>文法。</a:t>
            </a:r>
          </a:p>
        </p:txBody>
      </p:sp>
    </p:spTree>
  </p:cSld>
  <p:clrMapOvr>
    <a:masterClrMapping/>
  </p:clrMapOvr>
  <p:transition>
    <p:random/>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ext Box 2">
            <a:extLst>
              <a:ext uri="{FF2B5EF4-FFF2-40B4-BE49-F238E27FC236}">
                <a16:creationId xmlns:a16="http://schemas.microsoft.com/office/drawing/2014/main" id="{CD2B9BC4-13FB-A913-CBF5-5BF3C7FA7E55}"/>
              </a:ext>
            </a:extLst>
          </p:cNvPr>
          <p:cNvSpPr txBox="1">
            <a:spLocks noChangeArrowheads="1"/>
          </p:cNvSpPr>
          <p:nvPr/>
        </p:nvSpPr>
        <p:spPr bwMode="auto">
          <a:xfrm>
            <a:off x="188913" y="404813"/>
            <a:ext cx="8723312"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1" baseline="30000">
                <a:ea typeface="方正小标宋简体" charset="-122"/>
              </a:rPr>
              <a:t>*</a:t>
            </a:r>
            <a:r>
              <a:rPr lang="en-US" altLang="zh-CN" b="1">
                <a:ea typeface="方正小标宋简体" charset="-122"/>
              </a:rPr>
              <a:t>3.5.5  </a:t>
            </a:r>
            <a:r>
              <a:rPr lang="en-US" altLang="zh-CN" b="1"/>
              <a:t>LALR(1) </a:t>
            </a:r>
            <a:r>
              <a:rPr lang="zh-CN" altLang="en-US" b="1"/>
              <a:t>分析器</a:t>
            </a:r>
            <a:r>
              <a:rPr lang="zh-CN" altLang="en-US"/>
              <a:t> </a:t>
            </a:r>
            <a:endParaRPr lang="zh-CN" altLang="en-US" b="1">
              <a:ea typeface="方正小标宋简体" charset="-122"/>
            </a:endParaRPr>
          </a:p>
          <a:p>
            <a:pPr algn="just" eaLnBrk="1" hangingPunct="1">
              <a:lnSpc>
                <a:spcPct val="130000"/>
              </a:lnSpc>
              <a:spcBef>
                <a:spcPct val="50000"/>
              </a:spcBef>
            </a:pPr>
            <a:r>
              <a:rPr lang="zh-CN" altLang="en-US"/>
              <a:t>　　对</a:t>
            </a:r>
            <a:r>
              <a:rPr lang="en-US" altLang="zh-CN"/>
              <a:t>LR(1)</a:t>
            </a:r>
            <a:r>
              <a:rPr lang="zh-CN" altLang="en-US"/>
              <a:t>来说，存在着某些状态</a:t>
            </a:r>
            <a:r>
              <a:rPr lang="en-US" altLang="zh-CN"/>
              <a:t>(</a:t>
            </a:r>
            <a:r>
              <a:rPr lang="zh-CN" altLang="en-US"/>
              <a:t>项目集</a:t>
            </a:r>
            <a:r>
              <a:rPr lang="en-US" altLang="zh-CN"/>
              <a:t>)</a:t>
            </a:r>
            <a:r>
              <a:rPr lang="zh-CN" altLang="en-US"/>
              <a:t>，这些状态除向前搜索符不同外，其核心部分都是相同的。能否将核心部分相同的诸状态合并为一个状态，这种合并是否会产生冲突</a:t>
            </a:r>
            <a:r>
              <a:rPr lang="en-US" altLang="zh-CN"/>
              <a:t>?</a:t>
            </a:r>
          </a:p>
          <a:p>
            <a:pPr algn="just" eaLnBrk="1" hangingPunct="1">
              <a:lnSpc>
                <a:spcPct val="130000"/>
              </a:lnSpc>
              <a:spcBef>
                <a:spcPct val="50000"/>
              </a:spcBef>
            </a:pPr>
            <a:r>
              <a:rPr lang="zh-CN" altLang="en-US"/>
              <a:t>　　下面将对此进行讨论。</a:t>
            </a:r>
          </a:p>
          <a:p>
            <a:pPr algn="just" eaLnBrk="1" hangingPunct="1">
              <a:lnSpc>
                <a:spcPct val="130000"/>
              </a:lnSpc>
              <a:spcBef>
                <a:spcPct val="50000"/>
              </a:spcBef>
            </a:pPr>
            <a:r>
              <a:rPr lang="zh-CN" altLang="en-US"/>
              <a:t>　　两个</a:t>
            </a:r>
            <a:r>
              <a:rPr lang="en-US" altLang="zh-CN"/>
              <a:t>LR(1)</a:t>
            </a:r>
            <a:r>
              <a:rPr lang="zh-CN" altLang="en-US"/>
              <a:t>项目集具有相同的心是指除去搜索符之后这两个集合是相同的。如果把所有同心的</a:t>
            </a:r>
            <a:r>
              <a:rPr lang="en-US" altLang="zh-CN"/>
              <a:t>LR(1)</a:t>
            </a:r>
            <a:r>
              <a:rPr lang="zh-CN" altLang="en-US"/>
              <a:t>项目集合并为一，将看到这个心就是一个</a:t>
            </a:r>
            <a:r>
              <a:rPr lang="en-US" altLang="zh-CN"/>
              <a:t>LR(0)</a:t>
            </a:r>
            <a:r>
              <a:rPr lang="zh-CN" altLang="en-US"/>
              <a:t>项目集，这种</a:t>
            </a:r>
            <a:r>
              <a:rPr lang="en-US" altLang="zh-CN"/>
              <a:t>LR</a:t>
            </a:r>
            <a:r>
              <a:rPr lang="zh-CN" altLang="en-US"/>
              <a:t>分析法称为</a:t>
            </a:r>
            <a:r>
              <a:rPr lang="en-US" altLang="zh-CN"/>
              <a:t>LALR</a:t>
            </a:r>
            <a:r>
              <a:rPr lang="zh-CN" altLang="en-US"/>
              <a:t>方法。对于同一个文法，</a:t>
            </a:r>
            <a:r>
              <a:rPr lang="en-US" altLang="zh-CN"/>
              <a:t>LALR</a:t>
            </a:r>
            <a:r>
              <a:rPr lang="zh-CN" altLang="en-US"/>
              <a:t>分析表和</a:t>
            </a:r>
            <a:r>
              <a:rPr lang="en-US" altLang="zh-CN"/>
              <a:t>LR(0)</a:t>
            </a:r>
            <a:r>
              <a:rPr lang="zh-CN" altLang="en-US"/>
              <a:t>以及</a:t>
            </a:r>
            <a:r>
              <a:rPr lang="en-US" altLang="zh-CN"/>
              <a:t>SLR</a:t>
            </a:r>
            <a:r>
              <a:rPr lang="zh-CN" altLang="en-US"/>
              <a:t>分析表永远具有相同数目的状态。</a:t>
            </a:r>
            <a:r>
              <a:rPr lang="en-US" altLang="zh-CN"/>
              <a:t>LALR</a:t>
            </a:r>
            <a:r>
              <a:rPr lang="zh-CN" altLang="en-US"/>
              <a:t>方法本质上是一种折中方法，</a:t>
            </a:r>
            <a:r>
              <a:rPr lang="en-US" altLang="zh-CN"/>
              <a:t>LALR</a:t>
            </a:r>
            <a:r>
              <a:rPr lang="zh-CN" altLang="en-US"/>
              <a:t>分析表比</a:t>
            </a:r>
            <a:r>
              <a:rPr lang="en-US" altLang="zh-CN"/>
              <a:t>LR(1)</a:t>
            </a:r>
            <a:r>
              <a:rPr lang="zh-CN" altLang="en-US"/>
              <a:t>分析表要小得多，能力也差一点，但它却能对付一些</a:t>
            </a:r>
            <a:r>
              <a:rPr lang="en-US" altLang="zh-CN"/>
              <a:t>SLR(1)</a:t>
            </a:r>
            <a:r>
              <a:rPr lang="zh-CN" altLang="en-US"/>
              <a:t>所不能对付的情况。</a:t>
            </a:r>
          </a:p>
        </p:txBody>
      </p:sp>
    </p:spTree>
  </p:cSld>
  <p:clrMapOvr>
    <a:masterClrMapping/>
  </p:clrMapOvr>
  <p:transition>
    <p:random/>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ext Box 2">
            <a:extLst>
              <a:ext uri="{FF2B5EF4-FFF2-40B4-BE49-F238E27FC236}">
                <a16:creationId xmlns:a16="http://schemas.microsoft.com/office/drawing/2014/main" id="{5C9F8B9A-E893-1723-BBCF-12C5C86EF41C}"/>
              </a:ext>
            </a:extLst>
          </p:cNvPr>
          <p:cNvSpPr txBox="1">
            <a:spLocks noChangeArrowheads="1"/>
          </p:cNvSpPr>
          <p:nvPr/>
        </p:nvSpPr>
        <p:spPr bwMode="auto">
          <a:xfrm>
            <a:off x="188913" y="476250"/>
            <a:ext cx="8709025"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由于</a:t>
            </a:r>
            <a:r>
              <a:rPr lang="en-US" altLang="zh-CN"/>
              <a:t>GO(I,X)</a:t>
            </a:r>
            <a:r>
              <a:rPr lang="zh-CN" altLang="en-US"/>
              <a:t>的心仅仅依赖于</a:t>
            </a:r>
            <a:r>
              <a:rPr lang="en-US" altLang="zh-CN"/>
              <a:t>I</a:t>
            </a:r>
            <a:r>
              <a:rPr lang="zh-CN" altLang="en-US"/>
              <a:t>的心，因而</a:t>
            </a:r>
            <a:r>
              <a:rPr lang="en-US" altLang="zh-CN"/>
              <a:t>LR(1)</a:t>
            </a:r>
            <a:r>
              <a:rPr lang="zh-CN" altLang="en-US"/>
              <a:t>项目集合并之后的转换函数</a:t>
            </a:r>
            <a:r>
              <a:rPr lang="en-US" altLang="zh-CN"/>
              <a:t>GO</a:t>
            </a:r>
            <a:r>
              <a:rPr lang="zh-CN" altLang="en-US"/>
              <a:t>可通过</a:t>
            </a:r>
            <a:r>
              <a:rPr lang="en-US" altLang="zh-CN"/>
              <a:t>GO(I,X)</a:t>
            </a:r>
            <a:r>
              <a:rPr lang="zh-CN" altLang="en-US"/>
              <a:t>自身的合并而得到，因此在合并项目集时无需考虑修改转换函数的问题</a:t>
            </a:r>
            <a:r>
              <a:rPr lang="en-US" altLang="zh-CN"/>
              <a:t>(</a:t>
            </a:r>
            <a:r>
              <a:rPr lang="zh-CN" altLang="en-US"/>
              <a:t>假定</a:t>
            </a:r>
            <a:r>
              <a:rPr lang="en-US" altLang="zh-CN"/>
              <a:t>I</a:t>
            </a:r>
            <a:r>
              <a:rPr lang="en-US" altLang="zh-CN" baseline="-30000"/>
              <a:t>1</a:t>
            </a:r>
            <a:r>
              <a:rPr lang="zh-CN" altLang="en-US"/>
              <a:t>与</a:t>
            </a:r>
            <a:r>
              <a:rPr lang="en-US" altLang="zh-CN"/>
              <a:t>I</a:t>
            </a:r>
            <a:r>
              <a:rPr lang="en-US" altLang="zh-CN" baseline="-30000"/>
              <a:t>2</a:t>
            </a:r>
            <a:r>
              <a:rPr lang="zh-CN" altLang="en-US"/>
              <a:t>的心相同，即项目集相同，则</a:t>
            </a:r>
            <a:r>
              <a:rPr lang="en-US" altLang="zh-CN"/>
              <a:t>GO(I</a:t>
            </a:r>
            <a:r>
              <a:rPr lang="en-US" altLang="zh-CN" baseline="-30000"/>
              <a:t>1</a:t>
            </a:r>
            <a:r>
              <a:rPr lang="en-US" altLang="zh-CN"/>
              <a:t>,X) =GO(I</a:t>
            </a:r>
            <a:r>
              <a:rPr lang="en-US" altLang="zh-CN" baseline="-30000"/>
              <a:t>2</a:t>
            </a:r>
            <a:r>
              <a:rPr lang="en-US" altLang="zh-CN"/>
              <a:t>,X)</a:t>
            </a:r>
            <a:r>
              <a:rPr lang="zh-CN" altLang="en-US"/>
              <a:t>，但这里的项目集是不包括搜索符的</a:t>
            </a:r>
            <a:r>
              <a:rPr lang="en-US" altLang="zh-CN"/>
              <a:t>)</a:t>
            </a:r>
            <a:r>
              <a:rPr lang="zh-CN" altLang="en-US"/>
              <a:t>。但是，动作</a:t>
            </a:r>
            <a:r>
              <a:rPr lang="en-US" altLang="zh-CN"/>
              <a:t>ACTION</a:t>
            </a:r>
            <a:r>
              <a:rPr lang="zh-CN" altLang="en-US"/>
              <a:t>必须进行修改，使之能够反映被合并的集合的既定动作。</a:t>
            </a:r>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a:extLst>
              <a:ext uri="{FF2B5EF4-FFF2-40B4-BE49-F238E27FC236}">
                <a16:creationId xmlns:a16="http://schemas.microsoft.com/office/drawing/2014/main" id="{F838CCE9-893F-DC35-50A0-6ED87633931B}"/>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.1</a:t>
            </a:r>
            <a:r>
              <a:rPr lang="en-US" altLang="zh-CN" sz="2800" u="none">
                <a:latin typeface="Verdana" pitchFamily="34" charset="0"/>
                <a:ea typeface="黑体" pitchFamily="49" charset="-122"/>
              </a:rPr>
              <a:t>  </a:t>
            </a:r>
            <a:r>
              <a:rPr lang="zh-CN" altLang="en-US" sz="2800" b="1" u="none">
                <a:latin typeface="黑体" pitchFamily="49" charset="-122"/>
                <a:ea typeface="黑体" pitchFamily="49" charset="-122"/>
              </a:rPr>
              <a:t>词法分析器设计方法</a:t>
            </a:r>
          </a:p>
        </p:txBody>
      </p:sp>
      <p:sp>
        <p:nvSpPr>
          <p:cNvPr id="13315" name="Text Box 3">
            <a:extLst>
              <a:ext uri="{FF2B5EF4-FFF2-40B4-BE49-F238E27FC236}">
                <a16:creationId xmlns:a16="http://schemas.microsoft.com/office/drawing/2014/main" id="{B7762BFB-25C8-B6E3-A882-3E3C3894497A}"/>
              </a:ext>
            </a:extLst>
          </p:cNvPr>
          <p:cNvSpPr txBox="1">
            <a:spLocks noChangeArrowheads="1"/>
          </p:cNvSpPr>
          <p:nvPr/>
        </p:nvSpPr>
        <p:spPr bwMode="auto">
          <a:xfrm>
            <a:off x="304800" y="1219200"/>
            <a:ext cx="8534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t>       </a:t>
            </a:r>
            <a:r>
              <a:rPr lang="zh-CN" altLang="en-US" sz="2400" u="none"/>
              <a:t>状态（即结点）数是有限的，其中必有一初始状态以及若干终止状态，终止状态（终态）的结点用双圈表示以区别于其它状态。 </a:t>
            </a:r>
          </a:p>
        </p:txBody>
      </p:sp>
      <p:pic>
        <p:nvPicPr>
          <p:cNvPr id="13316" name="Picture 4" descr="2-3 拷贝">
            <a:extLst>
              <a:ext uri="{FF2B5EF4-FFF2-40B4-BE49-F238E27FC236}">
                <a16:creationId xmlns:a16="http://schemas.microsoft.com/office/drawing/2014/main" id="{211A451E-6001-C738-FB34-FFE3A3A13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67000"/>
            <a:ext cx="8001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AutoShape 8">
            <a:extLst>
              <a:ext uri="{FF2B5EF4-FFF2-40B4-BE49-F238E27FC236}">
                <a16:creationId xmlns:a16="http://schemas.microsoft.com/office/drawing/2014/main" id="{DD631B04-F3E8-D27E-2073-1E56C0FE90A9}"/>
              </a:ext>
            </a:extLst>
          </p:cNvPr>
          <p:cNvSpPr>
            <a:spLocks noChangeArrowheads="1"/>
          </p:cNvSpPr>
          <p:nvPr/>
        </p:nvSpPr>
        <p:spPr bwMode="auto">
          <a:xfrm>
            <a:off x="304800" y="3657600"/>
            <a:ext cx="1371600" cy="457200"/>
          </a:xfrm>
          <a:prstGeom prst="wedgeRoundRectCallout">
            <a:avLst>
              <a:gd name="adj1" fmla="val 73958"/>
              <a:gd name="adj2" fmla="val -69097"/>
              <a:gd name="adj3" fmla="val 1666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u="none">
                <a:solidFill>
                  <a:srgbClr val="FFFF00"/>
                </a:solidFill>
                <a:ea typeface="黑体" panose="02010609060101010101" pitchFamily="49" charset="-122"/>
              </a:rPr>
              <a:t>标识符</a:t>
            </a:r>
          </a:p>
        </p:txBody>
      </p:sp>
      <p:sp>
        <p:nvSpPr>
          <p:cNvPr id="13318" name="AutoShape 9">
            <a:extLst>
              <a:ext uri="{FF2B5EF4-FFF2-40B4-BE49-F238E27FC236}">
                <a16:creationId xmlns:a16="http://schemas.microsoft.com/office/drawing/2014/main" id="{419305A8-B99C-0102-FFEF-CE481B338EAB}"/>
              </a:ext>
            </a:extLst>
          </p:cNvPr>
          <p:cNvSpPr>
            <a:spLocks noChangeArrowheads="1"/>
          </p:cNvSpPr>
          <p:nvPr/>
        </p:nvSpPr>
        <p:spPr bwMode="auto">
          <a:xfrm>
            <a:off x="7239000" y="3657600"/>
            <a:ext cx="1752600" cy="457200"/>
          </a:xfrm>
          <a:prstGeom prst="wedgeRoundRectCallout">
            <a:avLst>
              <a:gd name="adj1" fmla="val -50454"/>
              <a:gd name="adj2" fmla="val -84375"/>
              <a:gd name="adj3" fmla="val 1666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u="none">
                <a:solidFill>
                  <a:srgbClr val="FFFF00"/>
                </a:solidFill>
              </a:rPr>
              <a:t>无符号整数</a:t>
            </a:r>
          </a:p>
        </p:txBody>
      </p:sp>
      <p:sp>
        <p:nvSpPr>
          <p:cNvPr id="13319" name="AutoShape 10">
            <a:extLst>
              <a:ext uri="{FF2B5EF4-FFF2-40B4-BE49-F238E27FC236}">
                <a16:creationId xmlns:a16="http://schemas.microsoft.com/office/drawing/2014/main" id="{CAE3EC70-87D2-6D46-921A-414FAED0A2E1}"/>
              </a:ext>
            </a:extLst>
          </p:cNvPr>
          <p:cNvSpPr>
            <a:spLocks noChangeArrowheads="1"/>
          </p:cNvSpPr>
          <p:nvPr/>
        </p:nvSpPr>
        <p:spPr bwMode="auto">
          <a:xfrm>
            <a:off x="762000" y="6096000"/>
            <a:ext cx="1600200" cy="457200"/>
          </a:xfrm>
          <a:prstGeom prst="wedgeRoundRectCallout">
            <a:avLst>
              <a:gd name="adj1" fmla="val 58134"/>
              <a:gd name="adj2" fmla="val -101389"/>
              <a:gd name="adj3" fmla="val 1666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u="none">
                <a:solidFill>
                  <a:srgbClr val="FFFF00"/>
                </a:solidFill>
              </a:rPr>
              <a:t>无符号数</a:t>
            </a:r>
          </a:p>
        </p:txBody>
      </p:sp>
    </p:spTree>
  </p:cSld>
  <p:clrMapOvr>
    <a:masterClrMapping/>
  </p:clrMapOvr>
  <p:transition>
    <p:random/>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ext Box 2">
            <a:extLst>
              <a:ext uri="{FF2B5EF4-FFF2-40B4-BE49-F238E27FC236}">
                <a16:creationId xmlns:a16="http://schemas.microsoft.com/office/drawing/2014/main" id="{9182C05B-DDF2-EEDE-FEF3-27C13786C5EA}"/>
              </a:ext>
            </a:extLst>
          </p:cNvPr>
          <p:cNvSpPr txBox="1">
            <a:spLocks noChangeArrowheads="1"/>
          </p:cNvSpPr>
          <p:nvPr/>
        </p:nvSpPr>
        <p:spPr bwMode="auto">
          <a:xfrm>
            <a:off x="144463" y="404813"/>
            <a:ext cx="8796337"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spcBef>
                <a:spcPct val="50000"/>
              </a:spcBef>
            </a:pPr>
            <a:r>
              <a:rPr lang="zh-CN" altLang="en-US"/>
              <a:t>　　假定有一个</a:t>
            </a:r>
            <a:r>
              <a:rPr lang="en-US" altLang="zh-CN"/>
              <a:t>LR(1)</a:t>
            </a:r>
            <a:r>
              <a:rPr lang="zh-CN" altLang="en-US"/>
              <a:t>文法，它的</a:t>
            </a:r>
            <a:r>
              <a:rPr lang="en-US" altLang="zh-CN"/>
              <a:t>LR(1)</a:t>
            </a:r>
            <a:r>
              <a:rPr lang="zh-CN" altLang="en-US"/>
              <a:t>项目集不存在动作冲突，但如果把同心集合并为一，就可能导致产生冲突。这种冲突不会是“移进</a:t>
            </a:r>
            <a:r>
              <a:rPr lang="en-US" altLang="zh-CN"/>
              <a:t>/</a:t>
            </a:r>
            <a:r>
              <a:rPr lang="zh-CN" altLang="en-US"/>
              <a:t>归约”间的冲突，因为若存在这种冲突，则意味着面对当前的输入符号</a:t>
            </a:r>
            <a:r>
              <a:rPr lang="en-US" altLang="zh-CN"/>
              <a:t>a</a:t>
            </a:r>
            <a:r>
              <a:rPr lang="zh-CN" altLang="en-US"/>
              <a:t>，有一个项目</a:t>
            </a:r>
            <a:r>
              <a:rPr lang="en-US" altLang="zh-CN"/>
              <a:t>[A→</a:t>
            </a:r>
            <a:r>
              <a:rPr lang="en-US" altLang="zh-CN">
                <a:ea typeface="楷体_GB2312" pitchFamily="49" charset="-122"/>
              </a:rPr>
              <a:t>α</a:t>
            </a:r>
            <a:r>
              <a:rPr lang="en-US" altLang="zh-CN"/>
              <a:t>·, a]</a:t>
            </a:r>
            <a:r>
              <a:rPr lang="zh-CN" altLang="en-US"/>
              <a:t>要求采取归约动作，而同时又有另一项目</a:t>
            </a:r>
            <a:r>
              <a:rPr lang="en-US" altLang="zh-CN"/>
              <a:t>[B→β·aγ, b]</a:t>
            </a:r>
            <a:r>
              <a:rPr lang="zh-CN" altLang="en-US"/>
              <a:t>要求把</a:t>
            </a:r>
            <a:r>
              <a:rPr lang="en-US" altLang="zh-CN"/>
              <a:t>a</a:t>
            </a:r>
            <a:r>
              <a:rPr lang="zh-CN" altLang="en-US"/>
              <a:t>移进。这两个项目既然同处于</a:t>
            </a:r>
            <a:r>
              <a:rPr lang="en-US" altLang="zh-CN"/>
              <a:t>(</a:t>
            </a:r>
            <a:r>
              <a:rPr lang="zh-CN" altLang="en-US"/>
              <a:t>合并之前的</a:t>
            </a:r>
            <a:r>
              <a:rPr lang="en-US" altLang="zh-CN"/>
              <a:t>)</a:t>
            </a:r>
            <a:r>
              <a:rPr lang="zh-CN" altLang="en-US"/>
              <a:t>某一个集合中，则意味着在合并前必有某个</a:t>
            </a:r>
            <a:r>
              <a:rPr lang="en-US" altLang="zh-CN"/>
              <a:t>c</a:t>
            </a:r>
            <a:r>
              <a:rPr lang="zh-CN" altLang="en-US"/>
              <a:t>使得</a:t>
            </a:r>
            <a:r>
              <a:rPr lang="en-US" altLang="zh-CN"/>
              <a:t>[A→</a:t>
            </a:r>
            <a:r>
              <a:rPr lang="en-US" altLang="zh-CN">
                <a:ea typeface="楷体_GB2312" pitchFamily="49" charset="-122"/>
              </a:rPr>
              <a:t>α</a:t>
            </a:r>
            <a:r>
              <a:rPr lang="en-US" altLang="zh-CN"/>
              <a:t>·, a]</a:t>
            </a:r>
            <a:r>
              <a:rPr lang="zh-CN" altLang="en-US"/>
              <a:t>和</a:t>
            </a:r>
            <a:r>
              <a:rPr lang="en-US" altLang="zh-CN"/>
              <a:t>[B→β·aγ, c]</a:t>
            </a:r>
            <a:r>
              <a:rPr lang="zh-CN" altLang="en-US"/>
              <a:t>同处于</a:t>
            </a:r>
            <a:r>
              <a:rPr lang="en-US" altLang="zh-CN"/>
              <a:t>(</a:t>
            </a:r>
            <a:r>
              <a:rPr lang="zh-CN" altLang="en-US"/>
              <a:t>合并之前的</a:t>
            </a:r>
            <a:r>
              <a:rPr lang="en-US" altLang="zh-CN"/>
              <a:t>)</a:t>
            </a:r>
            <a:r>
              <a:rPr lang="zh-CN" altLang="en-US"/>
              <a:t>某一集合中，然而这又意味着原来的</a:t>
            </a:r>
            <a:r>
              <a:rPr lang="en-US" altLang="zh-CN"/>
              <a:t>LR(1)</a:t>
            </a:r>
            <a:r>
              <a:rPr lang="zh-CN" altLang="en-US"/>
              <a:t>项目集已经存在着“移进</a:t>
            </a:r>
            <a:r>
              <a:rPr lang="en-US" altLang="zh-CN"/>
              <a:t>/</a:t>
            </a:r>
            <a:r>
              <a:rPr lang="zh-CN" altLang="en-US"/>
              <a:t>归约”冲突了。因此，同心集的合并不会产生新的“移进</a:t>
            </a:r>
            <a:r>
              <a:rPr lang="en-US" altLang="zh-CN"/>
              <a:t>/</a:t>
            </a:r>
            <a:r>
              <a:rPr lang="zh-CN" altLang="en-US"/>
              <a:t>归约”冲突</a:t>
            </a:r>
            <a:r>
              <a:rPr lang="en-US" altLang="zh-CN"/>
              <a:t>(</a:t>
            </a:r>
            <a:r>
              <a:rPr lang="zh-CN" altLang="en-US"/>
              <a:t>因为是同心合并，所以只改变搜索符，而不改变“移进”或“归约”操作，故不可能存在“移进</a:t>
            </a:r>
            <a:r>
              <a:rPr lang="en-US" altLang="zh-CN"/>
              <a:t>/</a:t>
            </a:r>
            <a:r>
              <a:rPr lang="zh-CN" altLang="en-US"/>
              <a:t>归约”冲突</a:t>
            </a:r>
            <a:r>
              <a:rPr lang="en-US" altLang="zh-CN"/>
              <a:t>)</a:t>
            </a:r>
            <a:r>
              <a:rPr lang="zh-CN" altLang="en-US"/>
              <a:t>。同时，这也说明，如果原</a:t>
            </a:r>
            <a:r>
              <a:rPr lang="en-US" altLang="zh-CN"/>
              <a:t>LR(1)</a:t>
            </a:r>
            <a:r>
              <a:rPr lang="zh-CN" altLang="en-US"/>
              <a:t>存在着“移进</a:t>
            </a:r>
            <a:r>
              <a:rPr lang="en-US" altLang="zh-CN"/>
              <a:t>/</a:t>
            </a:r>
            <a:r>
              <a:rPr lang="zh-CN" altLang="en-US"/>
              <a:t>归约”冲突，则</a:t>
            </a:r>
            <a:r>
              <a:rPr lang="en-US" altLang="zh-CN"/>
              <a:t>LALR</a:t>
            </a:r>
            <a:r>
              <a:rPr lang="zh-CN" altLang="en-US"/>
              <a:t>必定也有“移进</a:t>
            </a:r>
            <a:r>
              <a:rPr lang="en-US" altLang="zh-CN"/>
              <a:t>/</a:t>
            </a:r>
            <a:r>
              <a:rPr lang="zh-CN" altLang="en-US"/>
              <a:t>归约”冲突。</a:t>
            </a:r>
          </a:p>
        </p:txBody>
      </p:sp>
    </p:spTree>
  </p:cSld>
  <p:clrMapOvr>
    <a:masterClrMapping/>
  </p:clrMapOvr>
  <p:transition>
    <p:random/>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a:extLst>
              <a:ext uri="{FF2B5EF4-FFF2-40B4-BE49-F238E27FC236}">
                <a16:creationId xmlns:a16="http://schemas.microsoft.com/office/drawing/2014/main" id="{944A83FE-CB64-6E21-AAA0-E8F32301D567}"/>
              </a:ext>
            </a:extLst>
          </p:cNvPr>
          <p:cNvSpPr txBox="1">
            <a:spLocks noChangeArrowheads="1"/>
          </p:cNvSpPr>
          <p:nvPr/>
        </p:nvSpPr>
        <p:spPr bwMode="auto">
          <a:xfrm>
            <a:off x="160338" y="550863"/>
            <a:ext cx="8853487"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但是，同心集的合并有可能产生新的“归约”</a:t>
            </a:r>
            <a:r>
              <a:rPr lang="en-US" altLang="zh-CN"/>
              <a:t>/“</a:t>
            </a:r>
            <a:r>
              <a:rPr lang="zh-CN" altLang="en-US"/>
              <a:t>归约”冲突。例如，假定有对活前缀</a:t>
            </a:r>
            <a:r>
              <a:rPr lang="en-US" altLang="zh-CN"/>
              <a:t>ac</a:t>
            </a:r>
            <a:r>
              <a:rPr lang="zh-CN" altLang="en-US"/>
              <a:t>有效的项目集为</a:t>
            </a:r>
            <a:r>
              <a:rPr lang="en-US" altLang="zh-CN"/>
              <a:t>{[A→c·, d], [B→c·, e]}</a:t>
            </a:r>
            <a:r>
              <a:rPr lang="zh-CN" altLang="en-US"/>
              <a:t>，对</a:t>
            </a:r>
            <a:r>
              <a:rPr lang="en-US" altLang="zh-CN"/>
              <a:t>bc</a:t>
            </a:r>
            <a:r>
              <a:rPr lang="zh-CN" altLang="en-US"/>
              <a:t>有效的项目集为</a:t>
            </a:r>
            <a:r>
              <a:rPr lang="en-US" altLang="zh-CN"/>
              <a:t>{[A→c·, e], [B→c·,d]}</a:t>
            </a:r>
            <a:r>
              <a:rPr lang="zh-CN" altLang="en-US"/>
              <a:t>。这两个集合都不含冲突，它们是同心的，但合并后就变成</a:t>
            </a:r>
            <a:r>
              <a:rPr lang="en-US" altLang="zh-CN"/>
              <a:t>{[A→c·, d/e], [B→c·, d/e]}</a:t>
            </a:r>
            <a:r>
              <a:rPr lang="zh-CN" altLang="en-US"/>
              <a:t>，显然这已是一个含有“归约</a:t>
            </a:r>
            <a:r>
              <a:rPr lang="en-US" altLang="zh-CN"/>
              <a:t>/</a:t>
            </a:r>
            <a:r>
              <a:rPr lang="zh-CN" altLang="en-US"/>
              <a:t>归约”冲突的集合了，因为当面临</a:t>
            </a:r>
            <a:r>
              <a:rPr lang="en-US" altLang="zh-CN"/>
              <a:t>e</a:t>
            </a:r>
            <a:r>
              <a:rPr lang="zh-CN" altLang="en-US"/>
              <a:t>或</a:t>
            </a:r>
            <a:r>
              <a:rPr lang="en-US" altLang="zh-CN"/>
              <a:t>d</a:t>
            </a:r>
            <a:r>
              <a:rPr lang="zh-CN" altLang="en-US"/>
              <a:t>时，我们不知道该用</a:t>
            </a:r>
            <a:r>
              <a:rPr lang="en-US" altLang="zh-CN"/>
              <a:t>A→c</a:t>
            </a:r>
            <a:r>
              <a:rPr lang="zh-CN" altLang="en-US"/>
              <a:t>还是用</a:t>
            </a:r>
            <a:r>
              <a:rPr lang="en-US" altLang="zh-CN"/>
              <a:t>B→c</a:t>
            </a:r>
            <a:r>
              <a:rPr lang="zh-CN" altLang="en-US"/>
              <a:t>进行归约。</a:t>
            </a:r>
          </a:p>
        </p:txBody>
      </p:sp>
    </p:spTree>
  </p:cSld>
  <p:clrMapOvr>
    <a:masterClrMapping/>
  </p:clrMapOvr>
  <p:transition>
    <p:random/>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ext Box 2">
            <a:extLst>
              <a:ext uri="{FF2B5EF4-FFF2-40B4-BE49-F238E27FC236}">
                <a16:creationId xmlns:a16="http://schemas.microsoft.com/office/drawing/2014/main" id="{E945A9B0-0BFE-97E2-8A51-21E6B5103D41}"/>
              </a:ext>
            </a:extLst>
          </p:cNvPr>
          <p:cNvSpPr txBox="1">
            <a:spLocks noChangeArrowheads="1"/>
          </p:cNvSpPr>
          <p:nvPr/>
        </p:nvSpPr>
        <p:spPr bwMode="auto">
          <a:xfrm>
            <a:off x="174625" y="549275"/>
            <a:ext cx="8723313"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下面给出构造</a:t>
            </a:r>
            <a:r>
              <a:rPr lang="en-US" altLang="zh-CN"/>
              <a:t>LALR</a:t>
            </a:r>
            <a:r>
              <a:rPr lang="zh-CN" altLang="en-US"/>
              <a:t>分析表的算法，其基本思想是首先构造</a:t>
            </a:r>
            <a:r>
              <a:rPr lang="en-US" altLang="zh-CN"/>
              <a:t>LR(1)</a:t>
            </a:r>
            <a:r>
              <a:rPr lang="zh-CN" altLang="en-US"/>
              <a:t>项目集族，如果它不存在冲突，就把同心集合并在一起。若合并后的集族不存在“归约”</a:t>
            </a:r>
            <a:r>
              <a:rPr lang="en-US" altLang="zh-CN"/>
              <a:t>/“</a:t>
            </a:r>
            <a:r>
              <a:rPr lang="zh-CN" altLang="en-US"/>
              <a:t>归约”冲突</a:t>
            </a:r>
            <a:r>
              <a:rPr lang="en-US" altLang="zh-CN"/>
              <a:t>(</a:t>
            </a:r>
            <a:r>
              <a:rPr lang="zh-CN" altLang="en-US"/>
              <a:t>即不存在同一个项目集中有两个像</a:t>
            </a:r>
            <a:r>
              <a:rPr lang="en-US" altLang="zh-CN"/>
              <a:t>A→c·</a:t>
            </a:r>
            <a:r>
              <a:rPr lang="zh-CN" altLang="en-US"/>
              <a:t>和</a:t>
            </a:r>
            <a:r>
              <a:rPr lang="en-US" altLang="zh-CN"/>
              <a:t>B→c·</a:t>
            </a:r>
            <a:r>
              <a:rPr lang="zh-CN" altLang="en-US"/>
              <a:t>这样的产生式具有相同的搜索符</a:t>
            </a:r>
            <a:r>
              <a:rPr lang="en-US" altLang="zh-CN"/>
              <a:t>)</a:t>
            </a:r>
            <a:r>
              <a:rPr lang="zh-CN" altLang="en-US"/>
              <a:t>，就按这个集族构造分析表。构造分析表算法的主要步骤如下：</a:t>
            </a:r>
          </a:p>
          <a:p>
            <a:pPr algn="just" eaLnBrk="1" hangingPunct="1">
              <a:lnSpc>
                <a:spcPct val="150000"/>
              </a:lnSpc>
              <a:spcBef>
                <a:spcPct val="50000"/>
              </a:spcBef>
            </a:pPr>
            <a:r>
              <a:rPr lang="zh-CN" altLang="en-US"/>
              <a:t>　　</a:t>
            </a:r>
            <a:r>
              <a:rPr lang="en-US" altLang="zh-CN"/>
              <a:t>(1) </a:t>
            </a:r>
            <a:r>
              <a:rPr lang="zh-CN" altLang="en-US"/>
              <a:t>构造文法</a:t>
            </a:r>
            <a:r>
              <a:rPr lang="en-US" altLang="zh-CN"/>
              <a:t>G[S]</a:t>
            </a:r>
            <a:r>
              <a:rPr lang="zh-CN" altLang="en-US"/>
              <a:t>的</a:t>
            </a:r>
            <a:r>
              <a:rPr lang="en-US" altLang="zh-CN"/>
              <a:t>LR(1)</a:t>
            </a:r>
            <a:r>
              <a:rPr lang="zh-CN" altLang="en-US"/>
              <a:t>项目集族</a:t>
            </a:r>
            <a:r>
              <a:rPr lang="en-US" altLang="zh-CN"/>
              <a:t>C={I</a:t>
            </a:r>
            <a:r>
              <a:rPr lang="en-US" altLang="zh-CN" baseline="-30000"/>
              <a:t>0</a:t>
            </a:r>
            <a:r>
              <a:rPr lang="en-US" altLang="zh-CN"/>
              <a:t>, I</a:t>
            </a:r>
            <a:r>
              <a:rPr lang="en-US" altLang="zh-CN" baseline="-30000"/>
              <a:t>1</a:t>
            </a:r>
            <a:r>
              <a:rPr lang="en-US" altLang="zh-CN"/>
              <a:t>, …, I</a:t>
            </a:r>
            <a:r>
              <a:rPr lang="en-US" altLang="zh-CN" baseline="-30000"/>
              <a:t>n</a:t>
            </a:r>
            <a:r>
              <a:rPr lang="en-US" altLang="zh-CN"/>
              <a:t>}</a:t>
            </a:r>
            <a:r>
              <a:rPr lang="zh-CN" altLang="en-US"/>
              <a:t>。</a:t>
            </a:r>
          </a:p>
          <a:p>
            <a:pPr algn="just" eaLnBrk="1" hangingPunct="1">
              <a:lnSpc>
                <a:spcPct val="150000"/>
              </a:lnSpc>
              <a:spcBef>
                <a:spcPct val="50000"/>
              </a:spcBef>
            </a:pPr>
            <a:r>
              <a:rPr lang="zh-CN" altLang="en-US"/>
              <a:t>　　</a:t>
            </a:r>
            <a:r>
              <a:rPr lang="en-US" altLang="zh-CN"/>
              <a:t>(2) </a:t>
            </a:r>
            <a:r>
              <a:rPr lang="zh-CN" altLang="en-US"/>
              <a:t>把所有的同心集合并在一起，记</a:t>
            </a:r>
            <a:r>
              <a:rPr lang="en-US" altLang="zh-CN"/>
              <a:t>C'={J</a:t>
            </a:r>
            <a:r>
              <a:rPr lang="en-US" altLang="zh-CN" baseline="-30000"/>
              <a:t>0</a:t>
            </a:r>
            <a:r>
              <a:rPr lang="en-US" altLang="zh-CN"/>
              <a:t>, J</a:t>
            </a:r>
            <a:r>
              <a:rPr lang="en-US" altLang="zh-CN" baseline="-30000"/>
              <a:t>1</a:t>
            </a:r>
            <a:r>
              <a:rPr lang="en-US" altLang="zh-CN"/>
              <a:t>, …, J</a:t>
            </a:r>
            <a:r>
              <a:rPr lang="en-US" altLang="zh-CN" baseline="-30000"/>
              <a:t>m</a:t>
            </a:r>
            <a:r>
              <a:rPr lang="en-US" altLang="zh-CN"/>
              <a:t>}</a:t>
            </a:r>
            <a:r>
              <a:rPr lang="zh-CN" altLang="en-US"/>
              <a:t>为合并后的新族，那个含有项目</a:t>
            </a:r>
            <a:r>
              <a:rPr lang="en-US" altLang="zh-CN"/>
              <a:t>[S'→·S,#]</a:t>
            </a:r>
            <a:r>
              <a:rPr lang="zh-CN" altLang="en-US"/>
              <a:t>的</a:t>
            </a:r>
            <a:r>
              <a:rPr lang="en-US" altLang="zh-CN"/>
              <a:t>J</a:t>
            </a:r>
            <a:r>
              <a:rPr lang="en-US" altLang="zh-CN" baseline="-30000"/>
              <a:t>k</a:t>
            </a:r>
            <a:r>
              <a:rPr lang="zh-CN" altLang="en-US"/>
              <a:t>为分析表的初态。</a:t>
            </a:r>
          </a:p>
        </p:txBody>
      </p:sp>
    </p:spTree>
  </p:cSld>
  <p:clrMapOvr>
    <a:masterClrMapping/>
  </p:clrMapOvr>
  <p:transition>
    <p:random/>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ext Box 2">
            <a:extLst>
              <a:ext uri="{FF2B5EF4-FFF2-40B4-BE49-F238E27FC236}">
                <a16:creationId xmlns:a16="http://schemas.microsoft.com/office/drawing/2014/main" id="{A5B91FCB-7EE9-530C-014C-692387680810}"/>
              </a:ext>
            </a:extLst>
          </p:cNvPr>
          <p:cNvSpPr txBox="1">
            <a:spLocks noChangeArrowheads="1"/>
          </p:cNvSpPr>
          <p:nvPr/>
        </p:nvSpPr>
        <p:spPr bwMode="auto">
          <a:xfrm>
            <a:off x="214313" y="549275"/>
            <a:ext cx="8678862"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(3) </a:t>
            </a:r>
            <a:r>
              <a:rPr lang="zh-CN" altLang="en-US"/>
              <a:t>从</a:t>
            </a:r>
            <a:r>
              <a:rPr lang="en-US" altLang="zh-CN"/>
              <a:t>C'</a:t>
            </a:r>
            <a:r>
              <a:rPr lang="zh-CN" altLang="en-US"/>
              <a:t>构造</a:t>
            </a:r>
            <a:r>
              <a:rPr lang="en-US" altLang="zh-CN"/>
              <a:t>ACTION</a:t>
            </a:r>
            <a:r>
              <a:rPr lang="zh-CN" altLang="en-US"/>
              <a:t>表。</a:t>
            </a:r>
          </a:p>
          <a:p>
            <a:pPr algn="just" eaLnBrk="1" hangingPunct="1">
              <a:lnSpc>
                <a:spcPct val="140000"/>
              </a:lnSpc>
              <a:spcBef>
                <a:spcPct val="50000"/>
              </a:spcBef>
            </a:pPr>
            <a:r>
              <a:rPr lang="zh-CN" altLang="en-US"/>
              <a:t>　　① 若</a:t>
            </a:r>
            <a:r>
              <a:rPr lang="en-US" altLang="zh-CN"/>
              <a:t>[A→</a:t>
            </a:r>
            <a:r>
              <a:rPr lang="en-US" altLang="zh-CN">
                <a:ea typeface="楷体_GB2312" pitchFamily="49" charset="-122"/>
              </a:rPr>
              <a:t>α</a:t>
            </a:r>
            <a:r>
              <a:rPr lang="en-US" altLang="zh-CN"/>
              <a:t>·aB,b]∈J</a:t>
            </a:r>
            <a:r>
              <a:rPr lang="en-US" altLang="zh-CN" baseline="-30000"/>
              <a:t>k</a:t>
            </a:r>
            <a:r>
              <a:rPr lang="zh-CN" altLang="en-US"/>
              <a:t>且</a:t>
            </a:r>
            <a:r>
              <a:rPr lang="en-US" altLang="zh-CN"/>
              <a:t>GO(J</a:t>
            </a:r>
            <a:r>
              <a:rPr lang="en-US" altLang="zh-CN" baseline="-30000"/>
              <a:t>k</a:t>
            </a:r>
            <a:r>
              <a:rPr lang="en-US" altLang="zh-CN"/>
              <a:t>,a)= J</a:t>
            </a:r>
            <a:r>
              <a:rPr lang="en-US" altLang="zh-CN" baseline="-30000"/>
              <a:t>j</a:t>
            </a:r>
            <a:r>
              <a:rPr lang="zh-CN" altLang="en-US"/>
              <a:t>，</a:t>
            </a:r>
            <a:r>
              <a:rPr lang="en-US" altLang="zh-CN"/>
              <a:t>a</a:t>
            </a:r>
            <a:r>
              <a:rPr lang="zh-CN" altLang="en-US"/>
              <a:t>为终结符，则置</a:t>
            </a:r>
            <a:r>
              <a:rPr lang="en-US" altLang="zh-CN"/>
              <a:t>ACTION[k,a]</a:t>
            </a:r>
            <a:r>
              <a:rPr lang="zh-CN" altLang="en-US"/>
              <a:t>为“</a:t>
            </a:r>
            <a:r>
              <a:rPr lang="en-US" altLang="zh-CN"/>
              <a:t>s</a:t>
            </a:r>
            <a:r>
              <a:rPr lang="en-US" altLang="zh-CN" baseline="-30000"/>
              <a:t>j</a:t>
            </a:r>
            <a:r>
              <a:rPr lang="en-US" altLang="zh-CN"/>
              <a:t>”</a:t>
            </a:r>
            <a:r>
              <a:rPr lang="zh-CN" altLang="en-US"/>
              <a:t>；</a:t>
            </a:r>
          </a:p>
          <a:p>
            <a:pPr algn="just" eaLnBrk="1" hangingPunct="1">
              <a:lnSpc>
                <a:spcPct val="140000"/>
              </a:lnSpc>
              <a:spcBef>
                <a:spcPct val="50000"/>
              </a:spcBef>
            </a:pPr>
            <a:r>
              <a:rPr lang="zh-CN" altLang="en-US"/>
              <a:t>　　② 若</a:t>
            </a:r>
            <a:r>
              <a:rPr lang="en-US" altLang="zh-CN"/>
              <a:t>[A→</a:t>
            </a:r>
            <a:r>
              <a:rPr lang="en-US" altLang="zh-CN">
                <a:ea typeface="楷体_GB2312" pitchFamily="49" charset="-122"/>
              </a:rPr>
              <a:t>α</a:t>
            </a:r>
            <a:r>
              <a:rPr lang="en-US" altLang="zh-CN"/>
              <a:t>·,a]∈J</a:t>
            </a:r>
            <a:r>
              <a:rPr lang="en-US" altLang="zh-CN" baseline="-30000"/>
              <a:t>k</a:t>
            </a:r>
            <a:r>
              <a:rPr lang="zh-CN" altLang="en-US"/>
              <a:t>，则置</a:t>
            </a:r>
            <a:r>
              <a:rPr lang="en-US" altLang="zh-CN"/>
              <a:t>ACTION[k,a]</a:t>
            </a:r>
            <a:r>
              <a:rPr lang="zh-CN" altLang="en-US"/>
              <a:t>为“用</a:t>
            </a:r>
            <a:r>
              <a:rPr lang="en-US" altLang="zh-CN"/>
              <a:t>A→</a:t>
            </a:r>
            <a:r>
              <a:rPr lang="en-US" altLang="zh-CN">
                <a:ea typeface="楷体_GB2312" pitchFamily="49" charset="-122"/>
              </a:rPr>
              <a:t>α</a:t>
            </a:r>
            <a:r>
              <a:rPr lang="zh-CN" altLang="en-US"/>
              <a:t>归约”，简记为“</a:t>
            </a:r>
            <a:r>
              <a:rPr lang="en-US" altLang="zh-CN"/>
              <a:t>r</a:t>
            </a:r>
            <a:r>
              <a:rPr lang="en-US" altLang="zh-CN" baseline="-30000"/>
              <a:t>j</a:t>
            </a:r>
            <a:r>
              <a:rPr lang="en-US" altLang="zh-CN"/>
              <a:t>”</a:t>
            </a:r>
            <a:r>
              <a:rPr lang="zh-CN" altLang="en-US"/>
              <a:t>，其中，</a:t>
            </a:r>
            <a:r>
              <a:rPr lang="en-US" altLang="zh-CN"/>
              <a:t>j</a:t>
            </a:r>
            <a:r>
              <a:rPr lang="zh-CN" altLang="en-US"/>
              <a:t>是产生式的编号，即</a:t>
            </a:r>
            <a:r>
              <a:rPr lang="en-US" altLang="zh-CN"/>
              <a:t>A→</a:t>
            </a:r>
            <a:r>
              <a:rPr lang="en-US" altLang="zh-CN">
                <a:ea typeface="楷体_GB2312" pitchFamily="49" charset="-122"/>
              </a:rPr>
              <a:t>α</a:t>
            </a:r>
            <a:r>
              <a:rPr lang="zh-CN" altLang="en-US"/>
              <a:t>是文法</a:t>
            </a:r>
            <a:r>
              <a:rPr lang="en-US" altLang="zh-CN"/>
              <a:t>G'[S']</a:t>
            </a:r>
            <a:r>
              <a:rPr lang="zh-CN" altLang="en-US"/>
              <a:t>的第</a:t>
            </a:r>
            <a:r>
              <a:rPr lang="en-US" altLang="zh-CN"/>
              <a:t>j</a:t>
            </a:r>
            <a:r>
              <a:rPr lang="zh-CN" altLang="en-US"/>
              <a:t>个产生式；</a:t>
            </a:r>
          </a:p>
          <a:p>
            <a:pPr algn="just" eaLnBrk="1" hangingPunct="1">
              <a:lnSpc>
                <a:spcPct val="140000"/>
              </a:lnSpc>
              <a:spcBef>
                <a:spcPct val="50000"/>
              </a:spcBef>
            </a:pPr>
            <a:r>
              <a:rPr lang="zh-CN" altLang="en-US"/>
              <a:t>　　③ 若</a:t>
            </a:r>
            <a:r>
              <a:rPr lang="en-US" altLang="zh-CN"/>
              <a:t>[S'→S·,# ]∈J</a:t>
            </a:r>
            <a:r>
              <a:rPr lang="en-US" altLang="zh-CN" baseline="-30000"/>
              <a:t>k</a:t>
            </a:r>
            <a:r>
              <a:rPr lang="zh-CN" altLang="en-US"/>
              <a:t>，则置</a:t>
            </a:r>
            <a:r>
              <a:rPr lang="en-US" altLang="zh-CN"/>
              <a:t>ACTION[k,#]</a:t>
            </a:r>
            <a:r>
              <a:rPr lang="zh-CN" altLang="en-US"/>
              <a:t>为“接受”，简记为“</a:t>
            </a:r>
            <a:r>
              <a:rPr lang="en-US" altLang="zh-CN"/>
              <a:t>acc”</a:t>
            </a:r>
            <a:r>
              <a:rPr lang="zh-CN" altLang="en-US"/>
              <a:t>。</a:t>
            </a:r>
          </a:p>
        </p:txBody>
      </p:sp>
    </p:spTree>
  </p:cSld>
  <p:clrMapOvr>
    <a:masterClrMapping/>
  </p:clrMapOvr>
  <p:transition>
    <p:random/>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ext Box 2">
            <a:extLst>
              <a:ext uri="{FF2B5EF4-FFF2-40B4-BE49-F238E27FC236}">
                <a16:creationId xmlns:a16="http://schemas.microsoft.com/office/drawing/2014/main" id="{52A8AC15-FF05-6D3C-3610-1285550E4D6A}"/>
              </a:ext>
            </a:extLst>
          </p:cNvPr>
          <p:cNvSpPr txBox="1">
            <a:spLocks noChangeArrowheads="1"/>
          </p:cNvSpPr>
          <p:nvPr/>
        </p:nvSpPr>
        <p:spPr bwMode="auto">
          <a:xfrm>
            <a:off x="160338" y="595313"/>
            <a:ext cx="8721725"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(4)  GOTO</a:t>
            </a:r>
            <a:r>
              <a:rPr lang="zh-CN" altLang="en-US"/>
              <a:t>表的构造。假定</a:t>
            </a:r>
            <a:r>
              <a:rPr lang="en-US" altLang="zh-CN"/>
              <a:t>J</a:t>
            </a:r>
            <a:r>
              <a:rPr lang="en-US" altLang="zh-CN" baseline="-30000"/>
              <a:t>k</a:t>
            </a:r>
            <a:r>
              <a:rPr lang="zh-CN" altLang="en-US"/>
              <a:t>是</a:t>
            </a:r>
            <a:r>
              <a:rPr lang="en-US" altLang="zh-CN"/>
              <a:t>I</a:t>
            </a:r>
            <a:r>
              <a:rPr lang="en-US" altLang="zh-CN" baseline="-30000"/>
              <a:t>i1</a:t>
            </a:r>
            <a:r>
              <a:rPr lang="zh-CN" altLang="en-US"/>
              <a:t>、</a:t>
            </a:r>
            <a:r>
              <a:rPr lang="en-US" altLang="zh-CN"/>
              <a:t>I</a:t>
            </a:r>
            <a:r>
              <a:rPr lang="en-US" altLang="zh-CN" baseline="-30000"/>
              <a:t>i2</a:t>
            </a:r>
            <a:r>
              <a:rPr lang="zh-CN" altLang="en-US"/>
              <a:t>、</a:t>
            </a:r>
            <a:r>
              <a:rPr lang="en-US" altLang="zh-CN"/>
              <a:t>…</a:t>
            </a:r>
            <a:r>
              <a:rPr lang="zh-CN" altLang="en-US"/>
              <a:t>、</a:t>
            </a:r>
            <a:r>
              <a:rPr lang="en-US" altLang="zh-CN"/>
              <a:t>I</a:t>
            </a:r>
            <a:r>
              <a:rPr lang="en-US" altLang="zh-CN" baseline="-30000"/>
              <a:t>it</a:t>
            </a:r>
            <a:r>
              <a:rPr lang="zh-CN" altLang="en-US"/>
              <a:t>合并后的新集，由于所有这些</a:t>
            </a:r>
            <a:r>
              <a:rPr lang="en-US" altLang="zh-CN"/>
              <a:t>I</a:t>
            </a:r>
            <a:r>
              <a:rPr lang="en-US" altLang="zh-CN" baseline="-30000"/>
              <a:t>i</a:t>
            </a:r>
            <a:r>
              <a:rPr lang="zh-CN" altLang="en-US"/>
              <a:t>同心，因而</a:t>
            </a:r>
            <a:r>
              <a:rPr lang="en-US" altLang="zh-CN"/>
              <a:t>GO(I</a:t>
            </a:r>
            <a:r>
              <a:rPr lang="en-US" altLang="zh-CN" baseline="-30000"/>
              <a:t>i1</a:t>
            </a:r>
            <a:r>
              <a:rPr lang="en-US" altLang="zh-CN"/>
              <a:t>,X)</a:t>
            </a:r>
            <a:r>
              <a:rPr lang="zh-CN" altLang="en-US"/>
              <a:t>、</a:t>
            </a:r>
            <a:r>
              <a:rPr lang="en-US" altLang="zh-CN"/>
              <a:t>GO(I</a:t>
            </a:r>
            <a:r>
              <a:rPr lang="en-US" altLang="zh-CN" baseline="-30000"/>
              <a:t>i2</a:t>
            </a:r>
            <a:r>
              <a:rPr lang="en-US" altLang="zh-CN"/>
              <a:t>,X)</a:t>
            </a:r>
            <a:r>
              <a:rPr lang="zh-CN" altLang="en-US"/>
              <a:t>、</a:t>
            </a:r>
            <a:r>
              <a:rPr lang="en-US" altLang="zh-CN"/>
              <a:t>…</a:t>
            </a:r>
            <a:r>
              <a:rPr lang="zh-CN" altLang="en-US"/>
              <a:t>、</a:t>
            </a:r>
            <a:r>
              <a:rPr lang="en-US" altLang="zh-CN"/>
              <a:t>GO(I</a:t>
            </a:r>
            <a:r>
              <a:rPr lang="en-US" altLang="zh-CN" baseline="-30000"/>
              <a:t>it</a:t>
            </a:r>
            <a:r>
              <a:rPr lang="en-US" altLang="zh-CN"/>
              <a:t>,X)</a:t>
            </a:r>
            <a:r>
              <a:rPr lang="zh-CN" altLang="en-US"/>
              <a:t>也同心；记</a:t>
            </a:r>
            <a:r>
              <a:rPr lang="en-US" altLang="zh-CN"/>
              <a:t>I</a:t>
            </a:r>
            <a:r>
              <a:rPr lang="en-US" altLang="zh-CN" baseline="-30000"/>
              <a:t>i</a:t>
            </a:r>
            <a:r>
              <a:rPr lang="zh-CN" altLang="en-US"/>
              <a:t>为所有这些</a:t>
            </a:r>
            <a:r>
              <a:rPr lang="en-US" altLang="zh-CN"/>
              <a:t>GO</a:t>
            </a:r>
            <a:r>
              <a:rPr lang="zh-CN" altLang="en-US"/>
              <a:t>合并后的集</a:t>
            </a:r>
            <a:r>
              <a:rPr lang="en-US" altLang="zh-CN"/>
              <a:t>(</a:t>
            </a:r>
            <a:r>
              <a:rPr lang="zh-CN" altLang="en-US"/>
              <a:t>即合并后为第</a:t>
            </a:r>
            <a:r>
              <a:rPr lang="en-US" altLang="zh-CN"/>
              <a:t>J</a:t>
            </a:r>
            <a:r>
              <a:rPr lang="en-US" altLang="zh-CN" baseline="-30000"/>
              <a:t>i</a:t>
            </a:r>
            <a:r>
              <a:rPr lang="zh-CN" altLang="en-US"/>
              <a:t>个状态</a:t>
            </a:r>
            <a:r>
              <a:rPr lang="en-US" altLang="zh-CN"/>
              <a:t>(</a:t>
            </a:r>
            <a:r>
              <a:rPr lang="zh-CN" altLang="en-US"/>
              <a:t>项目集</a:t>
            </a:r>
            <a:r>
              <a:rPr lang="en-US" altLang="zh-CN"/>
              <a:t>))</a:t>
            </a:r>
            <a:r>
              <a:rPr lang="zh-CN" altLang="en-US"/>
              <a:t>，那么就有</a:t>
            </a:r>
            <a:r>
              <a:rPr lang="en-US" altLang="zh-CN"/>
              <a:t>GO(J</a:t>
            </a:r>
            <a:r>
              <a:rPr lang="en-US" altLang="zh-CN" baseline="-30000"/>
              <a:t>k</a:t>
            </a:r>
            <a:r>
              <a:rPr lang="en-US" altLang="zh-CN"/>
              <a:t>,X)=J</a:t>
            </a:r>
            <a:r>
              <a:rPr lang="en-US" altLang="zh-CN" baseline="-30000"/>
              <a:t>i</a:t>
            </a:r>
            <a:r>
              <a:rPr lang="zh-CN" altLang="en-US"/>
              <a:t>。于是，若项目</a:t>
            </a:r>
            <a:r>
              <a:rPr lang="en-US" altLang="zh-CN"/>
              <a:t>[A→α•Bβ,</a:t>
            </a:r>
            <a:r>
              <a:rPr lang="da-DK" altLang="zh-CN"/>
              <a:t> </a:t>
            </a:r>
            <a:r>
              <a:rPr lang="en-US" altLang="zh-CN"/>
              <a:t>b]</a:t>
            </a:r>
            <a:r>
              <a:rPr lang="zh-CN" altLang="en-US"/>
              <a:t>属于</a:t>
            </a:r>
            <a:r>
              <a:rPr lang="en-US" altLang="zh-CN"/>
              <a:t>I</a:t>
            </a:r>
            <a:r>
              <a:rPr lang="en-US" altLang="zh-CN" baseline="-25000"/>
              <a:t>k</a:t>
            </a:r>
            <a:r>
              <a:rPr lang="zh-CN" altLang="en-US"/>
              <a:t>且</a:t>
            </a:r>
            <a:r>
              <a:rPr lang="en-US" altLang="zh-CN"/>
              <a:t>GO(I</a:t>
            </a:r>
            <a:r>
              <a:rPr lang="en-US" altLang="zh-CN" baseline="-25000"/>
              <a:t>k</a:t>
            </a:r>
            <a:r>
              <a:rPr lang="en-US" altLang="zh-CN"/>
              <a:t>,</a:t>
            </a:r>
            <a:r>
              <a:rPr lang="da-DK" altLang="zh-CN"/>
              <a:t> </a:t>
            </a:r>
            <a:r>
              <a:rPr lang="en-US" altLang="zh-CN"/>
              <a:t>B) =I</a:t>
            </a:r>
            <a:r>
              <a:rPr lang="en-US" altLang="zh-CN" baseline="-25000"/>
              <a:t>j</a:t>
            </a:r>
            <a:r>
              <a:rPr lang="zh-CN" altLang="en-US"/>
              <a:t>，</a:t>
            </a:r>
            <a:r>
              <a:rPr lang="en-US" altLang="zh-CN"/>
              <a:t>B</a:t>
            </a:r>
            <a:r>
              <a:rPr lang="zh-CN" altLang="en-US"/>
              <a:t>为非终结符，则置</a:t>
            </a:r>
            <a:r>
              <a:rPr lang="en-US" altLang="zh-CN"/>
              <a:t>GOTO[k,</a:t>
            </a:r>
            <a:r>
              <a:rPr lang="da-DK" altLang="zh-CN"/>
              <a:t> </a:t>
            </a:r>
            <a:r>
              <a:rPr lang="en-US" altLang="zh-CN"/>
              <a:t>B] =j</a:t>
            </a:r>
            <a:r>
              <a:rPr lang="zh-CN" altLang="en-US"/>
              <a:t>。</a:t>
            </a:r>
          </a:p>
        </p:txBody>
      </p:sp>
    </p:spTree>
  </p:cSld>
  <p:clrMapOvr>
    <a:masterClrMapping/>
  </p:clrMapOvr>
  <p:transition>
    <p:random/>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ext Box 2">
            <a:extLst>
              <a:ext uri="{FF2B5EF4-FFF2-40B4-BE49-F238E27FC236}">
                <a16:creationId xmlns:a16="http://schemas.microsoft.com/office/drawing/2014/main" id="{F380BC45-8D00-69CF-5E54-03B24F3DF380}"/>
              </a:ext>
            </a:extLst>
          </p:cNvPr>
          <p:cNvSpPr txBox="1">
            <a:spLocks noChangeArrowheads="1"/>
          </p:cNvSpPr>
          <p:nvPr/>
        </p:nvSpPr>
        <p:spPr bwMode="auto">
          <a:xfrm>
            <a:off x="188913" y="595313"/>
            <a:ext cx="8751887" cy="604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(5) </a:t>
            </a:r>
            <a:r>
              <a:rPr lang="zh-CN" altLang="en-US"/>
              <a:t>分析表中凡不能用</a:t>
            </a:r>
            <a:r>
              <a:rPr lang="en-US" altLang="zh-CN"/>
              <a:t>(3)</a:t>
            </a:r>
            <a:r>
              <a:rPr lang="zh-CN" altLang="en-US"/>
              <a:t>、</a:t>
            </a:r>
            <a:r>
              <a:rPr lang="en-US" altLang="zh-CN"/>
              <a:t>(4)</a:t>
            </a:r>
            <a:r>
              <a:rPr lang="zh-CN" altLang="en-US"/>
              <a:t>填入信息的空白格均置为“出错标志”。</a:t>
            </a:r>
          </a:p>
          <a:p>
            <a:pPr algn="just" eaLnBrk="1" hangingPunct="1">
              <a:lnSpc>
                <a:spcPct val="130000"/>
              </a:lnSpc>
              <a:spcBef>
                <a:spcPct val="50000"/>
              </a:spcBef>
            </a:pPr>
            <a:r>
              <a:rPr lang="zh-CN" altLang="en-US"/>
              <a:t>        注意，（</a:t>
            </a:r>
            <a:r>
              <a:rPr lang="en-US" altLang="zh-CN"/>
              <a:t>3</a:t>
            </a:r>
            <a:r>
              <a:rPr lang="zh-CN" altLang="en-US"/>
              <a:t>）、（</a:t>
            </a:r>
            <a:r>
              <a:rPr lang="en-US" altLang="zh-CN"/>
              <a:t>4</a:t>
            </a:r>
            <a:r>
              <a:rPr lang="zh-CN" altLang="en-US"/>
              <a:t>）中的</a:t>
            </a:r>
            <a:r>
              <a:rPr lang="en-US" altLang="zh-CN"/>
              <a:t>J</a:t>
            </a:r>
            <a:r>
              <a:rPr lang="en-US" altLang="zh-CN" baseline="-25000"/>
              <a:t>k</a:t>
            </a:r>
            <a:r>
              <a:rPr lang="zh-CN" altLang="en-US"/>
              <a:t>、</a:t>
            </a:r>
            <a:r>
              <a:rPr lang="en-US" altLang="zh-CN"/>
              <a:t>J</a:t>
            </a:r>
            <a:r>
              <a:rPr lang="en-US" altLang="zh-CN" baseline="-25000"/>
              <a:t>i</a:t>
            </a:r>
            <a:r>
              <a:rPr lang="zh-CN" altLang="en-US"/>
              <a:t>均为同心集合并后的状态编号。</a:t>
            </a:r>
          </a:p>
          <a:p>
            <a:pPr algn="just" eaLnBrk="1" hangingPunct="1">
              <a:lnSpc>
                <a:spcPct val="130000"/>
              </a:lnSpc>
              <a:spcBef>
                <a:spcPct val="50000"/>
              </a:spcBef>
            </a:pPr>
            <a:r>
              <a:rPr lang="zh-CN" altLang="en-US"/>
              <a:t>　　经上述步骤构造的分析表若不存在冲突，则称它为文法</a:t>
            </a:r>
            <a:r>
              <a:rPr lang="en-US" altLang="zh-CN"/>
              <a:t>G[S]</a:t>
            </a:r>
            <a:r>
              <a:rPr lang="zh-CN" altLang="en-US"/>
              <a:t>的</a:t>
            </a:r>
            <a:r>
              <a:rPr lang="en-US" altLang="zh-CN"/>
              <a:t>LALR</a:t>
            </a:r>
            <a:r>
              <a:rPr lang="zh-CN" altLang="en-US"/>
              <a:t>分析表，存在这种分析表的文法称为</a:t>
            </a:r>
            <a:r>
              <a:rPr lang="en-US" altLang="zh-CN"/>
              <a:t>LALR</a:t>
            </a:r>
            <a:r>
              <a:rPr lang="zh-CN" altLang="en-US"/>
              <a:t>文法。</a:t>
            </a:r>
          </a:p>
          <a:p>
            <a:pPr algn="just" eaLnBrk="1" hangingPunct="1">
              <a:lnSpc>
                <a:spcPct val="130000"/>
              </a:lnSpc>
              <a:spcBef>
                <a:spcPct val="50000"/>
              </a:spcBef>
            </a:pPr>
            <a:r>
              <a:rPr lang="zh-CN" altLang="en-US"/>
              <a:t>　　</a:t>
            </a:r>
            <a:r>
              <a:rPr lang="en-US" altLang="zh-CN"/>
              <a:t>LALR</a:t>
            </a:r>
            <a:r>
              <a:rPr lang="zh-CN" altLang="en-US"/>
              <a:t>与</a:t>
            </a:r>
            <a:r>
              <a:rPr lang="en-US" altLang="zh-CN"/>
              <a:t>LR(1)</a:t>
            </a:r>
            <a:r>
              <a:rPr lang="zh-CN" altLang="en-US"/>
              <a:t>的不同之处是当输入串有误时，</a:t>
            </a:r>
            <a:r>
              <a:rPr lang="en-US" altLang="zh-CN"/>
              <a:t>LR(1)</a:t>
            </a:r>
            <a:r>
              <a:rPr lang="zh-CN" altLang="en-US"/>
              <a:t>能够及时发现错误，而</a:t>
            </a:r>
            <a:r>
              <a:rPr lang="en-US" altLang="zh-CN"/>
              <a:t>LALR</a:t>
            </a:r>
            <a:r>
              <a:rPr lang="zh-CN" altLang="en-US"/>
              <a:t>则可能还继续执行一些多余的归约动作，但决不会执行新的移进，即</a:t>
            </a:r>
            <a:r>
              <a:rPr lang="en-US" altLang="zh-CN"/>
              <a:t>LALR</a:t>
            </a:r>
            <a:r>
              <a:rPr lang="zh-CN" altLang="en-US"/>
              <a:t>能够像</a:t>
            </a:r>
            <a:r>
              <a:rPr lang="en-US" altLang="zh-CN"/>
              <a:t>LR(1)</a:t>
            </a:r>
            <a:r>
              <a:rPr lang="zh-CN" altLang="en-US"/>
              <a:t>一样准确地指出出错的地点。就文法的描述能力来说，有下面的结论：</a:t>
            </a:r>
          </a:p>
          <a:p>
            <a:pPr algn="just" eaLnBrk="1" hangingPunct="1">
              <a:lnSpc>
                <a:spcPct val="130000"/>
              </a:lnSpc>
              <a:spcBef>
                <a:spcPct val="50000"/>
              </a:spcBef>
            </a:pPr>
            <a:r>
              <a:rPr lang="zh-CN" altLang="en-US"/>
              <a:t>　　</a:t>
            </a:r>
            <a:r>
              <a:rPr lang="en-US" altLang="zh-CN"/>
              <a:t>LR(0) </a:t>
            </a:r>
            <a:r>
              <a:rPr lang="en-US" altLang="zh-CN">
                <a:sym typeface="SymbolPS" charset="2"/>
              </a:rPr>
              <a:t></a:t>
            </a:r>
            <a:r>
              <a:rPr lang="en-US" altLang="zh-CN"/>
              <a:t>SLR(1) </a:t>
            </a:r>
            <a:r>
              <a:rPr lang="en-US" altLang="zh-CN">
                <a:sym typeface="SymbolPS" charset="2"/>
              </a:rPr>
              <a:t></a:t>
            </a:r>
            <a:r>
              <a:rPr lang="en-US" altLang="zh-CN"/>
              <a:t>LR(1) </a:t>
            </a:r>
            <a:r>
              <a:rPr lang="en-US" altLang="zh-CN">
                <a:sym typeface="SymbolPS" charset="2"/>
              </a:rPr>
              <a:t></a:t>
            </a:r>
            <a:r>
              <a:rPr lang="zh-CN" altLang="en-US"/>
              <a:t>无二义文法</a:t>
            </a:r>
          </a:p>
        </p:txBody>
      </p:sp>
    </p:spTree>
  </p:cSld>
  <p:clrMapOvr>
    <a:masterClrMapping/>
  </p:clrMapOvr>
  <p:transition>
    <p:random/>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Text Box 2">
            <a:extLst>
              <a:ext uri="{FF2B5EF4-FFF2-40B4-BE49-F238E27FC236}">
                <a16:creationId xmlns:a16="http://schemas.microsoft.com/office/drawing/2014/main" id="{B5170DA5-BF98-DA4D-1AF6-8143805F94D0}"/>
              </a:ext>
            </a:extLst>
          </p:cNvPr>
          <p:cNvSpPr txBox="1">
            <a:spLocks noChangeArrowheads="1"/>
          </p:cNvSpPr>
          <p:nvPr/>
        </p:nvSpPr>
        <p:spPr bwMode="auto">
          <a:xfrm>
            <a:off x="246063" y="549275"/>
            <a:ext cx="8709025"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latin typeface="宋体" panose="02010600030101010101" pitchFamily="2" charset="-122"/>
                <a:ea typeface="黑体" panose="02010609060101010101" pitchFamily="49" charset="-122"/>
              </a:rPr>
              <a:t>　</a:t>
            </a:r>
            <a:r>
              <a:rPr lang="zh-CN" altLang="en-US">
                <a:ea typeface="黑体" panose="02010609060101010101" pitchFamily="49" charset="-122"/>
              </a:rPr>
              <a:t>　</a:t>
            </a:r>
            <a:r>
              <a:rPr lang="zh-CN" altLang="en-US" b="1">
                <a:ea typeface="黑体" panose="02010609060101010101" pitchFamily="49" charset="-122"/>
              </a:rPr>
              <a:t>例</a:t>
            </a:r>
            <a:r>
              <a:rPr lang="en-US" altLang="zh-CN" b="1">
                <a:ea typeface="黑体" panose="02010609060101010101" pitchFamily="49" charset="-122"/>
              </a:rPr>
              <a:t>3.24</a:t>
            </a:r>
            <a:r>
              <a:rPr lang="en-US" altLang="zh-CN">
                <a:cs typeface="Times New Roman" panose="02020603050405020304" pitchFamily="18" charset="0"/>
              </a:rPr>
              <a:t>  </a:t>
            </a:r>
            <a:r>
              <a:rPr lang="zh-CN" altLang="en-US"/>
              <a:t>试根据例</a:t>
            </a:r>
            <a:r>
              <a:rPr lang="en-US" altLang="zh-CN">
                <a:cs typeface="Times New Roman" panose="02020603050405020304" pitchFamily="18" charset="0"/>
              </a:rPr>
              <a:t>3.22</a:t>
            </a:r>
            <a:r>
              <a:rPr lang="zh-CN" altLang="en-US"/>
              <a:t>中的</a:t>
            </a:r>
            <a:r>
              <a:rPr lang="en-US" altLang="zh-CN">
                <a:cs typeface="Times New Roman" panose="02020603050405020304" pitchFamily="18" charset="0"/>
              </a:rPr>
              <a:t>LR(1)</a:t>
            </a:r>
            <a:r>
              <a:rPr lang="zh-CN" altLang="en-US"/>
              <a:t>项目集族构造</a:t>
            </a:r>
            <a:r>
              <a:rPr lang="en-US" altLang="zh-CN">
                <a:cs typeface="Times New Roman" panose="02020603050405020304" pitchFamily="18" charset="0"/>
              </a:rPr>
              <a:t>LALR</a:t>
            </a:r>
            <a:r>
              <a:rPr lang="zh-CN" altLang="en-US"/>
              <a:t>分析表。</a:t>
            </a:r>
            <a:endParaRPr lang="zh-CN" altLang="en-US">
              <a:latin typeface="宋体" panose="02010600030101010101" pitchFamily="2" charset="-122"/>
            </a:endParaRPr>
          </a:p>
          <a:p>
            <a:pPr algn="just" eaLnBrk="1" hangingPunct="1">
              <a:lnSpc>
                <a:spcPct val="140000"/>
              </a:lnSpc>
              <a:spcBef>
                <a:spcPct val="50000"/>
              </a:spcBef>
            </a:pPr>
            <a:r>
              <a:rPr lang="zh-CN" altLang="en-US">
                <a:cs typeface="Times New Roman" panose="02020603050405020304" pitchFamily="18" charset="0"/>
              </a:rPr>
              <a:t>　　</a:t>
            </a:r>
            <a:r>
              <a:rPr lang="en-US" altLang="zh-CN">
                <a:cs typeface="Times New Roman" panose="02020603050405020304" pitchFamily="18" charset="0"/>
              </a:rPr>
              <a:t>[</a:t>
            </a:r>
            <a:r>
              <a:rPr lang="zh-CN" altLang="en-US">
                <a:ea typeface="黑体" panose="02010609060101010101" pitchFamily="49" charset="-122"/>
              </a:rPr>
              <a:t>解答</a:t>
            </a:r>
            <a:r>
              <a:rPr lang="en-US" altLang="zh-CN">
                <a:cs typeface="Times New Roman" panose="02020603050405020304" pitchFamily="18" charset="0"/>
              </a:rPr>
              <a:t>]  </a:t>
            </a:r>
            <a:r>
              <a:rPr lang="zh-CN" altLang="en-US"/>
              <a:t>根据</a:t>
            </a:r>
            <a:r>
              <a:rPr lang="en-US" altLang="zh-CN">
                <a:cs typeface="Times New Roman" panose="02020603050405020304" pitchFamily="18" charset="0"/>
              </a:rPr>
              <a:t>LR(1)</a:t>
            </a:r>
            <a:r>
              <a:rPr lang="zh-CN" altLang="en-US"/>
              <a:t>项目集族将同心集合并在一起，即将图</a:t>
            </a:r>
          </a:p>
          <a:p>
            <a:pPr algn="just" eaLnBrk="1" hangingPunct="1">
              <a:lnSpc>
                <a:spcPct val="140000"/>
              </a:lnSpc>
            </a:pPr>
            <a:r>
              <a:rPr lang="en-US" altLang="zh-CN">
                <a:cs typeface="Times New Roman" panose="02020603050405020304" pitchFamily="18" charset="0"/>
              </a:rPr>
              <a:t>3</a:t>
            </a:r>
            <a:r>
              <a:rPr lang="en-US" altLang="zh-CN"/>
              <a:t>–</a:t>
            </a:r>
            <a:r>
              <a:rPr lang="en-US" altLang="zh-CN">
                <a:cs typeface="Times New Roman" panose="02020603050405020304" pitchFamily="18" charset="0"/>
              </a:rPr>
              <a:t>41</a:t>
            </a:r>
            <a:r>
              <a:rPr lang="zh-CN" altLang="en-US"/>
              <a:t>中的</a:t>
            </a:r>
            <a:r>
              <a:rPr lang="en-US" altLang="zh-CN">
                <a:cs typeface="Times New Roman" panose="02020603050405020304" pitchFamily="18" charset="0"/>
              </a:rPr>
              <a:t>I</a:t>
            </a:r>
            <a:r>
              <a:rPr lang="en-US" altLang="zh-CN" baseline="-30000">
                <a:cs typeface="Times New Roman" panose="02020603050405020304" pitchFamily="18" charset="0"/>
              </a:rPr>
              <a:t>3</a:t>
            </a:r>
            <a:r>
              <a:rPr lang="zh-CN" altLang="en-US"/>
              <a:t>与</a:t>
            </a:r>
            <a:r>
              <a:rPr lang="en-US" altLang="zh-CN">
                <a:cs typeface="Times New Roman" panose="02020603050405020304" pitchFamily="18" charset="0"/>
              </a:rPr>
              <a:t>I</a:t>
            </a:r>
            <a:r>
              <a:rPr lang="en-US" altLang="zh-CN" baseline="-30000">
                <a:cs typeface="Times New Roman" panose="02020603050405020304" pitchFamily="18" charset="0"/>
              </a:rPr>
              <a:t>6</a:t>
            </a:r>
            <a:r>
              <a:rPr lang="zh-CN" altLang="en-US"/>
              <a:t>、</a:t>
            </a:r>
            <a:r>
              <a:rPr lang="en-US" altLang="zh-CN">
                <a:cs typeface="Times New Roman" panose="02020603050405020304" pitchFamily="18" charset="0"/>
              </a:rPr>
              <a:t>I</a:t>
            </a:r>
            <a:r>
              <a:rPr lang="en-US" altLang="zh-CN" baseline="-30000">
                <a:cs typeface="Times New Roman" panose="02020603050405020304" pitchFamily="18" charset="0"/>
              </a:rPr>
              <a:t>4</a:t>
            </a:r>
            <a:r>
              <a:rPr lang="zh-CN" altLang="en-US"/>
              <a:t>与</a:t>
            </a:r>
            <a:r>
              <a:rPr lang="en-US" altLang="zh-CN">
                <a:cs typeface="Times New Roman" panose="02020603050405020304" pitchFamily="18" charset="0"/>
              </a:rPr>
              <a:t>I</a:t>
            </a:r>
            <a:r>
              <a:rPr lang="en-US" altLang="zh-CN" baseline="-30000">
                <a:cs typeface="Times New Roman" panose="02020603050405020304" pitchFamily="18" charset="0"/>
              </a:rPr>
              <a:t>7</a:t>
            </a:r>
            <a:r>
              <a:rPr lang="zh-CN" altLang="en-US"/>
              <a:t>以及</a:t>
            </a:r>
            <a:r>
              <a:rPr lang="en-US" altLang="zh-CN">
                <a:cs typeface="Times New Roman" panose="02020603050405020304" pitchFamily="18" charset="0"/>
              </a:rPr>
              <a:t>I</a:t>
            </a:r>
            <a:r>
              <a:rPr lang="en-US" altLang="zh-CN" baseline="-30000">
                <a:cs typeface="Times New Roman" panose="02020603050405020304" pitchFamily="18" charset="0"/>
              </a:rPr>
              <a:t>8</a:t>
            </a:r>
            <a:r>
              <a:rPr lang="zh-CN" altLang="en-US"/>
              <a:t>与</a:t>
            </a:r>
            <a:r>
              <a:rPr lang="en-US" altLang="zh-CN">
                <a:cs typeface="Times New Roman" panose="02020603050405020304" pitchFamily="18" charset="0"/>
              </a:rPr>
              <a:t>I</a:t>
            </a:r>
            <a:r>
              <a:rPr lang="en-US" altLang="zh-CN" baseline="-30000">
                <a:cs typeface="Times New Roman" panose="02020603050405020304" pitchFamily="18" charset="0"/>
              </a:rPr>
              <a:t>9</a:t>
            </a:r>
            <a:r>
              <a:rPr lang="zh-CN" altLang="en-US"/>
              <a:t>分别合并成：</a:t>
            </a:r>
            <a:endParaRPr lang="zh-CN" altLang="en-US">
              <a:latin typeface="宋体" panose="02010600030101010101" pitchFamily="2" charset="-122"/>
            </a:endParaRPr>
          </a:p>
          <a:p>
            <a:pPr algn="just" eaLnBrk="1" hangingPunct="1">
              <a:lnSpc>
                <a:spcPct val="140000"/>
              </a:lnSpc>
              <a:spcBef>
                <a:spcPct val="50000"/>
              </a:spcBef>
            </a:pPr>
            <a:r>
              <a:rPr lang="zh-CN" altLang="en-US"/>
              <a:t>           </a:t>
            </a:r>
            <a:r>
              <a:rPr lang="en-US" altLang="zh-CN"/>
              <a:t>I</a:t>
            </a:r>
            <a:r>
              <a:rPr lang="en-US" altLang="zh-CN" baseline="-30000"/>
              <a:t>36</a:t>
            </a:r>
            <a:r>
              <a:rPr lang="en-US" altLang="zh-CN"/>
              <a:t>: [B→a·B,a/b/# ]         I</a:t>
            </a:r>
            <a:r>
              <a:rPr lang="en-US" altLang="zh-CN" baseline="-30000"/>
              <a:t>47</a:t>
            </a:r>
            <a:r>
              <a:rPr lang="en-US" altLang="zh-CN"/>
              <a:t>: [B→b·,a/b/# ]</a:t>
            </a:r>
          </a:p>
          <a:p>
            <a:pPr algn="just" eaLnBrk="1" hangingPunct="1">
              <a:lnSpc>
                <a:spcPct val="140000"/>
              </a:lnSpc>
              <a:spcBef>
                <a:spcPct val="50000"/>
              </a:spcBef>
            </a:pPr>
            <a:r>
              <a:rPr lang="en-US" altLang="zh-CN"/>
              <a:t>             </a:t>
            </a:r>
            <a:r>
              <a:rPr lang="zh-CN" altLang="en-US"/>
              <a:t>　 </a:t>
            </a:r>
            <a:r>
              <a:rPr lang="en-US" altLang="zh-CN"/>
              <a:t>[B→·aB,a/b/# ]        I</a:t>
            </a:r>
            <a:r>
              <a:rPr lang="en-US" altLang="zh-CN" baseline="-30000"/>
              <a:t>89</a:t>
            </a:r>
            <a:r>
              <a:rPr lang="en-US" altLang="zh-CN"/>
              <a:t>: [B→aB·,a/b/# ]   </a:t>
            </a:r>
          </a:p>
          <a:p>
            <a:pPr algn="just" eaLnBrk="1" hangingPunct="1">
              <a:lnSpc>
                <a:spcPct val="140000"/>
              </a:lnSpc>
              <a:spcBef>
                <a:spcPct val="50000"/>
              </a:spcBef>
            </a:pPr>
            <a:r>
              <a:rPr lang="en-US" altLang="zh-CN"/>
              <a:t>              </a:t>
            </a:r>
            <a:r>
              <a:rPr lang="zh-CN" altLang="en-US"/>
              <a:t>　</a:t>
            </a:r>
            <a:r>
              <a:rPr lang="en-US" altLang="zh-CN"/>
              <a:t>[B→·b,a/b/# ]</a:t>
            </a:r>
          </a:p>
          <a:p>
            <a:pPr algn="just" eaLnBrk="1" hangingPunct="1">
              <a:lnSpc>
                <a:spcPct val="140000"/>
              </a:lnSpc>
              <a:spcBef>
                <a:spcPct val="50000"/>
              </a:spcBef>
            </a:pPr>
            <a:r>
              <a:rPr lang="zh-CN" altLang="en-US"/>
              <a:t>　　由合并后的集族按照</a:t>
            </a:r>
            <a:r>
              <a:rPr lang="en-US" altLang="zh-CN"/>
              <a:t>LALR</a:t>
            </a:r>
            <a:r>
              <a:rPr lang="zh-CN" altLang="en-US"/>
              <a:t>分析表的构造算法得到</a:t>
            </a:r>
            <a:r>
              <a:rPr lang="en-US" altLang="zh-CN"/>
              <a:t>LALR</a:t>
            </a:r>
            <a:r>
              <a:rPr lang="zh-CN" altLang="en-US"/>
              <a:t>分析表如表</a:t>
            </a:r>
            <a:r>
              <a:rPr lang="en-US" altLang="zh-CN"/>
              <a:t>3.19</a:t>
            </a:r>
            <a:r>
              <a:rPr lang="zh-CN" altLang="en-US"/>
              <a:t>所示。</a:t>
            </a:r>
          </a:p>
        </p:txBody>
      </p:sp>
    </p:spTree>
  </p:cSld>
  <p:clrMapOvr>
    <a:masterClrMapping/>
  </p:clrMapOvr>
  <p:transition>
    <p:random/>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a:extLst>
              <a:ext uri="{FF2B5EF4-FFF2-40B4-BE49-F238E27FC236}">
                <a16:creationId xmlns:a16="http://schemas.microsoft.com/office/drawing/2014/main" id="{8E976385-AD03-FA5B-322E-CA4549D64D9D}"/>
              </a:ext>
            </a:extLst>
          </p:cNvPr>
          <p:cNvGraphicFramePr>
            <a:graphicFrameLocks noChangeAspect="1"/>
          </p:cNvGraphicFramePr>
          <p:nvPr/>
        </p:nvGraphicFramePr>
        <p:xfrm>
          <a:off x="0" y="404813"/>
          <a:ext cx="9144000" cy="4856162"/>
        </p:xfrm>
        <a:graphic>
          <a:graphicData uri="http://schemas.openxmlformats.org/presentationml/2006/ole">
            <mc:AlternateContent xmlns:mc="http://schemas.openxmlformats.org/markup-compatibility/2006">
              <mc:Choice xmlns:v="urn:schemas-microsoft-com:vml" Requires="v">
                <p:oleObj name="文档" r:id="rId2" imgW="5400720" imgH="2221200" progId="Word.Document.8">
                  <p:embed/>
                </p:oleObj>
              </mc:Choice>
              <mc:Fallback>
                <p:oleObj name="文档" r:id="rId2" imgW="5400720" imgH="2221200" progId="Word.Document.8">
                  <p:embed/>
                  <p:pic>
                    <p:nvPicPr>
                      <p:cNvPr id="60418" name="Object 2">
                        <a:extLst>
                          <a:ext uri="{FF2B5EF4-FFF2-40B4-BE49-F238E27FC236}">
                            <a16:creationId xmlns:a16="http://schemas.microsoft.com/office/drawing/2014/main" id="{8E976385-AD03-FA5B-322E-CA4549D64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552" r="11023"/>
                      <a:stretch>
                        <a:fillRect/>
                      </a:stretch>
                    </p:blipFill>
                    <p:spPr bwMode="auto">
                      <a:xfrm>
                        <a:off x="0" y="404813"/>
                        <a:ext cx="9144000" cy="485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ext Box 2">
            <a:extLst>
              <a:ext uri="{FF2B5EF4-FFF2-40B4-BE49-F238E27FC236}">
                <a16:creationId xmlns:a16="http://schemas.microsoft.com/office/drawing/2014/main" id="{A09B4546-F07F-4792-9B12-007151F863E8}"/>
              </a:ext>
            </a:extLst>
          </p:cNvPr>
          <p:cNvSpPr txBox="1">
            <a:spLocks noChangeArrowheads="1"/>
          </p:cNvSpPr>
          <p:nvPr/>
        </p:nvSpPr>
        <p:spPr bwMode="auto">
          <a:xfrm>
            <a:off x="246063" y="549275"/>
            <a:ext cx="86074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60000"/>
              </a:lnSpc>
              <a:spcBef>
                <a:spcPct val="50000"/>
              </a:spcBef>
            </a:pPr>
            <a:r>
              <a:rPr lang="zh-CN" altLang="en-US"/>
              <a:t>　　表</a:t>
            </a:r>
            <a:r>
              <a:rPr lang="en-US" altLang="zh-CN"/>
              <a:t>3.19</a:t>
            </a:r>
            <a:r>
              <a:rPr lang="zh-CN" altLang="en-US"/>
              <a:t>所示的</a:t>
            </a:r>
            <a:r>
              <a:rPr lang="en-US" altLang="zh-CN"/>
              <a:t>LALR</a:t>
            </a:r>
            <a:r>
              <a:rPr lang="zh-CN" altLang="en-US"/>
              <a:t>分析表与表</a:t>
            </a:r>
            <a:r>
              <a:rPr lang="en-US" altLang="zh-CN"/>
              <a:t>3.17</a:t>
            </a:r>
            <a:r>
              <a:rPr lang="zh-CN" altLang="en-US"/>
              <a:t>所示的</a:t>
            </a:r>
            <a:r>
              <a:rPr lang="en-US" altLang="zh-CN"/>
              <a:t>SLR(1)</a:t>
            </a:r>
            <a:r>
              <a:rPr lang="zh-CN" altLang="en-US"/>
              <a:t>分析表是相同的，这是因为文法</a:t>
            </a:r>
            <a:r>
              <a:rPr lang="en-US" altLang="zh-CN"/>
              <a:t>G'[S']</a:t>
            </a:r>
            <a:r>
              <a:rPr lang="zh-CN" altLang="en-US"/>
              <a:t>既可以用</a:t>
            </a:r>
            <a:r>
              <a:rPr lang="en-US" altLang="zh-CN"/>
              <a:t>SLR(1)</a:t>
            </a:r>
            <a:r>
              <a:rPr lang="zh-CN" altLang="en-US"/>
              <a:t>构造，又可以用</a:t>
            </a:r>
            <a:r>
              <a:rPr lang="en-US" altLang="zh-CN"/>
              <a:t>LALR</a:t>
            </a:r>
            <a:r>
              <a:rPr lang="zh-CN" altLang="en-US"/>
              <a:t>构造。注意有些文法只能用</a:t>
            </a:r>
            <a:r>
              <a:rPr lang="en-US" altLang="zh-CN"/>
              <a:t>LALR</a:t>
            </a:r>
            <a:r>
              <a:rPr lang="zh-CN" altLang="en-US"/>
              <a:t>构造。</a:t>
            </a:r>
          </a:p>
        </p:txBody>
      </p:sp>
    </p:spTree>
  </p:cSld>
  <p:clrMapOvr>
    <a:masterClrMapping/>
  </p:clrMapOvr>
  <p:transition>
    <p:random/>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ext Box 2">
            <a:extLst>
              <a:ext uri="{FF2B5EF4-FFF2-40B4-BE49-F238E27FC236}">
                <a16:creationId xmlns:a16="http://schemas.microsoft.com/office/drawing/2014/main" id="{8A141389-E0FC-DD6B-9336-C4CF2396D5CC}"/>
              </a:ext>
            </a:extLst>
          </p:cNvPr>
          <p:cNvSpPr txBox="1">
            <a:spLocks noChangeArrowheads="1"/>
          </p:cNvSpPr>
          <p:nvPr/>
        </p:nvSpPr>
        <p:spPr bwMode="auto">
          <a:xfrm>
            <a:off x="231775" y="581025"/>
            <a:ext cx="87090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b="1">
                <a:ea typeface="方正小标宋简体" charset="-122"/>
              </a:rPr>
              <a:t>3.5.6  </a:t>
            </a:r>
            <a:r>
              <a:rPr lang="zh-CN" altLang="en-US" b="1">
                <a:ea typeface="方正小标宋简体" charset="-122"/>
              </a:rPr>
              <a:t>二义文法的应用</a:t>
            </a:r>
          </a:p>
          <a:p>
            <a:pPr algn="just" eaLnBrk="1" hangingPunct="1">
              <a:lnSpc>
                <a:spcPct val="140000"/>
              </a:lnSpc>
              <a:spcBef>
                <a:spcPct val="50000"/>
              </a:spcBef>
            </a:pPr>
            <a:r>
              <a:rPr lang="zh-CN" altLang="en-US"/>
              <a:t>　　任何二义文法决不是一个</a:t>
            </a:r>
            <a:r>
              <a:rPr lang="en-US" altLang="zh-CN"/>
              <a:t>LR</a:t>
            </a:r>
            <a:r>
              <a:rPr lang="zh-CN" altLang="en-US"/>
              <a:t>文法，因而也不是</a:t>
            </a:r>
            <a:r>
              <a:rPr lang="en-US" altLang="zh-CN"/>
              <a:t>SLR(1)</a:t>
            </a:r>
            <a:r>
              <a:rPr lang="zh-CN" altLang="en-US"/>
              <a:t>或</a:t>
            </a:r>
            <a:r>
              <a:rPr lang="en-US" altLang="zh-CN"/>
              <a:t>LALR</a:t>
            </a:r>
            <a:r>
              <a:rPr lang="zh-CN" altLang="en-US"/>
              <a:t>文法，这是一条定理。但是，某些二义文法是非常有用的。如算术表达式的二义文法远比无二义文法简单，因为无二义文法需要定义算符优先级和结合规则的产生式，这就需要使用比二义文法更多的非终结符从而导致构造的</a:t>
            </a:r>
            <a:r>
              <a:rPr lang="en-US" altLang="zh-CN"/>
              <a:t>LR</a:t>
            </a:r>
            <a:r>
              <a:rPr lang="zh-CN" altLang="en-US"/>
              <a:t>分析表有更多的状态。但是，二义文法的问题是因其没有算符优先级和结合规则而产生了二义性。因此，我们要讨论的是使用</a:t>
            </a:r>
            <a:r>
              <a:rPr lang="en-US" altLang="zh-CN"/>
              <a:t>LR</a:t>
            </a:r>
            <a:r>
              <a:rPr lang="zh-CN" altLang="en-US"/>
              <a:t>分析法的基本思想，凭借一些其它条件来分析二义文法所定义的语言。下面介绍通常处理二义文法的方法。</a:t>
            </a:r>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D0D90155-D81D-4D28-1067-11982B266928}"/>
              </a:ext>
            </a:extLst>
          </p:cNvPr>
          <p:cNvSpPr txBox="1">
            <a:spLocks noChangeArrowheads="1"/>
          </p:cNvSpPr>
          <p:nvPr/>
        </p:nvSpPr>
        <p:spPr bwMode="auto">
          <a:xfrm>
            <a:off x="1638300" y="48006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1-1  </a:t>
            </a:r>
            <a:r>
              <a:rPr lang="zh-CN" altLang="en-US"/>
              <a:t>编译程序的功能</a:t>
            </a:r>
          </a:p>
        </p:txBody>
      </p:sp>
      <p:pic>
        <p:nvPicPr>
          <p:cNvPr id="12291" name="Picture 4" descr="1-1">
            <a:extLst>
              <a:ext uri="{FF2B5EF4-FFF2-40B4-BE49-F238E27FC236}">
                <a16:creationId xmlns:a16="http://schemas.microsoft.com/office/drawing/2014/main" id="{F1DB2462-5081-8FEB-6771-AD7571385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90800"/>
            <a:ext cx="71628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a:extLst>
              <a:ext uri="{FF2B5EF4-FFF2-40B4-BE49-F238E27FC236}">
                <a16:creationId xmlns:a16="http://schemas.microsoft.com/office/drawing/2014/main" id="{65F7B0F6-4C10-A266-6793-C6CF17F60FA4}"/>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.1</a:t>
            </a:r>
            <a:r>
              <a:rPr lang="en-US" altLang="zh-CN" sz="2800" u="none">
                <a:latin typeface="Verdana" pitchFamily="34" charset="0"/>
                <a:ea typeface="黑体" pitchFamily="49" charset="-122"/>
              </a:rPr>
              <a:t>  </a:t>
            </a:r>
            <a:r>
              <a:rPr lang="zh-CN" altLang="en-US" sz="2800" b="1" u="none">
                <a:latin typeface="黑体" pitchFamily="49" charset="-122"/>
                <a:ea typeface="黑体" pitchFamily="49" charset="-122"/>
              </a:rPr>
              <a:t>词法分析器设计方法</a:t>
            </a:r>
          </a:p>
        </p:txBody>
      </p:sp>
      <p:sp>
        <p:nvSpPr>
          <p:cNvPr id="18439" name="Text Box 7">
            <a:extLst>
              <a:ext uri="{FF2B5EF4-FFF2-40B4-BE49-F238E27FC236}">
                <a16:creationId xmlns:a16="http://schemas.microsoft.com/office/drawing/2014/main" id="{7FF51154-845A-1584-09A6-A18F5E6177E9}"/>
              </a:ext>
            </a:extLst>
          </p:cNvPr>
          <p:cNvSpPr txBox="1">
            <a:spLocks noChangeArrowheads="1"/>
          </p:cNvSpPr>
          <p:nvPr/>
        </p:nvSpPr>
        <p:spPr bwMode="auto">
          <a:xfrm>
            <a:off x="990600" y="2133600"/>
            <a:ext cx="7315200" cy="3425825"/>
          </a:xfrm>
          <a:prstGeom prst="rect">
            <a:avLst/>
          </a:prstGeom>
          <a:noFill/>
          <a:ln w="9525">
            <a:noFill/>
            <a:miter lim="800000"/>
            <a:headEnd/>
            <a:tailEnd/>
          </a:ln>
          <a:effectLst/>
        </p:spPr>
        <p:txBody>
          <a:bodyPr>
            <a:spAutoFit/>
          </a:bodyPr>
          <a:lstStyle/>
          <a:p>
            <a:pPr>
              <a:lnSpc>
                <a:spcPct val="130000"/>
              </a:lnSpc>
              <a:spcBef>
                <a:spcPct val="50000"/>
              </a:spcBef>
              <a:defRPr/>
            </a:pPr>
            <a:r>
              <a:rPr lang="en-US" altLang="zh-CN" u="none"/>
              <a:t>           </a:t>
            </a:r>
            <a:r>
              <a:rPr lang="zh-CN" altLang="en-US" sz="2800" u="none"/>
              <a:t>某些终止状态是在读入了一个其它</a:t>
            </a:r>
            <a:r>
              <a:rPr lang="zh-CN" altLang="en-US" sz="2800" b="1"/>
              <a:t>不属于</a:t>
            </a:r>
            <a:r>
              <a:rPr lang="zh-CN" altLang="en-US" sz="2800" u="none"/>
              <a:t>该单词的符号后才得到相应的单词编码的，这表明在识别单词的过程中</a:t>
            </a:r>
            <a:r>
              <a:rPr lang="zh-CN" altLang="en-US" sz="2800" b="1"/>
              <a:t>多读入</a:t>
            </a:r>
            <a:r>
              <a:rPr lang="zh-CN" altLang="en-US" sz="2800" u="none"/>
              <a:t>了一个符号，所以识别出单词后应将最后多读入的这个符号予以回退；我们对此类情况的处理是在终态上以“</a:t>
            </a:r>
            <a:r>
              <a:rPr lang="zh-CN" altLang="en-US" sz="2800" b="1" u="none">
                <a:solidFill>
                  <a:srgbClr val="FF0000"/>
                </a:solidFill>
                <a:effectLst>
                  <a:outerShdw blurRad="38100" dist="38100" dir="2700000" algn="tl">
                    <a:srgbClr val="FFFFFF"/>
                  </a:outerShdw>
                </a:effectLst>
              </a:rPr>
              <a:t>*</a:t>
            </a:r>
            <a:r>
              <a:rPr lang="zh-CN" altLang="en-US" sz="2800" u="none"/>
              <a:t>”作为标识。 </a:t>
            </a:r>
          </a:p>
        </p:txBody>
      </p:sp>
    </p:spTree>
  </p:cSld>
  <p:clrMapOvr>
    <a:masterClrMapping/>
  </p:clrMapOvr>
  <p:transition>
    <p:random/>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ext Box 2">
            <a:extLst>
              <a:ext uri="{FF2B5EF4-FFF2-40B4-BE49-F238E27FC236}">
                <a16:creationId xmlns:a16="http://schemas.microsoft.com/office/drawing/2014/main" id="{1A0B4B9E-869B-D268-13AC-465FFC8FE053}"/>
              </a:ext>
            </a:extLst>
          </p:cNvPr>
          <p:cNvSpPr txBox="1">
            <a:spLocks noChangeArrowheads="1"/>
          </p:cNvSpPr>
          <p:nvPr/>
        </p:nvSpPr>
        <p:spPr bwMode="auto">
          <a:xfrm>
            <a:off x="174625" y="536575"/>
            <a:ext cx="876617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如果某文法的拓广文法的</a:t>
            </a:r>
            <a:r>
              <a:rPr lang="en-US" altLang="zh-CN"/>
              <a:t>LR(0)</a:t>
            </a:r>
            <a:r>
              <a:rPr lang="zh-CN" altLang="en-US"/>
              <a:t>项目集规范族存在“移进（或接受）</a:t>
            </a:r>
            <a:r>
              <a:rPr lang="en-US" altLang="zh-CN"/>
              <a:t>/</a:t>
            </a:r>
            <a:r>
              <a:rPr lang="zh-CN" altLang="en-US"/>
              <a:t>归约（或接受）”冲突，则可采用</a:t>
            </a:r>
            <a:r>
              <a:rPr lang="en-US" altLang="zh-CN"/>
              <a:t>SLR(1)</a:t>
            </a:r>
            <a:r>
              <a:rPr lang="zh-CN" altLang="en-US"/>
              <a:t>的</a:t>
            </a:r>
            <a:r>
              <a:rPr lang="en-US" altLang="zh-CN"/>
              <a:t>FOLLOW</a:t>
            </a:r>
            <a:r>
              <a:rPr lang="zh-CN" altLang="en-US"/>
              <a:t>集的办法予以解决。如果无法解决，则只有借助其它条件，如使用算符的优先级和结合规则的有关信息。</a:t>
            </a:r>
          </a:p>
          <a:p>
            <a:pPr algn="just" eaLnBrk="1" hangingPunct="1">
              <a:lnSpc>
                <a:spcPct val="140000"/>
              </a:lnSpc>
              <a:spcBef>
                <a:spcPct val="50000"/>
              </a:spcBef>
            </a:pPr>
            <a:r>
              <a:rPr lang="zh-CN" altLang="en-US"/>
              <a:t>　　此外，还可以赋予每个终结符和产生式以一定的优先级。假定在面临输入符号</a:t>
            </a:r>
            <a:r>
              <a:rPr lang="en-US" altLang="zh-CN"/>
              <a:t>a</a:t>
            </a:r>
            <a:r>
              <a:rPr lang="zh-CN" altLang="en-US"/>
              <a:t>时碰到“移进</a:t>
            </a:r>
            <a:r>
              <a:rPr lang="en-US" altLang="zh-CN"/>
              <a:t>/</a:t>
            </a:r>
            <a:r>
              <a:rPr lang="zh-CN" altLang="en-US"/>
              <a:t>归约”</a:t>
            </a:r>
            <a:r>
              <a:rPr lang="en-US" altLang="zh-CN"/>
              <a:t>(</a:t>
            </a:r>
            <a:r>
              <a:rPr lang="zh-CN" altLang="en-US"/>
              <a:t>假定用</a:t>
            </a:r>
            <a:r>
              <a:rPr lang="en-US" altLang="zh-CN"/>
              <a:t>A→</a:t>
            </a:r>
            <a:r>
              <a:rPr lang="en-US" altLang="zh-CN">
                <a:ea typeface="楷体_GB2312" pitchFamily="49" charset="-122"/>
              </a:rPr>
              <a:t>α</a:t>
            </a:r>
            <a:r>
              <a:rPr lang="zh-CN" altLang="en-US"/>
              <a:t>归约</a:t>
            </a:r>
            <a:r>
              <a:rPr lang="en-US" altLang="zh-CN"/>
              <a:t>)</a:t>
            </a:r>
            <a:r>
              <a:rPr lang="zh-CN" altLang="en-US"/>
              <a:t>冲突，那么就比较终结符</a:t>
            </a:r>
            <a:r>
              <a:rPr lang="en-US" altLang="zh-CN"/>
              <a:t>a</a:t>
            </a:r>
            <a:r>
              <a:rPr lang="zh-CN" altLang="en-US"/>
              <a:t>和产生式</a:t>
            </a:r>
            <a:r>
              <a:rPr lang="en-US" altLang="zh-CN"/>
              <a:t>A→</a:t>
            </a:r>
            <a:r>
              <a:rPr lang="en-US" altLang="zh-CN">
                <a:ea typeface="楷体_GB2312" pitchFamily="49" charset="-122"/>
              </a:rPr>
              <a:t>α</a:t>
            </a:r>
            <a:r>
              <a:rPr lang="zh-CN" altLang="en-US"/>
              <a:t>的优先级。若</a:t>
            </a:r>
            <a:r>
              <a:rPr lang="en-US" altLang="zh-CN"/>
              <a:t>A→</a:t>
            </a:r>
            <a:r>
              <a:rPr lang="en-US" altLang="zh-CN">
                <a:ea typeface="楷体_GB2312" pitchFamily="49" charset="-122"/>
              </a:rPr>
              <a:t>α</a:t>
            </a:r>
            <a:r>
              <a:rPr lang="zh-CN" altLang="en-US"/>
              <a:t>的优先级高于</a:t>
            </a:r>
            <a:r>
              <a:rPr lang="en-US" altLang="zh-CN"/>
              <a:t>a</a:t>
            </a:r>
            <a:r>
              <a:rPr lang="zh-CN" altLang="en-US"/>
              <a:t>的优先级，则执行归约，反之则执行移进。</a:t>
            </a:r>
          </a:p>
        </p:txBody>
      </p:sp>
    </p:spTree>
  </p:cSld>
  <p:clrMapOvr>
    <a:masterClrMapping/>
  </p:clrMapOvr>
  <p:transition>
    <p:random/>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ext Box 2">
            <a:extLst>
              <a:ext uri="{FF2B5EF4-FFF2-40B4-BE49-F238E27FC236}">
                <a16:creationId xmlns:a16="http://schemas.microsoft.com/office/drawing/2014/main" id="{321EFEAE-E122-94D7-9F4E-BB198C073E16}"/>
              </a:ext>
            </a:extLst>
          </p:cNvPr>
          <p:cNvSpPr txBox="1">
            <a:spLocks noChangeArrowheads="1"/>
          </p:cNvSpPr>
          <p:nvPr/>
        </p:nvSpPr>
        <p:spPr bwMode="auto">
          <a:xfrm>
            <a:off x="231775" y="609600"/>
            <a:ext cx="8666163"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假如对产生式</a:t>
            </a:r>
            <a:r>
              <a:rPr lang="en-US" altLang="zh-CN"/>
              <a:t>A→</a:t>
            </a:r>
            <a:r>
              <a:rPr lang="en-US" altLang="zh-CN">
                <a:ea typeface="楷体_GB2312" pitchFamily="49" charset="-122"/>
              </a:rPr>
              <a:t>α</a:t>
            </a:r>
            <a:r>
              <a:rPr lang="zh-CN" altLang="en-US"/>
              <a:t>不特别赋予优先级，就认为</a:t>
            </a:r>
            <a:r>
              <a:rPr lang="en-US" altLang="zh-CN"/>
              <a:t>A→</a:t>
            </a:r>
            <a:r>
              <a:rPr lang="en-US" altLang="zh-CN">
                <a:ea typeface="楷体_GB2312" pitchFamily="49" charset="-122"/>
              </a:rPr>
              <a:t>α</a:t>
            </a:r>
            <a:r>
              <a:rPr lang="zh-CN" altLang="en-US"/>
              <a:t>和出现在</a:t>
            </a:r>
            <a:r>
              <a:rPr lang="en-US" altLang="zh-CN">
                <a:ea typeface="楷体_GB2312" pitchFamily="49" charset="-122"/>
              </a:rPr>
              <a:t>α</a:t>
            </a:r>
            <a:r>
              <a:rPr lang="zh-CN" altLang="en-US"/>
              <a:t>中的最右终结符具有相同的优先级。自然，那些不涉及冲突的动作将不理睬赋予终结符和产生式的优先级信息。特别重要的是，只给出终结符和产生式的优先级往往不足以解决所有冲突，这时可以规定结合性质，使“移进</a:t>
            </a:r>
            <a:r>
              <a:rPr lang="en-US" altLang="zh-CN"/>
              <a:t>/</a:t>
            </a:r>
            <a:r>
              <a:rPr lang="zh-CN" altLang="en-US"/>
              <a:t>归约”冲突得以解决。实际上，左结合意味着打断联系而实行归约，右结合意味着维持联系而实行移进。对于“归约</a:t>
            </a:r>
            <a:r>
              <a:rPr lang="en-US" altLang="zh-CN"/>
              <a:t>/</a:t>
            </a:r>
            <a:r>
              <a:rPr lang="zh-CN" altLang="en-US"/>
              <a:t>归约”冲突，一种极为简单的解决办法是：优先使用列在前面的产生式进行归约，也即列在前面的产生式具有较高的优先级。</a:t>
            </a:r>
          </a:p>
        </p:txBody>
      </p:sp>
    </p:spTree>
  </p:cSld>
  <p:clrMapOvr>
    <a:masterClrMapping/>
  </p:clrMapOvr>
  <p:transition>
    <p:random/>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ext Box 2">
            <a:extLst>
              <a:ext uri="{FF2B5EF4-FFF2-40B4-BE49-F238E27FC236}">
                <a16:creationId xmlns:a16="http://schemas.microsoft.com/office/drawing/2014/main" id="{32A788E5-8F02-66D1-E237-2DFF7D08A734}"/>
              </a:ext>
            </a:extLst>
          </p:cNvPr>
          <p:cNvSpPr txBox="1">
            <a:spLocks noChangeArrowheads="1"/>
          </p:cNvSpPr>
          <p:nvPr/>
        </p:nvSpPr>
        <p:spPr bwMode="auto">
          <a:xfrm>
            <a:off x="144463" y="549275"/>
            <a:ext cx="8753475"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latin typeface="宋体" panose="02010600030101010101" pitchFamily="2" charset="-122"/>
                <a:ea typeface="黑体" panose="02010609060101010101" pitchFamily="49" charset="-122"/>
              </a:rPr>
              <a:t>　　例</a:t>
            </a:r>
            <a:r>
              <a:rPr lang="en-US" altLang="zh-CN">
                <a:latin typeface="宋体" panose="02010600030101010101" pitchFamily="2" charset="-122"/>
                <a:ea typeface="黑体" panose="02010609060101010101" pitchFamily="49" charset="-122"/>
              </a:rPr>
              <a:t>3.25</a:t>
            </a:r>
            <a:r>
              <a:rPr lang="en-US" altLang="zh-CN">
                <a:cs typeface="Times New Roman" panose="02020603050405020304" pitchFamily="18" charset="0"/>
              </a:rPr>
              <a:t>  </a:t>
            </a:r>
            <a:r>
              <a:rPr lang="zh-CN" altLang="en-US"/>
              <a:t>已知算术表达式文法</a:t>
            </a:r>
            <a:r>
              <a:rPr lang="en-US" altLang="zh-CN">
                <a:cs typeface="Times New Roman" panose="02020603050405020304" pitchFamily="18" charset="0"/>
              </a:rPr>
              <a:t>G[E]</a:t>
            </a:r>
            <a:r>
              <a:rPr lang="zh-CN" altLang="en-US"/>
              <a:t>如下，试构造该文法的</a:t>
            </a:r>
            <a:r>
              <a:rPr lang="en-US" altLang="zh-CN">
                <a:cs typeface="Times New Roman" panose="02020603050405020304" pitchFamily="18" charset="0"/>
              </a:rPr>
              <a:t>LR</a:t>
            </a:r>
            <a:r>
              <a:rPr lang="zh-CN" altLang="en-US"/>
              <a:t>分析表：</a:t>
            </a:r>
            <a:endParaRPr lang="zh-CN" altLang="en-US">
              <a:latin typeface="宋体" panose="02010600030101010101" pitchFamily="2" charset="-122"/>
            </a:endParaRPr>
          </a:p>
          <a:p>
            <a:pPr algn="ctr" eaLnBrk="1" hangingPunct="1">
              <a:lnSpc>
                <a:spcPct val="120000"/>
              </a:lnSpc>
              <a:spcBef>
                <a:spcPct val="50000"/>
              </a:spcBef>
            </a:pPr>
            <a:r>
              <a:rPr lang="en-US" altLang="zh-CN"/>
              <a:t>G[E]: E→E+E︱E*E︱(E)︱i</a:t>
            </a:r>
          </a:p>
          <a:p>
            <a:pPr algn="just" eaLnBrk="1" hangingPunct="1">
              <a:lnSpc>
                <a:spcPct val="120000"/>
              </a:lnSpc>
              <a:spcBef>
                <a:spcPct val="50000"/>
              </a:spcBef>
            </a:pPr>
            <a:r>
              <a:rPr lang="zh-CN" altLang="en-US">
                <a:ea typeface="黑体" panose="02010609060101010101" pitchFamily="49" charset="-122"/>
              </a:rPr>
              <a:t>　　</a:t>
            </a:r>
            <a:r>
              <a:rPr lang="en-US" altLang="zh-CN">
                <a:ea typeface="黑体" panose="02010609060101010101" pitchFamily="49" charset="-122"/>
              </a:rPr>
              <a:t>[</a:t>
            </a:r>
            <a:r>
              <a:rPr lang="zh-CN" altLang="en-US">
                <a:ea typeface="黑体" panose="02010609060101010101" pitchFamily="49" charset="-122"/>
              </a:rPr>
              <a:t>解答</a:t>
            </a:r>
            <a:r>
              <a:rPr lang="en-US" altLang="zh-CN"/>
              <a:t>]  </a:t>
            </a:r>
            <a:r>
              <a:rPr lang="zh-CN" altLang="en-US"/>
              <a:t>将文法</a:t>
            </a:r>
            <a:r>
              <a:rPr lang="en-US" altLang="zh-CN"/>
              <a:t>G[E]</a:t>
            </a:r>
            <a:r>
              <a:rPr lang="zh-CN" altLang="en-US"/>
              <a:t>拓广为文法</a:t>
            </a:r>
            <a:r>
              <a:rPr lang="en-US" altLang="zh-CN"/>
              <a:t>G'[S']:</a:t>
            </a:r>
          </a:p>
          <a:p>
            <a:pPr algn="just" eaLnBrk="1" hangingPunct="1">
              <a:lnSpc>
                <a:spcPct val="120000"/>
              </a:lnSpc>
              <a:spcBef>
                <a:spcPct val="50000"/>
              </a:spcBef>
            </a:pPr>
            <a:r>
              <a:rPr lang="en-US" altLang="zh-CN"/>
              <a:t>			(0)S'→E</a:t>
            </a:r>
          </a:p>
          <a:p>
            <a:pPr algn="just" eaLnBrk="1" hangingPunct="1">
              <a:lnSpc>
                <a:spcPct val="120000"/>
              </a:lnSpc>
              <a:spcBef>
                <a:spcPct val="50000"/>
              </a:spcBef>
            </a:pPr>
            <a:r>
              <a:rPr lang="en-US" altLang="zh-CN"/>
              <a:t>			(1)E→E+E</a:t>
            </a:r>
          </a:p>
          <a:p>
            <a:pPr algn="just" eaLnBrk="1" hangingPunct="1">
              <a:lnSpc>
                <a:spcPct val="120000"/>
              </a:lnSpc>
              <a:spcBef>
                <a:spcPct val="50000"/>
              </a:spcBef>
            </a:pPr>
            <a:r>
              <a:rPr lang="en-US" altLang="zh-CN"/>
              <a:t>			(2)E→E*E</a:t>
            </a:r>
          </a:p>
          <a:p>
            <a:pPr algn="just" eaLnBrk="1" hangingPunct="1">
              <a:lnSpc>
                <a:spcPct val="120000"/>
              </a:lnSpc>
              <a:spcBef>
                <a:spcPct val="50000"/>
              </a:spcBef>
            </a:pPr>
            <a:r>
              <a:rPr lang="en-US" altLang="zh-CN"/>
              <a:t>			(3)E→(E)</a:t>
            </a:r>
          </a:p>
          <a:p>
            <a:pPr algn="just" eaLnBrk="1" hangingPunct="1">
              <a:lnSpc>
                <a:spcPct val="120000"/>
              </a:lnSpc>
              <a:spcBef>
                <a:spcPct val="50000"/>
              </a:spcBef>
            </a:pPr>
            <a:r>
              <a:rPr lang="en-US" altLang="zh-CN"/>
              <a:t>			(4)E→i</a:t>
            </a:r>
          </a:p>
        </p:txBody>
      </p:sp>
    </p:spTree>
  </p:cSld>
  <p:clrMapOvr>
    <a:masterClrMapping/>
  </p:clrMapOvr>
  <p:transition>
    <p:random/>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a:extLst>
              <a:ext uri="{FF2B5EF4-FFF2-40B4-BE49-F238E27FC236}">
                <a16:creationId xmlns:a16="http://schemas.microsoft.com/office/drawing/2014/main" id="{62351CEF-6596-A087-2CCE-F165C17FCDDF}"/>
              </a:ext>
            </a:extLst>
          </p:cNvPr>
          <p:cNvSpPr txBox="1">
            <a:spLocks noChangeArrowheads="1"/>
          </p:cNvSpPr>
          <p:nvPr/>
        </p:nvSpPr>
        <p:spPr bwMode="auto">
          <a:xfrm>
            <a:off x="188913" y="581025"/>
            <a:ext cx="8709025"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列出</a:t>
            </a:r>
            <a:r>
              <a:rPr lang="en-US" altLang="zh-CN"/>
              <a:t>LR(0)</a:t>
            </a:r>
            <a:r>
              <a:rPr lang="zh-CN" altLang="en-US"/>
              <a:t>的所有项目：</a:t>
            </a:r>
          </a:p>
          <a:p>
            <a:pPr algn="just" eaLnBrk="1" hangingPunct="1">
              <a:lnSpc>
                <a:spcPct val="140000"/>
              </a:lnSpc>
              <a:spcBef>
                <a:spcPct val="50000"/>
              </a:spcBef>
            </a:pPr>
            <a:r>
              <a:rPr lang="zh-CN" altLang="en-US"/>
              <a:t>    </a:t>
            </a:r>
            <a:r>
              <a:rPr lang="en-US" altLang="zh-CN"/>
              <a:t>1</a:t>
            </a:r>
            <a:r>
              <a:rPr lang="zh-CN" altLang="en-US"/>
              <a:t>．</a:t>
            </a:r>
            <a:r>
              <a:rPr lang="en-US" altLang="zh-CN"/>
              <a:t>S‘→·E     </a:t>
            </a:r>
            <a:r>
              <a:rPr lang="zh-CN" altLang="en-US"/>
              <a:t>　</a:t>
            </a:r>
            <a:r>
              <a:rPr lang="en-US" altLang="zh-CN"/>
              <a:t>5</a:t>
            </a:r>
            <a:r>
              <a:rPr lang="zh-CN" altLang="en-US"/>
              <a:t>．</a:t>
            </a:r>
            <a:r>
              <a:rPr lang="en-US" altLang="zh-CN"/>
              <a:t>E→E+·E     9</a:t>
            </a:r>
            <a:r>
              <a:rPr lang="zh-CN" altLang="en-US"/>
              <a:t>．</a:t>
            </a:r>
            <a:r>
              <a:rPr lang="en-US" altLang="zh-CN"/>
              <a:t>E→E*·E     	13</a:t>
            </a:r>
            <a:r>
              <a:rPr lang="zh-CN" altLang="en-US"/>
              <a:t>．</a:t>
            </a:r>
            <a:r>
              <a:rPr lang="en-US" altLang="zh-CN"/>
              <a:t>E→(E·)</a:t>
            </a:r>
          </a:p>
          <a:p>
            <a:pPr algn="just" eaLnBrk="1" hangingPunct="1">
              <a:lnSpc>
                <a:spcPct val="140000"/>
              </a:lnSpc>
              <a:spcBef>
                <a:spcPct val="50000"/>
              </a:spcBef>
            </a:pPr>
            <a:r>
              <a:rPr lang="en-US" altLang="zh-CN"/>
              <a:t>    2</a:t>
            </a:r>
            <a:r>
              <a:rPr lang="zh-CN" altLang="en-US"/>
              <a:t>．</a:t>
            </a:r>
            <a:r>
              <a:rPr lang="en-US" altLang="zh-CN"/>
              <a:t>S‘→E·     </a:t>
            </a:r>
            <a:r>
              <a:rPr lang="zh-CN" altLang="en-US"/>
              <a:t>　</a:t>
            </a:r>
            <a:r>
              <a:rPr lang="en-US" altLang="zh-CN"/>
              <a:t>6</a:t>
            </a:r>
            <a:r>
              <a:rPr lang="zh-CN" altLang="en-US"/>
              <a:t>．</a:t>
            </a:r>
            <a:r>
              <a:rPr lang="en-US" altLang="zh-CN"/>
              <a:t>E→E+E·      10</a:t>
            </a:r>
            <a:r>
              <a:rPr lang="zh-CN" altLang="en-US"/>
              <a:t>．</a:t>
            </a:r>
            <a:r>
              <a:rPr lang="en-US" altLang="zh-CN"/>
              <a:t>E→E*E·     	14</a:t>
            </a:r>
            <a:r>
              <a:rPr lang="zh-CN" altLang="en-US"/>
              <a:t>．</a:t>
            </a:r>
            <a:r>
              <a:rPr lang="en-US" altLang="zh-CN"/>
              <a:t>E→(E)·</a:t>
            </a:r>
          </a:p>
          <a:p>
            <a:pPr algn="just" eaLnBrk="1" hangingPunct="1">
              <a:lnSpc>
                <a:spcPct val="140000"/>
              </a:lnSpc>
              <a:spcBef>
                <a:spcPct val="50000"/>
              </a:spcBef>
            </a:pPr>
            <a:r>
              <a:rPr lang="en-US" altLang="zh-CN"/>
              <a:t>    3</a:t>
            </a:r>
            <a:r>
              <a:rPr lang="zh-CN" altLang="en-US"/>
              <a:t>．</a:t>
            </a:r>
            <a:r>
              <a:rPr lang="en-US" altLang="zh-CN"/>
              <a:t>E→·E+E     7</a:t>
            </a:r>
            <a:r>
              <a:rPr lang="zh-CN" altLang="en-US"/>
              <a:t>．</a:t>
            </a:r>
            <a:r>
              <a:rPr lang="en-US" altLang="zh-CN"/>
              <a:t>E→·E*E       11</a:t>
            </a:r>
            <a:r>
              <a:rPr lang="zh-CN" altLang="en-US"/>
              <a:t>．</a:t>
            </a:r>
            <a:r>
              <a:rPr lang="en-US" altLang="zh-CN"/>
              <a:t>E→·(E)     	15</a:t>
            </a:r>
            <a:r>
              <a:rPr lang="zh-CN" altLang="en-US"/>
              <a:t>．</a:t>
            </a:r>
            <a:r>
              <a:rPr lang="en-US" altLang="zh-CN"/>
              <a:t>E→·i</a:t>
            </a:r>
          </a:p>
          <a:p>
            <a:pPr algn="just" eaLnBrk="1" hangingPunct="1">
              <a:lnSpc>
                <a:spcPct val="140000"/>
              </a:lnSpc>
              <a:spcBef>
                <a:spcPct val="50000"/>
              </a:spcBef>
            </a:pPr>
            <a:r>
              <a:rPr lang="en-US" altLang="zh-CN"/>
              <a:t>    4</a:t>
            </a:r>
            <a:r>
              <a:rPr lang="zh-CN" altLang="en-US"/>
              <a:t>．</a:t>
            </a:r>
            <a:r>
              <a:rPr lang="en-US" altLang="zh-CN"/>
              <a:t>E→E·+E     8</a:t>
            </a:r>
            <a:r>
              <a:rPr lang="zh-CN" altLang="en-US"/>
              <a:t>．</a:t>
            </a:r>
            <a:r>
              <a:rPr lang="en-US" altLang="zh-CN"/>
              <a:t>E→E·*E       12</a:t>
            </a:r>
            <a:r>
              <a:rPr lang="zh-CN" altLang="en-US"/>
              <a:t>．</a:t>
            </a:r>
            <a:r>
              <a:rPr lang="en-US" altLang="zh-CN"/>
              <a:t>E→(·E)     	16</a:t>
            </a:r>
            <a:r>
              <a:rPr lang="zh-CN" altLang="en-US"/>
              <a:t>．</a:t>
            </a:r>
            <a:r>
              <a:rPr lang="en-US" altLang="zh-CN"/>
              <a:t>E→i·</a:t>
            </a:r>
          </a:p>
          <a:p>
            <a:pPr algn="just" eaLnBrk="1" hangingPunct="1">
              <a:lnSpc>
                <a:spcPct val="140000"/>
              </a:lnSpc>
              <a:spcBef>
                <a:spcPct val="50000"/>
              </a:spcBef>
            </a:pPr>
            <a:r>
              <a:rPr lang="zh-CN" altLang="en-US"/>
              <a:t>　　用</a:t>
            </a:r>
            <a:r>
              <a:rPr lang="en-US" altLang="zh-CN"/>
              <a:t>ε_CLOSURE</a:t>
            </a:r>
            <a:r>
              <a:rPr lang="zh-CN" altLang="en-US"/>
              <a:t>方法构造出文法</a:t>
            </a:r>
            <a:r>
              <a:rPr lang="en-US" altLang="zh-CN"/>
              <a:t>G'[S']</a:t>
            </a:r>
            <a:r>
              <a:rPr lang="zh-CN" altLang="en-US"/>
              <a:t>的</a:t>
            </a:r>
            <a:r>
              <a:rPr lang="en-US" altLang="zh-CN"/>
              <a:t>LR(0)</a:t>
            </a:r>
            <a:r>
              <a:rPr lang="zh-CN" altLang="en-US"/>
              <a:t>项目集规范族，并根据状态转换函数</a:t>
            </a:r>
            <a:r>
              <a:rPr lang="en-US" altLang="zh-CN"/>
              <a:t>GO</a:t>
            </a:r>
            <a:r>
              <a:rPr lang="zh-CN" altLang="en-US"/>
              <a:t>画出文法</a:t>
            </a:r>
            <a:r>
              <a:rPr lang="en-US" altLang="zh-CN"/>
              <a:t>G'[S']</a:t>
            </a:r>
            <a:r>
              <a:rPr lang="zh-CN" altLang="en-US"/>
              <a:t>的</a:t>
            </a:r>
            <a:r>
              <a:rPr lang="en-US" altLang="zh-CN"/>
              <a:t>DFA</a:t>
            </a:r>
            <a:r>
              <a:rPr lang="zh-CN" altLang="en-US"/>
              <a:t>，如图</a:t>
            </a:r>
            <a:r>
              <a:rPr lang="en-US" altLang="zh-CN"/>
              <a:t>3–42</a:t>
            </a:r>
            <a:r>
              <a:rPr lang="zh-CN" altLang="en-US"/>
              <a:t>所示。</a:t>
            </a:r>
          </a:p>
        </p:txBody>
      </p:sp>
    </p:spTree>
  </p:cSld>
  <p:clrMapOvr>
    <a:masterClrMapping/>
  </p:clrMapOvr>
  <p:transition>
    <p:random/>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ext Box 2">
            <a:extLst>
              <a:ext uri="{FF2B5EF4-FFF2-40B4-BE49-F238E27FC236}">
                <a16:creationId xmlns:a16="http://schemas.microsoft.com/office/drawing/2014/main" id="{36AFC516-B85B-04DE-918F-D513983ADFF1}"/>
              </a:ext>
            </a:extLst>
          </p:cNvPr>
          <p:cNvSpPr txBox="1">
            <a:spLocks noChangeArrowheads="1"/>
          </p:cNvSpPr>
          <p:nvPr/>
        </p:nvSpPr>
        <p:spPr bwMode="auto">
          <a:xfrm>
            <a:off x="1828800" y="5851525"/>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3–42  </a:t>
            </a:r>
            <a:r>
              <a:rPr lang="zh-CN" altLang="en-US">
                <a:latin typeface="宋体" panose="02010600030101010101" pitchFamily="2" charset="-122"/>
              </a:rPr>
              <a:t>算术表达式文法</a:t>
            </a:r>
            <a:r>
              <a:rPr lang="en-US" altLang="zh-CN"/>
              <a:t>G'[S']</a:t>
            </a:r>
            <a:r>
              <a:rPr lang="zh-CN" altLang="en-US">
                <a:latin typeface="宋体" panose="02010600030101010101" pitchFamily="2" charset="-122"/>
              </a:rPr>
              <a:t>的</a:t>
            </a:r>
            <a:r>
              <a:rPr lang="en-US" altLang="zh-CN"/>
              <a:t>DFA </a:t>
            </a:r>
          </a:p>
        </p:txBody>
      </p:sp>
      <p:pic>
        <p:nvPicPr>
          <p:cNvPr id="319491" name="Picture 3" descr="3-29">
            <a:extLst>
              <a:ext uri="{FF2B5EF4-FFF2-40B4-BE49-F238E27FC236}">
                <a16:creationId xmlns:a16="http://schemas.microsoft.com/office/drawing/2014/main" id="{3757C80D-17CB-FC9D-2250-43ABC146E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49275"/>
            <a:ext cx="8569325"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2">
            <a:extLst>
              <a:ext uri="{FF2B5EF4-FFF2-40B4-BE49-F238E27FC236}">
                <a16:creationId xmlns:a16="http://schemas.microsoft.com/office/drawing/2014/main" id="{110FA6C2-2C56-E960-B595-4A338029285B}"/>
              </a:ext>
            </a:extLst>
          </p:cNvPr>
          <p:cNvSpPr txBox="1">
            <a:spLocks noChangeArrowheads="1"/>
          </p:cNvSpPr>
          <p:nvPr/>
        </p:nvSpPr>
        <p:spPr bwMode="auto">
          <a:xfrm>
            <a:off x="203200" y="476250"/>
            <a:ext cx="8723313"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下面我们对文法</a:t>
            </a:r>
            <a:r>
              <a:rPr lang="en-US" altLang="zh-CN"/>
              <a:t>G'[S']</a:t>
            </a:r>
            <a:r>
              <a:rPr lang="zh-CN" altLang="en-US"/>
              <a:t>中形如“</a:t>
            </a:r>
            <a:r>
              <a:rPr lang="en-US" altLang="zh-CN"/>
              <a:t>A→</a:t>
            </a:r>
            <a:r>
              <a:rPr lang="en-US" altLang="zh-CN">
                <a:ea typeface="楷体_GB2312" pitchFamily="49" charset="-122"/>
              </a:rPr>
              <a:t>α</a:t>
            </a:r>
            <a:r>
              <a:rPr lang="en-US" altLang="zh-CN"/>
              <a:t>·”</a:t>
            </a:r>
            <a:r>
              <a:rPr lang="zh-CN" altLang="en-US"/>
              <a:t>的项目求</a:t>
            </a:r>
            <a:r>
              <a:rPr lang="en-US" altLang="zh-CN"/>
              <a:t>FOLLOW</a:t>
            </a:r>
            <a:r>
              <a:rPr lang="zh-CN" altLang="en-US"/>
              <a:t>集。</a:t>
            </a:r>
          </a:p>
          <a:p>
            <a:pPr algn="just" eaLnBrk="1" hangingPunct="1">
              <a:lnSpc>
                <a:spcPct val="140000"/>
              </a:lnSpc>
              <a:spcBef>
                <a:spcPct val="50000"/>
              </a:spcBef>
            </a:pPr>
            <a:r>
              <a:rPr lang="zh-CN" altLang="en-US"/>
              <a:t>                           </a:t>
            </a:r>
            <a:r>
              <a:rPr lang="en-US" altLang="zh-CN"/>
              <a:t>I</a:t>
            </a:r>
            <a:r>
              <a:rPr lang="en-US" altLang="zh-CN" baseline="-30000"/>
              <a:t>1</a:t>
            </a:r>
            <a:r>
              <a:rPr lang="en-US" altLang="zh-CN"/>
              <a:t> </a:t>
            </a:r>
            <a:r>
              <a:rPr lang="zh-CN" altLang="en-US"/>
              <a:t>：</a:t>
            </a:r>
            <a:r>
              <a:rPr lang="en-US" altLang="zh-CN"/>
              <a:t>S'→E·  </a:t>
            </a:r>
          </a:p>
          <a:p>
            <a:pPr algn="just" eaLnBrk="1" hangingPunct="1">
              <a:lnSpc>
                <a:spcPct val="140000"/>
              </a:lnSpc>
              <a:spcBef>
                <a:spcPct val="50000"/>
              </a:spcBef>
            </a:pPr>
            <a:r>
              <a:rPr lang="en-US" altLang="zh-CN"/>
              <a:t>                           I</a:t>
            </a:r>
            <a:r>
              <a:rPr lang="en-US" altLang="zh-CN" baseline="-30000"/>
              <a:t>7</a:t>
            </a:r>
            <a:r>
              <a:rPr lang="en-US" altLang="zh-CN"/>
              <a:t> </a:t>
            </a:r>
            <a:r>
              <a:rPr lang="zh-CN" altLang="en-US"/>
              <a:t>：</a:t>
            </a:r>
            <a:r>
              <a:rPr lang="en-US" altLang="zh-CN"/>
              <a:t>E→E+E· </a:t>
            </a:r>
          </a:p>
          <a:p>
            <a:pPr algn="just" eaLnBrk="1" hangingPunct="1">
              <a:lnSpc>
                <a:spcPct val="140000"/>
              </a:lnSpc>
              <a:spcBef>
                <a:spcPct val="50000"/>
              </a:spcBef>
            </a:pPr>
            <a:r>
              <a:rPr lang="en-US" altLang="zh-CN"/>
              <a:t>                           I</a:t>
            </a:r>
            <a:r>
              <a:rPr lang="en-US" altLang="zh-CN" baseline="-30000"/>
              <a:t>8</a:t>
            </a:r>
            <a:r>
              <a:rPr lang="en-US" altLang="zh-CN"/>
              <a:t> </a:t>
            </a:r>
            <a:r>
              <a:rPr lang="zh-CN" altLang="en-US"/>
              <a:t>：</a:t>
            </a:r>
            <a:r>
              <a:rPr lang="en-US" altLang="zh-CN"/>
              <a:t>E→E*E·</a:t>
            </a:r>
          </a:p>
          <a:p>
            <a:pPr algn="just" eaLnBrk="1" hangingPunct="1">
              <a:lnSpc>
                <a:spcPct val="140000"/>
              </a:lnSpc>
              <a:spcBef>
                <a:spcPct val="50000"/>
              </a:spcBef>
            </a:pPr>
            <a:r>
              <a:rPr lang="en-US" altLang="zh-CN"/>
              <a:t>                           I</a:t>
            </a:r>
            <a:r>
              <a:rPr lang="en-US" altLang="zh-CN" baseline="-30000"/>
              <a:t>9</a:t>
            </a:r>
            <a:r>
              <a:rPr lang="en-US" altLang="zh-CN"/>
              <a:t> </a:t>
            </a:r>
            <a:r>
              <a:rPr lang="zh-CN" altLang="en-US"/>
              <a:t>：</a:t>
            </a:r>
            <a:r>
              <a:rPr lang="en-US" altLang="zh-CN"/>
              <a:t>E→(E)·</a:t>
            </a:r>
          </a:p>
          <a:p>
            <a:pPr algn="just" eaLnBrk="1" hangingPunct="1">
              <a:lnSpc>
                <a:spcPct val="140000"/>
              </a:lnSpc>
              <a:spcBef>
                <a:spcPct val="50000"/>
              </a:spcBef>
            </a:pPr>
            <a:r>
              <a:rPr lang="en-US" altLang="zh-CN"/>
              <a:t>                           I</a:t>
            </a:r>
            <a:r>
              <a:rPr lang="en-US" altLang="zh-CN" baseline="-30000"/>
              <a:t>3</a:t>
            </a:r>
            <a:r>
              <a:rPr lang="en-US" altLang="zh-CN"/>
              <a:t> </a:t>
            </a:r>
            <a:r>
              <a:rPr lang="zh-CN" altLang="en-US"/>
              <a:t>：</a:t>
            </a:r>
            <a:r>
              <a:rPr lang="en-US" altLang="zh-CN"/>
              <a:t>E→i·</a:t>
            </a:r>
          </a:p>
        </p:txBody>
      </p:sp>
    </p:spTree>
  </p:cSld>
  <p:clrMapOvr>
    <a:masterClrMapping/>
  </p:clrMapOvr>
  <p:transition>
    <p:random/>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2">
            <a:extLst>
              <a:ext uri="{FF2B5EF4-FFF2-40B4-BE49-F238E27FC236}">
                <a16:creationId xmlns:a16="http://schemas.microsoft.com/office/drawing/2014/main" id="{5C982F40-3AEA-6E60-95A5-6706B1246ADA}"/>
              </a:ext>
            </a:extLst>
          </p:cNvPr>
          <p:cNvSpPr txBox="1">
            <a:spLocks noChangeArrowheads="1"/>
          </p:cNvSpPr>
          <p:nvPr/>
        </p:nvSpPr>
        <p:spPr bwMode="auto">
          <a:xfrm>
            <a:off x="323850" y="595313"/>
            <a:ext cx="851535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根据</a:t>
            </a:r>
            <a:r>
              <a:rPr lang="en-US" altLang="zh-CN"/>
              <a:t>FOLLOW</a:t>
            </a:r>
            <a:r>
              <a:rPr lang="zh-CN" altLang="en-US"/>
              <a:t>集构造方法，构造文法</a:t>
            </a:r>
            <a:r>
              <a:rPr lang="en-US" altLang="zh-CN"/>
              <a:t>G'[S']</a:t>
            </a:r>
            <a:r>
              <a:rPr lang="zh-CN" altLang="en-US"/>
              <a:t>中非终结符的</a:t>
            </a:r>
            <a:r>
              <a:rPr lang="en-US" altLang="zh-CN"/>
              <a:t>FOLLOW</a:t>
            </a:r>
            <a:r>
              <a:rPr lang="zh-CN" altLang="en-US"/>
              <a:t>集如下：</a:t>
            </a:r>
          </a:p>
          <a:p>
            <a:pPr algn="just" eaLnBrk="1" hangingPunct="1">
              <a:spcBef>
                <a:spcPct val="50000"/>
              </a:spcBef>
            </a:pPr>
            <a:r>
              <a:rPr lang="zh-CN" altLang="en-US"/>
              <a:t>　　</a:t>
            </a:r>
            <a:r>
              <a:rPr lang="en-US" altLang="zh-CN"/>
              <a:t>(1) </a:t>
            </a:r>
            <a:r>
              <a:rPr lang="zh-CN" altLang="en-US"/>
              <a:t>对文法开始符</a:t>
            </a:r>
            <a:r>
              <a:rPr lang="en-US" altLang="zh-CN"/>
              <a:t>S‘</a:t>
            </a:r>
            <a:r>
              <a:rPr lang="zh-CN" altLang="en-US"/>
              <a:t>，有</a:t>
            </a:r>
            <a:r>
              <a:rPr lang="en-US" altLang="zh-CN"/>
              <a:t>#∈FOLLOW(S’)</a:t>
            </a:r>
            <a:r>
              <a:rPr lang="zh-CN" altLang="en-US"/>
              <a:t>，即</a:t>
            </a:r>
          </a:p>
          <a:p>
            <a:pPr algn="just" eaLnBrk="1" hangingPunct="1">
              <a:spcBef>
                <a:spcPct val="50000"/>
              </a:spcBef>
            </a:pPr>
            <a:r>
              <a:rPr lang="en-US" altLang="zh-CN"/>
              <a:t>FOLLOW(S‘)={#}</a:t>
            </a:r>
            <a:r>
              <a:rPr lang="zh-CN" altLang="en-US"/>
              <a:t>；</a:t>
            </a:r>
          </a:p>
          <a:p>
            <a:pPr algn="just" eaLnBrk="1" hangingPunct="1">
              <a:spcBef>
                <a:spcPct val="50000"/>
              </a:spcBef>
            </a:pPr>
            <a:r>
              <a:rPr lang="zh-CN" altLang="en-US"/>
              <a:t>　　</a:t>
            </a:r>
            <a:r>
              <a:rPr lang="en-US" altLang="zh-CN"/>
              <a:t>(2) </a:t>
            </a:r>
            <a:r>
              <a:rPr lang="zh-CN" altLang="en-US"/>
              <a:t>由</a:t>
            </a:r>
            <a:r>
              <a:rPr lang="en-US" altLang="zh-CN"/>
              <a:t>E→E+…</a:t>
            </a:r>
            <a:r>
              <a:rPr lang="zh-CN" altLang="en-US"/>
              <a:t>得</a:t>
            </a:r>
            <a:r>
              <a:rPr lang="en-US" altLang="zh-CN"/>
              <a:t>FIRST(‘+’)\{ε}</a:t>
            </a:r>
            <a:r>
              <a:rPr lang="en-US" altLang="zh-CN">
                <a:sym typeface="SymbolPS" charset="2"/>
              </a:rPr>
              <a:t></a:t>
            </a:r>
            <a:r>
              <a:rPr lang="en-US" altLang="zh-CN"/>
              <a:t> FOLLOW(E)</a:t>
            </a:r>
            <a:r>
              <a:rPr lang="zh-CN" altLang="en-US"/>
              <a:t>，即</a:t>
            </a:r>
          </a:p>
          <a:p>
            <a:pPr algn="just" eaLnBrk="1" hangingPunct="1">
              <a:spcBef>
                <a:spcPct val="50000"/>
              </a:spcBef>
            </a:pPr>
            <a:r>
              <a:rPr lang="en-US" altLang="zh-CN"/>
              <a:t>FOLLOW(E)={+}</a:t>
            </a:r>
            <a:r>
              <a:rPr lang="zh-CN" altLang="en-US"/>
              <a:t>；</a:t>
            </a:r>
          </a:p>
          <a:p>
            <a:pPr algn="just" eaLnBrk="1" hangingPunct="1">
              <a:spcBef>
                <a:spcPct val="50000"/>
              </a:spcBef>
            </a:pPr>
            <a:r>
              <a:rPr lang="zh-CN" altLang="en-US"/>
              <a:t>　　由</a:t>
            </a:r>
            <a:r>
              <a:rPr lang="en-US" altLang="zh-CN"/>
              <a:t>E→E*…</a:t>
            </a:r>
            <a:r>
              <a:rPr lang="zh-CN" altLang="en-US"/>
              <a:t>得</a:t>
            </a:r>
            <a:r>
              <a:rPr lang="en-US" altLang="zh-CN"/>
              <a:t>FIRST(‘*’)\{ε}</a:t>
            </a:r>
            <a:r>
              <a:rPr lang="en-US" altLang="zh-CN">
                <a:sym typeface="SymbolPS" charset="2"/>
              </a:rPr>
              <a:t></a:t>
            </a:r>
            <a:r>
              <a:rPr lang="en-US" altLang="zh-CN"/>
              <a:t> FOLLOW(E)</a:t>
            </a:r>
            <a:r>
              <a:rPr lang="zh-CN" altLang="en-US"/>
              <a:t>，即</a:t>
            </a:r>
          </a:p>
          <a:p>
            <a:pPr algn="just" eaLnBrk="1" hangingPunct="1">
              <a:spcBef>
                <a:spcPct val="50000"/>
              </a:spcBef>
            </a:pPr>
            <a:r>
              <a:rPr lang="en-US" altLang="zh-CN"/>
              <a:t>FOLLOW(E)={+</a:t>
            </a:r>
            <a:r>
              <a:rPr lang="zh-CN" altLang="en-US"/>
              <a:t>，*</a:t>
            </a:r>
            <a:r>
              <a:rPr lang="en-US" altLang="zh-CN"/>
              <a:t>}</a:t>
            </a:r>
            <a:r>
              <a:rPr lang="zh-CN" altLang="en-US"/>
              <a:t>；</a:t>
            </a:r>
          </a:p>
          <a:p>
            <a:pPr algn="just" eaLnBrk="1" hangingPunct="1">
              <a:spcBef>
                <a:spcPct val="50000"/>
              </a:spcBef>
            </a:pPr>
            <a:r>
              <a:rPr lang="zh-CN" altLang="en-US"/>
              <a:t>　　由</a:t>
            </a:r>
            <a:r>
              <a:rPr lang="en-US" altLang="zh-CN"/>
              <a:t>E→…E)</a:t>
            </a:r>
            <a:r>
              <a:rPr lang="zh-CN" altLang="en-US"/>
              <a:t>得</a:t>
            </a:r>
            <a:r>
              <a:rPr lang="en-US" altLang="zh-CN"/>
              <a:t>FIRST(‘ ) ’)\{ε}</a:t>
            </a:r>
            <a:r>
              <a:rPr lang="en-US" altLang="zh-CN">
                <a:sym typeface="SymbolPS" charset="2"/>
              </a:rPr>
              <a:t></a:t>
            </a:r>
            <a:r>
              <a:rPr lang="en-US" altLang="zh-CN"/>
              <a:t> FOLLOW(E)</a:t>
            </a:r>
            <a:r>
              <a:rPr lang="zh-CN" altLang="en-US"/>
              <a:t>，即</a:t>
            </a:r>
          </a:p>
          <a:p>
            <a:pPr algn="just" eaLnBrk="1" hangingPunct="1">
              <a:spcBef>
                <a:spcPct val="50000"/>
              </a:spcBef>
            </a:pPr>
            <a:r>
              <a:rPr lang="en-US" altLang="zh-CN"/>
              <a:t>FOLLOW(E)={+</a:t>
            </a:r>
            <a:r>
              <a:rPr lang="zh-CN" altLang="en-US"/>
              <a:t>，*，</a:t>
            </a:r>
            <a:r>
              <a:rPr lang="en-US" altLang="zh-CN"/>
              <a:t>)}</a:t>
            </a:r>
            <a:r>
              <a:rPr lang="zh-CN" altLang="en-US"/>
              <a:t>；</a:t>
            </a:r>
          </a:p>
        </p:txBody>
      </p:sp>
    </p:spTree>
  </p:cSld>
  <p:clrMapOvr>
    <a:masterClrMapping/>
  </p:clrMapOvr>
  <p:transition>
    <p:random/>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a:extLst>
              <a:ext uri="{FF2B5EF4-FFF2-40B4-BE49-F238E27FC236}">
                <a16:creationId xmlns:a16="http://schemas.microsoft.com/office/drawing/2014/main" id="{10D98108-D8B7-E96D-853D-558FB8106F9A}"/>
              </a:ext>
            </a:extLst>
          </p:cNvPr>
          <p:cNvSpPr txBox="1">
            <a:spLocks noChangeArrowheads="1"/>
          </p:cNvSpPr>
          <p:nvPr/>
        </p:nvSpPr>
        <p:spPr bwMode="auto">
          <a:xfrm>
            <a:off x="188913" y="404813"/>
            <a:ext cx="87947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a:t>
            </a:r>
            <a:r>
              <a:rPr lang="en-US" altLang="zh-CN"/>
              <a:t>(3) </a:t>
            </a:r>
            <a:r>
              <a:rPr lang="zh-CN" altLang="en-US"/>
              <a:t>由</a:t>
            </a:r>
            <a:r>
              <a:rPr lang="en-US" altLang="zh-CN"/>
              <a:t>S'→E</a:t>
            </a:r>
            <a:r>
              <a:rPr lang="zh-CN" altLang="en-US"/>
              <a:t>得</a:t>
            </a:r>
            <a:r>
              <a:rPr lang="en-US" altLang="zh-CN"/>
              <a:t>FOLLOW(S') </a:t>
            </a:r>
            <a:r>
              <a:rPr lang="en-US" altLang="zh-CN">
                <a:sym typeface="SymbolPS" charset="2"/>
              </a:rPr>
              <a:t></a:t>
            </a:r>
            <a:r>
              <a:rPr lang="en-US" altLang="zh-CN"/>
              <a:t> FOLLOW(E)</a:t>
            </a:r>
            <a:r>
              <a:rPr lang="zh-CN" altLang="en-US"/>
              <a:t>，即</a:t>
            </a:r>
            <a:r>
              <a:rPr lang="en-US" altLang="zh-CN"/>
              <a:t>FOLLOW(E)={+</a:t>
            </a:r>
            <a:r>
              <a:rPr lang="zh-CN" altLang="en-US"/>
              <a:t>，*，</a:t>
            </a:r>
            <a:r>
              <a:rPr lang="en-US" altLang="zh-CN"/>
              <a:t>), #}</a:t>
            </a:r>
            <a:r>
              <a:rPr lang="zh-CN" altLang="en-US"/>
              <a:t>。</a:t>
            </a:r>
          </a:p>
          <a:p>
            <a:pPr algn="just" eaLnBrk="1" hangingPunct="1">
              <a:lnSpc>
                <a:spcPct val="140000"/>
              </a:lnSpc>
            </a:pPr>
            <a:r>
              <a:rPr lang="zh-CN" altLang="en-US"/>
              <a:t>　　分析图</a:t>
            </a:r>
            <a:r>
              <a:rPr lang="en-US" altLang="zh-CN"/>
              <a:t>3–42</a:t>
            </a:r>
            <a:r>
              <a:rPr lang="zh-CN" altLang="en-US"/>
              <a:t>可知</a:t>
            </a:r>
            <a:r>
              <a:rPr lang="en-US" altLang="zh-CN"/>
              <a:t>I</a:t>
            </a:r>
            <a:r>
              <a:rPr lang="en-US" altLang="zh-CN" baseline="-30000"/>
              <a:t>7</a:t>
            </a:r>
            <a:r>
              <a:rPr lang="en-US" altLang="zh-CN"/>
              <a:t> </a:t>
            </a:r>
            <a:r>
              <a:rPr lang="zh-CN" altLang="en-US"/>
              <a:t>和</a:t>
            </a:r>
            <a:r>
              <a:rPr lang="en-US" altLang="zh-CN"/>
              <a:t>I</a:t>
            </a:r>
            <a:r>
              <a:rPr lang="en-US" altLang="zh-CN" baseline="-30000"/>
              <a:t>8</a:t>
            </a:r>
            <a:r>
              <a:rPr lang="zh-CN" altLang="en-US"/>
              <a:t>存在矛盾：一方面它们存在“移进</a:t>
            </a:r>
            <a:r>
              <a:rPr lang="en-US" altLang="zh-CN"/>
              <a:t>/</a:t>
            </a:r>
            <a:r>
              <a:rPr lang="zh-CN" altLang="en-US"/>
              <a:t>归约”矛盾；另一方面，不论是“</a:t>
            </a:r>
            <a:r>
              <a:rPr lang="en-US" altLang="zh-CN"/>
              <a:t>+”</a:t>
            </a:r>
            <a:r>
              <a:rPr lang="zh-CN" altLang="en-US"/>
              <a:t>或“*”都属于</a:t>
            </a:r>
            <a:r>
              <a:rPr lang="en-US" altLang="zh-CN"/>
              <a:t>FOLLOW(E)</a:t>
            </a:r>
            <a:r>
              <a:rPr lang="zh-CN" altLang="en-US"/>
              <a:t>。这说明文法</a:t>
            </a:r>
            <a:r>
              <a:rPr lang="en-US" altLang="zh-CN"/>
              <a:t>G'[S']</a:t>
            </a:r>
            <a:r>
              <a:rPr lang="zh-CN" altLang="en-US"/>
              <a:t>是二义文法，即这种“移进</a:t>
            </a:r>
            <a:r>
              <a:rPr lang="en-US" altLang="zh-CN"/>
              <a:t>/</a:t>
            </a:r>
            <a:r>
              <a:rPr lang="zh-CN" altLang="en-US"/>
              <a:t>归约”冲突只有借助其它条件才能得到解决，这个条件就是使用算符“</a:t>
            </a:r>
            <a:r>
              <a:rPr lang="en-US" altLang="zh-CN"/>
              <a:t>+”</a:t>
            </a:r>
            <a:r>
              <a:rPr lang="zh-CN" altLang="en-US"/>
              <a:t>和“*”的优先级和结合规则的有关信息。</a:t>
            </a:r>
          </a:p>
          <a:p>
            <a:pPr algn="just" eaLnBrk="1" hangingPunct="1">
              <a:lnSpc>
                <a:spcPct val="140000"/>
              </a:lnSpc>
            </a:pPr>
            <a:r>
              <a:rPr lang="zh-CN" altLang="en-US"/>
              <a:t>　　由于“*”的优先级高于“</a:t>
            </a:r>
            <a:r>
              <a:rPr lang="en-US" altLang="zh-CN"/>
              <a:t>+”</a:t>
            </a:r>
            <a:r>
              <a:rPr lang="zh-CN" altLang="en-US"/>
              <a:t>，则“</a:t>
            </a:r>
            <a:r>
              <a:rPr lang="en-US" altLang="zh-CN"/>
              <a:t>+”</a:t>
            </a:r>
            <a:r>
              <a:rPr lang="zh-CN" altLang="en-US"/>
              <a:t>遇见其后的“*”应移进，而“*”遇见其后的“</a:t>
            </a:r>
            <a:r>
              <a:rPr lang="en-US" altLang="zh-CN"/>
              <a:t>+”</a:t>
            </a:r>
            <a:r>
              <a:rPr lang="zh-CN" altLang="en-US"/>
              <a:t>应归约。此外，因服从左结合，故“</a:t>
            </a:r>
            <a:r>
              <a:rPr lang="en-US" altLang="zh-CN"/>
              <a:t>+”</a:t>
            </a:r>
            <a:r>
              <a:rPr lang="zh-CN" altLang="en-US"/>
              <a:t>遇见其后的“</a:t>
            </a:r>
            <a:r>
              <a:rPr lang="en-US" altLang="zh-CN"/>
              <a:t>+”</a:t>
            </a:r>
            <a:r>
              <a:rPr lang="zh-CN" altLang="en-US"/>
              <a:t>应归约，“*”遇见其后的“*”也应归约</a:t>
            </a:r>
            <a:r>
              <a:rPr lang="en-US" altLang="zh-CN"/>
              <a:t>(</a:t>
            </a:r>
            <a:r>
              <a:rPr lang="zh-CN" altLang="en-US"/>
              <a:t>注意，服从左结合则实行归约，服从右结合则实行移进</a:t>
            </a:r>
            <a:r>
              <a:rPr lang="en-US" altLang="zh-CN"/>
              <a:t>)</a:t>
            </a:r>
            <a:r>
              <a:rPr lang="zh-CN" altLang="en-US"/>
              <a:t>。</a:t>
            </a:r>
          </a:p>
        </p:txBody>
      </p:sp>
    </p:spTree>
  </p:cSld>
  <p:clrMapOvr>
    <a:masterClrMapping/>
  </p:clrMapOvr>
  <p:transition>
    <p:random/>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2">
            <a:extLst>
              <a:ext uri="{FF2B5EF4-FFF2-40B4-BE49-F238E27FC236}">
                <a16:creationId xmlns:a16="http://schemas.microsoft.com/office/drawing/2014/main" id="{28A81FCD-3713-5224-8EDA-2AF2D983E06B}"/>
              </a:ext>
            </a:extLst>
          </p:cNvPr>
          <p:cNvSpPr txBox="1">
            <a:spLocks noChangeArrowheads="1"/>
          </p:cNvSpPr>
          <p:nvPr/>
        </p:nvSpPr>
        <p:spPr bwMode="auto">
          <a:xfrm>
            <a:off x="144463" y="550863"/>
            <a:ext cx="8767762"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对于</a:t>
            </a:r>
            <a:r>
              <a:rPr lang="en-US" altLang="zh-CN"/>
              <a:t>I</a:t>
            </a:r>
            <a:r>
              <a:rPr lang="en-US" altLang="zh-CN" baseline="-30000"/>
              <a:t>7</a:t>
            </a:r>
            <a:r>
              <a:rPr lang="zh-CN" altLang="en-US"/>
              <a:t>，因为是由活前缀</a:t>
            </a:r>
            <a:r>
              <a:rPr lang="en-US" altLang="zh-CN"/>
              <a:t>…+E</a:t>
            </a:r>
            <a:r>
              <a:rPr lang="zh-CN" altLang="en-US"/>
              <a:t>转入</a:t>
            </a:r>
            <a:r>
              <a:rPr lang="en-US" altLang="zh-CN"/>
              <a:t>I</a:t>
            </a:r>
            <a:r>
              <a:rPr lang="en-US" altLang="zh-CN" baseline="-30000"/>
              <a:t>7</a:t>
            </a:r>
            <a:r>
              <a:rPr lang="zh-CN" altLang="en-US"/>
              <a:t>的</a:t>
            </a:r>
            <a:r>
              <a:rPr lang="en-US" altLang="zh-CN"/>
              <a:t>(</a:t>
            </a:r>
            <a:r>
              <a:rPr lang="zh-CN" altLang="en-US"/>
              <a:t>见图</a:t>
            </a:r>
            <a:r>
              <a:rPr lang="en-US" altLang="zh-CN"/>
              <a:t>3-42</a:t>
            </a:r>
            <a:r>
              <a:rPr lang="zh-CN" altLang="en-US"/>
              <a:t>，由</a:t>
            </a:r>
            <a:r>
              <a:rPr lang="en-US" altLang="zh-CN"/>
              <a:t>I</a:t>
            </a:r>
            <a:r>
              <a:rPr lang="en-US" altLang="zh-CN" baseline="-30000"/>
              <a:t>0</a:t>
            </a:r>
            <a:r>
              <a:rPr lang="zh-CN" altLang="en-US"/>
              <a:t>开始到达</a:t>
            </a:r>
            <a:r>
              <a:rPr lang="en-US" altLang="zh-CN"/>
              <a:t>I</a:t>
            </a:r>
            <a:r>
              <a:rPr lang="en-US" altLang="zh-CN" baseline="-30000"/>
              <a:t>7</a:t>
            </a:r>
            <a:r>
              <a:rPr lang="zh-CN" altLang="en-US"/>
              <a:t>的有向边序列上形成的字符序列即为活前缀</a:t>
            </a:r>
            <a:r>
              <a:rPr lang="en-US" altLang="zh-CN"/>
              <a:t>)</a:t>
            </a:r>
            <a:r>
              <a:rPr lang="zh-CN" altLang="en-US"/>
              <a:t>，则其后遇到“</a:t>
            </a:r>
            <a:r>
              <a:rPr lang="en-US" altLang="zh-CN"/>
              <a:t>+”</a:t>
            </a:r>
            <a:r>
              <a:rPr lang="zh-CN" altLang="en-US"/>
              <a:t>应该归约，但遇到“*”则应移进。</a:t>
            </a:r>
          </a:p>
          <a:p>
            <a:pPr algn="just" eaLnBrk="1" hangingPunct="1">
              <a:lnSpc>
                <a:spcPct val="120000"/>
              </a:lnSpc>
              <a:spcBef>
                <a:spcPct val="50000"/>
              </a:spcBef>
            </a:pPr>
            <a:r>
              <a:rPr lang="zh-CN" altLang="en-US"/>
              <a:t>　　对于</a:t>
            </a:r>
            <a:r>
              <a:rPr lang="en-US" altLang="zh-CN"/>
              <a:t>I</a:t>
            </a:r>
            <a:r>
              <a:rPr lang="en-US" altLang="zh-CN" baseline="-30000"/>
              <a:t>8</a:t>
            </a:r>
            <a:r>
              <a:rPr lang="zh-CN" altLang="en-US"/>
              <a:t>，因为是由活前缀</a:t>
            </a:r>
            <a:r>
              <a:rPr lang="en-US" altLang="zh-CN"/>
              <a:t>…*E</a:t>
            </a:r>
            <a:r>
              <a:rPr lang="zh-CN" altLang="en-US"/>
              <a:t>转入</a:t>
            </a:r>
            <a:r>
              <a:rPr lang="en-US" altLang="zh-CN"/>
              <a:t>I</a:t>
            </a:r>
            <a:r>
              <a:rPr lang="en-US" altLang="zh-CN" baseline="-30000"/>
              <a:t>8</a:t>
            </a:r>
            <a:r>
              <a:rPr lang="zh-CN" altLang="en-US"/>
              <a:t>的，则其后遇到“</a:t>
            </a:r>
            <a:r>
              <a:rPr lang="en-US" altLang="zh-CN"/>
              <a:t>+”</a:t>
            </a:r>
            <a:r>
              <a:rPr lang="zh-CN" altLang="en-US"/>
              <a:t>应该归约，遇到“*”同样应该归约。</a:t>
            </a:r>
          </a:p>
          <a:p>
            <a:pPr algn="just" eaLnBrk="1" hangingPunct="1">
              <a:lnSpc>
                <a:spcPct val="120000"/>
              </a:lnSpc>
              <a:spcBef>
                <a:spcPct val="50000"/>
              </a:spcBef>
            </a:pPr>
            <a:r>
              <a:rPr lang="zh-CN" altLang="en-US"/>
              <a:t>       上述两种情况由</a:t>
            </a:r>
            <a:r>
              <a:rPr lang="en-US" altLang="zh-CN"/>
              <a:t>I</a:t>
            </a:r>
            <a:r>
              <a:rPr lang="en-US" altLang="zh-CN" baseline="-25000"/>
              <a:t>0</a:t>
            </a:r>
            <a:r>
              <a:rPr lang="zh-CN" altLang="en-US"/>
              <a:t>开始到达</a:t>
            </a:r>
            <a:r>
              <a:rPr lang="en-US" altLang="zh-CN"/>
              <a:t>I</a:t>
            </a:r>
            <a:r>
              <a:rPr lang="en-US" altLang="zh-CN" baseline="-25000"/>
              <a:t>7</a:t>
            </a:r>
            <a:r>
              <a:rPr lang="zh-CN" altLang="en-US"/>
              <a:t>和由</a:t>
            </a:r>
            <a:r>
              <a:rPr lang="en-US" altLang="zh-CN"/>
              <a:t>I</a:t>
            </a:r>
            <a:r>
              <a:rPr lang="en-US" altLang="zh-CN" baseline="-25000"/>
              <a:t>0</a:t>
            </a:r>
            <a:r>
              <a:rPr lang="zh-CN" altLang="en-US"/>
              <a:t>开始到达</a:t>
            </a:r>
            <a:r>
              <a:rPr lang="en-US" altLang="zh-CN"/>
              <a:t>I</a:t>
            </a:r>
            <a:r>
              <a:rPr lang="en-US" altLang="zh-CN" baseline="-25000"/>
              <a:t>8</a:t>
            </a:r>
            <a:r>
              <a:rPr lang="zh-CN" altLang="en-US"/>
              <a:t>的有向边上形成的字符序列分别如图</a:t>
            </a:r>
            <a:r>
              <a:rPr lang="en-US" altLang="zh-CN"/>
              <a:t>3-43(a)</a:t>
            </a:r>
            <a:r>
              <a:rPr lang="zh-CN" altLang="en-US"/>
              <a:t>、</a:t>
            </a:r>
            <a:r>
              <a:rPr lang="en-US" altLang="zh-CN"/>
              <a:t>(b) </a:t>
            </a:r>
            <a:r>
              <a:rPr lang="zh-CN" altLang="en-US"/>
              <a:t>所示。对图</a:t>
            </a:r>
            <a:r>
              <a:rPr lang="en-US" altLang="zh-CN"/>
              <a:t>3-43(a)</a:t>
            </a:r>
            <a:r>
              <a:rPr lang="zh-CN" altLang="en-US"/>
              <a:t>，</a:t>
            </a:r>
            <a:r>
              <a:rPr lang="en-US" altLang="zh-CN"/>
              <a:t>E+E</a:t>
            </a:r>
            <a:r>
              <a:rPr lang="zh-CN" altLang="en-US"/>
              <a:t>遇到后面的“</a:t>
            </a:r>
            <a:r>
              <a:rPr lang="en-US" altLang="zh-CN"/>
              <a:t>+”</a:t>
            </a:r>
            <a:r>
              <a:rPr lang="zh-CN" altLang="en-US"/>
              <a:t>则应将</a:t>
            </a:r>
            <a:r>
              <a:rPr lang="en-US" altLang="zh-CN"/>
              <a:t>E+E</a:t>
            </a:r>
            <a:r>
              <a:rPr lang="zh-CN" altLang="en-US"/>
              <a:t>归约为</a:t>
            </a:r>
            <a:r>
              <a:rPr lang="en-US" altLang="zh-CN"/>
              <a:t>E</a:t>
            </a:r>
            <a:r>
              <a:rPr lang="zh-CN" altLang="en-US"/>
              <a:t>（即先计算</a:t>
            </a:r>
            <a:r>
              <a:rPr lang="en-US" altLang="zh-CN"/>
              <a:t>E+E</a:t>
            </a:r>
            <a:r>
              <a:rPr lang="zh-CN" altLang="en-US"/>
              <a:t>），而</a:t>
            </a:r>
            <a:r>
              <a:rPr lang="en-US" altLang="zh-CN"/>
              <a:t>E+E</a:t>
            </a:r>
            <a:r>
              <a:rPr lang="zh-CN" altLang="en-US"/>
              <a:t>遇到后面的“*”则不能先计算</a:t>
            </a:r>
            <a:r>
              <a:rPr lang="en-US" altLang="zh-CN"/>
              <a:t>E+E</a:t>
            </a:r>
            <a:r>
              <a:rPr lang="zh-CN" altLang="en-US"/>
              <a:t>必须将“*”移进；对图</a:t>
            </a:r>
            <a:r>
              <a:rPr lang="en-US" altLang="zh-CN"/>
              <a:t>3-43(b)</a:t>
            </a:r>
            <a:r>
              <a:rPr lang="zh-CN" altLang="en-US"/>
              <a:t>，</a:t>
            </a:r>
            <a:r>
              <a:rPr lang="en-US" altLang="zh-CN"/>
              <a:t>E*E</a:t>
            </a:r>
            <a:r>
              <a:rPr lang="zh-CN" altLang="en-US"/>
              <a:t>无论遇到后面的“</a:t>
            </a:r>
            <a:r>
              <a:rPr lang="en-US" altLang="zh-CN"/>
              <a:t>+”</a:t>
            </a:r>
            <a:r>
              <a:rPr lang="zh-CN" altLang="en-US"/>
              <a:t>还是“*”，都应先计算</a:t>
            </a:r>
            <a:r>
              <a:rPr lang="en-US" altLang="zh-CN"/>
              <a:t>E*E</a:t>
            </a:r>
            <a:r>
              <a:rPr lang="zh-CN" altLang="en-US"/>
              <a:t>，也即将</a:t>
            </a:r>
            <a:r>
              <a:rPr lang="en-US" altLang="zh-CN"/>
              <a:t>E*E</a:t>
            </a:r>
            <a:r>
              <a:rPr lang="zh-CN" altLang="en-US"/>
              <a:t>归约为</a:t>
            </a:r>
            <a:r>
              <a:rPr lang="en-US" altLang="zh-CN"/>
              <a:t>E</a:t>
            </a:r>
            <a:r>
              <a:rPr lang="zh-CN" altLang="en-US"/>
              <a:t>。</a:t>
            </a:r>
          </a:p>
          <a:p>
            <a:pPr algn="just" eaLnBrk="1" hangingPunct="1">
              <a:lnSpc>
                <a:spcPct val="120000"/>
              </a:lnSpc>
              <a:spcBef>
                <a:spcPct val="50000"/>
              </a:spcBef>
            </a:pPr>
            <a:r>
              <a:rPr lang="zh-CN" altLang="en-US"/>
              <a:t>　　由此得到算术表达式文法</a:t>
            </a:r>
            <a:r>
              <a:rPr lang="en-US" altLang="zh-CN"/>
              <a:t>G[E]</a:t>
            </a:r>
            <a:r>
              <a:rPr lang="zh-CN" altLang="en-US"/>
              <a:t>的</a:t>
            </a:r>
            <a:r>
              <a:rPr lang="en-US" altLang="zh-CN"/>
              <a:t>SLR(1)</a:t>
            </a:r>
            <a:r>
              <a:rPr lang="zh-CN" altLang="en-US"/>
              <a:t>分析表见表</a:t>
            </a:r>
            <a:r>
              <a:rPr lang="en-US" altLang="zh-CN"/>
              <a:t>3.20</a:t>
            </a:r>
            <a:r>
              <a:rPr lang="zh-CN" altLang="en-US"/>
              <a:t>所示。</a:t>
            </a:r>
          </a:p>
        </p:txBody>
      </p:sp>
    </p:spTree>
  </p:cSld>
  <p:clrMapOvr>
    <a:masterClrMapping/>
  </p:clrMapOvr>
  <p:transition>
    <p:random/>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610" name="Picture 4" descr="a">
            <a:extLst>
              <a:ext uri="{FF2B5EF4-FFF2-40B4-BE49-F238E27FC236}">
                <a16:creationId xmlns:a16="http://schemas.microsoft.com/office/drawing/2014/main" id="{1EF4DE19-A249-D8F5-23A7-3E0FAFC5D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3" y="1947863"/>
            <a:ext cx="734060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1" name="Rectangle 5">
            <a:extLst>
              <a:ext uri="{FF2B5EF4-FFF2-40B4-BE49-F238E27FC236}">
                <a16:creationId xmlns:a16="http://schemas.microsoft.com/office/drawing/2014/main" id="{BEEB1F58-8941-F391-07F6-3323884F730F}"/>
              </a:ext>
            </a:extLst>
          </p:cNvPr>
          <p:cNvSpPr>
            <a:spLocks noChangeArrowheads="1"/>
          </p:cNvSpPr>
          <p:nvPr/>
        </p:nvSpPr>
        <p:spPr bwMode="auto">
          <a:xfrm>
            <a:off x="1139825" y="4700588"/>
            <a:ext cx="666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3-43  I</a:t>
            </a:r>
            <a:r>
              <a:rPr lang="en-US" altLang="zh-CN" baseline="-25000"/>
              <a:t>0</a:t>
            </a:r>
            <a:r>
              <a:rPr lang="zh-CN" altLang="en-US"/>
              <a:t>到</a:t>
            </a:r>
            <a:r>
              <a:rPr lang="en-US" altLang="zh-CN"/>
              <a:t>I</a:t>
            </a:r>
            <a:r>
              <a:rPr lang="en-US" altLang="zh-CN" baseline="-25000"/>
              <a:t>7</a:t>
            </a:r>
            <a:r>
              <a:rPr lang="zh-CN" altLang="en-US"/>
              <a:t>和</a:t>
            </a:r>
            <a:r>
              <a:rPr lang="en-US" altLang="zh-CN"/>
              <a:t>I</a:t>
            </a:r>
            <a:r>
              <a:rPr lang="en-US" altLang="zh-CN" baseline="-25000"/>
              <a:t>0</a:t>
            </a:r>
            <a:r>
              <a:rPr lang="zh-CN" altLang="en-US"/>
              <a:t>到</a:t>
            </a:r>
            <a:r>
              <a:rPr lang="en-US" altLang="zh-CN"/>
              <a:t>I</a:t>
            </a:r>
            <a:r>
              <a:rPr lang="en-US" altLang="zh-CN" baseline="-25000"/>
              <a:t>8</a:t>
            </a:r>
            <a:r>
              <a:rPr lang="zh-CN" altLang="en-US"/>
              <a:t>的有向边上形成的字符序列 </a:t>
            </a:r>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a:extLst>
              <a:ext uri="{FF2B5EF4-FFF2-40B4-BE49-F238E27FC236}">
                <a16:creationId xmlns:a16="http://schemas.microsoft.com/office/drawing/2014/main" id="{593620C0-3963-D9CA-B40A-A39706EE839F}"/>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.1</a:t>
            </a:r>
            <a:r>
              <a:rPr lang="en-US" altLang="zh-CN" sz="2800" u="none">
                <a:latin typeface="Verdana" pitchFamily="34" charset="0"/>
                <a:ea typeface="黑体" pitchFamily="49" charset="-122"/>
              </a:rPr>
              <a:t>  </a:t>
            </a:r>
            <a:r>
              <a:rPr lang="zh-CN" altLang="en-US" sz="2800" b="1" u="none">
                <a:latin typeface="黑体" pitchFamily="49" charset="-122"/>
                <a:ea typeface="黑体" pitchFamily="49" charset="-122"/>
              </a:rPr>
              <a:t>词法分析器设计方法</a:t>
            </a:r>
          </a:p>
        </p:txBody>
      </p:sp>
      <p:sp>
        <p:nvSpPr>
          <p:cNvPr id="15363" name="Rectangle 3">
            <a:extLst>
              <a:ext uri="{FF2B5EF4-FFF2-40B4-BE49-F238E27FC236}">
                <a16:creationId xmlns:a16="http://schemas.microsoft.com/office/drawing/2014/main" id="{1405958F-7DCE-9850-2032-28F0B58E29EE}"/>
              </a:ext>
            </a:extLst>
          </p:cNvPr>
          <p:cNvSpPr>
            <a:spLocks noChangeArrowheads="1"/>
          </p:cNvSpPr>
          <p:nvPr/>
        </p:nvSpPr>
        <p:spPr bwMode="auto">
          <a:xfrm>
            <a:off x="533400" y="1374775"/>
            <a:ext cx="84582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u="none"/>
              <a:t>        </a:t>
            </a:r>
            <a:r>
              <a:rPr lang="zh-CN" altLang="en-US" sz="2400" u="none"/>
              <a:t>对于</a:t>
            </a:r>
            <a:r>
              <a:rPr lang="zh-CN" altLang="en-US" sz="2400" b="1"/>
              <a:t>不含回路</a:t>
            </a:r>
            <a:r>
              <a:rPr lang="zh-CN" altLang="en-US" sz="2400" u="none"/>
              <a:t>的分支状态来说，可以让它对应一个</a:t>
            </a:r>
            <a:r>
              <a:rPr lang="en-US" altLang="zh-CN" sz="2400" b="1" u="none">
                <a:solidFill>
                  <a:srgbClr val="FF0000"/>
                </a:solidFill>
              </a:rPr>
              <a:t>switch( )</a:t>
            </a:r>
            <a:r>
              <a:rPr lang="en-US" altLang="zh-CN" sz="2400" u="none"/>
              <a:t> </a:t>
            </a:r>
            <a:r>
              <a:rPr lang="zh-CN" altLang="en-US" sz="2400" u="none"/>
              <a:t>语句或一组</a:t>
            </a:r>
            <a:r>
              <a:rPr lang="en-US" altLang="zh-CN" sz="2400" b="1" u="none">
                <a:solidFill>
                  <a:srgbClr val="FF0000"/>
                </a:solidFill>
              </a:rPr>
              <a:t>if-else</a:t>
            </a:r>
            <a:r>
              <a:rPr lang="zh-CN" altLang="en-US" sz="2400" u="none"/>
              <a:t>语句。 </a:t>
            </a:r>
          </a:p>
        </p:txBody>
      </p:sp>
      <p:sp>
        <p:nvSpPr>
          <p:cNvPr id="15364" name="Text Box 5">
            <a:extLst>
              <a:ext uri="{FF2B5EF4-FFF2-40B4-BE49-F238E27FC236}">
                <a16:creationId xmlns:a16="http://schemas.microsoft.com/office/drawing/2014/main" id="{7A689FA3-950B-6939-AA9E-852EEC8BE744}"/>
              </a:ext>
            </a:extLst>
          </p:cNvPr>
          <p:cNvSpPr txBox="1">
            <a:spLocks noChangeArrowheads="1"/>
          </p:cNvSpPr>
          <p:nvPr/>
        </p:nvSpPr>
        <p:spPr bwMode="auto">
          <a:xfrm>
            <a:off x="762000" y="2438400"/>
            <a:ext cx="4267200"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000" u="none"/>
              <a:t>s=getchar( );</a:t>
            </a:r>
          </a:p>
          <a:p>
            <a:pPr eaLnBrk="1" hangingPunct="1"/>
            <a:r>
              <a:rPr lang="en-US" altLang="zh-CN" sz="2000" u="none"/>
              <a:t>switch(s)</a:t>
            </a:r>
          </a:p>
          <a:p>
            <a:pPr eaLnBrk="1" hangingPunct="1"/>
            <a:r>
              <a:rPr lang="en-US" altLang="zh-CN" sz="2000" u="none"/>
              <a:t>{   case 'a':</a:t>
            </a:r>
          </a:p>
          <a:p>
            <a:pPr eaLnBrk="1" hangingPunct="1"/>
            <a:r>
              <a:rPr lang="en-US" altLang="zh-CN" sz="2000" u="none"/>
              <a:t>case 'b':</a:t>
            </a:r>
          </a:p>
          <a:p>
            <a:pPr eaLnBrk="1" hangingPunct="1"/>
            <a:r>
              <a:rPr lang="en-US" altLang="zh-CN" sz="2000" u="none"/>
              <a:t>…</a:t>
            </a:r>
          </a:p>
          <a:p>
            <a:pPr eaLnBrk="1" hangingPunct="1"/>
            <a:r>
              <a:rPr lang="en-US" altLang="zh-CN" sz="2000" u="none"/>
              <a:t>case 'z':</a:t>
            </a:r>
          </a:p>
          <a:p>
            <a:pPr eaLnBrk="1" hangingPunct="1"/>
            <a:r>
              <a:rPr lang="en-US" altLang="zh-CN" sz="2000" u="none"/>
              <a:t>… ;          //</a:t>
            </a:r>
            <a:r>
              <a:rPr lang="zh-CN" altLang="en-US" sz="2000" u="none"/>
              <a:t>实现状态</a:t>
            </a:r>
            <a:r>
              <a:rPr lang="en-US" altLang="zh-CN" sz="2000" u="none"/>
              <a:t>j</a:t>
            </a:r>
            <a:r>
              <a:rPr lang="zh-CN" altLang="en-US" sz="2000" u="none"/>
              <a:t>功能的语句</a:t>
            </a:r>
          </a:p>
          <a:p>
            <a:pPr eaLnBrk="1" hangingPunct="1"/>
            <a:r>
              <a:rPr lang="en-US" altLang="zh-CN" sz="2000" u="none"/>
              <a:t>case '0':</a:t>
            </a:r>
          </a:p>
          <a:p>
            <a:pPr eaLnBrk="1" hangingPunct="1"/>
            <a:r>
              <a:rPr lang="en-US" altLang="zh-CN" sz="2000" u="none"/>
              <a:t>case '1':</a:t>
            </a:r>
          </a:p>
          <a:p>
            <a:pPr eaLnBrk="1" hangingPunct="1"/>
            <a:r>
              <a:rPr lang="en-US" altLang="zh-CN" sz="2000" u="none"/>
              <a:t>…</a:t>
            </a:r>
          </a:p>
          <a:p>
            <a:pPr eaLnBrk="1" hangingPunct="1"/>
            <a:r>
              <a:rPr lang="en-US" altLang="zh-CN" sz="2000" u="none"/>
              <a:t>case '9':</a:t>
            </a:r>
          </a:p>
          <a:p>
            <a:pPr eaLnBrk="1" hangingPunct="1"/>
            <a:r>
              <a:rPr lang="en-US" altLang="zh-CN" sz="2000" u="none"/>
              <a:t>… ;         //</a:t>
            </a:r>
            <a:r>
              <a:rPr lang="zh-CN" altLang="en-US" sz="2000" u="none"/>
              <a:t>实现状态</a:t>
            </a:r>
            <a:r>
              <a:rPr lang="en-US" altLang="zh-CN" sz="2000" u="none"/>
              <a:t>k</a:t>
            </a:r>
            <a:r>
              <a:rPr lang="zh-CN" altLang="en-US" sz="2000" u="none"/>
              <a:t>功能的语句</a:t>
            </a:r>
          </a:p>
          <a:p>
            <a:pPr eaLnBrk="1" hangingPunct="1"/>
            <a:r>
              <a:rPr lang="en-US" altLang="zh-CN" sz="2000" u="none"/>
              <a:t>} </a:t>
            </a:r>
          </a:p>
        </p:txBody>
      </p:sp>
      <p:pic>
        <p:nvPicPr>
          <p:cNvPr id="15365" name="Picture 6">
            <a:extLst>
              <a:ext uri="{FF2B5EF4-FFF2-40B4-BE49-F238E27FC236}">
                <a16:creationId xmlns:a16="http://schemas.microsoft.com/office/drawing/2014/main" id="{9FAAD276-DC8F-557C-C504-29935A263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819400"/>
            <a:ext cx="35052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a:extLst>
              <a:ext uri="{FF2B5EF4-FFF2-40B4-BE49-F238E27FC236}">
                <a16:creationId xmlns:a16="http://schemas.microsoft.com/office/drawing/2014/main" id="{9A88B751-E8A0-C0FA-DA85-283EFC5C5D34}"/>
              </a:ext>
            </a:extLst>
          </p:cNvPr>
          <p:cNvGraphicFramePr>
            <a:graphicFrameLocks noChangeAspect="1"/>
          </p:cNvGraphicFramePr>
          <p:nvPr/>
        </p:nvGraphicFramePr>
        <p:xfrm>
          <a:off x="0" y="1052513"/>
          <a:ext cx="9144000" cy="5715000"/>
        </p:xfrm>
        <a:graphic>
          <a:graphicData uri="http://schemas.openxmlformats.org/presentationml/2006/ole">
            <mc:AlternateContent xmlns:mc="http://schemas.openxmlformats.org/markup-compatibility/2006">
              <mc:Choice xmlns:v="urn:schemas-microsoft-com:vml" Requires="v">
                <p:oleObj name="文档" r:id="rId2" imgW="5400720" imgH="3094920" progId="Word.Document.8">
                  <p:embed/>
                </p:oleObj>
              </mc:Choice>
              <mc:Fallback>
                <p:oleObj name="文档" r:id="rId2" imgW="5400720" imgH="3094920" progId="Word.Document.8">
                  <p:embed/>
                  <p:pic>
                    <p:nvPicPr>
                      <p:cNvPr id="61442" name="Object 2">
                        <a:extLst>
                          <a:ext uri="{FF2B5EF4-FFF2-40B4-BE49-F238E27FC236}">
                            <a16:creationId xmlns:a16="http://schemas.microsoft.com/office/drawing/2014/main" id="{9A88B751-E8A0-C0FA-DA85-283EFC5C5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612" t="9160" r="8084"/>
                      <a:stretch>
                        <a:fillRect/>
                      </a:stretch>
                    </p:blipFill>
                    <p:spPr bwMode="auto">
                      <a:xfrm>
                        <a:off x="0" y="1052513"/>
                        <a:ext cx="9144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3" name="Rectangle 4">
            <a:extLst>
              <a:ext uri="{FF2B5EF4-FFF2-40B4-BE49-F238E27FC236}">
                <a16:creationId xmlns:a16="http://schemas.microsoft.com/office/drawing/2014/main" id="{1822446B-EC89-83FC-67F3-0E28DBC9400A}"/>
              </a:ext>
            </a:extLst>
          </p:cNvPr>
          <p:cNvSpPr>
            <a:spLocks noChangeArrowheads="1"/>
          </p:cNvSpPr>
          <p:nvPr/>
        </p:nvSpPr>
        <p:spPr bwMode="auto">
          <a:xfrm>
            <a:off x="1476375" y="620713"/>
            <a:ext cx="643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表</a:t>
            </a:r>
            <a:r>
              <a:rPr lang="en-US" altLang="zh-CN"/>
              <a:t>3.21  </a:t>
            </a:r>
            <a:r>
              <a:rPr lang="zh-CN" altLang="en-US"/>
              <a:t>算术表达式文法</a:t>
            </a:r>
            <a:r>
              <a:rPr lang="en-US" altLang="zh-CN"/>
              <a:t>G[E] </a:t>
            </a:r>
            <a:r>
              <a:rPr lang="zh-CN" altLang="en-US"/>
              <a:t>的</a:t>
            </a:r>
            <a:r>
              <a:rPr lang="en-US" altLang="zh-CN"/>
              <a:t>SLR(1) </a:t>
            </a:r>
            <a:r>
              <a:rPr lang="zh-CN" altLang="en-US"/>
              <a:t>分析表 </a:t>
            </a:r>
          </a:p>
        </p:txBody>
      </p:sp>
    </p:spTree>
  </p:cSld>
  <p:clrMapOvr>
    <a:masterClrMapping/>
  </p:clrMapOvr>
  <p:transition>
    <p:random/>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ext Box 2">
            <a:extLst>
              <a:ext uri="{FF2B5EF4-FFF2-40B4-BE49-F238E27FC236}">
                <a16:creationId xmlns:a16="http://schemas.microsoft.com/office/drawing/2014/main" id="{10A2911C-C7D7-717D-4380-A67FCAF53D4F}"/>
              </a:ext>
            </a:extLst>
          </p:cNvPr>
          <p:cNvSpPr txBox="1">
            <a:spLocks noChangeArrowheads="1"/>
          </p:cNvSpPr>
          <p:nvPr/>
        </p:nvSpPr>
        <p:spPr bwMode="auto">
          <a:xfrm>
            <a:off x="130175" y="549275"/>
            <a:ext cx="8824913"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3.26</a:t>
            </a:r>
            <a:r>
              <a:rPr lang="en-US" altLang="zh-CN"/>
              <a:t>  </a:t>
            </a:r>
            <a:r>
              <a:rPr lang="zh-CN" altLang="en-US"/>
              <a:t>一程序语句的文法</a:t>
            </a:r>
            <a:r>
              <a:rPr lang="en-US" altLang="zh-CN"/>
              <a:t>G[S]</a:t>
            </a:r>
            <a:r>
              <a:rPr lang="zh-CN" altLang="en-US"/>
              <a:t>为</a:t>
            </a:r>
          </a:p>
          <a:p>
            <a:pPr algn="just" eaLnBrk="1" hangingPunct="1">
              <a:lnSpc>
                <a:spcPct val="140000"/>
              </a:lnSpc>
              <a:spcBef>
                <a:spcPct val="50000"/>
              </a:spcBef>
            </a:pPr>
            <a:r>
              <a:rPr lang="zh-CN" altLang="en-US"/>
              <a:t>		</a:t>
            </a:r>
            <a:r>
              <a:rPr lang="en-US" altLang="zh-CN"/>
              <a:t>G[S]</a:t>
            </a:r>
            <a:r>
              <a:rPr lang="zh-CN" altLang="en-US"/>
              <a:t>：</a:t>
            </a:r>
            <a:r>
              <a:rPr lang="en-US" altLang="zh-CN"/>
              <a:t>S→</a:t>
            </a:r>
            <a:r>
              <a:rPr lang="en-US" altLang="zh-CN" u="sng"/>
              <a:t>if</a:t>
            </a:r>
            <a:r>
              <a:rPr lang="en-US" altLang="zh-CN"/>
              <a:t> S </a:t>
            </a:r>
            <a:r>
              <a:rPr lang="en-US" altLang="zh-CN" u="sng"/>
              <a:t>else</a:t>
            </a:r>
            <a:r>
              <a:rPr lang="en-US" altLang="zh-CN"/>
              <a:t> S</a:t>
            </a:r>
          </a:p>
          <a:p>
            <a:pPr algn="just" eaLnBrk="1" hangingPunct="1">
              <a:lnSpc>
                <a:spcPct val="140000"/>
              </a:lnSpc>
              <a:spcBef>
                <a:spcPct val="50000"/>
              </a:spcBef>
            </a:pPr>
            <a:r>
              <a:rPr lang="en-US" altLang="zh-CN"/>
              <a:t>			S→</a:t>
            </a:r>
            <a:r>
              <a:rPr lang="en-US" altLang="zh-CN" u="sng"/>
              <a:t>if</a:t>
            </a:r>
            <a:r>
              <a:rPr lang="en-US" altLang="zh-CN"/>
              <a:t> S</a:t>
            </a:r>
          </a:p>
          <a:p>
            <a:pPr algn="just" eaLnBrk="1" hangingPunct="1">
              <a:lnSpc>
                <a:spcPct val="140000"/>
              </a:lnSpc>
              <a:spcBef>
                <a:spcPct val="50000"/>
              </a:spcBef>
            </a:pPr>
            <a:r>
              <a:rPr lang="en-US" altLang="zh-CN"/>
              <a:t>			S→S;S</a:t>
            </a:r>
          </a:p>
          <a:p>
            <a:pPr algn="just" eaLnBrk="1" hangingPunct="1">
              <a:lnSpc>
                <a:spcPct val="140000"/>
              </a:lnSpc>
              <a:spcBef>
                <a:spcPct val="50000"/>
              </a:spcBef>
            </a:pPr>
            <a:r>
              <a:rPr lang="en-US" altLang="zh-CN"/>
              <a:t>			S→a</a:t>
            </a:r>
          </a:p>
          <a:p>
            <a:pPr algn="just" eaLnBrk="1" hangingPunct="1">
              <a:lnSpc>
                <a:spcPct val="140000"/>
              </a:lnSpc>
              <a:spcBef>
                <a:spcPct val="50000"/>
              </a:spcBef>
            </a:pPr>
            <a:r>
              <a:rPr lang="zh-CN" altLang="en-US"/>
              <a:t>　　该二义文法</a:t>
            </a:r>
            <a:r>
              <a:rPr lang="en-US" altLang="zh-CN"/>
              <a:t>G[S]</a:t>
            </a:r>
            <a:r>
              <a:rPr lang="zh-CN" altLang="en-US"/>
              <a:t>终结符</a:t>
            </a:r>
            <a:r>
              <a:rPr lang="en-US" altLang="zh-CN" u="sng"/>
              <a:t>else</a:t>
            </a:r>
            <a:r>
              <a:rPr lang="zh-CN" altLang="en-US"/>
              <a:t>与最近的</a:t>
            </a:r>
            <a:r>
              <a:rPr lang="en-US" altLang="zh-CN" u="sng"/>
              <a:t>if</a:t>
            </a:r>
            <a:r>
              <a:rPr lang="zh-CN" altLang="en-US"/>
              <a:t>结合，试用</a:t>
            </a:r>
            <a:r>
              <a:rPr lang="en-US" altLang="zh-CN"/>
              <a:t>LR</a:t>
            </a:r>
            <a:r>
              <a:rPr lang="zh-CN" altLang="en-US"/>
              <a:t>分析法的基本思想为</a:t>
            </a:r>
            <a:r>
              <a:rPr lang="en-US" altLang="zh-CN"/>
              <a:t>G[S]</a:t>
            </a:r>
            <a:r>
              <a:rPr lang="zh-CN" altLang="en-US"/>
              <a:t>构造</a:t>
            </a:r>
            <a:r>
              <a:rPr lang="en-US" altLang="zh-CN"/>
              <a:t>LR</a:t>
            </a:r>
            <a:r>
              <a:rPr lang="zh-CN" altLang="en-US"/>
              <a:t>分析表。</a:t>
            </a:r>
          </a:p>
        </p:txBody>
      </p:sp>
    </p:spTree>
  </p:cSld>
  <p:clrMapOvr>
    <a:masterClrMapping/>
  </p:clrMapOvr>
  <p:transition>
    <p:random/>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ext Box 2">
            <a:extLst>
              <a:ext uri="{FF2B5EF4-FFF2-40B4-BE49-F238E27FC236}">
                <a16:creationId xmlns:a16="http://schemas.microsoft.com/office/drawing/2014/main" id="{E577917F-37C6-C4E3-9408-C74C82481071}"/>
              </a:ext>
            </a:extLst>
          </p:cNvPr>
          <p:cNvSpPr txBox="1">
            <a:spLocks noChangeArrowheads="1"/>
          </p:cNvSpPr>
          <p:nvPr/>
        </p:nvSpPr>
        <p:spPr bwMode="auto">
          <a:xfrm>
            <a:off x="160338" y="476250"/>
            <a:ext cx="88392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为方便起见，用</a:t>
            </a:r>
            <a:r>
              <a:rPr lang="en-US" altLang="zh-CN"/>
              <a:t>i</a:t>
            </a:r>
            <a:r>
              <a:rPr lang="zh-CN" altLang="en-US"/>
              <a:t>代表</a:t>
            </a:r>
            <a:r>
              <a:rPr lang="en-US" altLang="zh-CN" u="sng"/>
              <a:t>if</a:t>
            </a:r>
            <a:r>
              <a:rPr lang="zh-CN" altLang="en-US"/>
              <a:t>，</a:t>
            </a:r>
            <a:r>
              <a:rPr lang="en-US" altLang="zh-CN"/>
              <a:t>e</a:t>
            </a:r>
            <a:r>
              <a:rPr lang="zh-CN" altLang="en-US"/>
              <a:t>代表</a:t>
            </a:r>
            <a:r>
              <a:rPr lang="en-US" altLang="zh-CN" u="sng"/>
              <a:t>else</a:t>
            </a:r>
            <a:r>
              <a:rPr lang="zh-CN" altLang="en-US"/>
              <a:t>，然后将文法</a:t>
            </a:r>
            <a:r>
              <a:rPr lang="en-US" altLang="zh-CN"/>
              <a:t>G[S]</a:t>
            </a:r>
            <a:r>
              <a:rPr lang="zh-CN" altLang="en-US"/>
              <a:t>拓广为</a:t>
            </a:r>
            <a:r>
              <a:rPr lang="en-US" altLang="zh-CN"/>
              <a:t>G'[S']</a:t>
            </a:r>
            <a:r>
              <a:rPr lang="zh-CN" altLang="en-US"/>
              <a:t>：</a:t>
            </a:r>
          </a:p>
          <a:p>
            <a:pPr algn="just" eaLnBrk="1" hangingPunct="1">
              <a:lnSpc>
                <a:spcPct val="140000"/>
              </a:lnSpc>
              <a:spcBef>
                <a:spcPct val="50000"/>
              </a:spcBef>
            </a:pPr>
            <a:r>
              <a:rPr lang="zh-CN" altLang="en-US"/>
              <a:t>                     </a:t>
            </a:r>
            <a:r>
              <a:rPr lang="en-US" altLang="zh-CN"/>
              <a:t>G'[S']</a:t>
            </a:r>
            <a:r>
              <a:rPr lang="zh-CN" altLang="en-US"/>
              <a:t>：</a:t>
            </a:r>
            <a:r>
              <a:rPr lang="en-US" altLang="zh-CN"/>
              <a:t>(0) S'→S</a:t>
            </a:r>
          </a:p>
          <a:p>
            <a:pPr algn="just" eaLnBrk="1" hangingPunct="1">
              <a:lnSpc>
                <a:spcPct val="140000"/>
              </a:lnSpc>
              <a:spcBef>
                <a:spcPct val="50000"/>
              </a:spcBef>
            </a:pPr>
            <a:r>
              <a:rPr lang="en-US" altLang="zh-CN"/>
              <a:t>			(1) S→iSeS</a:t>
            </a:r>
          </a:p>
          <a:p>
            <a:pPr algn="just" eaLnBrk="1" hangingPunct="1">
              <a:lnSpc>
                <a:spcPct val="140000"/>
              </a:lnSpc>
              <a:spcBef>
                <a:spcPct val="50000"/>
              </a:spcBef>
            </a:pPr>
            <a:r>
              <a:rPr lang="en-US" altLang="zh-CN"/>
              <a:t>			(2) S→iS</a:t>
            </a:r>
          </a:p>
          <a:p>
            <a:pPr algn="just" eaLnBrk="1" hangingPunct="1">
              <a:lnSpc>
                <a:spcPct val="140000"/>
              </a:lnSpc>
              <a:spcBef>
                <a:spcPct val="50000"/>
              </a:spcBef>
            </a:pPr>
            <a:r>
              <a:rPr lang="en-US" altLang="zh-CN"/>
              <a:t>			(3) S→S;S</a:t>
            </a:r>
          </a:p>
          <a:p>
            <a:pPr algn="just" eaLnBrk="1" hangingPunct="1">
              <a:lnSpc>
                <a:spcPct val="140000"/>
              </a:lnSpc>
              <a:spcBef>
                <a:spcPct val="50000"/>
              </a:spcBef>
            </a:pPr>
            <a:r>
              <a:rPr lang="en-US" altLang="zh-CN"/>
              <a:t>			(4) S→a</a:t>
            </a:r>
          </a:p>
          <a:p>
            <a:pPr algn="just" eaLnBrk="1" hangingPunct="1">
              <a:lnSpc>
                <a:spcPct val="140000"/>
              </a:lnSpc>
              <a:spcBef>
                <a:spcPct val="50000"/>
              </a:spcBef>
            </a:pPr>
            <a:r>
              <a:rPr lang="zh-CN" altLang="en-US"/>
              <a:t>　　用</a:t>
            </a:r>
            <a:r>
              <a:rPr lang="en-US" altLang="zh-CN"/>
              <a:t>ε_CLOSURE</a:t>
            </a:r>
            <a:r>
              <a:rPr lang="zh-CN" altLang="en-US"/>
              <a:t>方法构造文法</a:t>
            </a:r>
            <a:r>
              <a:rPr lang="en-US" altLang="zh-CN"/>
              <a:t>G'[S']</a:t>
            </a:r>
            <a:r>
              <a:rPr lang="zh-CN" altLang="en-US"/>
              <a:t>的</a:t>
            </a:r>
            <a:r>
              <a:rPr lang="en-US" altLang="zh-CN"/>
              <a:t>LR(0)</a:t>
            </a:r>
            <a:r>
              <a:rPr lang="zh-CN" altLang="en-US"/>
              <a:t>项目集规范族，并根据转换函数</a:t>
            </a:r>
            <a:r>
              <a:rPr lang="en-US" altLang="zh-CN"/>
              <a:t>GO</a:t>
            </a:r>
            <a:r>
              <a:rPr lang="zh-CN" altLang="en-US"/>
              <a:t>构造出文法</a:t>
            </a:r>
            <a:r>
              <a:rPr lang="en-US" altLang="zh-CN"/>
              <a:t>G'[S']</a:t>
            </a:r>
            <a:r>
              <a:rPr lang="zh-CN" altLang="en-US"/>
              <a:t>的</a:t>
            </a:r>
            <a:r>
              <a:rPr lang="en-US" altLang="zh-CN"/>
              <a:t>DFA</a:t>
            </a:r>
            <a:r>
              <a:rPr lang="zh-CN" altLang="en-US"/>
              <a:t>，如图</a:t>
            </a:r>
            <a:r>
              <a:rPr lang="en-US" altLang="zh-CN"/>
              <a:t>3–44</a:t>
            </a:r>
            <a:r>
              <a:rPr lang="zh-CN" altLang="en-US"/>
              <a:t>所示。</a:t>
            </a:r>
          </a:p>
        </p:txBody>
      </p:sp>
    </p:spTree>
  </p:cSld>
  <p:clrMapOvr>
    <a:masterClrMapping/>
  </p:clrMapOvr>
  <p:transition>
    <p:random/>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ext Box 2">
            <a:extLst>
              <a:ext uri="{FF2B5EF4-FFF2-40B4-BE49-F238E27FC236}">
                <a16:creationId xmlns:a16="http://schemas.microsoft.com/office/drawing/2014/main" id="{E095E58D-395F-F241-CA15-558B0161CCBF}"/>
              </a:ext>
            </a:extLst>
          </p:cNvPr>
          <p:cNvSpPr txBox="1">
            <a:spLocks noChangeArrowheads="1"/>
          </p:cNvSpPr>
          <p:nvPr/>
        </p:nvSpPr>
        <p:spPr bwMode="auto">
          <a:xfrm>
            <a:off x="1828800" y="6067425"/>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3–44  </a:t>
            </a:r>
            <a:r>
              <a:rPr lang="zh-CN" altLang="en-US">
                <a:latin typeface="宋体" panose="02010600030101010101" pitchFamily="2" charset="-122"/>
              </a:rPr>
              <a:t>例</a:t>
            </a:r>
            <a:r>
              <a:rPr lang="en-US" altLang="zh-CN"/>
              <a:t>3.26</a:t>
            </a:r>
            <a:r>
              <a:rPr lang="zh-CN" altLang="en-US">
                <a:latin typeface="宋体" panose="02010600030101010101" pitchFamily="2" charset="-122"/>
              </a:rPr>
              <a:t>的文法</a:t>
            </a:r>
            <a:r>
              <a:rPr lang="en-US" altLang="zh-CN"/>
              <a:t>G'[S']</a:t>
            </a:r>
            <a:r>
              <a:rPr lang="zh-CN" altLang="en-US">
                <a:latin typeface="宋体" panose="02010600030101010101" pitchFamily="2" charset="-122"/>
              </a:rPr>
              <a:t>的</a:t>
            </a:r>
            <a:r>
              <a:rPr lang="en-US" altLang="zh-CN"/>
              <a:t>DFA </a:t>
            </a:r>
          </a:p>
        </p:txBody>
      </p:sp>
      <p:pic>
        <p:nvPicPr>
          <p:cNvPr id="327683" name="Picture 3" descr="3-30">
            <a:extLst>
              <a:ext uri="{FF2B5EF4-FFF2-40B4-BE49-F238E27FC236}">
                <a16:creationId xmlns:a16="http://schemas.microsoft.com/office/drawing/2014/main" id="{7D4D5550-4B06-8329-0DDB-BA7F3FB82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54038"/>
            <a:ext cx="8424863"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6">
            <a:extLst>
              <a:ext uri="{FF2B5EF4-FFF2-40B4-BE49-F238E27FC236}">
                <a16:creationId xmlns:a16="http://schemas.microsoft.com/office/drawing/2014/main" id="{55282739-3CD5-3381-D87C-3E289A8F9612}"/>
              </a:ext>
            </a:extLst>
          </p:cNvPr>
          <p:cNvGraphicFramePr>
            <a:graphicFrameLocks noChangeAspect="1"/>
          </p:cNvGraphicFramePr>
          <p:nvPr/>
        </p:nvGraphicFramePr>
        <p:xfrm>
          <a:off x="250825" y="620713"/>
          <a:ext cx="8642350" cy="5172075"/>
        </p:xfrm>
        <a:graphic>
          <a:graphicData uri="http://schemas.openxmlformats.org/presentationml/2006/ole">
            <mc:AlternateContent xmlns:mc="http://schemas.openxmlformats.org/markup-compatibility/2006">
              <mc:Choice xmlns:v="urn:schemas-microsoft-com:vml" Requires="v">
                <p:oleObj name="文档" r:id="rId2" imgW="3094939" imgH="1852879" progId="Word.Document.8">
                  <p:embed/>
                </p:oleObj>
              </mc:Choice>
              <mc:Fallback>
                <p:oleObj name="文档" r:id="rId2" imgW="3094939" imgH="1852879" progId="Word.Document.8">
                  <p:embed/>
                  <p:pic>
                    <p:nvPicPr>
                      <p:cNvPr id="62466" name="Object 6">
                        <a:extLst>
                          <a:ext uri="{FF2B5EF4-FFF2-40B4-BE49-F238E27FC236}">
                            <a16:creationId xmlns:a16="http://schemas.microsoft.com/office/drawing/2014/main" id="{55282739-3CD5-3381-D87C-3E289A8F9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620713"/>
                        <a:ext cx="864235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ext Box 2">
            <a:extLst>
              <a:ext uri="{FF2B5EF4-FFF2-40B4-BE49-F238E27FC236}">
                <a16:creationId xmlns:a16="http://schemas.microsoft.com/office/drawing/2014/main" id="{8A31EC9A-80B4-9E45-5C60-FB928C0ACE75}"/>
              </a:ext>
            </a:extLst>
          </p:cNvPr>
          <p:cNvSpPr txBox="1">
            <a:spLocks noChangeArrowheads="1"/>
          </p:cNvSpPr>
          <p:nvPr/>
        </p:nvSpPr>
        <p:spPr bwMode="auto">
          <a:xfrm>
            <a:off x="160338" y="530225"/>
            <a:ext cx="879475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对于</a:t>
            </a:r>
            <a:r>
              <a:rPr lang="en-US" altLang="zh-CN"/>
              <a:t>I</a:t>
            </a:r>
            <a:r>
              <a:rPr lang="en-US" altLang="zh-CN" baseline="-30000"/>
              <a:t>5</a:t>
            </a:r>
            <a:r>
              <a:rPr lang="zh-CN" altLang="en-US"/>
              <a:t>，由于是由活前缀“</a:t>
            </a:r>
            <a:r>
              <a:rPr lang="en-US" altLang="zh-CN"/>
              <a:t>iS”</a:t>
            </a:r>
            <a:r>
              <a:rPr lang="zh-CN" altLang="en-US"/>
              <a:t>达到</a:t>
            </a:r>
            <a:r>
              <a:rPr lang="en-US" altLang="zh-CN"/>
              <a:t>I</a:t>
            </a:r>
            <a:r>
              <a:rPr lang="en-US" altLang="zh-CN" baseline="-30000"/>
              <a:t>5</a:t>
            </a:r>
            <a:r>
              <a:rPr lang="zh-CN" altLang="en-US"/>
              <a:t>的，因此遇到后面的“</a:t>
            </a:r>
            <a:r>
              <a:rPr lang="en-US" altLang="zh-CN"/>
              <a:t>e”</a:t>
            </a:r>
            <a:r>
              <a:rPr lang="zh-CN" altLang="en-US"/>
              <a:t>，则应与前面的活前缀“</a:t>
            </a:r>
            <a:r>
              <a:rPr lang="en-US" altLang="zh-CN"/>
              <a:t>iS”</a:t>
            </a:r>
            <a:r>
              <a:rPr lang="zh-CN" altLang="en-US"/>
              <a:t>结合以便形成</a:t>
            </a:r>
            <a:r>
              <a:rPr lang="en-US" altLang="zh-CN"/>
              <a:t>iSeS</a:t>
            </a:r>
            <a:r>
              <a:rPr lang="zh-CN" altLang="en-US"/>
              <a:t>句型，故应移进；而遇到后面的“</a:t>
            </a:r>
            <a:r>
              <a:rPr lang="en-US" altLang="zh-CN"/>
              <a:t>;”</a:t>
            </a:r>
            <a:r>
              <a:rPr lang="zh-CN" altLang="en-US"/>
              <a:t>时，活前缀“</a:t>
            </a:r>
            <a:r>
              <a:rPr lang="en-US" altLang="zh-CN"/>
              <a:t>iS”</a:t>
            </a:r>
            <a:r>
              <a:rPr lang="zh-CN" altLang="en-US"/>
              <a:t>即为一个语句，故应归约。</a:t>
            </a:r>
          </a:p>
          <a:p>
            <a:pPr algn="just" eaLnBrk="1" hangingPunct="1">
              <a:lnSpc>
                <a:spcPct val="140000"/>
              </a:lnSpc>
            </a:pPr>
            <a:r>
              <a:rPr lang="zh-CN" altLang="en-US"/>
              <a:t>　　</a:t>
            </a:r>
            <a:r>
              <a:rPr lang="en-US" altLang="zh-CN"/>
              <a:t>I</a:t>
            </a:r>
            <a:r>
              <a:rPr lang="en-US" altLang="zh-CN" baseline="-30000"/>
              <a:t>6</a:t>
            </a:r>
            <a:r>
              <a:rPr lang="zh-CN" altLang="en-US"/>
              <a:t>和</a:t>
            </a:r>
            <a:r>
              <a:rPr lang="en-US" altLang="zh-CN"/>
              <a:t>I</a:t>
            </a:r>
            <a:r>
              <a:rPr lang="en-US" altLang="zh-CN" baseline="-30000"/>
              <a:t>8</a:t>
            </a:r>
            <a:r>
              <a:rPr lang="zh-CN" altLang="en-US"/>
              <a:t>引起冲突的字符是“</a:t>
            </a:r>
            <a:r>
              <a:rPr lang="en-US" altLang="zh-CN"/>
              <a:t>;”</a:t>
            </a:r>
            <a:r>
              <a:rPr lang="zh-CN" altLang="en-US"/>
              <a:t>。</a:t>
            </a:r>
          </a:p>
          <a:p>
            <a:pPr algn="just" eaLnBrk="1" hangingPunct="1">
              <a:lnSpc>
                <a:spcPct val="140000"/>
              </a:lnSpc>
            </a:pPr>
            <a:r>
              <a:rPr lang="zh-CN" altLang="en-US"/>
              <a:t>　　对于</a:t>
            </a:r>
            <a:r>
              <a:rPr lang="en-US" altLang="zh-CN"/>
              <a:t>I</a:t>
            </a:r>
            <a:r>
              <a:rPr lang="en-US" altLang="zh-CN" baseline="-30000"/>
              <a:t>6</a:t>
            </a:r>
            <a:r>
              <a:rPr lang="zh-CN" altLang="en-US"/>
              <a:t>，由于是由活前缀“</a:t>
            </a:r>
            <a:r>
              <a:rPr lang="en-US" altLang="zh-CN"/>
              <a:t>S;S”</a:t>
            </a:r>
            <a:r>
              <a:rPr lang="zh-CN" altLang="en-US"/>
              <a:t>到达</a:t>
            </a:r>
            <a:r>
              <a:rPr lang="en-US" altLang="zh-CN"/>
              <a:t>I</a:t>
            </a:r>
            <a:r>
              <a:rPr lang="en-US" altLang="zh-CN" baseline="-30000"/>
              <a:t>6</a:t>
            </a:r>
            <a:r>
              <a:rPr lang="zh-CN" altLang="en-US"/>
              <a:t>的，因此遇到后面的“</a:t>
            </a:r>
            <a:r>
              <a:rPr lang="en-US" altLang="zh-CN"/>
              <a:t>;”</a:t>
            </a:r>
            <a:r>
              <a:rPr lang="zh-CN" altLang="en-US"/>
              <a:t>时应将活前缀“</a:t>
            </a:r>
            <a:r>
              <a:rPr lang="en-US" altLang="zh-CN"/>
              <a:t>S;S”</a:t>
            </a:r>
            <a:r>
              <a:rPr lang="zh-CN" altLang="en-US"/>
              <a:t>归纳为</a:t>
            </a:r>
            <a:r>
              <a:rPr lang="en-US" altLang="zh-CN"/>
              <a:t>S</a:t>
            </a:r>
            <a:r>
              <a:rPr lang="zh-CN" altLang="en-US"/>
              <a:t>，故应归约。</a:t>
            </a:r>
          </a:p>
          <a:p>
            <a:pPr algn="just" eaLnBrk="1" hangingPunct="1">
              <a:lnSpc>
                <a:spcPct val="140000"/>
              </a:lnSpc>
            </a:pPr>
            <a:r>
              <a:rPr lang="zh-CN" altLang="en-US"/>
              <a:t>　　对于</a:t>
            </a:r>
            <a:r>
              <a:rPr lang="en-US" altLang="zh-CN"/>
              <a:t>I</a:t>
            </a:r>
            <a:r>
              <a:rPr lang="en-US" altLang="zh-CN" baseline="-30000"/>
              <a:t>8</a:t>
            </a:r>
            <a:r>
              <a:rPr lang="zh-CN" altLang="en-US"/>
              <a:t>，由于是由活前缀“</a:t>
            </a:r>
            <a:r>
              <a:rPr lang="en-US" altLang="zh-CN"/>
              <a:t>iSeS”</a:t>
            </a:r>
            <a:r>
              <a:rPr lang="zh-CN" altLang="en-US"/>
              <a:t>到达</a:t>
            </a:r>
            <a:r>
              <a:rPr lang="en-US" altLang="zh-CN"/>
              <a:t>I</a:t>
            </a:r>
            <a:r>
              <a:rPr lang="en-US" altLang="zh-CN" baseline="-30000"/>
              <a:t>8</a:t>
            </a:r>
            <a:r>
              <a:rPr lang="zh-CN" altLang="en-US"/>
              <a:t>的，因此遇到后面的“</a:t>
            </a:r>
            <a:r>
              <a:rPr lang="en-US" altLang="zh-CN"/>
              <a:t>;”</a:t>
            </a:r>
            <a:r>
              <a:rPr lang="zh-CN" altLang="en-US"/>
              <a:t>时应将活前缀“</a:t>
            </a:r>
            <a:r>
              <a:rPr lang="en-US" altLang="zh-CN"/>
              <a:t>iSeS”</a:t>
            </a:r>
            <a:r>
              <a:rPr lang="zh-CN" altLang="en-US"/>
              <a:t>归纳为</a:t>
            </a:r>
            <a:r>
              <a:rPr lang="en-US" altLang="zh-CN"/>
              <a:t>S</a:t>
            </a:r>
            <a:r>
              <a:rPr lang="zh-CN" altLang="en-US"/>
              <a:t>，故应归约。</a:t>
            </a:r>
          </a:p>
          <a:p>
            <a:pPr algn="just" eaLnBrk="1" hangingPunct="1">
              <a:lnSpc>
                <a:spcPct val="140000"/>
              </a:lnSpc>
            </a:pPr>
            <a:r>
              <a:rPr lang="zh-CN" altLang="en-US"/>
              <a:t>　　最后，得到如表</a:t>
            </a:r>
            <a:r>
              <a:rPr lang="en-US" altLang="zh-CN"/>
              <a:t>3.22</a:t>
            </a:r>
            <a:r>
              <a:rPr lang="zh-CN" altLang="en-US"/>
              <a:t>所示的无冲突的</a:t>
            </a:r>
            <a:r>
              <a:rPr lang="en-US" altLang="zh-CN"/>
              <a:t>SLR(1)</a:t>
            </a:r>
            <a:r>
              <a:rPr lang="zh-CN" altLang="en-US"/>
              <a:t>分析表。</a:t>
            </a:r>
          </a:p>
        </p:txBody>
      </p:sp>
    </p:spTree>
  </p:cSld>
  <p:clrMapOvr>
    <a:masterClrMapping/>
  </p:clrMapOvr>
  <p:transition>
    <p:random/>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a:extLst>
              <a:ext uri="{FF2B5EF4-FFF2-40B4-BE49-F238E27FC236}">
                <a16:creationId xmlns:a16="http://schemas.microsoft.com/office/drawing/2014/main" id="{E3CFFB28-799D-614F-EAF4-923F47F18E7C}"/>
              </a:ext>
            </a:extLst>
          </p:cNvPr>
          <p:cNvGraphicFramePr>
            <a:graphicFrameLocks noChangeAspect="1"/>
          </p:cNvGraphicFramePr>
          <p:nvPr/>
        </p:nvGraphicFramePr>
        <p:xfrm>
          <a:off x="0" y="981075"/>
          <a:ext cx="9144000" cy="4919663"/>
        </p:xfrm>
        <a:graphic>
          <a:graphicData uri="http://schemas.openxmlformats.org/presentationml/2006/ole">
            <mc:AlternateContent xmlns:mc="http://schemas.openxmlformats.org/markup-compatibility/2006">
              <mc:Choice xmlns:v="urn:schemas-microsoft-com:vml" Requires="v">
                <p:oleObj name="文档" r:id="rId2" imgW="5400720" imgH="2669400" progId="Word.Document.8">
                  <p:embed/>
                </p:oleObj>
              </mc:Choice>
              <mc:Fallback>
                <p:oleObj name="文档" r:id="rId2" imgW="5400720" imgH="2669400" progId="Word.Document.8">
                  <p:embed/>
                  <p:pic>
                    <p:nvPicPr>
                      <p:cNvPr id="63490" name="Object 2">
                        <a:extLst>
                          <a:ext uri="{FF2B5EF4-FFF2-40B4-BE49-F238E27FC236}">
                            <a16:creationId xmlns:a16="http://schemas.microsoft.com/office/drawing/2014/main" id="{E3CFFB28-799D-614F-EAF4-923F47F18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498" t="9306" r="8157"/>
                      <a:stretch>
                        <a:fillRect/>
                      </a:stretch>
                    </p:blipFill>
                    <p:spPr bwMode="auto">
                      <a:xfrm>
                        <a:off x="0" y="981075"/>
                        <a:ext cx="9144000" cy="491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1" name="Rectangle 3">
            <a:extLst>
              <a:ext uri="{FF2B5EF4-FFF2-40B4-BE49-F238E27FC236}">
                <a16:creationId xmlns:a16="http://schemas.microsoft.com/office/drawing/2014/main" id="{F20822D7-375D-D6CE-86B9-9AE8DD0C09E2}"/>
              </a:ext>
            </a:extLst>
          </p:cNvPr>
          <p:cNvSpPr>
            <a:spLocks noChangeArrowheads="1"/>
          </p:cNvSpPr>
          <p:nvPr/>
        </p:nvSpPr>
        <p:spPr bwMode="auto">
          <a:xfrm>
            <a:off x="2411413" y="549275"/>
            <a:ext cx="4641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表</a:t>
            </a:r>
            <a:r>
              <a:rPr lang="en-US" altLang="zh-CN"/>
              <a:t>3.22  </a:t>
            </a:r>
            <a:r>
              <a:rPr lang="zh-CN" altLang="en-US"/>
              <a:t>无冲突的</a:t>
            </a:r>
            <a:r>
              <a:rPr lang="en-US" altLang="zh-CN"/>
              <a:t>SLR(1) </a:t>
            </a:r>
            <a:r>
              <a:rPr lang="zh-CN" altLang="en-US"/>
              <a:t>分析表</a:t>
            </a:r>
          </a:p>
        </p:txBody>
      </p:sp>
    </p:spTree>
  </p:cSld>
  <p:clrMapOvr>
    <a:masterClrMapping/>
  </p:clrMapOvr>
  <p:transition>
    <p:random/>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2">
            <a:extLst>
              <a:ext uri="{FF2B5EF4-FFF2-40B4-BE49-F238E27FC236}">
                <a16:creationId xmlns:a16="http://schemas.microsoft.com/office/drawing/2014/main" id="{D2E8BC96-8F9A-69AE-BE25-EE6B6ED9858E}"/>
              </a:ext>
            </a:extLst>
          </p:cNvPr>
          <p:cNvSpPr txBox="1">
            <a:spLocks noChangeArrowheads="1"/>
          </p:cNvSpPr>
          <p:nvPr/>
        </p:nvSpPr>
        <p:spPr bwMode="auto">
          <a:xfrm>
            <a:off x="179388" y="611188"/>
            <a:ext cx="8709025"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b="1" baseline="30000">
                <a:ea typeface="方正小标宋简体" charset="-122"/>
              </a:rPr>
              <a:t>*</a:t>
            </a:r>
            <a:r>
              <a:rPr lang="en-US" altLang="zh-CN" b="1">
                <a:ea typeface="方正小标宋简体" charset="-122"/>
              </a:rPr>
              <a:t>3.5.7  </a:t>
            </a:r>
            <a:r>
              <a:rPr lang="en-US" altLang="zh-CN" b="1"/>
              <a:t>LR</a:t>
            </a:r>
            <a:r>
              <a:rPr lang="zh-CN" altLang="en-US" b="1"/>
              <a:t>分析器应用与拓展</a:t>
            </a:r>
            <a:r>
              <a:rPr lang="zh-CN" altLang="en-US"/>
              <a:t> </a:t>
            </a:r>
            <a:endParaRPr lang="zh-CN" altLang="en-US" b="1">
              <a:ea typeface="方正小标宋简体" charset="-122"/>
            </a:endParaRPr>
          </a:p>
          <a:p>
            <a:pPr algn="just" eaLnBrk="1" hangingPunct="1">
              <a:lnSpc>
                <a:spcPct val="140000"/>
              </a:lnSpc>
              <a:spcBef>
                <a:spcPct val="50000"/>
              </a:spcBef>
            </a:pPr>
            <a:r>
              <a:rPr lang="zh-CN" altLang="en-US"/>
              <a:t>　　</a:t>
            </a:r>
            <a:r>
              <a:rPr lang="en-US" altLang="zh-CN"/>
              <a:t>LR</a:t>
            </a:r>
            <a:r>
              <a:rPr lang="zh-CN" altLang="en-US"/>
              <a:t>分析器除了应用于编译程序外，还可拓展到其它领域，如人工智能领域。</a:t>
            </a:r>
          </a:p>
          <a:p>
            <a:pPr algn="just" eaLnBrk="1" hangingPunct="1">
              <a:lnSpc>
                <a:spcPct val="140000"/>
              </a:lnSpc>
              <a:spcBef>
                <a:spcPct val="50000"/>
              </a:spcBef>
            </a:pPr>
            <a:r>
              <a:rPr lang="zh-CN" altLang="en-US"/>
              <a:t>　　人工智能中采用的搜索方法如深度优先法、广度优先法、爬山法和</a:t>
            </a:r>
            <a:r>
              <a:rPr lang="en-US" altLang="zh-CN">
                <a:ea typeface="楷体_GB2312" pitchFamily="49" charset="-122"/>
              </a:rPr>
              <a:t>α</a:t>
            </a:r>
            <a:r>
              <a:rPr lang="en-US" altLang="zh-CN"/>
              <a:t>–β</a:t>
            </a:r>
            <a:r>
              <a:rPr lang="zh-CN" altLang="en-US"/>
              <a:t>法等都可适用于一般的智能推测。由于要综合考虑各种因素，且推测的目标并不事先确定，故这些方法实质上是一种试探法或穷举法。因此，它们的共同特点是适用面广，但效率不高。</a:t>
            </a:r>
          </a:p>
        </p:txBody>
      </p:sp>
    </p:spTree>
  </p:cSld>
  <p:clrMapOvr>
    <a:masterClrMapping/>
  </p:clrMapOvr>
  <p:transition>
    <p:random/>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ext Box 2">
            <a:extLst>
              <a:ext uri="{FF2B5EF4-FFF2-40B4-BE49-F238E27FC236}">
                <a16:creationId xmlns:a16="http://schemas.microsoft.com/office/drawing/2014/main" id="{24FE52D1-F589-75DE-7640-CF986D327F39}"/>
              </a:ext>
            </a:extLst>
          </p:cNvPr>
          <p:cNvSpPr txBox="1">
            <a:spLocks noChangeArrowheads="1"/>
          </p:cNvSpPr>
          <p:nvPr/>
        </p:nvSpPr>
        <p:spPr bwMode="auto">
          <a:xfrm>
            <a:off x="179388" y="476250"/>
            <a:ext cx="8810625"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LR</a:t>
            </a:r>
            <a:r>
              <a:rPr lang="zh-CN" altLang="en-US"/>
              <a:t>分析器的推理过程是依据“历史”来展望“未来”，因此</a:t>
            </a:r>
            <a:r>
              <a:rPr lang="en-US" altLang="zh-CN"/>
              <a:t>LR</a:t>
            </a:r>
            <a:r>
              <a:rPr lang="zh-CN" altLang="en-US"/>
              <a:t>分析器同样具有智能性，但是这种智能却是有限的。作为归约过程的“历史”材料的积累虽不困难</a:t>
            </a:r>
            <a:r>
              <a:rPr lang="en-US" altLang="zh-CN"/>
              <a:t>(</a:t>
            </a:r>
            <a:r>
              <a:rPr lang="zh-CN" altLang="en-US"/>
              <a:t>已保存于栈中</a:t>
            </a:r>
            <a:r>
              <a:rPr lang="en-US" altLang="zh-CN"/>
              <a:t>)</a:t>
            </a:r>
            <a:r>
              <a:rPr lang="zh-CN" altLang="en-US"/>
              <a:t>，但是“展望”材料的汇集却很不容易。因为根据历史推测未来，即使是推测未来的一个符号，也常常存在着非常多的不同可能性，所以在把“历史”和“展望”材料综合在一起时，复杂性就大为增加了。因此，具体实现</a:t>
            </a:r>
            <a:r>
              <a:rPr lang="en-US" altLang="zh-CN"/>
              <a:t>LR</a:t>
            </a:r>
            <a:r>
              <a:rPr lang="zh-CN" altLang="en-US"/>
              <a:t>分析器的功能时通常采用某种限制性措施，尽可能使出现的状态减少，只有这样才能提高效率并易于实现。如简单</a:t>
            </a:r>
            <a:r>
              <a:rPr lang="en-US" altLang="zh-CN"/>
              <a:t>LR</a:t>
            </a:r>
            <a:r>
              <a:rPr lang="en-US" altLang="zh-CN">
                <a:ea typeface="黑体" panose="02010609060101010101" pitchFamily="49" charset="-122"/>
              </a:rPr>
              <a:t>——</a:t>
            </a:r>
            <a:r>
              <a:rPr lang="zh-CN" altLang="en-US"/>
              <a:t>极有使用价值的</a:t>
            </a:r>
            <a:r>
              <a:rPr lang="en-US" altLang="zh-CN"/>
              <a:t>SLR(1)</a:t>
            </a:r>
            <a:r>
              <a:rPr lang="zh-CN" altLang="en-US"/>
              <a:t>方法，它只在栈中保留已扫描过的那段输入符号的部分信息，即“历史”，并根据这些信息和未来的一串符号决定下一步的操作。</a:t>
            </a:r>
            <a:r>
              <a:rPr lang="en-US" altLang="zh-CN"/>
              <a:t>SLR(1)</a:t>
            </a:r>
            <a:r>
              <a:rPr lang="zh-CN" altLang="en-US"/>
              <a:t>的这种做法使得状态数大为减少，因此可以高效率地实现。</a:t>
            </a:r>
          </a:p>
        </p:txBody>
      </p:sp>
    </p:spTree>
  </p:cSld>
  <p:clrMapOvr>
    <a:masterClrMapping/>
  </p:clrMapOvr>
  <p:transition>
    <p:random/>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ext Box 2">
            <a:extLst>
              <a:ext uri="{FF2B5EF4-FFF2-40B4-BE49-F238E27FC236}">
                <a16:creationId xmlns:a16="http://schemas.microsoft.com/office/drawing/2014/main" id="{B9D959E3-BCFF-283C-4EDB-553559F10DD1}"/>
              </a:ext>
            </a:extLst>
          </p:cNvPr>
          <p:cNvSpPr txBox="1">
            <a:spLocks noChangeArrowheads="1"/>
          </p:cNvSpPr>
          <p:nvPr/>
        </p:nvSpPr>
        <p:spPr bwMode="auto">
          <a:xfrm>
            <a:off x="39688" y="476250"/>
            <a:ext cx="8853487"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我们可以将上述方法和思想运用于人工智能领域。通过分析可以发现，人工智能的推理按目标可分为两类：一类是对未知目标的推理；一类是对已知目标的推理。对事先无法知道的目标的推理一般采用常规的智能搜索方法</a:t>
            </a:r>
            <a:r>
              <a:rPr lang="en-US" altLang="zh-CN"/>
              <a:t>——</a:t>
            </a:r>
            <a:r>
              <a:rPr lang="zh-CN" altLang="en-US"/>
              <a:t>试探法或穷举法；而对已知目标的推理，虽然仍可采用试探法或穷举法，但能否采用其它更加简单有效的方法呢？</a:t>
            </a:r>
            <a:r>
              <a:rPr lang="en-US" altLang="zh-CN"/>
              <a:t>LR</a:t>
            </a:r>
            <a:r>
              <a:rPr lang="zh-CN" altLang="en-US"/>
              <a:t>分析器中的“历史”类同于人工智能中已搜索过的路径，而</a:t>
            </a:r>
            <a:r>
              <a:rPr lang="en-US" altLang="zh-CN"/>
              <a:t>LR</a:t>
            </a:r>
            <a:r>
              <a:rPr lang="zh-CN" altLang="en-US"/>
              <a:t>分析器对未来的“展望”恰好就是对已知目标的“展望”。</a:t>
            </a:r>
            <a:r>
              <a:rPr lang="en-US" altLang="zh-CN"/>
              <a:t>LR</a:t>
            </a:r>
            <a:r>
              <a:rPr lang="zh-CN" altLang="en-US"/>
              <a:t>分析器是在“目标已知”这个特定条件下对人工智能常规搜索方法的一种简化。由于</a:t>
            </a:r>
            <a:r>
              <a:rPr lang="en-US" altLang="zh-CN"/>
              <a:t>LR</a:t>
            </a:r>
            <a:r>
              <a:rPr lang="zh-CN" altLang="en-US"/>
              <a:t>分析器推理的目标确定，故其效率远远高于常规的人工智能搜索方法。对那些事先可以分析出目标的推理问题，如智能化教学系统、智能化管理系统以及智能控制机床等，都可以采用</a:t>
            </a:r>
            <a:r>
              <a:rPr lang="en-US" altLang="zh-CN"/>
              <a:t>LR</a:t>
            </a:r>
            <a:r>
              <a:rPr lang="zh-CN" altLang="en-US"/>
              <a:t>分析器方法。</a:t>
            </a:r>
            <a:r>
              <a:rPr lang="en-US" altLang="zh-CN"/>
              <a:t>LR</a:t>
            </a:r>
            <a:r>
              <a:rPr lang="zh-CN" altLang="en-US"/>
              <a:t>分析器是一种基于目标的智能推理方法，它适用于目标确定的智能化推理问题。</a:t>
            </a:r>
          </a:p>
        </p:txBody>
      </p:sp>
      <p:sp>
        <p:nvSpPr>
          <p:cNvPr id="331779" name="AutoShape 3">
            <a:hlinkClick r:id="" action="ppaction://hlinkshowjump?jump=firstslide" highlightClick="1"/>
            <a:extLst>
              <a:ext uri="{FF2B5EF4-FFF2-40B4-BE49-F238E27FC236}">
                <a16:creationId xmlns:a16="http://schemas.microsoft.com/office/drawing/2014/main" id="{23A4D078-A0A0-8E3E-A8EC-A754AB62F275}"/>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a:extLst>
              <a:ext uri="{FF2B5EF4-FFF2-40B4-BE49-F238E27FC236}">
                <a16:creationId xmlns:a16="http://schemas.microsoft.com/office/drawing/2014/main" id="{C654E9CA-B6D0-6B0B-6DBF-93D6411BBAAF}"/>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.1</a:t>
            </a:r>
            <a:r>
              <a:rPr lang="en-US" altLang="zh-CN" sz="2800" u="none">
                <a:latin typeface="Verdana" pitchFamily="34" charset="0"/>
                <a:ea typeface="黑体" pitchFamily="49" charset="-122"/>
              </a:rPr>
              <a:t>  </a:t>
            </a:r>
            <a:r>
              <a:rPr lang="zh-CN" altLang="en-US" sz="2800" b="1" u="none">
                <a:latin typeface="黑体" pitchFamily="49" charset="-122"/>
                <a:ea typeface="黑体" pitchFamily="49" charset="-122"/>
              </a:rPr>
              <a:t>词法分析器设计方法</a:t>
            </a:r>
          </a:p>
        </p:txBody>
      </p:sp>
      <p:sp>
        <p:nvSpPr>
          <p:cNvPr id="16387" name="Rectangle 3">
            <a:extLst>
              <a:ext uri="{FF2B5EF4-FFF2-40B4-BE49-F238E27FC236}">
                <a16:creationId xmlns:a16="http://schemas.microsoft.com/office/drawing/2014/main" id="{645E7080-6EA8-DAC6-5D89-7D94C3D38106}"/>
              </a:ext>
            </a:extLst>
          </p:cNvPr>
          <p:cNvSpPr>
            <a:spLocks noChangeArrowheads="1"/>
          </p:cNvSpPr>
          <p:nvPr/>
        </p:nvSpPr>
        <p:spPr bwMode="auto">
          <a:xfrm>
            <a:off x="609600" y="1524000"/>
            <a:ext cx="771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u="none"/>
              <a:t>对于</a:t>
            </a:r>
            <a:r>
              <a:rPr lang="zh-CN" altLang="en-US" sz="2400" b="1"/>
              <a:t>含回路</a:t>
            </a:r>
            <a:r>
              <a:rPr lang="zh-CN" altLang="en-US" sz="2400" u="none"/>
              <a:t>的状态来说，可以让它对应一个</a:t>
            </a:r>
            <a:r>
              <a:rPr lang="en-US" altLang="zh-CN" sz="2400" b="1" u="none">
                <a:solidFill>
                  <a:srgbClr val="FF0000"/>
                </a:solidFill>
              </a:rPr>
              <a:t>while</a:t>
            </a:r>
            <a:r>
              <a:rPr lang="zh-CN" altLang="en-US" sz="2400" u="none"/>
              <a:t>语句。</a:t>
            </a:r>
            <a:r>
              <a:rPr lang="zh-CN" altLang="en-US" u="none"/>
              <a:t> </a:t>
            </a:r>
          </a:p>
        </p:txBody>
      </p:sp>
      <p:sp>
        <p:nvSpPr>
          <p:cNvPr id="16388" name="Text Box 4">
            <a:extLst>
              <a:ext uri="{FF2B5EF4-FFF2-40B4-BE49-F238E27FC236}">
                <a16:creationId xmlns:a16="http://schemas.microsoft.com/office/drawing/2014/main" id="{C7CE557A-57FE-3E69-6E02-0CAA30F2A93B}"/>
              </a:ext>
            </a:extLst>
          </p:cNvPr>
          <p:cNvSpPr txBox="1">
            <a:spLocks noChangeArrowheads="1"/>
          </p:cNvSpPr>
          <p:nvPr/>
        </p:nvSpPr>
        <p:spPr bwMode="auto">
          <a:xfrm>
            <a:off x="1828800" y="2362200"/>
            <a:ext cx="4800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000" u="none"/>
              <a:t>getchar( );</a:t>
            </a:r>
          </a:p>
          <a:p>
            <a:pPr eaLnBrk="1" hangingPunct="1"/>
            <a:r>
              <a:rPr lang="en-US" altLang="zh-CN" sz="2000" u="none"/>
              <a:t>while( letter( )||digit( ))</a:t>
            </a:r>
          </a:p>
          <a:p>
            <a:pPr eaLnBrk="1" hangingPunct="1"/>
            <a:r>
              <a:rPr lang="en-US" altLang="zh-CN" sz="2000" u="none"/>
              <a:t>getchar( );</a:t>
            </a:r>
          </a:p>
          <a:p>
            <a:pPr eaLnBrk="1" hangingPunct="1"/>
            <a:r>
              <a:rPr lang="en-US" altLang="zh-CN" sz="2000" u="none"/>
              <a:t>…;                     	//</a:t>
            </a:r>
            <a:r>
              <a:rPr lang="zh-CN" altLang="en-US" sz="2000" u="none"/>
              <a:t>实现状态</a:t>
            </a:r>
            <a:r>
              <a:rPr lang="en-US" altLang="zh-CN" sz="2000" u="none"/>
              <a:t>j</a:t>
            </a:r>
            <a:r>
              <a:rPr lang="zh-CN" altLang="en-US" sz="2000" u="none"/>
              <a:t>功能的语句 </a:t>
            </a:r>
          </a:p>
        </p:txBody>
      </p:sp>
      <p:pic>
        <p:nvPicPr>
          <p:cNvPr id="16389" name="Picture 5">
            <a:extLst>
              <a:ext uri="{FF2B5EF4-FFF2-40B4-BE49-F238E27FC236}">
                <a16:creationId xmlns:a16="http://schemas.microsoft.com/office/drawing/2014/main" id="{6842E8F8-AF2C-3DA6-687F-B567DB729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267200"/>
            <a:ext cx="4876800"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ext Box 2">
            <a:extLst>
              <a:ext uri="{FF2B5EF4-FFF2-40B4-BE49-F238E27FC236}">
                <a16:creationId xmlns:a16="http://schemas.microsoft.com/office/drawing/2014/main" id="{9CA4B354-97AB-C688-EEBA-C3C6CB2C1523}"/>
              </a:ext>
            </a:extLst>
          </p:cNvPr>
          <p:cNvSpPr txBox="1">
            <a:spLocks noChangeArrowheads="1"/>
          </p:cNvSpPr>
          <p:nvPr/>
        </p:nvSpPr>
        <p:spPr bwMode="auto">
          <a:xfrm>
            <a:off x="250825" y="476250"/>
            <a:ext cx="8780463"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ea typeface="方正宋黑简体" pitchFamily="65" charset="-122"/>
              </a:rPr>
              <a:t>习  题  三</a:t>
            </a:r>
          </a:p>
          <a:p>
            <a:pPr algn="just" eaLnBrk="1" hangingPunct="1">
              <a:spcBef>
                <a:spcPct val="50000"/>
              </a:spcBef>
            </a:pPr>
            <a:r>
              <a:rPr lang="zh-CN" altLang="en-US"/>
              <a:t>　　</a:t>
            </a:r>
            <a:r>
              <a:rPr lang="en-US" altLang="zh-CN"/>
              <a:t>3.1  </a:t>
            </a:r>
            <a:r>
              <a:rPr lang="zh-CN" altLang="en-US"/>
              <a:t>完成下列选择题：</a:t>
            </a:r>
          </a:p>
          <a:p>
            <a:pPr algn="just" eaLnBrk="1" hangingPunct="1">
              <a:spcBef>
                <a:spcPct val="50000"/>
              </a:spcBef>
            </a:pPr>
            <a:r>
              <a:rPr lang="zh-CN" altLang="en-US"/>
              <a:t>　　</a:t>
            </a:r>
            <a:r>
              <a:rPr lang="en-US" altLang="zh-CN"/>
              <a:t>(1) </a:t>
            </a:r>
            <a:r>
              <a:rPr lang="zh-CN" altLang="en-US"/>
              <a:t>文法</a:t>
            </a:r>
            <a:r>
              <a:rPr lang="en-US" altLang="zh-CN"/>
              <a:t>G[S]</a:t>
            </a:r>
            <a:r>
              <a:rPr lang="zh-CN" altLang="en-US"/>
              <a:t>：</a:t>
            </a:r>
            <a:r>
              <a:rPr lang="en-US" altLang="zh-CN"/>
              <a:t>S→xSx│y</a:t>
            </a:r>
            <a:r>
              <a:rPr lang="zh-CN" altLang="en-US"/>
              <a:t>所识别的语言是</a:t>
            </a:r>
            <a:r>
              <a:rPr lang="zh-CN" altLang="en-US" u="sng"/>
              <a:t>       </a:t>
            </a:r>
            <a:r>
              <a:rPr lang="zh-CN" altLang="en-US"/>
              <a:t>。                </a:t>
            </a:r>
          </a:p>
          <a:p>
            <a:pPr algn="just" eaLnBrk="1" hangingPunct="1">
              <a:spcBef>
                <a:spcPct val="50000"/>
              </a:spcBef>
            </a:pPr>
            <a:r>
              <a:rPr lang="zh-CN" altLang="en-US"/>
              <a:t>　　</a:t>
            </a:r>
            <a:r>
              <a:rPr lang="en-US" altLang="zh-CN"/>
              <a:t>a. xyx       b. (xyx)</a:t>
            </a:r>
            <a:r>
              <a:rPr lang="en-US" altLang="zh-CN" baseline="30000"/>
              <a:t>*</a:t>
            </a:r>
            <a:r>
              <a:rPr lang="en-US" altLang="zh-CN"/>
              <a:t>       c. x</a:t>
            </a:r>
            <a:r>
              <a:rPr lang="en-US" altLang="zh-CN" baseline="30000"/>
              <a:t>n</a:t>
            </a:r>
            <a:r>
              <a:rPr lang="en-US" altLang="zh-CN"/>
              <a:t>yx</a:t>
            </a:r>
            <a:r>
              <a:rPr lang="en-US" altLang="zh-CN" baseline="30000"/>
              <a:t>n</a:t>
            </a:r>
            <a:r>
              <a:rPr lang="en-US" altLang="zh-CN"/>
              <a:t>(n≥0)       d. x</a:t>
            </a:r>
            <a:r>
              <a:rPr lang="en-US" altLang="zh-CN" baseline="30000"/>
              <a:t>*</a:t>
            </a:r>
            <a:r>
              <a:rPr lang="en-US" altLang="zh-CN"/>
              <a:t>yx</a:t>
            </a:r>
            <a:r>
              <a:rPr lang="en-US" altLang="zh-CN" baseline="30000"/>
              <a:t>*</a:t>
            </a:r>
            <a:endParaRPr lang="en-US" altLang="zh-CN"/>
          </a:p>
          <a:p>
            <a:pPr algn="just" eaLnBrk="1" hangingPunct="1">
              <a:spcBef>
                <a:spcPct val="50000"/>
              </a:spcBef>
            </a:pPr>
            <a:r>
              <a:rPr lang="zh-CN" altLang="en-US"/>
              <a:t>　　</a:t>
            </a:r>
            <a:r>
              <a:rPr lang="en-US" altLang="zh-CN"/>
              <a:t>(2) </a:t>
            </a:r>
            <a:r>
              <a:rPr lang="zh-CN" altLang="en-US"/>
              <a:t>如果文法</a:t>
            </a:r>
            <a:r>
              <a:rPr lang="en-US" altLang="zh-CN"/>
              <a:t>G[S]</a:t>
            </a:r>
            <a:r>
              <a:rPr lang="zh-CN" altLang="en-US"/>
              <a:t>是无二义的，则它的任何句子</a:t>
            </a:r>
            <a:r>
              <a:rPr lang="en-US" altLang="zh-CN">
                <a:ea typeface="楷体_GB2312" pitchFamily="49" charset="-122"/>
              </a:rPr>
              <a:t>α</a:t>
            </a:r>
            <a:r>
              <a:rPr lang="en-US" altLang="zh-CN" u="sng"/>
              <a:t>       </a:t>
            </a:r>
            <a:r>
              <a:rPr lang="zh-CN" altLang="en-US"/>
              <a:t>。 　　</a:t>
            </a:r>
          </a:p>
          <a:p>
            <a:pPr algn="just" eaLnBrk="1" hangingPunct="1">
              <a:spcBef>
                <a:spcPct val="50000"/>
              </a:spcBef>
            </a:pPr>
            <a:r>
              <a:rPr lang="zh-CN" altLang="en-US"/>
              <a:t>　　</a:t>
            </a:r>
            <a:r>
              <a:rPr lang="en-US" altLang="zh-CN"/>
              <a:t>a. </a:t>
            </a:r>
            <a:r>
              <a:rPr lang="zh-CN" altLang="en-US"/>
              <a:t>最左推导和最右推导对应的语法树必定相同</a:t>
            </a:r>
          </a:p>
          <a:p>
            <a:pPr algn="just" eaLnBrk="1" hangingPunct="1">
              <a:spcBef>
                <a:spcPct val="50000"/>
              </a:spcBef>
            </a:pPr>
            <a:r>
              <a:rPr lang="zh-CN" altLang="en-US"/>
              <a:t>　　</a:t>
            </a:r>
            <a:r>
              <a:rPr lang="en-US" altLang="zh-CN"/>
              <a:t>b. </a:t>
            </a:r>
            <a:r>
              <a:rPr lang="zh-CN" altLang="en-US"/>
              <a:t>最左推导和最右推导对应的语法树可能不同</a:t>
            </a:r>
          </a:p>
          <a:p>
            <a:pPr algn="just" eaLnBrk="1" hangingPunct="1">
              <a:spcBef>
                <a:spcPct val="50000"/>
              </a:spcBef>
            </a:pPr>
            <a:r>
              <a:rPr lang="zh-CN" altLang="en-US"/>
              <a:t>　　</a:t>
            </a:r>
            <a:r>
              <a:rPr lang="en-US" altLang="zh-CN"/>
              <a:t>c. </a:t>
            </a:r>
            <a:r>
              <a:rPr lang="zh-CN" altLang="en-US"/>
              <a:t>最左推导和最右推导必定相同</a:t>
            </a:r>
          </a:p>
          <a:p>
            <a:pPr algn="just" eaLnBrk="1" hangingPunct="1">
              <a:spcBef>
                <a:spcPct val="50000"/>
              </a:spcBef>
            </a:pPr>
            <a:r>
              <a:rPr lang="zh-CN" altLang="en-US"/>
              <a:t>　　</a:t>
            </a:r>
            <a:r>
              <a:rPr lang="en-US" altLang="zh-CN"/>
              <a:t>d. </a:t>
            </a:r>
            <a:r>
              <a:rPr lang="zh-CN" altLang="en-US"/>
              <a:t>可能存在两个不同的最左推导，但它们对应的语法树相同</a:t>
            </a:r>
          </a:p>
        </p:txBody>
      </p:sp>
    </p:spTree>
  </p:cSld>
  <p:clrMapOvr>
    <a:masterClrMapping/>
  </p:clrMapOvr>
  <p:transition>
    <p:random/>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a:extLst>
              <a:ext uri="{FF2B5EF4-FFF2-40B4-BE49-F238E27FC236}">
                <a16:creationId xmlns:a16="http://schemas.microsoft.com/office/drawing/2014/main" id="{D247F2CB-AC83-8386-1416-6032ABD0134C}"/>
              </a:ext>
            </a:extLst>
          </p:cNvPr>
          <p:cNvSpPr txBox="1">
            <a:spLocks noChangeArrowheads="1"/>
          </p:cNvSpPr>
          <p:nvPr/>
        </p:nvSpPr>
        <p:spPr bwMode="auto">
          <a:xfrm>
            <a:off x="188913" y="581025"/>
            <a:ext cx="870902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en-US" altLang="zh-CN"/>
              <a:t>(3) </a:t>
            </a:r>
            <a:r>
              <a:rPr lang="zh-CN" altLang="en-US"/>
              <a:t>采用自上而下分析，必须</a:t>
            </a:r>
            <a:r>
              <a:rPr lang="zh-CN" altLang="en-US" u="sng"/>
              <a:t>       </a:t>
            </a:r>
            <a:r>
              <a:rPr lang="zh-CN" altLang="en-US"/>
              <a:t>。</a:t>
            </a:r>
          </a:p>
          <a:p>
            <a:pPr algn="just" eaLnBrk="1" hangingPunct="1">
              <a:spcBef>
                <a:spcPct val="50000"/>
              </a:spcBef>
            </a:pPr>
            <a:r>
              <a:rPr lang="zh-CN" altLang="en-US"/>
              <a:t>　　</a:t>
            </a:r>
            <a:r>
              <a:rPr lang="en-US" altLang="zh-CN"/>
              <a:t>a. </a:t>
            </a:r>
            <a:r>
              <a:rPr lang="zh-CN" altLang="en-US"/>
              <a:t>消除左递归                		</a:t>
            </a:r>
            <a:r>
              <a:rPr lang="en-US" altLang="zh-CN"/>
              <a:t>b. </a:t>
            </a:r>
            <a:r>
              <a:rPr lang="zh-CN" altLang="en-US"/>
              <a:t>消除右递归</a:t>
            </a:r>
          </a:p>
          <a:p>
            <a:pPr algn="just" eaLnBrk="1" hangingPunct="1">
              <a:spcBef>
                <a:spcPct val="50000"/>
              </a:spcBef>
            </a:pPr>
            <a:r>
              <a:rPr lang="zh-CN" altLang="en-US"/>
              <a:t>　　</a:t>
            </a:r>
            <a:r>
              <a:rPr lang="en-US" altLang="zh-CN"/>
              <a:t>c. </a:t>
            </a:r>
            <a:r>
              <a:rPr lang="zh-CN" altLang="en-US"/>
              <a:t>消除回溯                  		</a:t>
            </a:r>
            <a:r>
              <a:rPr lang="en-US" altLang="zh-CN"/>
              <a:t>d. </a:t>
            </a:r>
            <a:r>
              <a:rPr lang="zh-CN" altLang="en-US"/>
              <a:t>提取公共左因子</a:t>
            </a:r>
          </a:p>
          <a:p>
            <a:pPr algn="just" eaLnBrk="1" hangingPunct="1">
              <a:spcBef>
                <a:spcPct val="50000"/>
              </a:spcBef>
            </a:pPr>
            <a:r>
              <a:rPr lang="zh-CN" altLang="en-US"/>
              <a:t>　　</a:t>
            </a:r>
            <a:r>
              <a:rPr lang="en-US" altLang="zh-CN"/>
              <a:t>(4) </a:t>
            </a:r>
            <a:r>
              <a:rPr lang="zh-CN" altLang="en-US"/>
              <a:t>设</a:t>
            </a:r>
            <a:r>
              <a:rPr lang="en-US" altLang="zh-CN"/>
              <a:t>a</a:t>
            </a:r>
            <a:r>
              <a:rPr lang="zh-CN" altLang="en-US"/>
              <a:t>、</a:t>
            </a:r>
            <a:r>
              <a:rPr lang="en-US" altLang="zh-CN"/>
              <a:t>b</a:t>
            </a:r>
            <a:r>
              <a:rPr lang="zh-CN" altLang="en-US"/>
              <a:t>、</a:t>
            </a:r>
            <a:r>
              <a:rPr lang="en-US" altLang="zh-CN"/>
              <a:t>c</a:t>
            </a:r>
            <a:r>
              <a:rPr lang="zh-CN" altLang="en-US"/>
              <a:t>是文法的终结符，且满足优先关系</a:t>
            </a:r>
            <a:r>
              <a:rPr lang="en-US" altLang="zh-CN"/>
              <a:t>ab</a:t>
            </a:r>
            <a:r>
              <a:rPr lang="zh-CN" altLang="en-US"/>
              <a:t>和</a:t>
            </a:r>
            <a:r>
              <a:rPr lang="en-US" altLang="zh-CN"/>
              <a:t>bc</a:t>
            </a:r>
            <a:r>
              <a:rPr lang="zh-CN" altLang="en-US"/>
              <a:t>，则</a:t>
            </a:r>
            <a:r>
              <a:rPr lang="zh-CN" altLang="en-US" u="sng"/>
              <a:t>       </a:t>
            </a:r>
            <a:r>
              <a:rPr lang="zh-CN" altLang="en-US"/>
              <a:t>。</a:t>
            </a:r>
          </a:p>
          <a:p>
            <a:pPr algn="just" eaLnBrk="1" hangingPunct="1">
              <a:spcBef>
                <a:spcPct val="50000"/>
              </a:spcBef>
            </a:pPr>
            <a:r>
              <a:rPr lang="zh-CN" altLang="en-US"/>
              <a:t>　　</a:t>
            </a:r>
            <a:r>
              <a:rPr lang="en-US" altLang="zh-CN"/>
              <a:t>a. </a:t>
            </a:r>
            <a:r>
              <a:rPr lang="zh-CN" altLang="en-US"/>
              <a:t>必有</a:t>
            </a:r>
            <a:r>
              <a:rPr lang="en-US" altLang="zh-CN"/>
              <a:t>ac     </a:t>
            </a:r>
            <a:r>
              <a:rPr lang="zh-CN" altLang="en-US"/>
              <a:t>　</a:t>
            </a:r>
            <a:r>
              <a:rPr lang="en-US" altLang="zh-CN"/>
              <a:t>b. </a:t>
            </a:r>
            <a:r>
              <a:rPr lang="zh-CN" altLang="en-US"/>
              <a:t>必有</a:t>
            </a:r>
            <a:r>
              <a:rPr lang="en-US" altLang="zh-CN"/>
              <a:t>ca</a:t>
            </a:r>
            <a:r>
              <a:rPr lang="zh-CN" altLang="en-US"/>
              <a:t>　</a:t>
            </a:r>
            <a:r>
              <a:rPr lang="en-US" altLang="zh-CN"/>
              <a:t>c. </a:t>
            </a:r>
            <a:r>
              <a:rPr lang="zh-CN" altLang="en-US"/>
              <a:t>必有</a:t>
            </a:r>
            <a:r>
              <a:rPr lang="en-US" altLang="zh-CN"/>
              <a:t>ba      d.  a</a:t>
            </a:r>
            <a:r>
              <a:rPr lang="zh-CN" altLang="en-US"/>
              <a:t>～</a:t>
            </a:r>
            <a:r>
              <a:rPr lang="en-US" altLang="zh-CN"/>
              <a:t>c</a:t>
            </a:r>
            <a:r>
              <a:rPr lang="zh-CN" altLang="en-US"/>
              <a:t>都不一定成立</a:t>
            </a:r>
          </a:p>
          <a:p>
            <a:pPr algn="just" eaLnBrk="1" hangingPunct="1">
              <a:spcBef>
                <a:spcPct val="50000"/>
              </a:spcBef>
            </a:pPr>
            <a:r>
              <a:rPr lang="zh-CN" altLang="en-US"/>
              <a:t>　　</a:t>
            </a:r>
            <a:r>
              <a:rPr lang="en-US" altLang="zh-CN"/>
              <a:t>(5) </a:t>
            </a:r>
            <a:r>
              <a:rPr lang="zh-CN" altLang="en-US"/>
              <a:t>在规范归约中，用</a:t>
            </a:r>
            <a:r>
              <a:rPr lang="zh-CN" altLang="en-US" u="sng"/>
              <a:t>       </a:t>
            </a:r>
            <a:r>
              <a:rPr lang="zh-CN" altLang="en-US"/>
              <a:t>来刻画可归约串。   </a:t>
            </a:r>
          </a:p>
          <a:p>
            <a:pPr algn="just" eaLnBrk="1" hangingPunct="1">
              <a:spcBef>
                <a:spcPct val="50000"/>
              </a:spcBef>
            </a:pPr>
            <a:r>
              <a:rPr lang="zh-CN" altLang="en-US"/>
              <a:t>　　</a:t>
            </a:r>
            <a:r>
              <a:rPr lang="en-US" altLang="zh-CN"/>
              <a:t>a. </a:t>
            </a:r>
            <a:r>
              <a:rPr lang="zh-CN" altLang="en-US"/>
              <a:t>直接短语     </a:t>
            </a:r>
            <a:r>
              <a:rPr lang="en-US" altLang="zh-CN"/>
              <a:t>b. </a:t>
            </a:r>
            <a:r>
              <a:rPr lang="zh-CN" altLang="en-US"/>
              <a:t>句柄     </a:t>
            </a:r>
            <a:r>
              <a:rPr lang="en-US" altLang="zh-CN"/>
              <a:t>c. </a:t>
            </a:r>
            <a:r>
              <a:rPr lang="zh-CN" altLang="en-US"/>
              <a:t>最左素短语    	</a:t>
            </a:r>
            <a:r>
              <a:rPr lang="en-US" altLang="zh-CN"/>
              <a:t>d. </a:t>
            </a:r>
            <a:r>
              <a:rPr lang="zh-CN" altLang="en-US"/>
              <a:t>素短语</a:t>
            </a:r>
          </a:p>
          <a:p>
            <a:pPr algn="just" eaLnBrk="1" hangingPunct="1">
              <a:spcBef>
                <a:spcPct val="50000"/>
              </a:spcBef>
            </a:pPr>
            <a:r>
              <a:rPr lang="zh-CN" altLang="en-US"/>
              <a:t>　　</a:t>
            </a:r>
            <a:r>
              <a:rPr lang="en-US" altLang="zh-CN"/>
              <a:t>(6) </a:t>
            </a:r>
            <a:r>
              <a:rPr lang="zh-CN" altLang="en-US"/>
              <a:t>若</a:t>
            </a:r>
            <a:r>
              <a:rPr lang="en-US" altLang="zh-CN"/>
              <a:t>a</a:t>
            </a:r>
            <a:r>
              <a:rPr lang="zh-CN" altLang="en-US"/>
              <a:t>为终结符，则</a:t>
            </a:r>
            <a:r>
              <a:rPr lang="en-US" altLang="zh-CN"/>
              <a:t>A→</a:t>
            </a:r>
            <a:r>
              <a:rPr lang="en-US" altLang="zh-CN">
                <a:ea typeface="楷体_GB2312" pitchFamily="49" charset="-122"/>
              </a:rPr>
              <a:t>α</a:t>
            </a:r>
            <a:r>
              <a:rPr lang="en-US" altLang="zh-CN"/>
              <a:t>·aβ</a:t>
            </a:r>
            <a:r>
              <a:rPr lang="zh-CN" altLang="en-US"/>
              <a:t>为</a:t>
            </a:r>
            <a:r>
              <a:rPr lang="zh-CN" altLang="en-US" u="sng"/>
              <a:t>       </a:t>
            </a:r>
            <a:r>
              <a:rPr lang="zh-CN" altLang="en-US"/>
              <a:t>项目。</a:t>
            </a:r>
          </a:p>
          <a:p>
            <a:pPr algn="just" eaLnBrk="1" hangingPunct="1">
              <a:spcBef>
                <a:spcPct val="50000"/>
              </a:spcBef>
            </a:pPr>
            <a:r>
              <a:rPr lang="zh-CN" altLang="en-US"/>
              <a:t>        </a:t>
            </a:r>
            <a:r>
              <a:rPr lang="en-US" altLang="zh-CN"/>
              <a:t>a. </a:t>
            </a:r>
            <a:r>
              <a:rPr lang="zh-CN" altLang="en-US"/>
              <a:t>归约       	  </a:t>
            </a:r>
            <a:r>
              <a:rPr lang="en-US" altLang="zh-CN"/>
              <a:t>b. </a:t>
            </a:r>
            <a:r>
              <a:rPr lang="zh-CN" altLang="en-US"/>
              <a:t>移进     	</a:t>
            </a:r>
            <a:r>
              <a:rPr lang="en-US" altLang="zh-CN"/>
              <a:t>c. </a:t>
            </a:r>
            <a:r>
              <a:rPr lang="zh-CN" altLang="en-US"/>
              <a:t>接受        		</a:t>
            </a:r>
            <a:r>
              <a:rPr lang="en-US" altLang="zh-CN"/>
              <a:t>d. </a:t>
            </a:r>
            <a:r>
              <a:rPr lang="zh-CN" altLang="en-US"/>
              <a:t>待约</a:t>
            </a:r>
          </a:p>
        </p:txBody>
      </p:sp>
    </p:spTree>
  </p:cSld>
  <p:clrMapOvr>
    <a:masterClrMapping/>
  </p:clrMapOvr>
  <p:transition>
    <p:random/>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Text Box 2">
            <a:extLst>
              <a:ext uri="{FF2B5EF4-FFF2-40B4-BE49-F238E27FC236}">
                <a16:creationId xmlns:a16="http://schemas.microsoft.com/office/drawing/2014/main" id="{8C5C1757-52E7-45AF-0211-6D74C01B8E0B}"/>
              </a:ext>
            </a:extLst>
          </p:cNvPr>
          <p:cNvSpPr txBox="1">
            <a:spLocks noChangeArrowheads="1"/>
          </p:cNvSpPr>
          <p:nvPr/>
        </p:nvSpPr>
        <p:spPr bwMode="auto">
          <a:xfrm>
            <a:off x="174625" y="566738"/>
            <a:ext cx="8707438" cy="458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(7) </a:t>
            </a:r>
            <a:r>
              <a:rPr lang="zh-CN" altLang="en-US"/>
              <a:t>若项目集</a:t>
            </a:r>
            <a:r>
              <a:rPr lang="en-US" altLang="zh-CN"/>
              <a:t>I</a:t>
            </a:r>
            <a:r>
              <a:rPr lang="en-US" altLang="zh-CN" baseline="-30000"/>
              <a:t>k</a:t>
            </a:r>
            <a:r>
              <a:rPr lang="zh-CN" altLang="en-US"/>
              <a:t>含有</a:t>
            </a:r>
            <a:r>
              <a:rPr lang="en-US" altLang="zh-CN"/>
              <a:t>A→</a:t>
            </a:r>
            <a:r>
              <a:rPr lang="en-US" altLang="zh-CN">
                <a:ea typeface="楷体_GB2312" pitchFamily="49" charset="-122"/>
              </a:rPr>
              <a:t>α</a:t>
            </a:r>
            <a:r>
              <a:rPr lang="en-US" altLang="zh-CN"/>
              <a:t>· </a:t>
            </a:r>
            <a:r>
              <a:rPr lang="zh-CN" altLang="en-US"/>
              <a:t>，则在状态</a:t>
            </a:r>
            <a:r>
              <a:rPr lang="en-US" altLang="zh-CN"/>
              <a:t>k</a:t>
            </a:r>
            <a:r>
              <a:rPr lang="zh-CN" altLang="en-US"/>
              <a:t>时，仅当面临的输入符号</a:t>
            </a:r>
            <a:r>
              <a:rPr lang="en-US" altLang="zh-CN"/>
              <a:t>a∈FOLLOW(A)</a:t>
            </a:r>
            <a:r>
              <a:rPr lang="zh-CN" altLang="en-US"/>
              <a:t>时，才采取“</a:t>
            </a:r>
            <a:r>
              <a:rPr lang="en-US" altLang="zh-CN"/>
              <a:t>A→</a:t>
            </a:r>
            <a:r>
              <a:rPr lang="en-US" altLang="zh-CN">
                <a:ea typeface="楷体_GB2312" pitchFamily="49" charset="-122"/>
              </a:rPr>
              <a:t>α</a:t>
            </a:r>
            <a:r>
              <a:rPr lang="en-US" altLang="zh-CN"/>
              <a:t>· ”</a:t>
            </a:r>
            <a:r>
              <a:rPr lang="zh-CN" altLang="en-US"/>
              <a:t>动作的一定是</a:t>
            </a:r>
            <a:r>
              <a:rPr lang="zh-CN" altLang="en-US" u="sng"/>
              <a:t>       </a:t>
            </a:r>
            <a:r>
              <a:rPr lang="zh-CN" altLang="en-US"/>
              <a:t>。</a:t>
            </a:r>
          </a:p>
          <a:p>
            <a:pPr algn="just" eaLnBrk="1" hangingPunct="1">
              <a:lnSpc>
                <a:spcPct val="140000"/>
              </a:lnSpc>
              <a:spcBef>
                <a:spcPct val="50000"/>
              </a:spcBef>
            </a:pPr>
            <a:r>
              <a:rPr lang="zh-CN" altLang="en-US"/>
              <a:t>　　</a:t>
            </a:r>
            <a:r>
              <a:rPr lang="en-US" altLang="zh-CN"/>
              <a:t>a.  LALR</a:t>
            </a:r>
            <a:r>
              <a:rPr lang="zh-CN" altLang="en-US"/>
              <a:t>文法    	 </a:t>
            </a:r>
            <a:r>
              <a:rPr lang="en-US" altLang="zh-CN"/>
              <a:t>b.  LR(0)</a:t>
            </a:r>
            <a:r>
              <a:rPr lang="zh-CN" altLang="en-US"/>
              <a:t>文法    </a:t>
            </a:r>
          </a:p>
          <a:p>
            <a:pPr algn="just" eaLnBrk="1" hangingPunct="1">
              <a:lnSpc>
                <a:spcPct val="140000"/>
              </a:lnSpc>
              <a:spcBef>
                <a:spcPct val="50000"/>
              </a:spcBef>
            </a:pPr>
            <a:r>
              <a:rPr lang="zh-CN" altLang="en-US"/>
              <a:t>　　</a:t>
            </a:r>
            <a:r>
              <a:rPr lang="en-US" altLang="zh-CN"/>
              <a:t>c.  LR(1)</a:t>
            </a:r>
            <a:r>
              <a:rPr lang="zh-CN" altLang="en-US"/>
              <a:t>文法     	</a:t>
            </a:r>
            <a:r>
              <a:rPr lang="en-US" altLang="zh-CN"/>
              <a:t>d.  SLR(1)</a:t>
            </a:r>
            <a:r>
              <a:rPr lang="zh-CN" altLang="en-US"/>
              <a:t>文法</a:t>
            </a:r>
          </a:p>
          <a:p>
            <a:pPr algn="just" eaLnBrk="1" hangingPunct="1">
              <a:lnSpc>
                <a:spcPct val="140000"/>
              </a:lnSpc>
              <a:spcBef>
                <a:spcPct val="50000"/>
              </a:spcBef>
            </a:pPr>
            <a:r>
              <a:rPr lang="zh-CN" altLang="en-US"/>
              <a:t>　　</a:t>
            </a:r>
            <a:r>
              <a:rPr lang="en-US" altLang="zh-CN"/>
              <a:t>(8) </a:t>
            </a:r>
            <a:r>
              <a:rPr lang="zh-CN" altLang="en-US"/>
              <a:t>同心集合并有可能产生新的</a:t>
            </a:r>
            <a:r>
              <a:rPr lang="zh-CN" altLang="en-US" u="sng"/>
              <a:t>       </a:t>
            </a:r>
            <a:r>
              <a:rPr lang="zh-CN" altLang="en-US"/>
              <a:t>冲突。</a:t>
            </a:r>
          </a:p>
          <a:p>
            <a:pPr algn="just" eaLnBrk="1" hangingPunct="1">
              <a:lnSpc>
                <a:spcPct val="140000"/>
              </a:lnSpc>
              <a:spcBef>
                <a:spcPct val="50000"/>
              </a:spcBef>
            </a:pPr>
            <a:r>
              <a:rPr lang="zh-CN" altLang="en-US"/>
              <a:t>　　</a:t>
            </a:r>
            <a:r>
              <a:rPr lang="en-US" altLang="zh-CN"/>
              <a:t>a. </a:t>
            </a:r>
            <a:r>
              <a:rPr lang="zh-CN" altLang="en-US"/>
              <a:t>归约         				</a:t>
            </a:r>
            <a:r>
              <a:rPr lang="en-US" altLang="zh-CN"/>
              <a:t>b. “</a:t>
            </a:r>
            <a:r>
              <a:rPr lang="zh-CN" altLang="en-US"/>
              <a:t>移进”</a:t>
            </a:r>
            <a:r>
              <a:rPr lang="en-US" altLang="zh-CN"/>
              <a:t>/“</a:t>
            </a:r>
            <a:r>
              <a:rPr lang="zh-CN" altLang="en-US"/>
              <a:t>移进”</a:t>
            </a:r>
          </a:p>
          <a:p>
            <a:pPr algn="just" eaLnBrk="1" hangingPunct="1">
              <a:lnSpc>
                <a:spcPct val="140000"/>
              </a:lnSpc>
              <a:spcBef>
                <a:spcPct val="50000"/>
              </a:spcBef>
            </a:pPr>
            <a:r>
              <a:rPr lang="zh-CN" altLang="en-US"/>
              <a:t>　　</a:t>
            </a:r>
            <a:r>
              <a:rPr lang="en-US" altLang="zh-CN"/>
              <a:t>c.“</a:t>
            </a:r>
            <a:r>
              <a:rPr lang="zh-CN" altLang="en-US"/>
              <a:t>移进”</a:t>
            </a:r>
            <a:r>
              <a:rPr lang="en-US" altLang="zh-CN"/>
              <a:t>/“</a:t>
            </a:r>
            <a:r>
              <a:rPr lang="zh-CN" altLang="en-US"/>
              <a:t>归约”     			</a:t>
            </a:r>
            <a:r>
              <a:rPr lang="en-US" altLang="zh-CN"/>
              <a:t>d. “</a:t>
            </a:r>
            <a:r>
              <a:rPr lang="zh-CN" altLang="en-US"/>
              <a:t>归约”</a:t>
            </a:r>
            <a:r>
              <a:rPr lang="en-US" altLang="zh-CN"/>
              <a:t>/“</a:t>
            </a:r>
            <a:r>
              <a:rPr lang="zh-CN" altLang="en-US"/>
              <a:t>归约”</a:t>
            </a:r>
          </a:p>
        </p:txBody>
      </p:sp>
    </p:spTree>
  </p:cSld>
  <p:clrMapOvr>
    <a:masterClrMapping/>
  </p:clrMapOvr>
  <p:transition>
    <p:random/>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ext Box 2">
            <a:extLst>
              <a:ext uri="{FF2B5EF4-FFF2-40B4-BE49-F238E27FC236}">
                <a16:creationId xmlns:a16="http://schemas.microsoft.com/office/drawing/2014/main" id="{FA393130-AA13-6961-EB62-B35E9E518C66}"/>
              </a:ext>
            </a:extLst>
          </p:cNvPr>
          <p:cNvSpPr txBox="1">
            <a:spLocks noChangeArrowheads="1"/>
          </p:cNvSpPr>
          <p:nvPr/>
        </p:nvSpPr>
        <p:spPr bwMode="auto">
          <a:xfrm>
            <a:off x="160338" y="476250"/>
            <a:ext cx="8766175"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3.2  </a:t>
            </a:r>
            <a:r>
              <a:rPr lang="zh-CN" altLang="en-US"/>
              <a:t>令文法</a:t>
            </a:r>
            <a:r>
              <a:rPr lang="en-US" altLang="zh-CN"/>
              <a:t>G[N]</a:t>
            </a:r>
            <a:r>
              <a:rPr lang="zh-CN" altLang="en-US"/>
              <a:t>为</a:t>
            </a:r>
          </a:p>
          <a:p>
            <a:pPr algn="just" eaLnBrk="1" hangingPunct="1">
              <a:lnSpc>
                <a:spcPct val="120000"/>
              </a:lnSpc>
              <a:spcBef>
                <a:spcPct val="50000"/>
              </a:spcBef>
            </a:pPr>
            <a:r>
              <a:rPr lang="zh-CN" altLang="en-US"/>
              <a:t>        </a:t>
            </a:r>
            <a:r>
              <a:rPr lang="en-US" altLang="zh-CN"/>
              <a:t>G[N]: N→D∣ND</a:t>
            </a:r>
          </a:p>
          <a:p>
            <a:pPr algn="just" eaLnBrk="1" hangingPunct="1">
              <a:lnSpc>
                <a:spcPct val="120000"/>
              </a:lnSpc>
              <a:spcBef>
                <a:spcPct val="50000"/>
              </a:spcBef>
            </a:pPr>
            <a:r>
              <a:rPr lang="zh-CN" altLang="en-US"/>
              <a:t>　　</a:t>
            </a:r>
            <a:r>
              <a:rPr lang="en-US" altLang="zh-CN"/>
              <a:t>D→0∣1∣2∣3∣4∣5∣6∣7∣8∣9</a:t>
            </a:r>
          </a:p>
          <a:p>
            <a:pPr algn="just" eaLnBrk="1" hangingPunct="1">
              <a:lnSpc>
                <a:spcPct val="120000"/>
              </a:lnSpc>
              <a:spcBef>
                <a:spcPct val="50000"/>
              </a:spcBef>
            </a:pPr>
            <a:r>
              <a:rPr lang="zh-CN" altLang="en-US"/>
              <a:t>　　</a:t>
            </a:r>
            <a:r>
              <a:rPr lang="en-US" altLang="zh-CN"/>
              <a:t>(1)  G[N]</a:t>
            </a:r>
            <a:r>
              <a:rPr lang="zh-CN" altLang="en-US"/>
              <a:t>的语言</a:t>
            </a:r>
            <a:r>
              <a:rPr lang="en-US" altLang="zh-CN"/>
              <a:t>L(G)</a:t>
            </a:r>
            <a:r>
              <a:rPr lang="zh-CN" altLang="en-US"/>
              <a:t>是什么</a:t>
            </a:r>
            <a:r>
              <a:rPr lang="en-US" altLang="zh-CN"/>
              <a:t>?</a:t>
            </a:r>
          </a:p>
          <a:p>
            <a:pPr algn="just" eaLnBrk="1" hangingPunct="1">
              <a:lnSpc>
                <a:spcPct val="120000"/>
              </a:lnSpc>
              <a:spcBef>
                <a:spcPct val="50000"/>
              </a:spcBef>
            </a:pPr>
            <a:r>
              <a:rPr lang="zh-CN" altLang="en-US"/>
              <a:t>　　</a:t>
            </a:r>
            <a:r>
              <a:rPr lang="en-US" altLang="zh-CN"/>
              <a:t>(2) </a:t>
            </a:r>
            <a:r>
              <a:rPr lang="zh-CN" altLang="en-US"/>
              <a:t>给出句子</a:t>
            </a:r>
            <a:r>
              <a:rPr lang="en-US" altLang="zh-CN"/>
              <a:t>0127</a:t>
            </a:r>
            <a:r>
              <a:rPr lang="zh-CN" altLang="en-US"/>
              <a:t>、</a:t>
            </a:r>
            <a:r>
              <a:rPr lang="en-US" altLang="zh-CN"/>
              <a:t>34</a:t>
            </a:r>
            <a:r>
              <a:rPr lang="zh-CN" altLang="en-US"/>
              <a:t>和</a:t>
            </a:r>
            <a:r>
              <a:rPr lang="en-US" altLang="zh-CN"/>
              <a:t>568</a:t>
            </a:r>
            <a:r>
              <a:rPr lang="zh-CN" altLang="en-US"/>
              <a:t>的最左推导和最右推导。</a:t>
            </a:r>
          </a:p>
          <a:p>
            <a:pPr algn="just" eaLnBrk="1" hangingPunct="1">
              <a:lnSpc>
                <a:spcPct val="120000"/>
              </a:lnSpc>
              <a:spcBef>
                <a:spcPct val="50000"/>
              </a:spcBef>
            </a:pPr>
            <a:r>
              <a:rPr lang="zh-CN" altLang="en-US"/>
              <a:t>　　</a:t>
            </a:r>
            <a:r>
              <a:rPr lang="en-US" altLang="zh-CN"/>
              <a:t>3.3  </a:t>
            </a:r>
            <a:r>
              <a:rPr lang="zh-CN" altLang="en-US"/>
              <a:t>已知文法</a:t>
            </a:r>
            <a:r>
              <a:rPr lang="en-US" altLang="zh-CN"/>
              <a:t>G[S]</a:t>
            </a:r>
            <a:r>
              <a:rPr lang="zh-CN" altLang="en-US"/>
              <a:t>为</a:t>
            </a:r>
            <a:r>
              <a:rPr lang="en-US" altLang="zh-CN"/>
              <a:t>S→aSb∣Sb∣b</a:t>
            </a:r>
            <a:r>
              <a:rPr lang="zh-CN" altLang="en-US"/>
              <a:t>，试证明文法</a:t>
            </a:r>
            <a:r>
              <a:rPr lang="en-US" altLang="zh-CN"/>
              <a:t>G[S]</a:t>
            </a:r>
            <a:r>
              <a:rPr lang="zh-CN" altLang="en-US"/>
              <a:t>为二义文法。</a:t>
            </a:r>
          </a:p>
          <a:p>
            <a:pPr algn="just" eaLnBrk="1" hangingPunct="1">
              <a:lnSpc>
                <a:spcPct val="120000"/>
              </a:lnSpc>
              <a:spcBef>
                <a:spcPct val="50000"/>
              </a:spcBef>
            </a:pPr>
            <a:r>
              <a:rPr lang="zh-CN" altLang="en-US"/>
              <a:t>　　</a:t>
            </a:r>
            <a:r>
              <a:rPr lang="en-US" altLang="zh-CN"/>
              <a:t>3.4  </a:t>
            </a:r>
            <a:r>
              <a:rPr lang="zh-CN" altLang="en-US"/>
              <a:t>已知文法</a:t>
            </a:r>
            <a:r>
              <a:rPr lang="en-US" altLang="zh-CN"/>
              <a:t>G[S]</a:t>
            </a:r>
            <a:r>
              <a:rPr lang="zh-CN" altLang="en-US"/>
              <a:t>为</a:t>
            </a:r>
            <a:r>
              <a:rPr lang="en-US" altLang="zh-CN"/>
              <a:t>S→SaS∣ε</a:t>
            </a:r>
            <a:r>
              <a:rPr lang="zh-CN" altLang="en-US"/>
              <a:t>，试证明文法</a:t>
            </a:r>
            <a:r>
              <a:rPr lang="en-US" altLang="zh-CN"/>
              <a:t>G[S]</a:t>
            </a:r>
            <a:r>
              <a:rPr lang="zh-CN" altLang="en-US"/>
              <a:t>为二义文法。　　</a:t>
            </a:r>
          </a:p>
        </p:txBody>
      </p:sp>
    </p:spTree>
  </p:cSld>
  <p:clrMapOvr>
    <a:masterClrMapping/>
  </p:clrMapOvr>
  <p:transition>
    <p:random/>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Text Box 4">
            <a:extLst>
              <a:ext uri="{FF2B5EF4-FFF2-40B4-BE49-F238E27FC236}">
                <a16:creationId xmlns:a16="http://schemas.microsoft.com/office/drawing/2014/main" id="{3EBA2CFF-59DC-74EA-3A36-6786310C69CB}"/>
              </a:ext>
            </a:extLst>
          </p:cNvPr>
          <p:cNvSpPr txBox="1">
            <a:spLocks noChangeArrowheads="1"/>
          </p:cNvSpPr>
          <p:nvPr/>
        </p:nvSpPr>
        <p:spPr bwMode="auto">
          <a:xfrm>
            <a:off x="174625" y="549275"/>
            <a:ext cx="8737600"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a:t>　　</a:t>
            </a:r>
            <a:r>
              <a:rPr lang="en-US" altLang="zh-CN"/>
              <a:t>3.5  </a:t>
            </a:r>
            <a:r>
              <a:rPr lang="zh-CN" altLang="en-US"/>
              <a:t>按指定类型，给出语言的文法。           </a:t>
            </a:r>
          </a:p>
          <a:p>
            <a:pPr eaLnBrk="1" hangingPunct="1">
              <a:lnSpc>
                <a:spcPct val="150000"/>
              </a:lnSpc>
            </a:pPr>
            <a:r>
              <a:rPr lang="zh-CN" altLang="en-US"/>
              <a:t>　　</a:t>
            </a:r>
            <a:r>
              <a:rPr lang="en-US" altLang="zh-CN"/>
              <a:t>(1)  L={aibj│j&gt;i≥1}</a:t>
            </a:r>
            <a:r>
              <a:rPr lang="zh-CN" altLang="en-US"/>
              <a:t>的上下文无关文法；</a:t>
            </a:r>
          </a:p>
          <a:p>
            <a:pPr eaLnBrk="1" hangingPunct="1">
              <a:lnSpc>
                <a:spcPct val="150000"/>
              </a:lnSpc>
            </a:pPr>
            <a:r>
              <a:rPr lang="zh-CN" altLang="en-US"/>
              <a:t>　　</a:t>
            </a:r>
            <a:r>
              <a:rPr lang="en-US" altLang="zh-CN"/>
              <a:t>(2) </a:t>
            </a:r>
            <a:r>
              <a:rPr lang="zh-CN" altLang="en-US"/>
              <a:t>字母表∑</a:t>
            </a:r>
            <a:r>
              <a:rPr lang="en-US" altLang="zh-CN"/>
              <a:t>={a,b}</a:t>
            </a:r>
            <a:r>
              <a:rPr lang="zh-CN" altLang="en-US"/>
              <a:t>上的同时只有奇数个</a:t>
            </a:r>
            <a:r>
              <a:rPr lang="en-US" altLang="zh-CN"/>
              <a:t>a</a:t>
            </a:r>
            <a:r>
              <a:rPr lang="zh-CN" altLang="en-US"/>
              <a:t>和奇数个</a:t>
            </a:r>
            <a:r>
              <a:rPr lang="en-US" altLang="zh-CN"/>
              <a:t>b</a:t>
            </a:r>
            <a:r>
              <a:rPr lang="zh-CN" altLang="en-US"/>
              <a:t>的所有串的集合的正规文法；</a:t>
            </a:r>
          </a:p>
          <a:p>
            <a:pPr eaLnBrk="1" hangingPunct="1">
              <a:lnSpc>
                <a:spcPct val="150000"/>
              </a:lnSpc>
            </a:pPr>
            <a:r>
              <a:rPr lang="zh-CN" altLang="en-US"/>
              <a:t>　　</a:t>
            </a:r>
            <a:r>
              <a:rPr lang="en-US" altLang="zh-CN"/>
              <a:t>(3) </a:t>
            </a:r>
            <a:r>
              <a:rPr lang="zh-CN" altLang="en-US"/>
              <a:t>由相同个数</a:t>
            </a:r>
            <a:r>
              <a:rPr lang="en-US" altLang="zh-CN"/>
              <a:t>a</a:t>
            </a:r>
            <a:r>
              <a:rPr lang="zh-CN" altLang="en-US"/>
              <a:t>和</a:t>
            </a:r>
            <a:r>
              <a:rPr lang="en-US" altLang="zh-CN"/>
              <a:t>b</a:t>
            </a:r>
            <a:r>
              <a:rPr lang="zh-CN" altLang="en-US"/>
              <a:t>组成句子的无二义文法。</a:t>
            </a:r>
          </a:p>
        </p:txBody>
      </p:sp>
    </p:spTree>
  </p:cSld>
  <p:clrMapOvr>
    <a:masterClrMapping/>
  </p:clrMapOvr>
  <p:transition>
    <p:random/>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Text Box 2">
            <a:extLst>
              <a:ext uri="{FF2B5EF4-FFF2-40B4-BE49-F238E27FC236}">
                <a16:creationId xmlns:a16="http://schemas.microsoft.com/office/drawing/2014/main" id="{FB47E01E-A127-B5A8-8663-64F98B0D787F}"/>
              </a:ext>
            </a:extLst>
          </p:cNvPr>
          <p:cNvSpPr txBox="1">
            <a:spLocks noChangeArrowheads="1"/>
          </p:cNvSpPr>
          <p:nvPr/>
        </p:nvSpPr>
        <p:spPr bwMode="auto">
          <a:xfrm>
            <a:off x="130175" y="476250"/>
            <a:ext cx="8824913"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3.6  </a:t>
            </a:r>
            <a:r>
              <a:rPr lang="zh-CN" altLang="en-US"/>
              <a:t>有文法</a:t>
            </a:r>
            <a:r>
              <a:rPr lang="en-US" altLang="zh-CN"/>
              <a:t>G[S]: S→aAcB∣Bd</a:t>
            </a:r>
          </a:p>
          <a:p>
            <a:pPr algn="just" eaLnBrk="1" hangingPunct="1">
              <a:lnSpc>
                <a:spcPct val="120000"/>
              </a:lnSpc>
              <a:spcBef>
                <a:spcPct val="50000"/>
              </a:spcBef>
            </a:pPr>
            <a:r>
              <a:rPr lang="zh-CN" altLang="en-US"/>
              <a:t>　　</a:t>
            </a:r>
            <a:r>
              <a:rPr lang="en-US" altLang="zh-CN"/>
              <a:t>A→AaB∣c</a:t>
            </a:r>
          </a:p>
          <a:p>
            <a:pPr algn="just" eaLnBrk="1" hangingPunct="1">
              <a:lnSpc>
                <a:spcPct val="120000"/>
              </a:lnSpc>
              <a:spcBef>
                <a:spcPct val="50000"/>
              </a:spcBef>
            </a:pPr>
            <a:r>
              <a:rPr lang="zh-CN" altLang="en-US"/>
              <a:t>　　</a:t>
            </a:r>
            <a:r>
              <a:rPr lang="en-US" altLang="zh-CN"/>
              <a:t>B→bScA∣b</a:t>
            </a:r>
          </a:p>
          <a:p>
            <a:pPr algn="just" eaLnBrk="1" hangingPunct="1">
              <a:lnSpc>
                <a:spcPct val="120000"/>
              </a:lnSpc>
              <a:spcBef>
                <a:spcPct val="50000"/>
              </a:spcBef>
            </a:pPr>
            <a:r>
              <a:rPr lang="zh-CN" altLang="en-US"/>
              <a:t>　　</a:t>
            </a:r>
            <a:r>
              <a:rPr lang="en-US" altLang="zh-CN"/>
              <a:t>(1) </a:t>
            </a:r>
            <a:r>
              <a:rPr lang="zh-CN" altLang="en-US"/>
              <a:t>试求句型</a:t>
            </a:r>
            <a:r>
              <a:rPr lang="en-US" altLang="zh-CN"/>
              <a:t>aAaBcbbdcc</a:t>
            </a:r>
            <a:r>
              <a:rPr lang="zh-CN" altLang="en-US"/>
              <a:t>和</a:t>
            </a:r>
            <a:r>
              <a:rPr lang="en-US" altLang="zh-CN"/>
              <a:t>aAcbBdcc</a:t>
            </a:r>
            <a:r>
              <a:rPr lang="zh-CN" altLang="en-US"/>
              <a:t>的句柄；</a:t>
            </a:r>
          </a:p>
          <a:p>
            <a:pPr algn="just" eaLnBrk="1" hangingPunct="1">
              <a:lnSpc>
                <a:spcPct val="120000"/>
              </a:lnSpc>
              <a:spcBef>
                <a:spcPct val="50000"/>
              </a:spcBef>
            </a:pPr>
            <a:r>
              <a:rPr lang="zh-CN" altLang="en-US"/>
              <a:t>　　</a:t>
            </a:r>
            <a:r>
              <a:rPr lang="en-US" altLang="zh-CN"/>
              <a:t>(2) </a:t>
            </a:r>
            <a:r>
              <a:rPr lang="zh-CN" altLang="en-US"/>
              <a:t>写出句子</a:t>
            </a:r>
            <a:r>
              <a:rPr lang="en-US" altLang="zh-CN"/>
              <a:t>acabcbbdcc</a:t>
            </a:r>
            <a:r>
              <a:rPr lang="zh-CN" altLang="en-US"/>
              <a:t>的最左推导过程。</a:t>
            </a:r>
          </a:p>
          <a:p>
            <a:pPr algn="just" eaLnBrk="1" hangingPunct="1">
              <a:lnSpc>
                <a:spcPct val="120000"/>
              </a:lnSpc>
              <a:spcBef>
                <a:spcPct val="50000"/>
              </a:spcBef>
            </a:pPr>
            <a:r>
              <a:rPr lang="zh-CN" altLang="en-US"/>
              <a:t>　　</a:t>
            </a:r>
            <a:r>
              <a:rPr lang="en-US" altLang="zh-CN"/>
              <a:t>3.7  </a:t>
            </a:r>
            <a:r>
              <a:rPr lang="zh-CN" altLang="en-US"/>
              <a:t>对于文法</a:t>
            </a:r>
            <a:r>
              <a:rPr lang="en-US" altLang="zh-CN"/>
              <a:t>G[S]: S→(L)∣aS∣a</a:t>
            </a:r>
          </a:p>
          <a:p>
            <a:pPr algn="just" eaLnBrk="1" hangingPunct="1">
              <a:lnSpc>
                <a:spcPct val="120000"/>
              </a:lnSpc>
              <a:spcBef>
                <a:spcPct val="50000"/>
              </a:spcBef>
            </a:pPr>
            <a:r>
              <a:rPr lang="zh-CN" altLang="en-US"/>
              <a:t>　　</a:t>
            </a:r>
            <a:r>
              <a:rPr lang="en-US" altLang="zh-CN"/>
              <a:t>L→L, S∣S</a:t>
            </a:r>
          </a:p>
          <a:p>
            <a:pPr algn="just" eaLnBrk="1" hangingPunct="1">
              <a:lnSpc>
                <a:spcPct val="120000"/>
              </a:lnSpc>
              <a:spcBef>
                <a:spcPct val="50000"/>
              </a:spcBef>
            </a:pPr>
            <a:r>
              <a:rPr lang="zh-CN" altLang="en-US"/>
              <a:t>　　</a:t>
            </a:r>
            <a:r>
              <a:rPr lang="en-US" altLang="zh-CN"/>
              <a:t>(1) </a:t>
            </a:r>
            <a:r>
              <a:rPr lang="zh-CN" altLang="en-US"/>
              <a:t>画出句型</a:t>
            </a:r>
            <a:r>
              <a:rPr lang="en-US" altLang="zh-CN"/>
              <a:t>(S,(a))</a:t>
            </a:r>
            <a:r>
              <a:rPr lang="zh-CN" altLang="en-US"/>
              <a:t>的语法树；</a:t>
            </a:r>
          </a:p>
          <a:p>
            <a:pPr algn="just" eaLnBrk="1" hangingPunct="1">
              <a:lnSpc>
                <a:spcPct val="120000"/>
              </a:lnSpc>
              <a:spcBef>
                <a:spcPct val="50000"/>
              </a:spcBef>
            </a:pPr>
            <a:r>
              <a:rPr lang="zh-CN" altLang="en-US"/>
              <a:t>　　</a:t>
            </a:r>
            <a:r>
              <a:rPr lang="en-US" altLang="zh-CN"/>
              <a:t>(2) </a:t>
            </a:r>
            <a:r>
              <a:rPr lang="zh-CN" altLang="en-US"/>
              <a:t>写出上述句型的所有短语、直接短语、句柄、素短语和最左素短语。</a:t>
            </a:r>
          </a:p>
        </p:txBody>
      </p:sp>
    </p:spTree>
  </p:cSld>
  <p:clrMapOvr>
    <a:masterClrMapping/>
  </p:clrMapOvr>
  <p:transition>
    <p:random/>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ext Box 2">
            <a:extLst>
              <a:ext uri="{FF2B5EF4-FFF2-40B4-BE49-F238E27FC236}">
                <a16:creationId xmlns:a16="http://schemas.microsoft.com/office/drawing/2014/main" id="{79E40B71-549A-4430-0267-3A6A35AD4035}"/>
              </a:ext>
            </a:extLst>
          </p:cNvPr>
          <p:cNvSpPr txBox="1">
            <a:spLocks noChangeArrowheads="1"/>
          </p:cNvSpPr>
          <p:nvPr/>
        </p:nvSpPr>
        <p:spPr bwMode="auto">
          <a:xfrm>
            <a:off x="174625" y="549275"/>
            <a:ext cx="8751888"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a:t>
            </a:r>
            <a:r>
              <a:rPr lang="en-US" altLang="zh-CN"/>
              <a:t>3.8  </a:t>
            </a:r>
            <a:r>
              <a:rPr lang="zh-CN" altLang="en-US"/>
              <a:t>下述文法描述了</a:t>
            </a:r>
            <a:r>
              <a:rPr lang="en-US" altLang="zh-CN"/>
              <a:t>C</a:t>
            </a:r>
            <a:r>
              <a:rPr lang="zh-CN" altLang="en-US"/>
              <a:t>语言整数变量的声明语句：</a:t>
            </a:r>
          </a:p>
          <a:p>
            <a:pPr algn="just" eaLnBrk="1" hangingPunct="1">
              <a:lnSpc>
                <a:spcPct val="140000"/>
              </a:lnSpc>
            </a:pPr>
            <a:r>
              <a:rPr lang="zh-CN" altLang="en-US"/>
              <a:t>　　	</a:t>
            </a:r>
            <a:r>
              <a:rPr lang="en-US" altLang="zh-CN"/>
              <a:t>G[D]:  D→TL</a:t>
            </a:r>
          </a:p>
          <a:p>
            <a:pPr algn="just" eaLnBrk="1" hangingPunct="1">
              <a:lnSpc>
                <a:spcPct val="140000"/>
              </a:lnSpc>
            </a:pPr>
            <a:r>
              <a:rPr lang="zh-CN" altLang="en-US"/>
              <a:t>　　	</a:t>
            </a:r>
            <a:r>
              <a:rPr lang="en-US" altLang="zh-CN"/>
              <a:t>T→int∣long∣short</a:t>
            </a:r>
          </a:p>
          <a:p>
            <a:pPr algn="just" eaLnBrk="1" hangingPunct="1">
              <a:lnSpc>
                <a:spcPct val="140000"/>
              </a:lnSpc>
            </a:pPr>
            <a:r>
              <a:rPr lang="zh-CN" altLang="en-US"/>
              <a:t>　　	</a:t>
            </a:r>
            <a:r>
              <a:rPr lang="en-US" altLang="zh-CN"/>
              <a:t>L→id∣L, id</a:t>
            </a:r>
          </a:p>
          <a:p>
            <a:pPr algn="just" eaLnBrk="1" hangingPunct="1">
              <a:lnSpc>
                <a:spcPct val="140000"/>
              </a:lnSpc>
            </a:pPr>
            <a:r>
              <a:rPr lang="zh-CN" altLang="en-US"/>
              <a:t>　　</a:t>
            </a:r>
            <a:r>
              <a:rPr lang="en-US" altLang="zh-CN"/>
              <a:t>(1) </a:t>
            </a:r>
            <a:r>
              <a:rPr lang="zh-CN" altLang="en-US"/>
              <a:t>改造上述文法，使其接受相同的输入序列，但文法是右递归的；</a:t>
            </a:r>
          </a:p>
          <a:p>
            <a:pPr algn="just" eaLnBrk="1" hangingPunct="1">
              <a:lnSpc>
                <a:spcPct val="140000"/>
              </a:lnSpc>
            </a:pPr>
            <a:r>
              <a:rPr lang="zh-CN" altLang="en-US"/>
              <a:t>　　</a:t>
            </a:r>
            <a:r>
              <a:rPr lang="en-US" altLang="zh-CN"/>
              <a:t>(2) </a:t>
            </a:r>
            <a:r>
              <a:rPr lang="zh-CN" altLang="en-US"/>
              <a:t>分别以上述文法</a:t>
            </a:r>
            <a:r>
              <a:rPr lang="en-US" altLang="zh-CN"/>
              <a:t>G[D]</a:t>
            </a:r>
            <a:r>
              <a:rPr lang="zh-CN" altLang="en-US"/>
              <a:t>和改造后的文法</a:t>
            </a:r>
            <a:r>
              <a:rPr lang="en-US" altLang="zh-CN"/>
              <a:t>G'[D]</a:t>
            </a:r>
            <a:r>
              <a:rPr lang="zh-CN" altLang="en-US"/>
              <a:t>为输入序列</a:t>
            </a:r>
            <a:r>
              <a:rPr lang="en-US" altLang="zh-CN"/>
              <a:t>int a,b,c</a:t>
            </a:r>
            <a:r>
              <a:rPr lang="zh-CN" altLang="en-US"/>
              <a:t>构造分析树。</a:t>
            </a:r>
          </a:p>
          <a:p>
            <a:pPr algn="just" eaLnBrk="1" hangingPunct="1">
              <a:lnSpc>
                <a:spcPct val="140000"/>
              </a:lnSpc>
            </a:pPr>
            <a:r>
              <a:rPr lang="zh-CN" altLang="en-US"/>
              <a:t>　　</a:t>
            </a:r>
            <a:r>
              <a:rPr lang="en-US" altLang="zh-CN"/>
              <a:t>3.9  </a:t>
            </a:r>
            <a:r>
              <a:rPr lang="zh-CN" altLang="en-US"/>
              <a:t>考虑文法</a:t>
            </a:r>
            <a:r>
              <a:rPr lang="en-US" altLang="zh-CN"/>
              <a:t>G[S]: S→(T)∣a+S∣a</a:t>
            </a:r>
          </a:p>
          <a:p>
            <a:pPr algn="just" eaLnBrk="1" hangingPunct="1">
              <a:lnSpc>
                <a:spcPct val="140000"/>
              </a:lnSpc>
            </a:pPr>
            <a:r>
              <a:rPr lang="en-US" altLang="zh-CN"/>
              <a:t>	T→T, S∣S</a:t>
            </a:r>
          </a:p>
          <a:p>
            <a:pPr algn="just" eaLnBrk="1" hangingPunct="1">
              <a:lnSpc>
                <a:spcPct val="140000"/>
              </a:lnSpc>
            </a:pPr>
            <a:r>
              <a:rPr lang="zh-CN" altLang="en-US"/>
              <a:t>　　消除文法的左递归及提取公共左因子，然后对每个非终结符写出不带回溯的递归子程序。</a:t>
            </a:r>
          </a:p>
        </p:txBody>
      </p:sp>
    </p:spTree>
  </p:cSld>
  <p:clrMapOvr>
    <a:masterClrMapping/>
  </p:clrMapOvr>
  <p:transition>
    <p:random/>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ext Box 2">
            <a:extLst>
              <a:ext uri="{FF2B5EF4-FFF2-40B4-BE49-F238E27FC236}">
                <a16:creationId xmlns:a16="http://schemas.microsoft.com/office/drawing/2014/main" id="{67F2A430-F601-6285-EA1C-CA69C8F7BC6A}"/>
              </a:ext>
            </a:extLst>
          </p:cNvPr>
          <p:cNvSpPr txBox="1">
            <a:spLocks noChangeArrowheads="1"/>
          </p:cNvSpPr>
          <p:nvPr/>
        </p:nvSpPr>
        <p:spPr bwMode="auto">
          <a:xfrm>
            <a:off x="217488" y="549275"/>
            <a:ext cx="87661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3.10  </a:t>
            </a:r>
            <a:r>
              <a:rPr lang="zh-CN" altLang="en-US"/>
              <a:t>已知文法</a:t>
            </a:r>
            <a:r>
              <a:rPr lang="en-US" altLang="zh-CN"/>
              <a:t>G[A]:  A→aABl∣a</a:t>
            </a:r>
          </a:p>
          <a:p>
            <a:pPr algn="just" eaLnBrk="1" hangingPunct="1">
              <a:lnSpc>
                <a:spcPct val="120000"/>
              </a:lnSpc>
              <a:spcBef>
                <a:spcPct val="50000"/>
              </a:spcBef>
            </a:pPr>
            <a:r>
              <a:rPr lang="en-US" altLang="zh-CN"/>
              <a:t>	B→Bb∣d</a:t>
            </a:r>
          </a:p>
          <a:p>
            <a:pPr algn="just" eaLnBrk="1" hangingPunct="1">
              <a:lnSpc>
                <a:spcPct val="120000"/>
              </a:lnSpc>
              <a:spcBef>
                <a:spcPct val="50000"/>
              </a:spcBef>
            </a:pPr>
            <a:r>
              <a:rPr lang="zh-CN" altLang="en-US"/>
              <a:t>　　</a:t>
            </a:r>
            <a:r>
              <a:rPr lang="en-US" altLang="zh-CN"/>
              <a:t>(1) </a:t>
            </a:r>
            <a:r>
              <a:rPr lang="zh-CN" altLang="en-US"/>
              <a:t>试给出与</a:t>
            </a:r>
            <a:r>
              <a:rPr lang="en-US" altLang="zh-CN"/>
              <a:t>G[A]</a:t>
            </a:r>
            <a:r>
              <a:rPr lang="zh-CN" altLang="en-US"/>
              <a:t>等价的</a:t>
            </a:r>
            <a:r>
              <a:rPr lang="en-US" altLang="zh-CN"/>
              <a:t>LL(1)</a:t>
            </a:r>
            <a:r>
              <a:rPr lang="zh-CN" altLang="en-US"/>
              <a:t>文法</a:t>
            </a:r>
            <a:r>
              <a:rPr lang="en-US" altLang="zh-CN"/>
              <a:t>G'[A]</a:t>
            </a:r>
            <a:r>
              <a:rPr lang="zh-CN" altLang="en-US"/>
              <a:t>；</a:t>
            </a:r>
          </a:p>
          <a:p>
            <a:pPr algn="just" eaLnBrk="1" hangingPunct="1">
              <a:lnSpc>
                <a:spcPct val="120000"/>
              </a:lnSpc>
              <a:spcBef>
                <a:spcPct val="50000"/>
              </a:spcBef>
            </a:pPr>
            <a:r>
              <a:rPr lang="zh-CN" altLang="en-US"/>
              <a:t>　　</a:t>
            </a:r>
            <a:r>
              <a:rPr lang="en-US" altLang="zh-CN"/>
              <a:t>(2) </a:t>
            </a:r>
            <a:r>
              <a:rPr lang="zh-CN" altLang="en-US"/>
              <a:t>构造</a:t>
            </a:r>
            <a:r>
              <a:rPr lang="en-US" altLang="zh-CN"/>
              <a:t>G'[A]</a:t>
            </a:r>
            <a:r>
              <a:rPr lang="zh-CN" altLang="en-US"/>
              <a:t>的</a:t>
            </a:r>
            <a:r>
              <a:rPr lang="en-US" altLang="zh-CN"/>
              <a:t>LL(1)</a:t>
            </a:r>
            <a:r>
              <a:rPr lang="zh-CN" altLang="en-US"/>
              <a:t>分析表；</a:t>
            </a:r>
          </a:p>
          <a:p>
            <a:pPr algn="just" eaLnBrk="1" hangingPunct="1">
              <a:lnSpc>
                <a:spcPct val="120000"/>
              </a:lnSpc>
              <a:spcBef>
                <a:spcPct val="50000"/>
              </a:spcBef>
            </a:pPr>
            <a:r>
              <a:rPr lang="zh-CN" altLang="en-US"/>
              <a:t>　　</a:t>
            </a:r>
            <a:r>
              <a:rPr lang="en-US" altLang="zh-CN"/>
              <a:t>(3) </a:t>
            </a:r>
            <a:r>
              <a:rPr lang="zh-CN" altLang="en-US"/>
              <a:t>给出输入串</a:t>
            </a:r>
            <a:r>
              <a:rPr lang="en-US" altLang="zh-CN"/>
              <a:t>aadl#</a:t>
            </a:r>
            <a:r>
              <a:rPr lang="zh-CN" altLang="en-US"/>
              <a:t>的分析过程。</a:t>
            </a:r>
          </a:p>
          <a:p>
            <a:pPr algn="just" eaLnBrk="1" hangingPunct="1">
              <a:lnSpc>
                <a:spcPct val="120000"/>
              </a:lnSpc>
              <a:spcBef>
                <a:spcPct val="50000"/>
              </a:spcBef>
            </a:pPr>
            <a:r>
              <a:rPr lang="zh-CN" altLang="en-US"/>
              <a:t>　　</a:t>
            </a:r>
            <a:r>
              <a:rPr lang="en-US" altLang="zh-CN"/>
              <a:t>3.11  </a:t>
            </a:r>
            <a:r>
              <a:rPr lang="zh-CN" altLang="en-US"/>
              <a:t>将下述文法改造为</a:t>
            </a:r>
            <a:r>
              <a:rPr lang="en-US" altLang="zh-CN"/>
              <a:t>LL(1)</a:t>
            </a:r>
            <a:r>
              <a:rPr lang="zh-CN" altLang="en-US"/>
              <a:t>文法：</a:t>
            </a:r>
          </a:p>
          <a:p>
            <a:pPr algn="just" eaLnBrk="1" hangingPunct="1">
              <a:lnSpc>
                <a:spcPct val="120000"/>
              </a:lnSpc>
              <a:spcBef>
                <a:spcPct val="50000"/>
              </a:spcBef>
            </a:pPr>
            <a:r>
              <a:rPr lang="zh-CN" altLang="en-US"/>
              <a:t>	</a:t>
            </a:r>
            <a:r>
              <a:rPr lang="en-US" altLang="zh-CN"/>
              <a:t>G[V]:  V→N∣N[E]</a:t>
            </a:r>
          </a:p>
          <a:p>
            <a:pPr algn="just" eaLnBrk="1" hangingPunct="1">
              <a:lnSpc>
                <a:spcPct val="120000"/>
              </a:lnSpc>
              <a:spcBef>
                <a:spcPct val="50000"/>
              </a:spcBef>
            </a:pPr>
            <a:r>
              <a:rPr lang="en-US" altLang="zh-CN"/>
              <a:t>	E→V∣V+E</a:t>
            </a:r>
          </a:p>
          <a:p>
            <a:pPr algn="just" eaLnBrk="1" hangingPunct="1">
              <a:lnSpc>
                <a:spcPct val="120000"/>
              </a:lnSpc>
              <a:spcBef>
                <a:spcPct val="50000"/>
              </a:spcBef>
            </a:pPr>
            <a:r>
              <a:rPr lang="en-US" altLang="zh-CN"/>
              <a:t>	N→i</a:t>
            </a:r>
          </a:p>
        </p:txBody>
      </p:sp>
    </p:spTree>
  </p:cSld>
  <p:clrMapOvr>
    <a:masterClrMapping/>
  </p:clrMapOvr>
  <p:transition>
    <p:random/>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ext Box 2">
            <a:extLst>
              <a:ext uri="{FF2B5EF4-FFF2-40B4-BE49-F238E27FC236}">
                <a16:creationId xmlns:a16="http://schemas.microsoft.com/office/drawing/2014/main" id="{F350FFB3-651A-AE12-AFC7-28DD9E1D7B33}"/>
              </a:ext>
            </a:extLst>
          </p:cNvPr>
          <p:cNvSpPr txBox="1">
            <a:spLocks noChangeArrowheads="1"/>
          </p:cNvSpPr>
          <p:nvPr/>
        </p:nvSpPr>
        <p:spPr bwMode="auto">
          <a:xfrm>
            <a:off x="231775" y="404813"/>
            <a:ext cx="8666163"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a:t>
            </a:r>
            <a:r>
              <a:rPr lang="en-US" altLang="zh-CN"/>
              <a:t>3.12  </a:t>
            </a:r>
            <a:r>
              <a:rPr lang="zh-CN" altLang="en-US"/>
              <a:t>对文法</a:t>
            </a:r>
            <a:r>
              <a:rPr lang="en-US" altLang="zh-CN"/>
              <a:t>G[E]:  E→E+T∣T</a:t>
            </a:r>
          </a:p>
          <a:p>
            <a:pPr algn="just" eaLnBrk="1" hangingPunct="1">
              <a:lnSpc>
                <a:spcPct val="140000"/>
              </a:lnSpc>
            </a:pPr>
            <a:r>
              <a:rPr lang="en-US" altLang="zh-CN"/>
              <a:t>                      T→T*P∣P</a:t>
            </a:r>
          </a:p>
          <a:p>
            <a:pPr algn="just" eaLnBrk="1" hangingPunct="1">
              <a:lnSpc>
                <a:spcPct val="140000"/>
              </a:lnSpc>
            </a:pPr>
            <a:r>
              <a:rPr lang="en-US" altLang="zh-CN"/>
              <a:t>                      P→i</a:t>
            </a:r>
          </a:p>
          <a:p>
            <a:pPr algn="just" eaLnBrk="1" hangingPunct="1">
              <a:lnSpc>
                <a:spcPct val="140000"/>
              </a:lnSpc>
            </a:pPr>
            <a:r>
              <a:rPr lang="zh-CN" altLang="en-US"/>
              <a:t>　　</a:t>
            </a:r>
            <a:r>
              <a:rPr lang="en-US" altLang="zh-CN"/>
              <a:t>(1) </a:t>
            </a:r>
            <a:r>
              <a:rPr lang="zh-CN" altLang="en-US"/>
              <a:t>构造该文法的优先关系表</a:t>
            </a:r>
            <a:r>
              <a:rPr lang="en-US" altLang="zh-CN"/>
              <a:t>(</a:t>
            </a:r>
            <a:r>
              <a:rPr lang="zh-CN" altLang="en-US"/>
              <a:t>不考虑语句括号</a:t>
            </a:r>
            <a:r>
              <a:rPr lang="en-US" altLang="zh-CN"/>
              <a:t>#)</a:t>
            </a:r>
            <a:r>
              <a:rPr lang="zh-CN" altLang="en-US"/>
              <a:t>，并指出此文法是否为算符优先文法；</a:t>
            </a:r>
          </a:p>
          <a:p>
            <a:pPr algn="just" eaLnBrk="1" hangingPunct="1">
              <a:lnSpc>
                <a:spcPct val="140000"/>
              </a:lnSpc>
            </a:pPr>
            <a:r>
              <a:rPr lang="zh-CN" altLang="en-US"/>
              <a:t>　　</a:t>
            </a:r>
            <a:r>
              <a:rPr lang="en-US" altLang="zh-CN"/>
              <a:t>(2) </a:t>
            </a:r>
            <a:r>
              <a:rPr lang="zh-CN" altLang="en-US"/>
              <a:t>构造文法</a:t>
            </a:r>
            <a:r>
              <a:rPr lang="en-US" altLang="zh-CN"/>
              <a:t>G[E]</a:t>
            </a:r>
            <a:r>
              <a:rPr lang="zh-CN" altLang="en-US"/>
              <a:t>的优先函数。</a:t>
            </a:r>
          </a:p>
          <a:p>
            <a:pPr algn="just" eaLnBrk="1" hangingPunct="1">
              <a:lnSpc>
                <a:spcPct val="140000"/>
              </a:lnSpc>
            </a:pPr>
            <a:r>
              <a:rPr lang="zh-CN" altLang="en-US"/>
              <a:t>　　</a:t>
            </a:r>
            <a:r>
              <a:rPr lang="en-US" altLang="zh-CN"/>
              <a:t>3.13  </a:t>
            </a:r>
            <a:r>
              <a:rPr lang="zh-CN" altLang="en-US"/>
              <a:t>设有文法</a:t>
            </a:r>
            <a:r>
              <a:rPr lang="en-US" altLang="zh-CN"/>
              <a:t>G[S]:   S→a∣b∣(A)</a:t>
            </a:r>
          </a:p>
          <a:p>
            <a:pPr algn="just" eaLnBrk="1" hangingPunct="1">
              <a:lnSpc>
                <a:spcPct val="140000"/>
              </a:lnSpc>
            </a:pPr>
            <a:r>
              <a:rPr lang="en-US" altLang="zh-CN"/>
              <a:t>		A→SdA∣S</a:t>
            </a:r>
          </a:p>
          <a:p>
            <a:pPr algn="just" eaLnBrk="1" hangingPunct="1">
              <a:lnSpc>
                <a:spcPct val="140000"/>
              </a:lnSpc>
            </a:pPr>
            <a:r>
              <a:rPr lang="zh-CN" altLang="en-US"/>
              <a:t>　　</a:t>
            </a:r>
            <a:r>
              <a:rPr lang="en-US" altLang="zh-CN"/>
              <a:t>(1) </a:t>
            </a:r>
            <a:r>
              <a:rPr lang="zh-CN" altLang="en-US"/>
              <a:t>构造算符优先关系表；</a:t>
            </a:r>
          </a:p>
          <a:p>
            <a:pPr algn="just" eaLnBrk="1" hangingPunct="1">
              <a:lnSpc>
                <a:spcPct val="140000"/>
              </a:lnSpc>
            </a:pPr>
            <a:r>
              <a:rPr lang="zh-CN" altLang="en-US"/>
              <a:t>　　</a:t>
            </a:r>
            <a:r>
              <a:rPr lang="en-US" altLang="zh-CN"/>
              <a:t>(2) </a:t>
            </a:r>
            <a:r>
              <a:rPr lang="zh-CN" altLang="en-US"/>
              <a:t>给出句型</a:t>
            </a:r>
            <a:r>
              <a:rPr lang="en-US" altLang="zh-CN"/>
              <a:t>(SdSdS)</a:t>
            </a:r>
            <a:r>
              <a:rPr lang="zh-CN" altLang="en-US"/>
              <a:t>的短语、简单短语、句柄、素短语和最左素短语；</a:t>
            </a:r>
          </a:p>
          <a:p>
            <a:pPr algn="just" eaLnBrk="1" hangingPunct="1">
              <a:lnSpc>
                <a:spcPct val="140000"/>
              </a:lnSpc>
            </a:pPr>
            <a:r>
              <a:rPr lang="zh-CN" altLang="en-US"/>
              <a:t>　　</a:t>
            </a:r>
            <a:r>
              <a:rPr lang="en-US" altLang="zh-CN"/>
              <a:t>(3) </a:t>
            </a:r>
            <a:r>
              <a:rPr lang="zh-CN" altLang="en-US"/>
              <a:t>给出输入串</a:t>
            </a:r>
            <a:r>
              <a:rPr lang="en-US" altLang="zh-CN"/>
              <a:t>(adb)#</a:t>
            </a:r>
            <a:r>
              <a:rPr lang="zh-CN" altLang="en-US"/>
              <a:t>的分析过程。</a:t>
            </a:r>
          </a:p>
        </p:txBody>
      </p:sp>
    </p:spTree>
  </p:cSld>
  <p:clrMapOvr>
    <a:masterClrMapping/>
  </p:clrMapOvr>
  <p:transition>
    <p:random/>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ext Box 2">
            <a:extLst>
              <a:ext uri="{FF2B5EF4-FFF2-40B4-BE49-F238E27FC236}">
                <a16:creationId xmlns:a16="http://schemas.microsoft.com/office/drawing/2014/main" id="{60F1639F-ADDF-DEF3-E673-4D22BF561633}"/>
              </a:ext>
            </a:extLst>
          </p:cNvPr>
          <p:cNvSpPr txBox="1">
            <a:spLocks noChangeArrowheads="1"/>
          </p:cNvSpPr>
          <p:nvPr/>
        </p:nvSpPr>
        <p:spPr bwMode="auto">
          <a:xfrm>
            <a:off x="261938" y="374650"/>
            <a:ext cx="8707437" cy="651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pPr>
            <a:r>
              <a:rPr lang="zh-CN" altLang="en-US"/>
              <a:t>　　</a:t>
            </a:r>
            <a:r>
              <a:rPr lang="en-US" altLang="zh-CN"/>
              <a:t>3.14  </a:t>
            </a:r>
            <a:r>
              <a:rPr lang="zh-CN" altLang="en-US"/>
              <a:t>在算符优先分析法中，为什么要在找到最左素短语的尾时才返回来确定其对应的头？能否按扫描顺序先找到头后再找到对应的尾，为什么？ </a:t>
            </a:r>
          </a:p>
          <a:p>
            <a:pPr algn="just" eaLnBrk="1" hangingPunct="1">
              <a:lnSpc>
                <a:spcPct val="135000"/>
              </a:lnSpc>
            </a:pPr>
            <a:r>
              <a:rPr lang="zh-CN" altLang="en-US"/>
              <a:t>　　</a:t>
            </a:r>
            <a:r>
              <a:rPr lang="en-US" altLang="zh-CN"/>
              <a:t>3.15  </a:t>
            </a:r>
            <a:r>
              <a:rPr lang="zh-CN" altLang="en-US"/>
              <a:t>试证明在算符文法中，任何句型都不包含两个相邻的非终结符。</a:t>
            </a:r>
          </a:p>
          <a:p>
            <a:pPr algn="just" eaLnBrk="1" hangingPunct="1">
              <a:lnSpc>
                <a:spcPct val="135000"/>
              </a:lnSpc>
            </a:pPr>
            <a:r>
              <a:rPr lang="zh-CN" altLang="en-US"/>
              <a:t>　　</a:t>
            </a:r>
            <a:r>
              <a:rPr lang="en-US" altLang="zh-CN"/>
              <a:t>3.16  </a:t>
            </a:r>
            <a:r>
              <a:rPr lang="zh-CN" altLang="en-US"/>
              <a:t>给出文法</a:t>
            </a:r>
            <a:r>
              <a:rPr lang="en-US" altLang="zh-CN"/>
              <a:t>G[S]:  S→aSb∣P</a:t>
            </a:r>
          </a:p>
          <a:p>
            <a:pPr algn="just" eaLnBrk="1" hangingPunct="1">
              <a:lnSpc>
                <a:spcPct val="135000"/>
              </a:lnSpc>
            </a:pPr>
            <a:r>
              <a:rPr lang="en-US" altLang="zh-CN"/>
              <a:t>          P→bPc∣bQc</a:t>
            </a:r>
          </a:p>
          <a:p>
            <a:pPr algn="just" eaLnBrk="1" hangingPunct="1">
              <a:lnSpc>
                <a:spcPct val="135000"/>
              </a:lnSpc>
            </a:pPr>
            <a:r>
              <a:rPr lang="en-US" altLang="zh-CN"/>
              <a:t>          Q→Qa∣a</a:t>
            </a:r>
          </a:p>
          <a:p>
            <a:pPr algn="just" eaLnBrk="1" hangingPunct="1">
              <a:lnSpc>
                <a:spcPct val="135000"/>
              </a:lnSpc>
            </a:pPr>
            <a:r>
              <a:rPr lang="zh-CN" altLang="en-US"/>
              <a:t>　　</a:t>
            </a:r>
            <a:r>
              <a:rPr lang="en-US" altLang="zh-CN"/>
              <a:t>(1) </a:t>
            </a:r>
            <a:r>
              <a:rPr lang="zh-CN" altLang="en-US"/>
              <a:t>它是</a:t>
            </a:r>
            <a:r>
              <a:rPr lang="en-US" altLang="zh-CN"/>
              <a:t>Chomsky</a:t>
            </a:r>
            <a:r>
              <a:rPr lang="zh-CN" altLang="en-US"/>
              <a:t>哪一型文法？</a:t>
            </a:r>
          </a:p>
          <a:p>
            <a:pPr algn="just" eaLnBrk="1" hangingPunct="1">
              <a:lnSpc>
                <a:spcPct val="135000"/>
              </a:lnSpc>
            </a:pPr>
            <a:r>
              <a:rPr lang="zh-CN" altLang="en-US"/>
              <a:t>　　</a:t>
            </a:r>
            <a:r>
              <a:rPr lang="en-US" altLang="zh-CN"/>
              <a:t>(2) </a:t>
            </a:r>
            <a:r>
              <a:rPr lang="zh-CN" altLang="en-US"/>
              <a:t>它生成的语言是什么？</a:t>
            </a:r>
          </a:p>
          <a:p>
            <a:pPr algn="just" eaLnBrk="1" hangingPunct="1">
              <a:lnSpc>
                <a:spcPct val="135000"/>
              </a:lnSpc>
            </a:pPr>
            <a:r>
              <a:rPr lang="zh-CN" altLang="en-US"/>
              <a:t>　　</a:t>
            </a:r>
            <a:r>
              <a:rPr lang="en-US" altLang="zh-CN"/>
              <a:t>(3) </a:t>
            </a:r>
            <a:r>
              <a:rPr lang="zh-CN" altLang="en-US"/>
              <a:t>它是不是算符优先文法</a:t>
            </a:r>
            <a:r>
              <a:rPr lang="en-US" altLang="zh-CN"/>
              <a:t>?</a:t>
            </a:r>
            <a:r>
              <a:rPr lang="zh-CN" altLang="en-US"/>
              <a:t>请构造算符优先关系表并证实之</a:t>
            </a:r>
            <a:r>
              <a:rPr lang="en-US" altLang="zh-CN"/>
              <a:t>;</a:t>
            </a:r>
          </a:p>
          <a:p>
            <a:pPr algn="just" eaLnBrk="1" hangingPunct="1">
              <a:lnSpc>
                <a:spcPct val="135000"/>
              </a:lnSpc>
            </a:pPr>
            <a:r>
              <a:rPr lang="zh-CN" altLang="en-US"/>
              <a:t>　　</a:t>
            </a:r>
            <a:r>
              <a:rPr lang="en-US" altLang="zh-CN"/>
              <a:t>(4) </a:t>
            </a:r>
            <a:r>
              <a:rPr lang="zh-CN" altLang="en-US"/>
              <a:t>文法</a:t>
            </a:r>
            <a:r>
              <a:rPr lang="en-US" altLang="zh-CN"/>
              <a:t>G[S]</a:t>
            </a:r>
            <a:r>
              <a:rPr lang="zh-CN" altLang="en-US"/>
              <a:t>消除左递归、提取公共左因子后是不是</a:t>
            </a:r>
            <a:r>
              <a:rPr lang="en-US" altLang="zh-CN"/>
              <a:t>LL(1)</a:t>
            </a:r>
            <a:r>
              <a:rPr lang="zh-CN" altLang="en-US"/>
              <a:t>文法？请证实。</a:t>
            </a:r>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a:extLst>
              <a:ext uri="{FF2B5EF4-FFF2-40B4-BE49-F238E27FC236}">
                <a16:creationId xmlns:a16="http://schemas.microsoft.com/office/drawing/2014/main" id="{A4421AD8-6B1C-B1E0-C770-3373126023AB}"/>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2 </a:t>
            </a:r>
            <a:r>
              <a:rPr lang="zh-CN" altLang="en-US" sz="2800" b="1" u="none">
                <a:latin typeface="黑体" pitchFamily="49" charset="-122"/>
                <a:ea typeface="黑体" pitchFamily="49" charset="-122"/>
              </a:rPr>
              <a:t>一个简单的词法分析器实例</a:t>
            </a:r>
          </a:p>
        </p:txBody>
      </p:sp>
      <p:sp>
        <p:nvSpPr>
          <p:cNvPr id="17411" name="Text Box 4">
            <a:extLst>
              <a:ext uri="{FF2B5EF4-FFF2-40B4-BE49-F238E27FC236}">
                <a16:creationId xmlns:a16="http://schemas.microsoft.com/office/drawing/2014/main" id="{C2EE9AEC-4ED9-A4FE-8E82-19024280B463}"/>
              </a:ext>
            </a:extLst>
          </p:cNvPr>
          <p:cNvSpPr txBox="1">
            <a:spLocks noChangeArrowheads="1"/>
          </p:cNvSpPr>
          <p:nvPr/>
        </p:nvSpPr>
        <p:spPr bwMode="auto">
          <a:xfrm>
            <a:off x="381000" y="1793875"/>
            <a:ext cx="82296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t>       </a:t>
            </a:r>
            <a:r>
              <a:rPr lang="zh-CN" altLang="en-US" sz="2400" u="none"/>
              <a:t>大多数程序语言的单词符号都可以用状态转换图予以识别。作为一个综合例子，我们来构造一个</a:t>
            </a:r>
            <a:r>
              <a:rPr lang="en-US" altLang="zh-CN" sz="2400" u="none"/>
              <a:t>C</a:t>
            </a:r>
            <a:r>
              <a:rPr lang="zh-CN" altLang="en-US" sz="2400" u="none"/>
              <a:t>语言子集的简单词法分析器。 </a:t>
            </a:r>
          </a:p>
        </p:txBody>
      </p:sp>
      <p:sp>
        <p:nvSpPr>
          <p:cNvPr id="17412" name="Oval 9">
            <a:extLst>
              <a:ext uri="{FF2B5EF4-FFF2-40B4-BE49-F238E27FC236}">
                <a16:creationId xmlns:a16="http://schemas.microsoft.com/office/drawing/2014/main" id="{2E78600F-89D8-1BD9-7CEF-E372C10BAFBF}"/>
              </a:ext>
            </a:extLst>
          </p:cNvPr>
          <p:cNvSpPr>
            <a:spLocks noChangeArrowheads="1"/>
          </p:cNvSpPr>
          <p:nvPr/>
        </p:nvSpPr>
        <p:spPr bwMode="auto">
          <a:xfrm>
            <a:off x="2743200" y="5715000"/>
            <a:ext cx="3886200" cy="762000"/>
          </a:xfrm>
          <a:prstGeom prst="ellipse">
            <a:avLst/>
          </a:prstGeom>
          <a:noFill/>
          <a:ln w="28575">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u="none">
                <a:solidFill>
                  <a:srgbClr val="000000"/>
                </a:solidFill>
                <a:latin typeface="Times New Roman" panose="02020603050405020304" pitchFamily="18" charset="0"/>
                <a:cs typeface="Times New Roman" panose="02020603050405020304" pitchFamily="18" charset="0"/>
              </a:rPr>
              <a:t>状态转换图的实现</a:t>
            </a:r>
            <a:r>
              <a:rPr lang="zh-CN" altLang="en-US" sz="2400" b="1" u="none"/>
              <a:t> </a:t>
            </a:r>
          </a:p>
        </p:txBody>
      </p:sp>
      <p:sp>
        <p:nvSpPr>
          <p:cNvPr id="17413" name="Oval 10">
            <a:extLst>
              <a:ext uri="{FF2B5EF4-FFF2-40B4-BE49-F238E27FC236}">
                <a16:creationId xmlns:a16="http://schemas.microsoft.com/office/drawing/2014/main" id="{B1D0EC5C-1CCA-2555-7D03-F5080798A5C5}"/>
              </a:ext>
            </a:extLst>
          </p:cNvPr>
          <p:cNvSpPr>
            <a:spLocks noChangeArrowheads="1"/>
          </p:cNvSpPr>
          <p:nvPr/>
        </p:nvSpPr>
        <p:spPr bwMode="auto">
          <a:xfrm>
            <a:off x="2743200" y="3124200"/>
            <a:ext cx="3886200" cy="762000"/>
          </a:xfrm>
          <a:prstGeom prst="ellipse">
            <a:avLst/>
          </a:prstGeom>
          <a:noFill/>
          <a:ln w="28575">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u="none"/>
              <a:t>C</a:t>
            </a:r>
            <a:r>
              <a:rPr lang="zh-CN" altLang="en-US" sz="2400" b="1" u="none"/>
              <a:t>语言子集的单词符号表示</a:t>
            </a:r>
          </a:p>
        </p:txBody>
      </p:sp>
      <p:sp>
        <p:nvSpPr>
          <p:cNvPr id="17414" name="Oval 11">
            <a:extLst>
              <a:ext uri="{FF2B5EF4-FFF2-40B4-BE49-F238E27FC236}">
                <a16:creationId xmlns:a16="http://schemas.microsoft.com/office/drawing/2014/main" id="{8879C157-B9A1-0DDA-22F1-9421AFBDB5EE}"/>
              </a:ext>
            </a:extLst>
          </p:cNvPr>
          <p:cNvSpPr>
            <a:spLocks noChangeArrowheads="1"/>
          </p:cNvSpPr>
          <p:nvPr/>
        </p:nvSpPr>
        <p:spPr bwMode="auto">
          <a:xfrm>
            <a:off x="2743200" y="4419600"/>
            <a:ext cx="3886200" cy="762000"/>
          </a:xfrm>
          <a:prstGeom prst="ellipse">
            <a:avLst/>
          </a:prstGeom>
          <a:noFill/>
          <a:ln w="28575">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u="none"/>
              <a:t>C</a:t>
            </a:r>
            <a:r>
              <a:rPr lang="zh-CN" altLang="en-US" sz="2400" b="1" u="none"/>
              <a:t>语言子集对应的状态转换图</a:t>
            </a:r>
            <a:r>
              <a:rPr lang="zh-CN" altLang="en-US" u="none"/>
              <a:t> </a:t>
            </a:r>
          </a:p>
        </p:txBody>
      </p:sp>
      <p:sp>
        <p:nvSpPr>
          <p:cNvPr id="17415" name="Rectangle 12">
            <a:extLst>
              <a:ext uri="{FF2B5EF4-FFF2-40B4-BE49-F238E27FC236}">
                <a16:creationId xmlns:a16="http://schemas.microsoft.com/office/drawing/2014/main" id="{5E542E1C-DE61-013D-67AC-E72569B1395F}"/>
              </a:ext>
            </a:extLst>
          </p:cNvPr>
          <p:cNvSpPr>
            <a:spLocks noChangeArrowheads="1"/>
          </p:cNvSpPr>
          <p:nvPr/>
        </p:nvSpPr>
        <p:spPr bwMode="auto">
          <a:xfrm>
            <a:off x="228600" y="1447800"/>
            <a:ext cx="3516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u="none"/>
              <a:t>2.2.1  C</a:t>
            </a:r>
            <a:r>
              <a:rPr kumimoji="1" lang="zh-CN" altLang="en-US" b="1" u="none"/>
              <a:t>语言子集的单词符号表示</a:t>
            </a:r>
          </a:p>
        </p:txBody>
      </p:sp>
    </p:spTree>
  </p:cSld>
  <p:clrMapOvr>
    <a:masterClrMapping/>
  </p:clrMapOvr>
  <p:transition>
    <p:random/>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ext Box 2">
            <a:extLst>
              <a:ext uri="{FF2B5EF4-FFF2-40B4-BE49-F238E27FC236}">
                <a16:creationId xmlns:a16="http://schemas.microsoft.com/office/drawing/2014/main" id="{CF8ED956-FEAC-E88B-50B6-EFD2E1A65ED0}"/>
              </a:ext>
            </a:extLst>
          </p:cNvPr>
          <p:cNvSpPr txBox="1">
            <a:spLocks noChangeArrowheads="1"/>
          </p:cNvSpPr>
          <p:nvPr/>
        </p:nvSpPr>
        <p:spPr bwMode="auto">
          <a:xfrm>
            <a:off x="228600" y="476250"/>
            <a:ext cx="8550275"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
              </a:spcBef>
            </a:pPr>
            <a:r>
              <a:rPr lang="zh-CN" altLang="en-US"/>
              <a:t>　　</a:t>
            </a:r>
            <a:r>
              <a:rPr lang="en-US" altLang="zh-CN"/>
              <a:t>3.17  LR</a:t>
            </a:r>
            <a:r>
              <a:rPr lang="zh-CN" altLang="en-US"/>
              <a:t>分析器与优先关系分析器在识别句柄时的主要异同是什么？</a:t>
            </a:r>
          </a:p>
          <a:p>
            <a:pPr algn="just" eaLnBrk="1" hangingPunct="1">
              <a:lnSpc>
                <a:spcPct val="140000"/>
              </a:lnSpc>
              <a:spcBef>
                <a:spcPct val="5000"/>
              </a:spcBef>
            </a:pPr>
            <a:r>
              <a:rPr lang="zh-CN" altLang="en-US"/>
              <a:t>　　</a:t>
            </a:r>
            <a:r>
              <a:rPr lang="en-US" altLang="zh-CN"/>
              <a:t>3.18  </a:t>
            </a:r>
            <a:r>
              <a:rPr lang="zh-CN" altLang="en-US"/>
              <a:t>什么是规范句型的活前缀？引进它的意义何在？</a:t>
            </a:r>
          </a:p>
          <a:p>
            <a:pPr algn="just" eaLnBrk="1" hangingPunct="1">
              <a:lnSpc>
                <a:spcPct val="140000"/>
              </a:lnSpc>
              <a:spcBef>
                <a:spcPct val="5000"/>
              </a:spcBef>
            </a:pPr>
            <a:r>
              <a:rPr lang="zh-CN" altLang="en-US"/>
              <a:t>　　</a:t>
            </a:r>
            <a:r>
              <a:rPr lang="en-US" altLang="zh-CN"/>
              <a:t>3.19  </a:t>
            </a:r>
            <a:r>
              <a:rPr lang="zh-CN" altLang="en-US"/>
              <a:t>试构造下述文法的</a:t>
            </a:r>
            <a:r>
              <a:rPr lang="en-US" altLang="zh-CN"/>
              <a:t>SLR(1)</a:t>
            </a:r>
            <a:r>
              <a:rPr lang="zh-CN" altLang="en-US"/>
              <a:t>分析表：</a:t>
            </a:r>
          </a:p>
          <a:p>
            <a:pPr algn="just" eaLnBrk="1" hangingPunct="1">
              <a:lnSpc>
                <a:spcPct val="140000"/>
              </a:lnSpc>
              <a:spcBef>
                <a:spcPct val="5000"/>
              </a:spcBef>
            </a:pPr>
            <a:r>
              <a:rPr lang="zh-CN" altLang="en-US"/>
              <a:t>	</a:t>
            </a:r>
            <a:r>
              <a:rPr lang="en-US" altLang="zh-CN"/>
              <a:t>G[S]:  S→bASB∣bA</a:t>
            </a:r>
          </a:p>
          <a:p>
            <a:pPr algn="just" eaLnBrk="1" hangingPunct="1">
              <a:lnSpc>
                <a:spcPct val="140000"/>
              </a:lnSpc>
              <a:spcBef>
                <a:spcPct val="5000"/>
              </a:spcBef>
            </a:pPr>
            <a:r>
              <a:rPr lang="en-US" altLang="zh-CN"/>
              <a:t>          		A→dSa∣e</a:t>
            </a:r>
          </a:p>
          <a:p>
            <a:pPr algn="just" eaLnBrk="1" hangingPunct="1">
              <a:lnSpc>
                <a:spcPct val="140000"/>
              </a:lnSpc>
              <a:spcBef>
                <a:spcPct val="5000"/>
              </a:spcBef>
            </a:pPr>
            <a:r>
              <a:rPr lang="en-US" altLang="zh-CN"/>
              <a:t>          		B→cAa∣c</a:t>
            </a:r>
          </a:p>
          <a:p>
            <a:pPr algn="just" eaLnBrk="1" hangingPunct="1">
              <a:lnSpc>
                <a:spcPct val="140000"/>
              </a:lnSpc>
              <a:spcBef>
                <a:spcPct val="5000"/>
              </a:spcBef>
            </a:pPr>
            <a:r>
              <a:rPr lang="zh-CN" altLang="en-US"/>
              <a:t>　　</a:t>
            </a:r>
            <a:r>
              <a:rPr lang="en-US" altLang="zh-CN"/>
              <a:t>3.20  LR(0)</a:t>
            </a:r>
            <a:r>
              <a:rPr lang="zh-CN" altLang="en-US"/>
              <a:t>、</a:t>
            </a:r>
            <a:r>
              <a:rPr lang="en-US" altLang="zh-CN"/>
              <a:t>SLR(1)</a:t>
            </a:r>
            <a:r>
              <a:rPr lang="zh-CN" altLang="en-US"/>
              <a:t>、</a:t>
            </a:r>
            <a:r>
              <a:rPr lang="en-US" altLang="zh-CN"/>
              <a:t>LR(1)</a:t>
            </a:r>
            <a:r>
              <a:rPr lang="zh-CN" altLang="en-US"/>
              <a:t>及</a:t>
            </a:r>
            <a:r>
              <a:rPr lang="en-US" altLang="zh-CN"/>
              <a:t>LALR</a:t>
            </a:r>
            <a:r>
              <a:rPr lang="zh-CN" altLang="en-US"/>
              <a:t>有何共同特征？它们的本质区别是什么？</a:t>
            </a:r>
          </a:p>
          <a:p>
            <a:pPr algn="just" eaLnBrk="1" hangingPunct="1">
              <a:lnSpc>
                <a:spcPct val="140000"/>
              </a:lnSpc>
              <a:spcBef>
                <a:spcPct val="5000"/>
              </a:spcBef>
            </a:pPr>
            <a:r>
              <a:rPr lang="zh-CN" altLang="en-US"/>
              <a:t>　　</a:t>
            </a:r>
            <a:r>
              <a:rPr lang="en-US" altLang="zh-CN"/>
              <a:t>3.21  </a:t>
            </a:r>
            <a:r>
              <a:rPr lang="zh-CN" altLang="en-US"/>
              <a:t>请指出图</a:t>
            </a:r>
            <a:r>
              <a:rPr lang="en-US" altLang="zh-CN"/>
              <a:t>3–31</a:t>
            </a:r>
            <a:r>
              <a:rPr lang="zh-CN" altLang="en-US"/>
              <a:t>中的</a:t>
            </a:r>
            <a:r>
              <a:rPr lang="en-US" altLang="zh-CN"/>
              <a:t>LR</a:t>
            </a:r>
            <a:r>
              <a:rPr lang="zh-CN" altLang="en-US"/>
              <a:t>分析表</a:t>
            </a:r>
            <a:r>
              <a:rPr lang="en-US" altLang="zh-CN"/>
              <a:t>(a)</a:t>
            </a:r>
            <a:r>
              <a:rPr lang="zh-CN" altLang="en-US"/>
              <a:t>、</a:t>
            </a:r>
            <a:r>
              <a:rPr lang="en-US" altLang="zh-CN"/>
              <a:t>(b)</a:t>
            </a:r>
            <a:r>
              <a:rPr lang="zh-CN" altLang="en-US"/>
              <a:t>、</a:t>
            </a:r>
            <a:r>
              <a:rPr lang="en-US" altLang="zh-CN"/>
              <a:t>(c)</a:t>
            </a:r>
            <a:r>
              <a:rPr lang="zh-CN" altLang="en-US"/>
              <a:t>分属</a:t>
            </a:r>
            <a:r>
              <a:rPr lang="en-US" altLang="zh-CN"/>
              <a:t>LR(0)</a:t>
            </a:r>
            <a:r>
              <a:rPr lang="zh-CN" altLang="en-US"/>
              <a:t>、</a:t>
            </a:r>
            <a:r>
              <a:rPr lang="en-US" altLang="zh-CN"/>
              <a:t>SLR(1)</a:t>
            </a:r>
            <a:r>
              <a:rPr lang="zh-CN" altLang="en-US"/>
              <a:t>和</a:t>
            </a:r>
            <a:r>
              <a:rPr lang="en-US" altLang="zh-CN"/>
              <a:t>LR(1)</a:t>
            </a:r>
            <a:r>
              <a:rPr lang="zh-CN" altLang="en-US"/>
              <a:t>中的哪一种，并说明理由。</a:t>
            </a:r>
          </a:p>
        </p:txBody>
      </p:sp>
    </p:spTree>
  </p:cSld>
  <p:clrMapOvr>
    <a:masterClrMapping/>
  </p:clrMapOvr>
  <p:transition>
    <p:random/>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ext Box 2">
            <a:extLst>
              <a:ext uri="{FF2B5EF4-FFF2-40B4-BE49-F238E27FC236}">
                <a16:creationId xmlns:a16="http://schemas.microsoft.com/office/drawing/2014/main" id="{3FE5FFD1-7D20-ACC1-C838-E7E854E8C529}"/>
              </a:ext>
            </a:extLst>
          </p:cNvPr>
          <p:cNvSpPr txBox="1">
            <a:spLocks noChangeArrowheads="1"/>
          </p:cNvSpPr>
          <p:nvPr/>
        </p:nvSpPr>
        <p:spPr bwMode="auto">
          <a:xfrm>
            <a:off x="2590800" y="5334000"/>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3–31  </a:t>
            </a:r>
            <a:r>
              <a:rPr lang="zh-CN" altLang="en-US">
                <a:latin typeface="宋体" panose="02010600030101010101" pitchFamily="2" charset="-122"/>
              </a:rPr>
              <a:t>习题</a:t>
            </a:r>
            <a:r>
              <a:rPr lang="en-US" altLang="zh-CN"/>
              <a:t>3.21</a:t>
            </a:r>
            <a:r>
              <a:rPr lang="zh-CN" altLang="en-US">
                <a:latin typeface="宋体" panose="02010600030101010101" pitchFamily="2" charset="-122"/>
              </a:rPr>
              <a:t>的</a:t>
            </a:r>
            <a:r>
              <a:rPr lang="en-US" altLang="zh-CN"/>
              <a:t>LR</a:t>
            </a:r>
            <a:r>
              <a:rPr lang="zh-CN" altLang="en-US">
                <a:latin typeface="宋体" panose="02010600030101010101" pitchFamily="2" charset="-122"/>
              </a:rPr>
              <a:t>分析表</a:t>
            </a:r>
            <a:r>
              <a:rPr lang="zh-CN" altLang="en-US"/>
              <a:t> </a:t>
            </a:r>
          </a:p>
        </p:txBody>
      </p:sp>
      <p:pic>
        <p:nvPicPr>
          <p:cNvPr id="344067" name="Picture 3" descr="3-31">
            <a:extLst>
              <a:ext uri="{FF2B5EF4-FFF2-40B4-BE49-F238E27FC236}">
                <a16:creationId xmlns:a16="http://schemas.microsoft.com/office/drawing/2014/main" id="{AE1F4D69-3A63-E5D6-7339-A9A42F258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84313"/>
            <a:ext cx="8642350"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a:extLst>
              <a:ext uri="{FF2B5EF4-FFF2-40B4-BE49-F238E27FC236}">
                <a16:creationId xmlns:a16="http://schemas.microsoft.com/office/drawing/2014/main" id="{31303854-3765-1E64-A06A-66892D711CC8}"/>
              </a:ext>
            </a:extLst>
          </p:cNvPr>
          <p:cNvSpPr txBox="1">
            <a:spLocks noChangeArrowheads="1"/>
          </p:cNvSpPr>
          <p:nvPr/>
        </p:nvSpPr>
        <p:spPr bwMode="auto">
          <a:xfrm>
            <a:off x="144463" y="476250"/>
            <a:ext cx="8782050"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3.22  </a:t>
            </a:r>
            <a:r>
              <a:rPr lang="zh-CN" altLang="en-US"/>
              <a:t>文法</a:t>
            </a:r>
            <a:r>
              <a:rPr lang="en-US" altLang="zh-CN"/>
              <a:t>G[S]</a:t>
            </a:r>
            <a:r>
              <a:rPr lang="zh-CN" altLang="en-US"/>
              <a:t>的产生式集为                      </a:t>
            </a:r>
          </a:p>
          <a:p>
            <a:pPr algn="just" eaLnBrk="1" hangingPunct="1">
              <a:lnSpc>
                <a:spcPct val="130000"/>
              </a:lnSpc>
              <a:spcBef>
                <a:spcPct val="50000"/>
              </a:spcBef>
            </a:pPr>
            <a:r>
              <a:rPr lang="zh-CN" altLang="en-US"/>
              <a:t>		</a:t>
            </a:r>
            <a:r>
              <a:rPr lang="en-US" altLang="zh-CN"/>
              <a:t>S→(EtSeS)∣(EtS)∣i =E</a:t>
            </a:r>
          </a:p>
          <a:p>
            <a:pPr algn="just" eaLnBrk="1" hangingPunct="1">
              <a:lnSpc>
                <a:spcPct val="130000"/>
              </a:lnSpc>
              <a:spcBef>
                <a:spcPct val="50000"/>
              </a:spcBef>
            </a:pPr>
            <a:r>
              <a:rPr lang="en-US" altLang="zh-CN"/>
              <a:t>		E→+EF∣F</a:t>
            </a:r>
          </a:p>
          <a:p>
            <a:pPr algn="just" eaLnBrk="1" hangingPunct="1">
              <a:lnSpc>
                <a:spcPct val="130000"/>
              </a:lnSpc>
              <a:spcBef>
                <a:spcPct val="50000"/>
              </a:spcBef>
            </a:pPr>
            <a:r>
              <a:rPr lang="en-US" altLang="zh-CN"/>
              <a:t>		F→*Fi∣i</a:t>
            </a:r>
          </a:p>
          <a:p>
            <a:pPr algn="just" eaLnBrk="1" hangingPunct="1">
              <a:lnSpc>
                <a:spcPct val="130000"/>
              </a:lnSpc>
              <a:spcBef>
                <a:spcPct val="50000"/>
              </a:spcBef>
            </a:pPr>
            <a:r>
              <a:rPr lang="zh-CN" altLang="en-US"/>
              <a:t>　　构造文法</a:t>
            </a:r>
            <a:r>
              <a:rPr lang="en-US" altLang="zh-CN"/>
              <a:t>G[S]</a:t>
            </a:r>
            <a:r>
              <a:rPr lang="zh-CN" altLang="en-US"/>
              <a:t>的</a:t>
            </a:r>
            <a:r>
              <a:rPr lang="en-US" altLang="zh-CN"/>
              <a:t>SLR(1)</a:t>
            </a:r>
            <a:r>
              <a:rPr lang="zh-CN" altLang="en-US"/>
              <a:t>分析表，要求先画出相应的</a:t>
            </a:r>
            <a:r>
              <a:rPr lang="en-US" altLang="zh-CN"/>
              <a:t>DFA</a:t>
            </a:r>
            <a:r>
              <a:rPr lang="zh-CN" altLang="en-US"/>
              <a:t>。</a:t>
            </a:r>
          </a:p>
          <a:p>
            <a:pPr algn="just" eaLnBrk="1" hangingPunct="1">
              <a:lnSpc>
                <a:spcPct val="130000"/>
              </a:lnSpc>
              <a:spcBef>
                <a:spcPct val="50000"/>
              </a:spcBef>
            </a:pPr>
            <a:r>
              <a:rPr lang="zh-CN" altLang="en-US"/>
              <a:t>　　</a:t>
            </a:r>
            <a:r>
              <a:rPr lang="en-US" altLang="zh-CN"/>
              <a:t>3.23  </a:t>
            </a:r>
            <a:r>
              <a:rPr lang="zh-CN" altLang="en-US"/>
              <a:t>为二义文法</a:t>
            </a:r>
            <a:r>
              <a:rPr lang="en-US" altLang="zh-CN"/>
              <a:t>G[T]</a:t>
            </a:r>
            <a:r>
              <a:rPr lang="zh-CN" altLang="en-US"/>
              <a:t>构造一个</a:t>
            </a:r>
            <a:r>
              <a:rPr lang="en-US" altLang="zh-CN"/>
              <a:t>SLR(1)</a:t>
            </a:r>
            <a:r>
              <a:rPr lang="zh-CN" altLang="en-US"/>
              <a:t>分析表</a:t>
            </a:r>
            <a:r>
              <a:rPr lang="en-US" altLang="zh-CN"/>
              <a:t>(</a:t>
            </a:r>
            <a:r>
              <a:rPr lang="zh-CN" altLang="en-US"/>
              <a:t>详细说明构造方法</a:t>
            </a:r>
            <a:r>
              <a:rPr lang="en-US" altLang="zh-CN"/>
              <a:t>)</a:t>
            </a:r>
            <a:r>
              <a:rPr lang="zh-CN" altLang="en-US"/>
              <a:t>。其中终结符“，”满足右结合性，终结符“</a:t>
            </a:r>
            <a:r>
              <a:rPr lang="en-US" altLang="zh-CN"/>
              <a:t>;”</a:t>
            </a:r>
            <a:r>
              <a:rPr lang="zh-CN" altLang="en-US"/>
              <a:t>满足左结合性，且“，”的优先级高于“</a:t>
            </a:r>
            <a:r>
              <a:rPr lang="en-US" altLang="zh-CN"/>
              <a:t>;”</a:t>
            </a:r>
            <a:r>
              <a:rPr lang="zh-CN" altLang="en-US"/>
              <a:t>的优先级。</a:t>
            </a:r>
          </a:p>
          <a:p>
            <a:pPr algn="just" eaLnBrk="1" hangingPunct="1">
              <a:lnSpc>
                <a:spcPct val="130000"/>
              </a:lnSpc>
              <a:spcBef>
                <a:spcPct val="50000"/>
              </a:spcBef>
            </a:pPr>
            <a:r>
              <a:rPr lang="zh-CN" altLang="en-US"/>
              <a:t>                     </a:t>
            </a:r>
            <a:r>
              <a:rPr lang="en-US" altLang="zh-CN"/>
              <a:t>G[T]: </a:t>
            </a:r>
            <a:r>
              <a:rPr lang="zh-CN" altLang="en-US"/>
              <a:t>　</a:t>
            </a:r>
            <a:r>
              <a:rPr lang="en-US" altLang="zh-CN"/>
              <a:t>T→TAT∣bTe∣a</a:t>
            </a:r>
          </a:p>
          <a:p>
            <a:pPr algn="just" eaLnBrk="1" hangingPunct="1">
              <a:lnSpc>
                <a:spcPct val="130000"/>
              </a:lnSpc>
              <a:spcBef>
                <a:spcPct val="50000"/>
              </a:spcBef>
            </a:pPr>
            <a:r>
              <a:rPr lang="en-US" altLang="zh-CN"/>
              <a:t>                          	A→,∣;</a:t>
            </a:r>
          </a:p>
        </p:txBody>
      </p:sp>
    </p:spTree>
  </p:cSld>
  <p:clrMapOvr>
    <a:masterClrMapping/>
  </p:clrMapOvr>
  <p:transition>
    <p:random/>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2">
            <a:extLst>
              <a:ext uri="{FF2B5EF4-FFF2-40B4-BE49-F238E27FC236}">
                <a16:creationId xmlns:a16="http://schemas.microsoft.com/office/drawing/2014/main" id="{99711695-709E-EC7F-53A6-E73B524604E4}"/>
              </a:ext>
            </a:extLst>
          </p:cNvPr>
          <p:cNvSpPr txBox="1">
            <a:spLocks noChangeArrowheads="1"/>
          </p:cNvSpPr>
          <p:nvPr/>
        </p:nvSpPr>
        <p:spPr bwMode="auto">
          <a:xfrm>
            <a:off x="261938" y="549275"/>
            <a:ext cx="8678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3.24  </a:t>
            </a:r>
            <a:r>
              <a:rPr lang="zh-CN" altLang="en-US"/>
              <a:t>文法</a:t>
            </a:r>
            <a:r>
              <a:rPr lang="en-US" altLang="zh-CN"/>
              <a:t>G[T]</a:t>
            </a:r>
            <a:r>
              <a:rPr lang="zh-CN" altLang="en-US"/>
              <a:t>及其</a:t>
            </a:r>
            <a:r>
              <a:rPr lang="en-US" altLang="zh-CN"/>
              <a:t>LR</a:t>
            </a:r>
            <a:r>
              <a:rPr lang="zh-CN" altLang="en-US"/>
              <a:t>分析表</a:t>
            </a:r>
            <a:r>
              <a:rPr lang="en-US" altLang="zh-CN"/>
              <a:t>(</a:t>
            </a:r>
            <a:r>
              <a:rPr lang="zh-CN" altLang="en-US"/>
              <a:t>见表</a:t>
            </a:r>
            <a:r>
              <a:rPr lang="en-US" altLang="zh-CN"/>
              <a:t>3.22)</a:t>
            </a:r>
            <a:r>
              <a:rPr lang="zh-CN" altLang="en-US"/>
              <a:t>如下，给出串</a:t>
            </a:r>
            <a:r>
              <a:rPr lang="en-US" altLang="zh-CN"/>
              <a:t>bibi</a:t>
            </a:r>
            <a:r>
              <a:rPr lang="zh-CN" altLang="en-US"/>
              <a:t>的分析过程。</a:t>
            </a:r>
          </a:p>
        </p:txBody>
      </p:sp>
      <p:graphicFrame>
        <p:nvGraphicFramePr>
          <p:cNvPr id="64514" name="Object 2">
            <a:extLst>
              <a:ext uri="{FF2B5EF4-FFF2-40B4-BE49-F238E27FC236}">
                <a16:creationId xmlns:a16="http://schemas.microsoft.com/office/drawing/2014/main" id="{8E7779F7-1275-CD25-C575-08A39176B5DB}"/>
              </a:ext>
            </a:extLst>
          </p:cNvPr>
          <p:cNvGraphicFramePr>
            <a:graphicFrameLocks noChangeAspect="1"/>
          </p:cNvGraphicFramePr>
          <p:nvPr/>
        </p:nvGraphicFramePr>
        <p:xfrm>
          <a:off x="0" y="1484313"/>
          <a:ext cx="9396413" cy="4811712"/>
        </p:xfrm>
        <a:graphic>
          <a:graphicData uri="http://schemas.openxmlformats.org/presentationml/2006/ole">
            <mc:AlternateContent xmlns:mc="http://schemas.openxmlformats.org/markup-compatibility/2006">
              <mc:Choice xmlns:v="urn:schemas-microsoft-com:vml" Requires="v">
                <p:oleObj name="文档" r:id="rId2" imgW="5400720" imgH="2765880" progId="Word.Document.8">
                  <p:embed/>
                </p:oleObj>
              </mc:Choice>
              <mc:Fallback>
                <p:oleObj name="文档" r:id="rId2" imgW="5400720" imgH="2765880" progId="Word.Document.8">
                  <p:embed/>
                  <p:pic>
                    <p:nvPicPr>
                      <p:cNvPr id="64514" name="Object 2">
                        <a:extLst>
                          <a:ext uri="{FF2B5EF4-FFF2-40B4-BE49-F238E27FC236}">
                            <a16:creationId xmlns:a16="http://schemas.microsoft.com/office/drawing/2014/main" id="{8E7779F7-1275-CD25-C575-08A39176B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313"/>
                        <a:ext cx="9396413" cy="481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ext Box 2">
            <a:extLst>
              <a:ext uri="{FF2B5EF4-FFF2-40B4-BE49-F238E27FC236}">
                <a16:creationId xmlns:a16="http://schemas.microsoft.com/office/drawing/2014/main" id="{F36004D7-53B7-6B91-4059-CCD61A2E4B8F}"/>
              </a:ext>
            </a:extLst>
          </p:cNvPr>
          <p:cNvSpPr txBox="1">
            <a:spLocks noChangeArrowheads="1"/>
          </p:cNvSpPr>
          <p:nvPr/>
        </p:nvSpPr>
        <p:spPr bwMode="auto">
          <a:xfrm>
            <a:off x="217488" y="595313"/>
            <a:ext cx="8505825"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algn="just" eaLnBrk="1" hangingPunct="1">
              <a:spcBef>
                <a:spcPct val="50000"/>
              </a:spcBef>
            </a:pPr>
            <a:r>
              <a:rPr lang="en-US" altLang="zh-CN"/>
              <a:t>G[T]:   (1) T→EbH      </a:t>
            </a:r>
          </a:p>
          <a:p>
            <a:pPr lvl="2" algn="just" eaLnBrk="1" hangingPunct="1">
              <a:spcBef>
                <a:spcPct val="50000"/>
              </a:spcBef>
            </a:pPr>
            <a:r>
              <a:rPr lang="en-US" altLang="zh-CN"/>
              <a:t>(2) E→d    </a:t>
            </a:r>
          </a:p>
          <a:p>
            <a:pPr lvl="2" algn="just" eaLnBrk="1" hangingPunct="1">
              <a:spcBef>
                <a:spcPct val="50000"/>
              </a:spcBef>
            </a:pPr>
            <a:r>
              <a:rPr lang="en-US" altLang="zh-CN"/>
              <a:t>(3) E→ε</a:t>
            </a:r>
          </a:p>
          <a:p>
            <a:pPr lvl="2" algn="just" eaLnBrk="1" hangingPunct="1">
              <a:spcBef>
                <a:spcPct val="50000"/>
              </a:spcBef>
            </a:pPr>
            <a:r>
              <a:rPr lang="en-US" altLang="zh-CN"/>
              <a:t>(4) H→i   </a:t>
            </a:r>
          </a:p>
          <a:p>
            <a:pPr lvl="2" algn="just" eaLnBrk="1" hangingPunct="1">
              <a:spcBef>
                <a:spcPct val="50000"/>
              </a:spcBef>
            </a:pPr>
            <a:r>
              <a:rPr lang="en-US" altLang="zh-CN"/>
              <a:t>(5) H→Hbi  </a:t>
            </a:r>
          </a:p>
          <a:p>
            <a:pPr lvl="2" algn="just" eaLnBrk="1" hangingPunct="1">
              <a:spcBef>
                <a:spcPct val="50000"/>
              </a:spcBef>
            </a:pPr>
            <a:r>
              <a:rPr lang="en-US" altLang="zh-CN"/>
              <a:t>(6) H→ε</a:t>
            </a:r>
          </a:p>
        </p:txBody>
      </p:sp>
    </p:spTree>
  </p:cSld>
  <p:clrMapOvr>
    <a:masterClrMapping/>
  </p:clrMapOvr>
  <p:transition>
    <p:random/>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ext Box 2">
            <a:extLst>
              <a:ext uri="{FF2B5EF4-FFF2-40B4-BE49-F238E27FC236}">
                <a16:creationId xmlns:a16="http://schemas.microsoft.com/office/drawing/2014/main" id="{A6592C30-75FA-813E-1D1E-6C59ECCD94AF}"/>
              </a:ext>
            </a:extLst>
          </p:cNvPr>
          <p:cNvSpPr txBox="1">
            <a:spLocks noChangeArrowheads="1"/>
          </p:cNvSpPr>
          <p:nvPr/>
        </p:nvSpPr>
        <p:spPr bwMode="auto">
          <a:xfrm>
            <a:off x="174625" y="476250"/>
            <a:ext cx="8751888"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3.25  </a:t>
            </a:r>
            <a:r>
              <a:rPr lang="zh-CN" altLang="en-US"/>
              <a:t>给出文法</a:t>
            </a:r>
            <a:r>
              <a:rPr lang="en-US" altLang="zh-CN"/>
              <a:t>G[S]</a:t>
            </a:r>
            <a:r>
              <a:rPr lang="zh-CN" altLang="en-US"/>
              <a:t>及图</a:t>
            </a:r>
            <a:r>
              <a:rPr lang="en-US" altLang="zh-CN"/>
              <a:t>3–32</a:t>
            </a:r>
            <a:r>
              <a:rPr lang="zh-CN" altLang="en-US"/>
              <a:t>所示的</a:t>
            </a:r>
            <a:r>
              <a:rPr lang="en-US" altLang="zh-CN"/>
              <a:t>LR(1)</a:t>
            </a:r>
            <a:r>
              <a:rPr lang="zh-CN" altLang="en-US"/>
              <a:t>项目集规范族中的</a:t>
            </a:r>
            <a:r>
              <a:rPr lang="en-US" altLang="zh-CN"/>
              <a:t>0</a:t>
            </a:r>
            <a:r>
              <a:rPr lang="zh-CN" altLang="en-US"/>
              <a:t>、</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a:t>
            </a:r>
          </a:p>
          <a:p>
            <a:pPr algn="just" eaLnBrk="1" hangingPunct="1">
              <a:lnSpc>
                <a:spcPct val="130000"/>
              </a:lnSpc>
              <a:spcBef>
                <a:spcPct val="50000"/>
              </a:spcBef>
            </a:pPr>
            <a:r>
              <a:rPr lang="zh-CN" altLang="en-US"/>
              <a:t>         	</a:t>
            </a:r>
            <a:r>
              <a:rPr lang="en-US" altLang="zh-CN"/>
              <a:t>G[S]:   S→S; B∣B</a:t>
            </a:r>
          </a:p>
          <a:p>
            <a:pPr algn="just" eaLnBrk="1" hangingPunct="1">
              <a:lnSpc>
                <a:spcPct val="130000"/>
              </a:lnSpc>
              <a:spcBef>
                <a:spcPct val="50000"/>
              </a:spcBef>
            </a:pPr>
            <a:r>
              <a:rPr lang="en-US" altLang="zh-CN"/>
              <a:t>		B→BaA∣A</a:t>
            </a:r>
          </a:p>
          <a:p>
            <a:pPr algn="just" eaLnBrk="1" hangingPunct="1">
              <a:lnSpc>
                <a:spcPct val="130000"/>
              </a:lnSpc>
              <a:spcBef>
                <a:spcPct val="50000"/>
              </a:spcBef>
            </a:pPr>
            <a:r>
              <a:rPr lang="en-US" altLang="zh-CN"/>
              <a:t>		A→b(S)         </a:t>
            </a:r>
          </a:p>
          <a:p>
            <a:pPr algn="just" eaLnBrk="1" hangingPunct="1">
              <a:lnSpc>
                <a:spcPct val="130000"/>
              </a:lnSpc>
              <a:spcBef>
                <a:spcPct val="50000"/>
              </a:spcBef>
            </a:pPr>
            <a:r>
              <a:rPr lang="zh-CN" altLang="en-US"/>
              <a:t>　　</a:t>
            </a:r>
            <a:r>
              <a:rPr lang="en-US" altLang="zh-CN"/>
              <a:t>3.26  </a:t>
            </a:r>
            <a:r>
              <a:rPr lang="zh-CN" altLang="en-US"/>
              <a:t>一个非</a:t>
            </a:r>
            <a:r>
              <a:rPr lang="en-US" altLang="zh-CN"/>
              <a:t>LR(1)</a:t>
            </a:r>
            <a:r>
              <a:rPr lang="zh-CN" altLang="en-US"/>
              <a:t>的文法如下：            </a:t>
            </a:r>
          </a:p>
          <a:p>
            <a:pPr algn="just" eaLnBrk="1" hangingPunct="1">
              <a:lnSpc>
                <a:spcPct val="130000"/>
              </a:lnSpc>
              <a:spcBef>
                <a:spcPct val="50000"/>
              </a:spcBef>
            </a:pPr>
            <a:r>
              <a:rPr lang="zh-CN" altLang="en-US"/>
              <a:t>		</a:t>
            </a:r>
            <a:r>
              <a:rPr lang="en-US" altLang="zh-CN"/>
              <a:t>L→MLb∣a</a:t>
            </a:r>
          </a:p>
          <a:p>
            <a:pPr algn="just" eaLnBrk="1" hangingPunct="1">
              <a:lnSpc>
                <a:spcPct val="130000"/>
              </a:lnSpc>
              <a:spcBef>
                <a:spcPct val="50000"/>
              </a:spcBef>
            </a:pPr>
            <a:r>
              <a:rPr lang="en-US" altLang="zh-CN"/>
              <a:t>		M→ε</a:t>
            </a:r>
          </a:p>
          <a:p>
            <a:pPr eaLnBrk="1" hangingPunct="1">
              <a:lnSpc>
                <a:spcPct val="130000"/>
              </a:lnSpc>
              <a:spcBef>
                <a:spcPct val="50000"/>
              </a:spcBef>
            </a:pPr>
            <a:r>
              <a:rPr lang="zh-CN" altLang="en-US">
                <a:latin typeface="宋体" panose="02010600030101010101" pitchFamily="2" charset="-122"/>
              </a:rPr>
              <a:t>　　请给出所有</a:t>
            </a:r>
            <a:r>
              <a:rPr lang="zh-CN" altLang="en-US"/>
              <a:t>“</a:t>
            </a:r>
            <a:r>
              <a:rPr lang="zh-CN" altLang="en-US">
                <a:latin typeface="宋体" panose="02010600030101010101" pitchFamily="2" charset="-122"/>
              </a:rPr>
              <a:t>移进</a:t>
            </a:r>
            <a:r>
              <a:rPr lang="zh-CN" altLang="en-US"/>
              <a:t>”</a:t>
            </a:r>
            <a:r>
              <a:rPr lang="en-US" altLang="zh-CN"/>
              <a:t>/“</a:t>
            </a:r>
            <a:r>
              <a:rPr lang="zh-CN" altLang="en-US">
                <a:latin typeface="宋体" panose="02010600030101010101" pitchFamily="2" charset="-122"/>
              </a:rPr>
              <a:t>归约</a:t>
            </a:r>
            <a:r>
              <a:rPr lang="zh-CN" altLang="en-US"/>
              <a:t>”</a:t>
            </a:r>
            <a:r>
              <a:rPr lang="zh-CN" altLang="en-US">
                <a:latin typeface="宋体" panose="02010600030101010101" pitchFamily="2" charset="-122"/>
              </a:rPr>
              <a:t>冲突的</a:t>
            </a:r>
            <a:r>
              <a:rPr lang="en-US" altLang="zh-CN"/>
              <a:t>LR(1)</a:t>
            </a:r>
            <a:r>
              <a:rPr lang="zh-CN" altLang="en-US">
                <a:latin typeface="宋体" panose="02010600030101010101" pitchFamily="2" charset="-122"/>
              </a:rPr>
              <a:t>项目集，以说明该文法确实不是</a:t>
            </a:r>
            <a:r>
              <a:rPr lang="en-US" altLang="zh-CN"/>
              <a:t>LR(1)</a:t>
            </a:r>
            <a:r>
              <a:rPr lang="zh-CN" altLang="en-US">
                <a:latin typeface="宋体" panose="02010600030101010101" pitchFamily="2" charset="-122"/>
              </a:rPr>
              <a:t>的。</a:t>
            </a:r>
            <a:r>
              <a:rPr lang="zh-CN" altLang="en-US"/>
              <a:t> </a:t>
            </a:r>
          </a:p>
        </p:txBody>
      </p:sp>
    </p:spTree>
  </p:cSld>
  <p:clrMapOvr>
    <a:masterClrMapping/>
  </p:clrMapOvr>
  <p:transition>
    <p:random/>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a:extLst>
              <a:ext uri="{FF2B5EF4-FFF2-40B4-BE49-F238E27FC236}">
                <a16:creationId xmlns:a16="http://schemas.microsoft.com/office/drawing/2014/main" id="{7A428C41-F260-C24A-0CB2-31C1667D50DC}"/>
              </a:ext>
            </a:extLst>
          </p:cNvPr>
          <p:cNvSpPr>
            <a:spLocks noChangeArrowheads="1"/>
          </p:cNvSpPr>
          <p:nvPr/>
        </p:nvSpPr>
        <p:spPr bwMode="auto">
          <a:xfrm>
            <a:off x="2819400" y="6067425"/>
            <a:ext cx="422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图</a:t>
            </a:r>
            <a:r>
              <a:rPr lang="en-US" altLang="zh-CN"/>
              <a:t>3–32  </a:t>
            </a:r>
            <a:r>
              <a:rPr lang="zh-CN" altLang="en-US"/>
              <a:t>习题</a:t>
            </a:r>
            <a:r>
              <a:rPr lang="en-US" altLang="zh-CN"/>
              <a:t>3.25</a:t>
            </a:r>
            <a:r>
              <a:rPr lang="zh-CN" altLang="en-US"/>
              <a:t>的部分项目集</a:t>
            </a:r>
          </a:p>
        </p:txBody>
      </p:sp>
      <p:pic>
        <p:nvPicPr>
          <p:cNvPr id="348163" name="Picture 3" descr="3-32">
            <a:extLst>
              <a:ext uri="{FF2B5EF4-FFF2-40B4-BE49-F238E27FC236}">
                <a16:creationId xmlns:a16="http://schemas.microsoft.com/office/drawing/2014/main" id="{C4100BF6-D19B-9BDC-39DB-E200B8135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88900"/>
            <a:ext cx="8207375"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ext Box 2">
            <a:extLst>
              <a:ext uri="{FF2B5EF4-FFF2-40B4-BE49-F238E27FC236}">
                <a16:creationId xmlns:a16="http://schemas.microsoft.com/office/drawing/2014/main" id="{EA59C626-78CB-FC34-9A73-454382BB6F07}"/>
              </a:ext>
            </a:extLst>
          </p:cNvPr>
          <p:cNvSpPr txBox="1">
            <a:spLocks noChangeArrowheads="1"/>
          </p:cNvSpPr>
          <p:nvPr/>
        </p:nvSpPr>
        <p:spPr bwMode="auto">
          <a:xfrm>
            <a:off x="203200" y="536575"/>
            <a:ext cx="86360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3.27  </a:t>
            </a:r>
            <a:r>
              <a:rPr lang="zh-CN" altLang="en-US"/>
              <a:t>试证明任何一个</a:t>
            </a:r>
            <a:r>
              <a:rPr lang="en-US" altLang="zh-CN"/>
              <a:t>SLR(1)</a:t>
            </a:r>
            <a:r>
              <a:rPr lang="zh-CN" altLang="en-US"/>
              <a:t>文法一定是一个</a:t>
            </a:r>
            <a:r>
              <a:rPr lang="en-US" altLang="zh-CN"/>
              <a:t>LALR(1)</a:t>
            </a:r>
            <a:r>
              <a:rPr lang="zh-CN" altLang="en-US"/>
              <a:t>文法。</a:t>
            </a:r>
          </a:p>
          <a:p>
            <a:pPr algn="just" eaLnBrk="1" hangingPunct="1">
              <a:lnSpc>
                <a:spcPct val="130000"/>
              </a:lnSpc>
              <a:spcBef>
                <a:spcPct val="50000"/>
              </a:spcBef>
            </a:pPr>
            <a:r>
              <a:rPr lang="zh-CN" altLang="en-US"/>
              <a:t>　　</a:t>
            </a:r>
            <a:r>
              <a:rPr lang="en-US" altLang="zh-CN"/>
              <a:t>3.28  </a:t>
            </a:r>
            <a:r>
              <a:rPr lang="zh-CN" altLang="en-US"/>
              <a:t>已知文法</a:t>
            </a:r>
            <a:r>
              <a:rPr lang="en-US" altLang="zh-CN"/>
              <a:t>G[S]</a:t>
            </a:r>
            <a:r>
              <a:rPr lang="zh-CN" altLang="en-US"/>
              <a:t>：</a:t>
            </a:r>
            <a:r>
              <a:rPr lang="en-US" altLang="zh-CN"/>
              <a:t>S→aAd∣; Bd∣aB↑∣; A↑</a:t>
            </a:r>
          </a:p>
          <a:p>
            <a:pPr algn="just" eaLnBrk="1" hangingPunct="1">
              <a:lnSpc>
                <a:spcPct val="130000"/>
              </a:lnSpc>
              <a:spcBef>
                <a:spcPct val="50000"/>
              </a:spcBef>
            </a:pPr>
            <a:r>
              <a:rPr lang="en-US" altLang="zh-CN"/>
              <a:t>		A→a</a:t>
            </a:r>
          </a:p>
          <a:p>
            <a:pPr algn="just" eaLnBrk="1" hangingPunct="1">
              <a:lnSpc>
                <a:spcPct val="130000"/>
              </a:lnSpc>
              <a:spcBef>
                <a:spcPct val="50000"/>
              </a:spcBef>
            </a:pPr>
            <a:r>
              <a:rPr lang="en-US" altLang="zh-CN"/>
              <a:t>		B→a</a:t>
            </a:r>
          </a:p>
          <a:p>
            <a:pPr algn="just" eaLnBrk="1" hangingPunct="1">
              <a:lnSpc>
                <a:spcPct val="130000"/>
              </a:lnSpc>
              <a:spcBef>
                <a:spcPct val="50000"/>
              </a:spcBef>
            </a:pPr>
            <a:r>
              <a:rPr lang="zh-CN" altLang="en-US"/>
              <a:t>　　</a:t>
            </a:r>
            <a:r>
              <a:rPr lang="en-US" altLang="zh-CN"/>
              <a:t>(1) </a:t>
            </a:r>
            <a:r>
              <a:rPr lang="zh-CN" altLang="en-US"/>
              <a:t>试判断</a:t>
            </a:r>
            <a:r>
              <a:rPr lang="en-US" altLang="zh-CN"/>
              <a:t>G[S]</a:t>
            </a:r>
            <a:r>
              <a:rPr lang="zh-CN" altLang="en-US"/>
              <a:t>是否为</a:t>
            </a:r>
            <a:r>
              <a:rPr lang="en-US" altLang="zh-CN"/>
              <a:t>LALR(1)</a:t>
            </a:r>
            <a:r>
              <a:rPr lang="zh-CN" altLang="en-US"/>
              <a:t>文法。</a:t>
            </a:r>
          </a:p>
          <a:p>
            <a:pPr algn="just" eaLnBrk="1" hangingPunct="1">
              <a:lnSpc>
                <a:spcPct val="130000"/>
              </a:lnSpc>
              <a:spcBef>
                <a:spcPct val="50000"/>
              </a:spcBef>
            </a:pPr>
            <a:r>
              <a:rPr lang="zh-CN" altLang="en-US"/>
              <a:t>　　</a:t>
            </a:r>
            <a:r>
              <a:rPr lang="en-US" altLang="zh-CN"/>
              <a:t>(2) </a:t>
            </a:r>
            <a:r>
              <a:rPr lang="zh-CN" altLang="en-US"/>
              <a:t>当一个文法是</a:t>
            </a:r>
            <a:r>
              <a:rPr lang="en-US" altLang="zh-CN"/>
              <a:t>LR(1)</a:t>
            </a:r>
            <a:r>
              <a:rPr lang="zh-CN" altLang="en-US"/>
              <a:t>而不是</a:t>
            </a:r>
            <a:r>
              <a:rPr lang="en-US" altLang="zh-CN"/>
              <a:t>LALR(1)</a:t>
            </a:r>
            <a:r>
              <a:rPr lang="zh-CN" altLang="en-US"/>
              <a:t>时，那么</a:t>
            </a:r>
            <a:r>
              <a:rPr lang="en-US" altLang="zh-CN"/>
              <a:t>LR(1)</a:t>
            </a:r>
            <a:r>
              <a:rPr lang="zh-CN" altLang="en-US"/>
              <a:t>项目集的同心集合并后会出现哪几种冲突，请说明理由。</a:t>
            </a:r>
          </a:p>
        </p:txBody>
      </p:sp>
    </p:spTree>
  </p:cSld>
  <p:clrMapOvr>
    <a:masterClrMapping/>
  </p:clrMapOvr>
  <p:transition>
    <p:random/>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ext Box 2">
            <a:extLst>
              <a:ext uri="{FF2B5EF4-FFF2-40B4-BE49-F238E27FC236}">
                <a16:creationId xmlns:a16="http://schemas.microsoft.com/office/drawing/2014/main" id="{D1F813E3-F51D-711C-75F6-7A61C9CDB7AC}"/>
              </a:ext>
            </a:extLst>
          </p:cNvPr>
          <p:cNvSpPr txBox="1">
            <a:spLocks noChangeArrowheads="1"/>
          </p:cNvSpPr>
          <p:nvPr/>
        </p:nvSpPr>
        <p:spPr bwMode="auto">
          <a:xfrm>
            <a:off x="174625" y="549275"/>
            <a:ext cx="8751888"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en-US" altLang="zh-CN"/>
              <a:t>3.29  </a:t>
            </a:r>
            <a:r>
              <a:rPr lang="zh-CN" altLang="en-US"/>
              <a:t>给定文法</a:t>
            </a:r>
            <a:r>
              <a:rPr lang="en-US" altLang="zh-CN"/>
              <a:t>G[A]: A→(A)∣a                   </a:t>
            </a:r>
          </a:p>
          <a:p>
            <a:pPr algn="just" eaLnBrk="1" hangingPunct="1">
              <a:spcBef>
                <a:spcPct val="50000"/>
              </a:spcBef>
            </a:pPr>
            <a:r>
              <a:rPr lang="zh-CN" altLang="en-US"/>
              <a:t>　　</a:t>
            </a:r>
            <a:r>
              <a:rPr lang="en-US" altLang="zh-CN"/>
              <a:t>(1) </a:t>
            </a:r>
            <a:r>
              <a:rPr lang="zh-CN" altLang="en-US"/>
              <a:t>证明：</a:t>
            </a:r>
            <a:r>
              <a:rPr lang="en-US" altLang="zh-CN"/>
              <a:t>LR(1)</a:t>
            </a:r>
            <a:r>
              <a:rPr lang="zh-CN" altLang="en-US"/>
              <a:t>项目</a:t>
            </a:r>
            <a:r>
              <a:rPr lang="en-US" altLang="zh-CN"/>
              <a:t>[A→(A·), )]</a:t>
            </a:r>
            <a:r>
              <a:rPr lang="zh-CN" altLang="en-US"/>
              <a:t>对活前缀“</a:t>
            </a:r>
            <a:r>
              <a:rPr lang="en-US" altLang="zh-CN"/>
              <a:t>((a”</a:t>
            </a:r>
            <a:r>
              <a:rPr lang="zh-CN" altLang="en-US"/>
              <a:t>是有效的；</a:t>
            </a:r>
          </a:p>
          <a:p>
            <a:pPr algn="just" eaLnBrk="1" hangingPunct="1">
              <a:spcBef>
                <a:spcPct val="50000"/>
              </a:spcBef>
            </a:pPr>
            <a:r>
              <a:rPr lang="zh-CN" altLang="en-US"/>
              <a:t>　　</a:t>
            </a:r>
            <a:r>
              <a:rPr lang="en-US" altLang="zh-CN"/>
              <a:t>(2) </a:t>
            </a:r>
            <a:r>
              <a:rPr lang="zh-CN" altLang="en-US"/>
              <a:t>画出</a:t>
            </a:r>
            <a:r>
              <a:rPr lang="en-US" altLang="zh-CN"/>
              <a:t>LR(1)</a:t>
            </a:r>
            <a:r>
              <a:rPr lang="zh-CN" altLang="en-US"/>
              <a:t>项目识别所有活前缀的</a:t>
            </a:r>
            <a:r>
              <a:rPr lang="en-US" altLang="zh-CN"/>
              <a:t>DFA</a:t>
            </a:r>
            <a:r>
              <a:rPr lang="zh-CN" altLang="en-US"/>
              <a:t>；</a:t>
            </a:r>
          </a:p>
          <a:p>
            <a:pPr algn="just" eaLnBrk="1" hangingPunct="1">
              <a:spcBef>
                <a:spcPct val="50000"/>
              </a:spcBef>
            </a:pPr>
            <a:r>
              <a:rPr lang="zh-CN" altLang="en-US"/>
              <a:t>　　</a:t>
            </a:r>
            <a:r>
              <a:rPr lang="en-US" altLang="zh-CN"/>
              <a:t>(3) </a:t>
            </a:r>
            <a:r>
              <a:rPr lang="zh-CN" altLang="en-US"/>
              <a:t>构造</a:t>
            </a:r>
            <a:r>
              <a:rPr lang="en-US" altLang="zh-CN"/>
              <a:t>LR(1)</a:t>
            </a:r>
            <a:r>
              <a:rPr lang="zh-CN" altLang="en-US"/>
              <a:t>分析表；</a:t>
            </a:r>
          </a:p>
          <a:p>
            <a:pPr algn="just" eaLnBrk="1" hangingPunct="1">
              <a:spcBef>
                <a:spcPct val="50000"/>
              </a:spcBef>
            </a:pPr>
            <a:r>
              <a:rPr lang="zh-CN" altLang="en-US"/>
              <a:t>　　</a:t>
            </a:r>
            <a:r>
              <a:rPr lang="en-US" altLang="zh-CN"/>
              <a:t>(4) </a:t>
            </a:r>
            <a:r>
              <a:rPr lang="zh-CN" altLang="en-US"/>
              <a:t>合并同心集，构造</a:t>
            </a:r>
            <a:r>
              <a:rPr lang="en-US" altLang="zh-CN"/>
              <a:t>LALR(1)</a:t>
            </a:r>
            <a:r>
              <a:rPr lang="zh-CN" altLang="en-US"/>
              <a:t>分析表。</a:t>
            </a:r>
          </a:p>
          <a:p>
            <a:pPr algn="just" eaLnBrk="1" hangingPunct="1">
              <a:spcBef>
                <a:spcPct val="50000"/>
              </a:spcBef>
            </a:pPr>
            <a:r>
              <a:rPr lang="zh-CN" altLang="en-US"/>
              <a:t>　　</a:t>
            </a:r>
            <a:r>
              <a:rPr lang="en-US" altLang="zh-CN"/>
              <a:t>3.30  </a:t>
            </a:r>
            <a:r>
              <a:rPr lang="zh-CN" altLang="en-US"/>
              <a:t>下述文法</a:t>
            </a:r>
            <a:r>
              <a:rPr lang="en-US" altLang="zh-CN"/>
              <a:t>G[S]</a:t>
            </a:r>
            <a:r>
              <a:rPr lang="zh-CN" altLang="en-US"/>
              <a:t>是哪类</a:t>
            </a:r>
            <a:r>
              <a:rPr lang="en-US" altLang="zh-CN"/>
              <a:t>LR</a:t>
            </a:r>
            <a:r>
              <a:rPr lang="zh-CN" altLang="en-US"/>
              <a:t>文法？构造相应</a:t>
            </a:r>
            <a:r>
              <a:rPr lang="en-US" altLang="zh-CN"/>
              <a:t>LR</a:t>
            </a:r>
            <a:r>
              <a:rPr lang="zh-CN" altLang="en-US"/>
              <a:t>分析表：</a:t>
            </a:r>
          </a:p>
          <a:p>
            <a:pPr algn="just" eaLnBrk="1" hangingPunct="1">
              <a:spcBef>
                <a:spcPct val="50000"/>
              </a:spcBef>
            </a:pPr>
            <a:r>
              <a:rPr lang="zh-CN" altLang="en-US"/>
              <a:t>　　</a:t>
            </a:r>
            <a:r>
              <a:rPr lang="en-US" altLang="zh-CN"/>
              <a:t>G[S]</a:t>
            </a:r>
            <a:r>
              <a:rPr lang="zh-CN" altLang="en-US"/>
              <a:t>：    </a:t>
            </a:r>
            <a:r>
              <a:rPr lang="en-US" altLang="zh-CN"/>
              <a:t>(1) S→L=R</a:t>
            </a:r>
          </a:p>
          <a:p>
            <a:pPr algn="just" eaLnBrk="1" hangingPunct="1">
              <a:spcBef>
                <a:spcPct val="50000"/>
              </a:spcBef>
            </a:pPr>
            <a:r>
              <a:rPr lang="en-US" altLang="zh-CN"/>
              <a:t>		(2) S→R</a:t>
            </a:r>
          </a:p>
          <a:p>
            <a:pPr algn="just" eaLnBrk="1" hangingPunct="1">
              <a:spcBef>
                <a:spcPct val="50000"/>
              </a:spcBef>
            </a:pPr>
            <a:r>
              <a:rPr lang="en-US" altLang="zh-CN"/>
              <a:t>		(3) L→*R</a:t>
            </a:r>
          </a:p>
          <a:p>
            <a:pPr algn="just" eaLnBrk="1" hangingPunct="1">
              <a:spcBef>
                <a:spcPct val="50000"/>
              </a:spcBef>
            </a:pPr>
            <a:r>
              <a:rPr lang="en-US" altLang="zh-CN"/>
              <a:t>		(4) L→i</a:t>
            </a:r>
          </a:p>
          <a:p>
            <a:pPr algn="just" eaLnBrk="1" hangingPunct="1">
              <a:spcBef>
                <a:spcPct val="50000"/>
              </a:spcBef>
            </a:pPr>
            <a:r>
              <a:rPr lang="en-US" altLang="zh-CN"/>
              <a:t>		(5) R→L</a:t>
            </a:r>
          </a:p>
        </p:txBody>
      </p:sp>
    </p:spTree>
  </p:cSld>
  <p:clrMapOvr>
    <a:masterClrMapping/>
  </p:clrMapOvr>
  <p:transition>
    <p:random/>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Text Box 2">
            <a:extLst>
              <a:ext uri="{FF2B5EF4-FFF2-40B4-BE49-F238E27FC236}">
                <a16:creationId xmlns:a16="http://schemas.microsoft.com/office/drawing/2014/main" id="{81914177-70A0-B86D-A7B3-5464720F6AB8}"/>
              </a:ext>
            </a:extLst>
          </p:cNvPr>
          <p:cNvSpPr txBox="1">
            <a:spLocks noChangeArrowheads="1"/>
          </p:cNvSpPr>
          <p:nvPr/>
        </p:nvSpPr>
        <p:spPr bwMode="auto">
          <a:xfrm>
            <a:off x="160338" y="476250"/>
            <a:ext cx="879475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t>　　</a:t>
            </a:r>
            <a:r>
              <a:rPr lang="en-US" altLang="zh-CN"/>
              <a:t>3.31  </a:t>
            </a:r>
            <a:r>
              <a:rPr lang="zh-CN" altLang="en-US"/>
              <a:t>已知布尔表达式的文法</a:t>
            </a:r>
            <a:r>
              <a:rPr lang="en-US" altLang="zh-CN"/>
              <a:t>G[B]</a:t>
            </a:r>
            <a:r>
              <a:rPr lang="zh-CN" altLang="en-US"/>
              <a:t>如下：</a:t>
            </a:r>
          </a:p>
          <a:p>
            <a:pPr algn="just" eaLnBrk="1" hangingPunct="1">
              <a:lnSpc>
                <a:spcPct val="110000"/>
              </a:lnSpc>
              <a:spcBef>
                <a:spcPct val="50000"/>
              </a:spcBef>
            </a:pPr>
            <a:r>
              <a:rPr lang="zh-CN" altLang="en-US"/>
              <a:t>                 </a:t>
            </a:r>
            <a:r>
              <a:rPr lang="en-US" altLang="zh-CN"/>
              <a:t>G[B]: B→AB︱OB︱not B︱(B)︱i rop i︱i</a:t>
            </a:r>
          </a:p>
          <a:p>
            <a:pPr algn="just" eaLnBrk="1" hangingPunct="1">
              <a:lnSpc>
                <a:spcPct val="110000"/>
              </a:lnSpc>
              <a:spcBef>
                <a:spcPct val="50000"/>
              </a:spcBef>
            </a:pPr>
            <a:r>
              <a:rPr lang="en-US" altLang="zh-CN"/>
              <a:t>                      </a:t>
            </a:r>
            <a:r>
              <a:rPr lang="zh-CN" altLang="en-US"/>
              <a:t>　</a:t>
            </a:r>
            <a:r>
              <a:rPr lang="en-US" altLang="zh-CN"/>
              <a:t>A→B and</a:t>
            </a:r>
          </a:p>
          <a:p>
            <a:pPr algn="just" eaLnBrk="1" hangingPunct="1">
              <a:lnSpc>
                <a:spcPct val="110000"/>
              </a:lnSpc>
              <a:spcBef>
                <a:spcPct val="50000"/>
              </a:spcBef>
            </a:pPr>
            <a:r>
              <a:rPr lang="en-US" altLang="zh-CN"/>
              <a:t>                      </a:t>
            </a:r>
            <a:r>
              <a:rPr lang="zh-CN" altLang="en-US"/>
              <a:t>　</a:t>
            </a:r>
            <a:r>
              <a:rPr lang="en-US" altLang="zh-CN"/>
              <a:t>O→B or</a:t>
            </a:r>
          </a:p>
          <a:p>
            <a:pPr algn="just" eaLnBrk="1" hangingPunct="1">
              <a:lnSpc>
                <a:spcPct val="110000"/>
              </a:lnSpc>
              <a:spcBef>
                <a:spcPct val="50000"/>
              </a:spcBef>
            </a:pPr>
            <a:r>
              <a:rPr lang="zh-CN" altLang="en-US"/>
              <a:t>试为</a:t>
            </a:r>
            <a:r>
              <a:rPr lang="en-US" altLang="zh-CN"/>
              <a:t>G[B]</a:t>
            </a:r>
            <a:r>
              <a:rPr lang="zh-CN" altLang="en-US"/>
              <a:t>构造</a:t>
            </a:r>
            <a:r>
              <a:rPr lang="en-US" altLang="zh-CN"/>
              <a:t>LR</a:t>
            </a:r>
            <a:r>
              <a:rPr lang="zh-CN" altLang="en-US"/>
              <a:t>分析表。     </a:t>
            </a:r>
          </a:p>
          <a:p>
            <a:pPr algn="just" eaLnBrk="1" hangingPunct="1">
              <a:lnSpc>
                <a:spcPct val="110000"/>
              </a:lnSpc>
              <a:spcBef>
                <a:spcPct val="50000"/>
              </a:spcBef>
            </a:pPr>
            <a:r>
              <a:rPr lang="zh-CN" altLang="en-US"/>
              <a:t>　　</a:t>
            </a:r>
            <a:r>
              <a:rPr lang="en-US" altLang="zh-CN"/>
              <a:t>3.32  </a:t>
            </a:r>
            <a:r>
              <a:rPr lang="zh-CN" altLang="en-US"/>
              <a:t>给出文法</a:t>
            </a:r>
            <a:r>
              <a:rPr lang="en-US" altLang="zh-CN"/>
              <a:t>G[S]: S→SaS∣SbS∣cSd∣eS∣f</a:t>
            </a:r>
            <a:r>
              <a:rPr lang="zh-CN" altLang="en-US"/>
              <a:t>：</a:t>
            </a:r>
          </a:p>
          <a:p>
            <a:pPr algn="just" eaLnBrk="1" hangingPunct="1">
              <a:lnSpc>
                <a:spcPct val="110000"/>
              </a:lnSpc>
              <a:spcBef>
                <a:spcPct val="50000"/>
              </a:spcBef>
            </a:pPr>
            <a:r>
              <a:rPr lang="zh-CN" altLang="en-US"/>
              <a:t>　　</a:t>
            </a:r>
            <a:r>
              <a:rPr lang="en-US" altLang="zh-CN"/>
              <a:t>(1) </a:t>
            </a:r>
            <a:r>
              <a:rPr lang="zh-CN" altLang="en-US"/>
              <a:t>请证实这是一个二义文法；</a:t>
            </a:r>
          </a:p>
          <a:p>
            <a:pPr algn="just" eaLnBrk="1" hangingPunct="1">
              <a:lnSpc>
                <a:spcPct val="110000"/>
              </a:lnSpc>
              <a:spcBef>
                <a:spcPct val="50000"/>
              </a:spcBef>
            </a:pPr>
            <a:r>
              <a:rPr lang="zh-CN" altLang="en-US"/>
              <a:t>　　</a:t>
            </a:r>
            <a:r>
              <a:rPr lang="en-US" altLang="zh-CN"/>
              <a:t>(2) </a:t>
            </a:r>
            <a:r>
              <a:rPr lang="zh-CN" altLang="en-US"/>
              <a:t>给出什么样的约束条件可构造无冲突的</a:t>
            </a:r>
            <a:r>
              <a:rPr lang="en-US" altLang="zh-CN"/>
              <a:t>LR</a:t>
            </a:r>
            <a:r>
              <a:rPr lang="zh-CN" altLang="en-US"/>
              <a:t>分析表？请证实你的论点。</a:t>
            </a:r>
          </a:p>
          <a:p>
            <a:pPr algn="just" eaLnBrk="1" hangingPunct="1">
              <a:lnSpc>
                <a:spcPct val="110000"/>
              </a:lnSpc>
              <a:spcBef>
                <a:spcPct val="50000"/>
              </a:spcBef>
            </a:pPr>
            <a:r>
              <a:rPr lang="zh-CN" altLang="en-US"/>
              <a:t>　　</a:t>
            </a:r>
            <a:r>
              <a:rPr lang="en-US" altLang="zh-CN"/>
              <a:t>3.33  </a:t>
            </a:r>
            <a:r>
              <a:rPr lang="zh-CN" altLang="en-US"/>
              <a:t>根据例</a:t>
            </a:r>
            <a:r>
              <a:rPr lang="en-US" altLang="zh-CN"/>
              <a:t>3.23</a:t>
            </a:r>
            <a:r>
              <a:rPr lang="zh-CN" altLang="en-US"/>
              <a:t>中的表</a:t>
            </a:r>
            <a:r>
              <a:rPr lang="en-US" altLang="zh-CN"/>
              <a:t>3.21</a:t>
            </a:r>
            <a:r>
              <a:rPr lang="zh-CN" altLang="en-US"/>
              <a:t>分析</a:t>
            </a:r>
            <a:r>
              <a:rPr lang="en-US" altLang="zh-CN"/>
              <a:t>ia</a:t>
            </a:r>
            <a:r>
              <a:rPr lang="zh-CN" altLang="en-US"/>
              <a:t>；</a:t>
            </a:r>
            <a:r>
              <a:rPr lang="en-US" altLang="zh-CN"/>
              <a:t>iaea#</a:t>
            </a:r>
            <a:r>
              <a:rPr lang="zh-CN" altLang="en-US"/>
              <a:t>的语义加工过程。</a:t>
            </a:r>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a:extLst>
              <a:ext uri="{FF2B5EF4-FFF2-40B4-BE49-F238E27FC236}">
                <a16:creationId xmlns:a16="http://schemas.microsoft.com/office/drawing/2014/main" id="{56CC6E91-2808-699A-5E42-64339F2E811A}"/>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2</a:t>
            </a:r>
            <a:r>
              <a:rPr lang="zh-CN" altLang="en-US" sz="2800" b="1" u="none">
                <a:latin typeface="黑体" pitchFamily="49" charset="-122"/>
                <a:ea typeface="黑体" pitchFamily="49" charset="-122"/>
              </a:rPr>
              <a:t>一个简单的词法分析器实例</a:t>
            </a:r>
          </a:p>
        </p:txBody>
      </p:sp>
      <p:graphicFrame>
        <p:nvGraphicFramePr>
          <p:cNvPr id="27046" name="Group 422">
            <a:extLst>
              <a:ext uri="{FF2B5EF4-FFF2-40B4-BE49-F238E27FC236}">
                <a16:creationId xmlns:a16="http://schemas.microsoft.com/office/drawing/2014/main" id="{01D27F68-234A-8BF5-AD24-CCCACEE11711}"/>
              </a:ext>
            </a:extLst>
          </p:cNvPr>
          <p:cNvGraphicFramePr>
            <a:graphicFrameLocks noGrp="1"/>
          </p:cNvGraphicFramePr>
          <p:nvPr/>
        </p:nvGraphicFramePr>
        <p:xfrm>
          <a:off x="1295400" y="1338263"/>
          <a:ext cx="6629400" cy="5372100"/>
        </p:xfrm>
        <a:graphic>
          <a:graphicData uri="http://schemas.openxmlformats.org/drawingml/2006/table">
            <a:tbl>
              <a:tblPr/>
              <a:tblGrid>
                <a:gridCol w="1441450">
                  <a:extLst>
                    <a:ext uri="{9D8B030D-6E8A-4147-A177-3AD203B41FA5}">
                      <a16:colId xmlns:a16="http://schemas.microsoft.com/office/drawing/2014/main" val="20000"/>
                    </a:ext>
                  </a:extLst>
                </a:gridCol>
                <a:gridCol w="1436688">
                  <a:extLst>
                    <a:ext uri="{9D8B030D-6E8A-4147-A177-3AD203B41FA5}">
                      <a16:colId xmlns:a16="http://schemas.microsoft.com/office/drawing/2014/main" val="20001"/>
                    </a:ext>
                  </a:extLst>
                </a:gridCol>
                <a:gridCol w="1439862">
                  <a:extLst>
                    <a:ext uri="{9D8B030D-6E8A-4147-A177-3AD203B41FA5}">
                      <a16:colId xmlns:a16="http://schemas.microsoft.com/office/drawing/2014/main" val="20002"/>
                    </a:ext>
                  </a:extLst>
                </a:gridCol>
                <a:gridCol w="2311400">
                  <a:extLst>
                    <a:ext uri="{9D8B030D-6E8A-4147-A177-3AD203B41FA5}">
                      <a16:colId xmlns:a16="http://schemas.microsoft.com/office/drawing/2014/main" val="20003"/>
                    </a:ext>
                  </a:extLst>
                </a:gridCol>
              </a:tblGrid>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单词符号</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种别编码</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助记符</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内码值</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while</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while</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if</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if</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else</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else</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switch</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switch</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case</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case</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标识符</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id</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id</a:t>
                      </a: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在符号表中的位置</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15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常数</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num</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num</a:t>
                      </a: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在常数表中的位置</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9</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10</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&lt;=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11</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relop</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LE</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&lt;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11</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relop</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LT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11</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relop</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EQ</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12</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13</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1600" b="0" i="0" u="none" strike="noStrike" cap="none" normalizeH="0" baseline="0">
                        <a:ln>
                          <a:noFill/>
                        </a:ln>
                        <a:solidFill>
                          <a:schemeClr val="tx1"/>
                        </a:solidFill>
                        <a:effectLst/>
                        <a:latin typeface="Arial" pitchFamily="34"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cSld>
  <p:clrMapOvr>
    <a:masterClrMapping/>
  </p:clrMapOvr>
  <p:transition>
    <p:random/>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31D4F421-A60D-8393-352B-77BE57C178CB}"/>
              </a:ext>
            </a:extLst>
          </p:cNvPr>
          <p:cNvSpPr txBox="1">
            <a:spLocks noChangeArrowheads="1"/>
          </p:cNvSpPr>
          <p:nvPr/>
        </p:nvSpPr>
        <p:spPr bwMode="auto">
          <a:xfrm>
            <a:off x="304800" y="54927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400" b="1">
                <a:ea typeface="黑体" panose="02010609060101010101" pitchFamily="49" charset="-122"/>
              </a:rPr>
              <a:t>第</a:t>
            </a:r>
            <a:r>
              <a:rPr lang="en-US" altLang="zh-CN" sz="4400" b="1">
                <a:ea typeface="黑体" panose="02010609060101010101" pitchFamily="49" charset="-122"/>
              </a:rPr>
              <a:t>4</a:t>
            </a:r>
            <a:r>
              <a:rPr lang="zh-CN" altLang="en-US" sz="4400" b="1">
                <a:ea typeface="黑体" panose="02010609060101010101" pitchFamily="49" charset="-122"/>
              </a:rPr>
              <a:t>章　语义分析和中间代码生成 </a:t>
            </a:r>
          </a:p>
        </p:txBody>
      </p:sp>
      <p:sp>
        <p:nvSpPr>
          <p:cNvPr id="9219" name="Text Box 3">
            <a:extLst>
              <a:ext uri="{FF2B5EF4-FFF2-40B4-BE49-F238E27FC236}">
                <a16:creationId xmlns:a16="http://schemas.microsoft.com/office/drawing/2014/main" id="{118308E2-900E-BEB0-D7D6-90196777E851}"/>
              </a:ext>
            </a:extLst>
          </p:cNvPr>
          <p:cNvSpPr txBox="1">
            <a:spLocks noChangeArrowheads="1"/>
          </p:cNvSpPr>
          <p:nvPr/>
        </p:nvSpPr>
        <p:spPr bwMode="auto">
          <a:xfrm>
            <a:off x="2209800" y="1371600"/>
            <a:ext cx="5256213"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a:sym typeface="Arial" panose="020B0604020202020204" pitchFamily="34" charset="0"/>
              </a:rPr>
              <a:t>4.1  概述</a:t>
            </a:r>
            <a:r>
              <a:rPr lang="zh-CN" altLang="en-US" b="1">
                <a:sym typeface="Arial" panose="020B0604020202020204" pitchFamily="34" charset="0"/>
                <a:hlinkClick r:id="rId2" action="ppaction://hlinksldjump"/>
              </a:rPr>
              <a:t> </a:t>
            </a:r>
            <a:endParaRPr lang="zh-CN" altLang="en-US" b="1">
              <a:sym typeface="Arial" panose="020B0604020202020204" pitchFamily="34" charset="0"/>
            </a:endParaRPr>
          </a:p>
          <a:p>
            <a:pPr eaLnBrk="1" hangingPunct="1">
              <a:lnSpc>
                <a:spcPct val="130000"/>
              </a:lnSpc>
            </a:pPr>
            <a:r>
              <a:rPr lang="zh-CN" altLang="en-US" b="1">
                <a:sym typeface="Arial" panose="020B0604020202020204" pitchFamily="34" charset="0"/>
              </a:rPr>
              <a:t>4.2  属性文法</a:t>
            </a:r>
          </a:p>
          <a:p>
            <a:pPr eaLnBrk="1" hangingPunct="1">
              <a:lnSpc>
                <a:spcPct val="130000"/>
              </a:lnSpc>
            </a:pPr>
            <a:r>
              <a:rPr lang="zh-CN" altLang="en-US" b="1">
                <a:sym typeface="Arial" panose="020B0604020202020204" pitchFamily="34" charset="0"/>
              </a:rPr>
              <a:t>4.3  几种常见的中间语言</a:t>
            </a:r>
            <a:r>
              <a:rPr lang="zh-CN" altLang="en-US" b="1">
                <a:sym typeface="Arial" panose="020B0604020202020204" pitchFamily="34" charset="0"/>
                <a:hlinkClick r:id="rId3" action="ppaction://hlinksldjump"/>
              </a:rPr>
              <a:t> </a:t>
            </a:r>
            <a:endParaRPr lang="zh-CN" altLang="en-US" b="1">
              <a:sym typeface="Arial" panose="020B0604020202020204" pitchFamily="34" charset="0"/>
            </a:endParaRPr>
          </a:p>
          <a:p>
            <a:pPr eaLnBrk="1" hangingPunct="1">
              <a:lnSpc>
                <a:spcPct val="130000"/>
              </a:lnSpc>
            </a:pPr>
            <a:r>
              <a:rPr lang="zh-CN" altLang="en-US" b="1">
                <a:sym typeface="Arial" panose="020B0604020202020204" pitchFamily="34" charset="0"/>
              </a:rPr>
              <a:t>4.4  表达式及赋值语句的翻译</a:t>
            </a:r>
            <a:r>
              <a:rPr lang="zh-CN" altLang="en-US" b="1">
                <a:sym typeface="Arial" panose="020B0604020202020204" pitchFamily="34" charset="0"/>
                <a:hlinkClick r:id="rId4" action="ppaction://hlinksldjump"/>
              </a:rPr>
              <a:t> </a:t>
            </a:r>
            <a:endParaRPr lang="zh-CN" altLang="en-US" b="1">
              <a:sym typeface="Arial" panose="020B0604020202020204" pitchFamily="34" charset="0"/>
            </a:endParaRPr>
          </a:p>
          <a:p>
            <a:pPr eaLnBrk="1" hangingPunct="1">
              <a:lnSpc>
                <a:spcPct val="130000"/>
              </a:lnSpc>
            </a:pPr>
            <a:r>
              <a:rPr lang="zh-CN" altLang="en-US" b="1">
                <a:sym typeface="Arial" panose="020B0604020202020204" pitchFamily="34" charset="0"/>
              </a:rPr>
              <a:t>4.5  控制语句的翻译</a:t>
            </a:r>
            <a:r>
              <a:rPr lang="zh-CN" altLang="en-US" b="1">
                <a:sym typeface="Arial" panose="020B0604020202020204" pitchFamily="34" charset="0"/>
                <a:hlinkClick r:id="rId5" action="ppaction://hlinksldjump"/>
              </a:rPr>
              <a:t> </a:t>
            </a:r>
            <a:endParaRPr lang="zh-CN" altLang="en-US" b="1">
              <a:sym typeface="Arial" panose="020B0604020202020204" pitchFamily="34" charset="0"/>
            </a:endParaRPr>
          </a:p>
          <a:p>
            <a:pPr eaLnBrk="1" hangingPunct="1">
              <a:lnSpc>
                <a:spcPct val="130000"/>
              </a:lnSpc>
            </a:pPr>
            <a:r>
              <a:rPr lang="zh-CN" altLang="en-US" b="1">
                <a:sym typeface="Arial" panose="020B0604020202020204" pitchFamily="34" charset="0"/>
              </a:rPr>
              <a:t>4.6  数组元素的翻译</a:t>
            </a:r>
            <a:r>
              <a:rPr lang="zh-CN" altLang="en-US" b="1">
                <a:sym typeface="Arial" panose="020B0604020202020204" pitchFamily="34" charset="0"/>
                <a:hlinkClick r:id="rId6" action="ppaction://hlinksldjump"/>
              </a:rPr>
              <a:t> </a:t>
            </a:r>
            <a:endParaRPr lang="zh-CN" altLang="en-US" b="1">
              <a:sym typeface="Arial" panose="020B0604020202020204" pitchFamily="34" charset="0"/>
            </a:endParaRPr>
          </a:p>
          <a:p>
            <a:pPr eaLnBrk="1" hangingPunct="1">
              <a:lnSpc>
                <a:spcPct val="130000"/>
              </a:lnSpc>
            </a:pPr>
            <a:r>
              <a:rPr lang="zh-CN" altLang="en-US" b="1">
                <a:sym typeface="Arial" panose="020B0604020202020204" pitchFamily="34" charset="0"/>
              </a:rPr>
              <a:t>4.7  过程或函数调用语句的翻译</a:t>
            </a:r>
            <a:r>
              <a:rPr lang="zh-CN" altLang="en-US" b="1">
                <a:sym typeface="Arial" panose="020B0604020202020204" pitchFamily="34" charset="0"/>
                <a:hlinkClick r:id="rId7" action="ppaction://hlinksldjump"/>
              </a:rPr>
              <a:t> </a:t>
            </a:r>
            <a:endParaRPr lang="zh-CN" altLang="en-US" b="1">
              <a:sym typeface="Arial" panose="020B0604020202020204" pitchFamily="34" charset="0"/>
            </a:endParaRPr>
          </a:p>
          <a:p>
            <a:pPr eaLnBrk="1" hangingPunct="1">
              <a:lnSpc>
                <a:spcPct val="130000"/>
              </a:lnSpc>
            </a:pPr>
            <a:r>
              <a:rPr lang="zh-CN" altLang="en-US" b="1">
                <a:sym typeface="Arial" panose="020B0604020202020204" pitchFamily="34" charset="0"/>
              </a:rPr>
              <a:t>4.8  说明语句的翻译</a:t>
            </a:r>
            <a:r>
              <a:rPr lang="zh-CN" altLang="en-US" b="1">
                <a:sym typeface="Arial" panose="020B0604020202020204" pitchFamily="34" charset="0"/>
                <a:hlinkClick r:id="rId8" action="ppaction://hlinksldjump"/>
              </a:rPr>
              <a:t> </a:t>
            </a:r>
            <a:endParaRPr lang="zh-CN" altLang="en-US" b="1">
              <a:sym typeface="Arial" panose="020B0604020202020204" pitchFamily="34" charset="0"/>
            </a:endParaRPr>
          </a:p>
          <a:p>
            <a:pPr eaLnBrk="1" hangingPunct="1">
              <a:lnSpc>
                <a:spcPct val="130000"/>
              </a:lnSpc>
            </a:pPr>
            <a:r>
              <a:rPr lang="zh-CN" altLang="en-US" b="1">
                <a:sym typeface="Arial" panose="020B0604020202020204" pitchFamily="34" charset="0"/>
              </a:rPr>
              <a:t>4.9  递归下降语法制导翻译方法简介</a:t>
            </a:r>
          </a:p>
          <a:p>
            <a:pPr eaLnBrk="1" hangingPunct="1">
              <a:lnSpc>
                <a:spcPct val="130000"/>
              </a:lnSpc>
            </a:pPr>
            <a:r>
              <a:rPr lang="zh-CN" altLang="en-US" b="1">
                <a:latin typeface="宋体" panose="02010600030101010101" pitchFamily="2" charset="-122"/>
                <a:sym typeface="Arial" panose="020B0604020202020204" pitchFamily="34" charset="0"/>
              </a:rPr>
              <a:t>习题四 </a:t>
            </a:r>
          </a:p>
        </p:txBody>
      </p:sp>
    </p:spTree>
  </p:cSld>
  <p:clrMapOvr>
    <a:masterClrMapping/>
  </p:clrMapOvr>
  <p:transition>
    <p:random/>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52A5B5DE-071C-40BF-ABC1-BB76EC01A3DB}"/>
              </a:ext>
            </a:extLst>
          </p:cNvPr>
          <p:cNvSpPr txBox="1">
            <a:spLocks noChangeArrowheads="1"/>
          </p:cNvSpPr>
          <p:nvPr/>
        </p:nvSpPr>
        <p:spPr bwMode="auto">
          <a:xfrm>
            <a:off x="430213" y="366713"/>
            <a:ext cx="8283575" cy="583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50000"/>
              </a:spcBef>
            </a:pPr>
            <a:r>
              <a:rPr lang="zh-CN" altLang="zh-CN" sz="3200" b="1">
                <a:ea typeface="方正宋黑简体" pitchFamily="65" charset="-122"/>
              </a:rPr>
              <a:t>4.1  概    述</a:t>
            </a:r>
          </a:p>
          <a:p>
            <a:pPr algn="just" eaLnBrk="1" hangingPunct="1">
              <a:lnSpc>
                <a:spcPct val="130000"/>
              </a:lnSpc>
              <a:spcBef>
                <a:spcPct val="50000"/>
              </a:spcBef>
            </a:pPr>
            <a:r>
              <a:rPr lang="zh-CN" altLang="zh-CN" b="1">
                <a:ea typeface="方正小标宋简体" charset="-122"/>
              </a:rPr>
              <a:t>4.1.1  语义分析的概念</a:t>
            </a:r>
          </a:p>
          <a:p>
            <a:pPr algn="just" eaLnBrk="1" hangingPunct="1">
              <a:lnSpc>
                <a:spcPct val="130000"/>
              </a:lnSpc>
              <a:spcBef>
                <a:spcPct val="50000"/>
              </a:spcBef>
            </a:pPr>
            <a:r>
              <a:rPr lang="zh-CN" altLang="zh-CN"/>
              <a:t>　　一个源程序经过词法分析、语法分析之后，表明该源程序在书写上是正确的，并且符合程序语言所规定的语法。但是语法分析并未对程序内部的逻辑含义加以分析，因此编译程序接下来的工作是语义分析，即审查每个语法成分的静态语义。如果静态语义正确，则生成与该语言成分等效的中间代码，或者直接生成目标代码。直接生成机器语言或汇编语言形式的目标代码的优点是编译时间短且无需中间代码到目标代码的翻译，而中间代码的优点是使编译结构在逻辑上更为简单明确，特别是使目标代码的优化比较容易实现。</a:t>
            </a:r>
          </a:p>
        </p:txBody>
      </p:sp>
    </p:spTree>
  </p:cSld>
  <p:clrMapOvr>
    <a:masterClrMapping/>
  </p:clrMapOvr>
  <p:transition>
    <p:random/>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76A6D283-9755-D10E-24E8-73C06A5FDB38}"/>
              </a:ext>
            </a:extLst>
          </p:cNvPr>
          <p:cNvSpPr txBox="1">
            <a:spLocks noChangeArrowheads="1"/>
          </p:cNvSpPr>
          <p:nvPr/>
        </p:nvSpPr>
        <p:spPr bwMode="auto">
          <a:xfrm>
            <a:off x="430213" y="1187450"/>
            <a:ext cx="828357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如同在进行词法分析、语法分析的同时也进行着词法检查、语法检查一样，在语义分析时也必然要进行语义检查。动态语义检查需要生成相应的目标代码，它是在运行时进行的；静态语义检查是在编译时完成的，它涉及以下几个方面：</a:t>
            </a:r>
          </a:p>
          <a:p>
            <a:pPr algn="just" eaLnBrk="1" hangingPunct="1">
              <a:lnSpc>
                <a:spcPct val="140000"/>
              </a:lnSpc>
              <a:spcBef>
                <a:spcPct val="50000"/>
              </a:spcBef>
            </a:pPr>
            <a:r>
              <a:rPr lang="zh-CN" altLang="zh-CN"/>
              <a:t>　　(1) 类型检查，如参与运算的操作数其类型应相容。</a:t>
            </a:r>
          </a:p>
          <a:p>
            <a:pPr algn="just" eaLnBrk="1" hangingPunct="1">
              <a:lnSpc>
                <a:spcPct val="140000"/>
              </a:lnSpc>
              <a:spcBef>
                <a:spcPct val="50000"/>
              </a:spcBef>
            </a:pPr>
            <a:r>
              <a:rPr lang="zh-CN" altLang="zh-CN"/>
              <a:t>　　(2) 控制流检查，用以保证控制语句有合法的转向点。如C语言中不允许goto语句转入case语句流；break语句需寻找包含它的最小switch、while或for语句方可找到转向点，否则出错。</a:t>
            </a:r>
          </a:p>
        </p:txBody>
      </p:sp>
    </p:spTree>
  </p:cSld>
  <p:clrMapOvr>
    <a:masterClrMapping/>
  </p:clrMapOvr>
  <p:transition>
    <p:random/>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F916C30F-873B-9651-2A45-51ED2EA0A329}"/>
              </a:ext>
            </a:extLst>
          </p:cNvPr>
          <p:cNvSpPr txBox="1">
            <a:spLocks noChangeArrowheads="1"/>
          </p:cNvSpPr>
          <p:nvPr/>
        </p:nvSpPr>
        <p:spPr bwMode="auto">
          <a:xfrm>
            <a:off x="188913" y="1268413"/>
            <a:ext cx="8824912"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 　　(3) 一致性检查，如在相同作用域中标识符只能说明一次，case语句的标号不能相同等。</a:t>
            </a:r>
          </a:p>
          <a:p>
            <a:pPr algn="just" eaLnBrk="1" hangingPunct="1">
              <a:lnSpc>
                <a:spcPct val="130000"/>
              </a:lnSpc>
              <a:spcBef>
                <a:spcPct val="50000"/>
              </a:spcBef>
            </a:pPr>
            <a:r>
              <a:rPr lang="zh-CN" altLang="zh-CN">
                <a:latin typeface="宋体" panose="02010600030101010101" pitchFamily="2" charset="-122"/>
              </a:rPr>
              <a:t>　　语义分析阶段只产生中间代码而不生成目标代码的方法使编译程序的开发变得较为容易，但语义分析不像词法分析和语法分析那样可以分别用正规文法和上下文无关文法描述。由于语义是上下文有关的，因此语义的形式化描述是非常困难的，目前较为常见的是用属性文法作为描述程序语言语义的工具，并采用语法制导翻译的方法完成对语法成分的翻译工作。</a:t>
            </a:r>
            <a:endParaRPr lang="zh-CN" altLang="zh-CN"/>
          </a:p>
        </p:txBody>
      </p:sp>
    </p:spTree>
  </p:cSld>
  <p:clrMapOvr>
    <a:masterClrMapping/>
  </p:clrMapOvr>
  <p:transition>
    <p:random/>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BD17505D-D5C1-BC89-C174-FBAE92110706}"/>
              </a:ext>
            </a:extLst>
          </p:cNvPr>
          <p:cNvSpPr txBox="1">
            <a:spLocks noChangeArrowheads="1"/>
          </p:cNvSpPr>
          <p:nvPr/>
        </p:nvSpPr>
        <p:spPr bwMode="auto">
          <a:xfrm>
            <a:off x="174625" y="465138"/>
            <a:ext cx="8780463" cy="568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b="1">
                <a:ea typeface="方正小标宋简体" charset="-122"/>
              </a:rPr>
              <a:t>4.1.2　语法制导翻译方法</a:t>
            </a:r>
          </a:p>
          <a:p>
            <a:pPr algn="just" eaLnBrk="1" hangingPunct="1">
              <a:lnSpc>
                <a:spcPct val="130000"/>
              </a:lnSpc>
              <a:spcBef>
                <a:spcPct val="50000"/>
              </a:spcBef>
            </a:pPr>
            <a:r>
              <a:rPr lang="zh-CN" altLang="zh-CN"/>
              <a:t>　　语法制导翻译的方法就是为每个产生式配上一个翻译子程序(称语义动作或语义子程序)，并在语法分析的同时执行这些子程序。语义动作是为产生式赋予具体意义的手段，它一方面指出了一个产生式所产生的符号串的意义，另一方面又按照这种意义规定了生成某种中间代码应做哪些基本动作。在语法分析过程中，当一个产生式获得匹配(对于自顶向下分析)或用于归约(对于自底向上分析)时，此产生式相应的语义子程序就进入工作，完成既定的翻译任务。</a:t>
            </a:r>
          </a:p>
          <a:p>
            <a:pPr algn="just" eaLnBrk="1" hangingPunct="1">
              <a:lnSpc>
                <a:spcPct val="130000"/>
              </a:lnSpc>
              <a:spcBef>
                <a:spcPct val="50000"/>
              </a:spcBef>
            </a:pPr>
            <a:r>
              <a:rPr lang="zh-CN" altLang="zh-CN"/>
              <a:t>　　语法制导翻译分为自底向上语法制导翻译和自顶向下语法制导翻译，我们重点介绍自底向上语法制导翻译。</a:t>
            </a:r>
          </a:p>
        </p:txBody>
      </p:sp>
    </p:spTree>
  </p:cSld>
  <p:clrMapOvr>
    <a:masterClrMapping/>
  </p:clrMapOvr>
  <p:transition>
    <p:random/>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E357C7B9-FCDC-A302-BDE9-79143FF7439F}"/>
              </a:ext>
            </a:extLst>
          </p:cNvPr>
          <p:cNvSpPr txBox="1">
            <a:spLocks noChangeArrowheads="1"/>
          </p:cNvSpPr>
          <p:nvPr/>
        </p:nvSpPr>
        <p:spPr bwMode="auto">
          <a:xfrm>
            <a:off x="217488" y="1266825"/>
            <a:ext cx="8751887"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假定有一个自底向上的LR分析器，我们可以把这个LR分析器的能力加以扩大，使它能在用某个产生式进行归约的同时调用相应的语义子程序进行有关的翻译工作。每个产生式的语义子程序执行之后，某些结果（语义信息）必须作为此产生式的左部符号的语义值暂时保存下来，以便以后语义子程序引用这些信息。</a:t>
            </a:r>
          </a:p>
          <a:p>
            <a:pPr algn="just" eaLnBrk="1" hangingPunct="1">
              <a:lnSpc>
                <a:spcPct val="140000"/>
              </a:lnSpc>
              <a:spcBef>
                <a:spcPct val="50000"/>
              </a:spcBef>
            </a:pPr>
            <a:r>
              <a:rPr lang="zh-CN" altLang="en-US"/>
              <a:t>　　此外，原LR分析器的分析栈也加以扩充，以便能够存放与文法符号相对应的语义值。这样，分析栈可以存放三类信息：分析状态、文法符号及文法符号对应的语义值。扩充后的分析栈如图4-1所示。</a:t>
            </a:r>
          </a:p>
        </p:txBody>
      </p:sp>
    </p:spTree>
  </p:cSld>
  <p:clrMapOvr>
    <a:masterClrMapping/>
  </p:clrMapOvr>
  <p:transition>
    <p:random/>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E428B271-233D-E2B2-3052-E5CB42587F2E}"/>
              </a:ext>
            </a:extLst>
          </p:cNvPr>
          <p:cNvSpPr txBox="1">
            <a:spLocks noChangeArrowheads="1"/>
          </p:cNvSpPr>
          <p:nvPr/>
        </p:nvSpPr>
        <p:spPr bwMode="auto">
          <a:xfrm>
            <a:off x="2095500" y="54102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latin typeface="宋体" panose="02010600030101010101" pitchFamily="2" charset="-122"/>
              </a:rPr>
              <a:t>图</a:t>
            </a:r>
            <a:r>
              <a:rPr lang="zh-CN" altLang="zh-CN"/>
              <a:t>4–1  </a:t>
            </a:r>
            <a:r>
              <a:rPr lang="zh-CN" altLang="zh-CN">
                <a:latin typeface="宋体" panose="02010600030101010101" pitchFamily="2" charset="-122"/>
              </a:rPr>
              <a:t>扩充后的</a:t>
            </a:r>
            <a:r>
              <a:rPr lang="zh-CN" altLang="zh-CN"/>
              <a:t>LR</a:t>
            </a:r>
            <a:r>
              <a:rPr lang="zh-CN" altLang="zh-CN">
                <a:latin typeface="宋体" panose="02010600030101010101" pitchFamily="2" charset="-122"/>
              </a:rPr>
              <a:t>分析栈</a:t>
            </a:r>
            <a:r>
              <a:rPr lang="zh-CN" altLang="zh-CN"/>
              <a:t> </a:t>
            </a:r>
          </a:p>
        </p:txBody>
      </p:sp>
      <p:pic>
        <p:nvPicPr>
          <p:cNvPr id="15363" name="Picture 3" descr="4-1">
            <a:extLst>
              <a:ext uri="{FF2B5EF4-FFF2-40B4-BE49-F238E27FC236}">
                <a16:creationId xmlns:a16="http://schemas.microsoft.com/office/drawing/2014/main" id="{72087225-9DBE-1A51-D9BF-BCA0B8BD2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38" y="1720850"/>
            <a:ext cx="437515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FA851877-BE0E-DB4E-435C-AC4366F7B57B}"/>
              </a:ext>
            </a:extLst>
          </p:cNvPr>
          <p:cNvSpPr txBox="1">
            <a:spLocks noChangeArrowheads="1"/>
          </p:cNvSpPr>
          <p:nvPr/>
        </p:nvSpPr>
        <p:spPr bwMode="auto">
          <a:xfrm>
            <a:off x="188913" y="1298575"/>
            <a:ext cx="87376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作为一个例子，我们考虑下面的文法及语义动作所执行的程序：</a:t>
            </a:r>
          </a:p>
          <a:p>
            <a:pPr eaLnBrk="1" hangingPunct="1">
              <a:spcBef>
                <a:spcPct val="50000"/>
              </a:spcBef>
            </a:pPr>
            <a:r>
              <a:rPr lang="zh-CN" altLang="en-US"/>
              <a:t>　　	产生式	语义动作</a:t>
            </a:r>
          </a:p>
          <a:p>
            <a:pPr eaLnBrk="1" hangingPunct="1">
              <a:spcBef>
                <a:spcPct val="50000"/>
              </a:spcBef>
            </a:pPr>
            <a:r>
              <a:rPr lang="zh-CN" altLang="en-US"/>
              <a:t>　　（0）S'→E	              print  	val[TOP]</a:t>
            </a:r>
          </a:p>
          <a:p>
            <a:pPr eaLnBrk="1" hangingPunct="1">
              <a:spcBef>
                <a:spcPct val="50000"/>
              </a:spcBef>
            </a:pPr>
            <a:r>
              <a:rPr lang="zh-CN" altLang="en-US"/>
              <a:t>　    （1）E→E(1)+E(2)	  val[TOP] =val[TOP]+val[TOP+2]</a:t>
            </a:r>
          </a:p>
          <a:p>
            <a:pPr eaLnBrk="1" hangingPunct="1">
              <a:spcBef>
                <a:spcPct val="50000"/>
              </a:spcBef>
            </a:pPr>
            <a:r>
              <a:rPr lang="zh-CN" altLang="en-US"/>
              <a:t>　    （2）E→E(1)*E(2)	  val[TOP] =val[TOP]*val[TOP+2]</a:t>
            </a:r>
          </a:p>
          <a:p>
            <a:pPr eaLnBrk="1" hangingPunct="1">
              <a:spcBef>
                <a:spcPct val="50000"/>
              </a:spcBef>
            </a:pPr>
            <a:r>
              <a:rPr lang="zh-CN" altLang="en-US"/>
              <a:t>　    （3）E→ (E(1))	              val[TOP] =val[TOP+1]</a:t>
            </a:r>
          </a:p>
          <a:p>
            <a:pPr eaLnBrk="1" hangingPunct="1">
              <a:spcBef>
                <a:spcPct val="50000"/>
              </a:spcBef>
            </a:pPr>
            <a:r>
              <a:rPr lang="zh-CN" altLang="en-US"/>
              <a:t>　    （4）E→i       val[TOP] =lexval (注：lexval为i的整型内部值)</a:t>
            </a:r>
          </a:p>
          <a:p>
            <a:pPr algn="just" eaLnBrk="1" hangingPunct="1">
              <a:spcBef>
                <a:spcPct val="50000"/>
              </a:spcBef>
            </a:pPr>
            <a:r>
              <a:rPr lang="zh-CN" altLang="en-US"/>
              <a:t>　　这个文法的LR分析表见表3.20。</a:t>
            </a:r>
          </a:p>
        </p:txBody>
      </p:sp>
    </p:spTree>
  </p:cSld>
  <p:clrMapOvr>
    <a:masterClrMapping/>
  </p:clrMapOvr>
  <p:transition>
    <p:random/>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3AAC9EA7-C75C-A133-7E26-3DF1E3C33C48}"/>
              </a:ext>
            </a:extLst>
          </p:cNvPr>
          <p:cNvSpPr txBox="1">
            <a:spLocks noChangeArrowheads="1"/>
          </p:cNvSpPr>
          <p:nvPr/>
        </p:nvSpPr>
        <p:spPr bwMode="auto">
          <a:xfrm>
            <a:off x="231775" y="1255713"/>
            <a:ext cx="8723313"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我们扩充分析栈工作的总控程序功能，使其在完成语法分析的同时也能完成语义分析工作(这时的语法分析栈已成为语义分析栈)；即在用某一个规则进行归约之后，调用相应的语义子程序完成与所用产生式相应的语义动作，并将每次工作后的语义值保存在扩充后的“语义值”栈中。图4-2表示算术表达式7＋9*5#的语法树及各结点值，而表4.1则给出了根据表3.20用LR语法制导翻译方法得到的该表达式的语义分析和计值过程。只不过在分析成功到达acc后还要添加执行产生式（0）所对应的语义动作，即输出语义值栈顶的val[TOP] 值52。</a:t>
            </a:r>
          </a:p>
        </p:txBody>
      </p:sp>
    </p:spTree>
  </p:cSld>
  <p:clrMapOvr>
    <a:masterClrMapping/>
  </p:clrMapOvr>
  <p:transition>
    <p:random/>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FFE4F207-DBC4-8A50-9607-63CB9F7D2C2F}"/>
              </a:ext>
            </a:extLst>
          </p:cNvPr>
          <p:cNvSpPr txBox="1">
            <a:spLocks noChangeArrowheads="1"/>
          </p:cNvSpPr>
          <p:nvPr/>
        </p:nvSpPr>
        <p:spPr bwMode="auto">
          <a:xfrm>
            <a:off x="1077913" y="5486400"/>
            <a:ext cx="6986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t>图4–2  语法制导翻译计算表达式7＋9*5#的语法树</a:t>
            </a:r>
          </a:p>
        </p:txBody>
      </p:sp>
      <p:pic>
        <p:nvPicPr>
          <p:cNvPr id="18435" name="Picture 3" descr="4-2">
            <a:extLst>
              <a:ext uri="{FF2B5EF4-FFF2-40B4-BE49-F238E27FC236}">
                <a16:creationId xmlns:a16="http://schemas.microsoft.com/office/drawing/2014/main" id="{7D335424-D47E-4FCD-77C4-9C6487588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339850"/>
            <a:ext cx="5868988"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860E5885-451F-C16E-B99E-BC8C44DC1BC4}"/>
              </a:ext>
            </a:extLst>
          </p:cNvPr>
          <p:cNvSpPr txBox="1">
            <a:spLocks noChangeArrowheads="1"/>
          </p:cNvSpPr>
          <p:nvPr/>
        </p:nvSpPr>
        <p:spPr bwMode="auto">
          <a:xfrm>
            <a:off x="188913" y="609600"/>
            <a:ext cx="886777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50000"/>
              </a:spcBef>
            </a:pPr>
            <a:r>
              <a:rPr kumimoji="1" lang="en-US" altLang="zh-CN" sz="2400" b="1" u="none">
                <a:latin typeface="Times New Roman" panose="02020603050405020304" pitchFamily="18" charset="0"/>
                <a:ea typeface="方正小标宋简体" charset="-122"/>
              </a:rPr>
              <a:t>2.2.2  C</a:t>
            </a:r>
            <a:r>
              <a:rPr kumimoji="1" lang="zh-CN" altLang="en-US" sz="2400" b="1" u="none">
                <a:latin typeface="Times New Roman" panose="02020603050405020304" pitchFamily="18" charset="0"/>
                <a:ea typeface="方正小标宋简体" charset="-122"/>
              </a:rPr>
              <a:t>语言子集对应的状态转换图</a:t>
            </a:r>
          </a:p>
          <a:p>
            <a:pPr algn="just" eaLnBrk="1" hangingPunct="1">
              <a:lnSpc>
                <a:spcPct val="140000"/>
              </a:lnSpc>
              <a:spcBef>
                <a:spcPct val="50000"/>
              </a:spcBef>
            </a:pPr>
            <a:r>
              <a:rPr kumimoji="1" lang="zh-CN" altLang="en-US" sz="2400" u="none">
                <a:latin typeface="Times New Roman" panose="02020603050405020304" pitchFamily="18" charset="0"/>
              </a:rPr>
              <a:t>　　在设计的状态转换图中，首先对输入串做预处理，即剔除多余的空白符</a:t>
            </a:r>
            <a:r>
              <a:rPr kumimoji="1" lang="en-US" altLang="zh-CN" sz="2400" u="none">
                <a:latin typeface="Times New Roman" panose="02020603050405020304" pitchFamily="18" charset="0"/>
              </a:rPr>
              <a:t>(</a:t>
            </a:r>
            <a:r>
              <a:rPr kumimoji="1" lang="zh-CN" altLang="en-US" sz="2400" u="none">
                <a:latin typeface="Times New Roman" panose="02020603050405020304" pitchFamily="18" charset="0"/>
              </a:rPr>
              <a:t>在实际的词法分析中，预处理还包括剔除注释和制表换行符等编辑性字符的工作</a:t>
            </a:r>
            <a:r>
              <a:rPr kumimoji="1" lang="en-US" altLang="zh-CN" sz="2400" u="none">
                <a:latin typeface="Times New Roman" panose="02020603050405020304" pitchFamily="18" charset="0"/>
              </a:rPr>
              <a:t>)</a:t>
            </a:r>
            <a:r>
              <a:rPr kumimoji="1" lang="zh-CN" altLang="en-US" sz="2400" u="none">
                <a:latin typeface="Times New Roman" panose="02020603050405020304" pitchFamily="18" charset="0"/>
              </a:rPr>
              <a:t>，使词法分析工作既简单又清晰。其次，将保留字作为一类特殊的标识符来处理，也即对保留字不专设对应的状态转换图，当转换图识别出一个标识符时就去查对表</a:t>
            </a:r>
            <a:r>
              <a:rPr kumimoji="1" lang="en-US" altLang="zh-CN" sz="2400" u="none">
                <a:latin typeface="Times New Roman" panose="02020603050405020304" pitchFamily="18" charset="0"/>
              </a:rPr>
              <a:t>2.1</a:t>
            </a:r>
            <a:r>
              <a:rPr kumimoji="1" lang="zh-CN" altLang="en-US" sz="2400" u="none">
                <a:latin typeface="Times New Roman" panose="02020603050405020304" pitchFamily="18" charset="0"/>
              </a:rPr>
              <a:t>的前五项，确定它是否为一个保留字。当然，也可以专设一个保留字表来进行处理。</a:t>
            </a:r>
          </a:p>
          <a:p>
            <a:pPr algn="just" eaLnBrk="1" hangingPunct="1">
              <a:lnSpc>
                <a:spcPct val="140000"/>
              </a:lnSpc>
              <a:spcBef>
                <a:spcPct val="50000"/>
              </a:spcBef>
            </a:pPr>
            <a:endParaRPr kumimoji="1" lang="en-US" altLang="zh-CN" sz="2400" u="none">
              <a:latin typeface="Times New Roman" panose="02020603050405020304" pitchFamily="18" charset="0"/>
            </a:endParaRPr>
          </a:p>
        </p:txBody>
      </p:sp>
    </p:spTree>
  </p:cSld>
  <p:clrMapOvr>
    <a:masterClrMapping/>
  </p:clrMapOvr>
  <p:transition>
    <p:random/>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a:extLst>
              <a:ext uri="{FF2B5EF4-FFF2-40B4-BE49-F238E27FC236}">
                <a16:creationId xmlns:a16="http://schemas.microsoft.com/office/drawing/2014/main" id="{535E5BFE-0F35-799D-A878-BE70F02F1892}"/>
              </a:ext>
            </a:extLst>
          </p:cNvPr>
          <p:cNvGraphicFramePr>
            <a:graphicFrameLocks noChangeAspect="1"/>
          </p:cNvGraphicFramePr>
          <p:nvPr/>
        </p:nvGraphicFramePr>
        <p:xfrm>
          <a:off x="144463" y="357188"/>
          <a:ext cx="8820150" cy="6600825"/>
        </p:xfrm>
        <a:graphic>
          <a:graphicData uri="http://schemas.openxmlformats.org/presentationml/2006/ole">
            <mc:AlternateContent xmlns:mc="http://schemas.openxmlformats.org/markup-compatibility/2006">
              <mc:Choice xmlns:v="urn:schemas-microsoft-com:vml" Requires="v">
                <p:oleObj r:id="rId2" imgW="5401373" imgH="3106229" progId="Word.Document.8">
                  <p:embed/>
                </p:oleObj>
              </mc:Choice>
              <mc:Fallback>
                <p:oleObj r:id="rId2" imgW="5401373" imgH="3106229" progId="Word.Document.8">
                  <p:embed/>
                  <p:pic>
                    <p:nvPicPr>
                      <p:cNvPr id="1026" name="Object 2">
                        <a:extLst>
                          <a:ext uri="{FF2B5EF4-FFF2-40B4-BE49-F238E27FC236}">
                            <a16:creationId xmlns:a16="http://schemas.microsoft.com/office/drawing/2014/main" id="{535E5BFE-0F35-799D-A878-BE70F02F1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845" r="11287"/>
                      <a:stretch>
                        <a:fillRect/>
                      </a:stretch>
                    </p:blipFill>
                    <p:spPr bwMode="auto">
                      <a:xfrm>
                        <a:off x="144463" y="357188"/>
                        <a:ext cx="8820150" cy="660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AutoShape 3">
            <a:hlinkClick r:id="" action="ppaction://hlinkshowjump?jump=firstslide" highlightClick="1"/>
            <a:extLst>
              <a:ext uri="{FF2B5EF4-FFF2-40B4-BE49-F238E27FC236}">
                <a16:creationId xmlns:a16="http://schemas.microsoft.com/office/drawing/2014/main" id="{14B8ACD9-B605-B024-A52C-4494A26DDAF6}"/>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82202B3E-F310-E671-2B03-7AF07C01E20C}"/>
              </a:ext>
            </a:extLst>
          </p:cNvPr>
          <p:cNvSpPr txBox="1">
            <a:spLocks noChangeArrowheads="1"/>
          </p:cNvSpPr>
          <p:nvPr/>
        </p:nvSpPr>
        <p:spPr bwMode="auto">
          <a:xfrm>
            <a:off x="214313" y="476250"/>
            <a:ext cx="8678862"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spcBef>
                <a:spcPct val="50000"/>
              </a:spcBef>
            </a:pPr>
            <a:r>
              <a:rPr lang="zh-CN" altLang="zh-CN" sz="3200" b="1">
                <a:ea typeface="方正宋黑简体" pitchFamily="65" charset="-122"/>
              </a:rPr>
              <a:t>4.2  属 性 文 法</a:t>
            </a:r>
            <a:endParaRPr lang="zh-CN" altLang="zh-CN" b="1">
              <a:ea typeface="方正小标宋简体" charset="-122"/>
            </a:endParaRPr>
          </a:p>
          <a:p>
            <a:pPr algn="just" eaLnBrk="1" hangingPunct="1">
              <a:lnSpc>
                <a:spcPct val="120000"/>
              </a:lnSpc>
              <a:spcBef>
                <a:spcPct val="50000"/>
              </a:spcBef>
            </a:pPr>
            <a:r>
              <a:rPr lang="zh-CN" altLang="zh-CN" b="1">
                <a:ea typeface="方正小标宋简体" charset="-122"/>
              </a:rPr>
              <a:t>4.2.1  文法的属性</a:t>
            </a:r>
          </a:p>
          <a:p>
            <a:pPr algn="just" eaLnBrk="1" hangingPunct="1">
              <a:lnSpc>
                <a:spcPct val="120000"/>
              </a:lnSpc>
              <a:spcBef>
                <a:spcPct val="50000"/>
              </a:spcBef>
            </a:pPr>
            <a:r>
              <a:rPr lang="zh-CN" altLang="zh-CN"/>
              <a:t>　　属性是指与文法符号的类型和值等有关的一些信息，在编译中用属性描述处理对象的特征。随着编译的进展，对语法分析产生的语法树进行语义分析，且分析的结果用中间代码描述出来。对于一棵等待翻译的语法树，它的各个结点都是文法中的一个符号X，该X可以是终结符或非终结符。根据语义处理的需要，在用产生式A→αXβ进行归约或推导时，应能准确而恰当地表达文法符号X在归约或推导时的不同特征。</a:t>
            </a:r>
          </a:p>
        </p:txBody>
      </p:sp>
    </p:spTree>
  </p:cSld>
  <p:clrMapOvr>
    <a:masterClrMapping/>
  </p:clrMapOvr>
  <p:transition>
    <p:random/>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F17CA288-5811-87A3-5FF3-703AAF3D87FE}"/>
              </a:ext>
            </a:extLst>
          </p:cNvPr>
          <p:cNvSpPr txBox="1">
            <a:spLocks noChangeArrowheads="1"/>
          </p:cNvSpPr>
          <p:nvPr/>
        </p:nvSpPr>
        <p:spPr bwMode="auto">
          <a:xfrm>
            <a:off x="214313" y="1409700"/>
            <a:ext cx="8678862"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a:t> 例如，判断变量X的类型是否匹配，要用X的数据类型来描述；判断变量X是否存在，要用X的存储位置来描述；而对X的运算，则要用X的值来描述。因此，语义分析阶段引入X的属性，如X.type、X.place、X.val等来分别描述变量X的类型、存储位置以及值等不同的特征。</a:t>
            </a:r>
          </a:p>
        </p:txBody>
      </p:sp>
    </p:spTree>
  </p:cSld>
  <p:clrMapOvr>
    <a:masterClrMapping/>
  </p:clrMapOvr>
  <p:transition>
    <p:random/>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E7D86284-BE0D-1F70-C789-81023F6F7E58}"/>
              </a:ext>
            </a:extLst>
          </p:cNvPr>
          <p:cNvSpPr txBox="1">
            <a:spLocks noChangeArrowheads="1"/>
          </p:cNvSpPr>
          <p:nvPr/>
        </p:nvSpPr>
        <p:spPr bwMode="auto">
          <a:xfrm>
            <a:off x="217488" y="1212850"/>
            <a:ext cx="8709025"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文法符号的属性可分为继承属性与综合属性两类。</a:t>
            </a:r>
          </a:p>
          <a:p>
            <a:pPr algn="just" eaLnBrk="1" hangingPunct="1">
              <a:lnSpc>
                <a:spcPct val="140000"/>
              </a:lnSpc>
              <a:spcBef>
                <a:spcPct val="50000"/>
              </a:spcBef>
            </a:pPr>
            <a:r>
              <a:rPr lang="zh-CN" altLang="zh-CN"/>
              <a:t>　　继承属性用于“自顶向下”传递信息。继承属性由相应语法树中结点的父结点属性计算得到，即沿语法树向下传递，由根结点到分枝（子）结点，它反映了对上下文依赖的特性。继承属性可以很方便地用来表示程序语言上下文的结构关系。</a:t>
            </a:r>
          </a:p>
          <a:p>
            <a:pPr algn="just" eaLnBrk="1" hangingPunct="1">
              <a:lnSpc>
                <a:spcPct val="140000"/>
              </a:lnSpc>
              <a:spcBef>
                <a:spcPct val="50000"/>
              </a:spcBef>
            </a:pPr>
            <a:r>
              <a:rPr lang="zh-CN" altLang="zh-CN"/>
              <a:t>　　综合属性用于“自底向上”传递信息。综合属性由相应语法分析树中结点的分枝结点（即子结点）属性计算得到，其传递方向与继承属性相反，即沿语法分析树向上传递，从分枝结点到根结点。</a:t>
            </a:r>
          </a:p>
        </p:txBody>
      </p:sp>
    </p:spTree>
  </p:cSld>
  <p:clrMapOvr>
    <a:masterClrMapping/>
  </p:clrMapOvr>
  <p:transition>
    <p:random/>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597AA3A1-8CFC-BEE1-7557-512AB3CA4810}"/>
              </a:ext>
            </a:extLst>
          </p:cNvPr>
          <p:cNvSpPr txBox="1">
            <a:spLocks noChangeArrowheads="1"/>
          </p:cNvSpPr>
          <p:nvPr/>
        </p:nvSpPr>
        <p:spPr bwMode="auto">
          <a:xfrm>
            <a:off x="188913" y="581025"/>
            <a:ext cx="8780462"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b="1">
                <a:ea typeface="方正小标宋简体" charset="-122"/>
              </a:rPr>
              <a:t>4.2.2  属性文法</a:t>
            </a:r>
          </a:p>
          <a:p>
            <a:pPr algn="just" eaLnBrk="1" hangingPunct="1">
              <a:lnSpc>
                <a:spcPct val="140000"/>
              </a:lnSpc>
              <a:spcBef>
                <a:spcPct val="50000"/>
              </a:spcBef>
            </a:pPr>
            <a:r>
              <a:rPr lang="zh-CN" altLang="en-US"/>
              <a:t>　　属性文法是一种适用于定义语义的特殊文法，即在语言的文法中增加了属性的文法，它将文法符号的语义以“属性”的形式附加到各个文法的符号上（如上述与变量X相关联的属性X.type、X.place和X.val等），再根据产生式所包含的含义，给出每个文法符号属性的求值规则，从而形成一种带有语义属性的上下文无关文法，即属性文法。属性文法也是一种翻译文法，属性有助于更详细地指定文法中的代码生成动作。</a:t>
            </a:r>
          </a:p>
        </p:txBody>
      </p:sp>
    </p:spTree>
  </p:cSld>
  <p:clrMapOvr>
    <a:masterClrMapping/>
  </p:clrMapOvr>
  <p:transition>
    <p:random/>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0AA8009E-B141-BE33-6651-90D81C57BAC4}"/>
              </a:ext>
            </a:extLst>
          </p:cNvPr>
          <p:cNvSpPr txBox="1">
            <a:spLocks noChangeArrowheads="1"/>
          </p:cNvSpPr>
          <p:nvPr/>
        </p:nvSpPr>
        <p:spPr bwMode="auto">
          <a:xfrm>
            <a:off x="203200" y="1255713"/>
            <a:ext cx="87376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例如，简单算术表达式求值的属性文法如下：</a:t>
            </a:r>
          </a:p>
          <a:p>
            <a:pPr eaLnBrk="1" hangingPunct="1">
              <a:spcBef>
                <a:spcPct val="50000"/>
              </a:spcBef>
            </a:pPr>
            <a:r>
              <a:rPr lang="zh-CN" altLang="en-US"/>
              <a:t>  	产生式		语义规则</a:t>
            </a:r>
          </a:p>
          <a:p>
            <a:pPr eaLnBrk="1" hangingPunct="1">
              <a:spcBef>
                <a:spcPct val="50000"/>
              </a:spcBef>
            </a:pPr>
            <a:r>
              <a:rPr lang="zh-CN" altLang="en-US"/>
              <a:t>	（1）S→E		 print ( E.val )</a:t>
            </a:r>
          </a:p>
          <a:p>
            <a:pPr eaLnBrk="1" hangingPunct="1">
              <a:spcBef>
                <a:spcPct val="50000"/>
              </a:spcBef>
            </a:pPr>
            <a:r>
              <a:rPr lang="zh-CN" altLang="en-US"/>
              <a:t>            （2）E→E(1)+T      	 E.val =E(1).val+T.val</a:t>
            </a:r>
          </a:p>
          <a:p>
            <a:pPr eaLnBrk="1" hangingPunct="1">
              <a:spcBef>
                <a:spcPct val="50000"/>
              </a:spcBef>
            </a:pPr>
            <a:r>
              <a:rPr lang="zh-CN" altLang="en-US"/>
              <a:t>	（3）E→T		 E.val =T.val</a:t>
            </a:r>
          </a:p>
          <a:p>
            <a:pPr eaLnBrk="1" hangingPunct="1">
              <a:spcBef>
                <a:spcPct val="50000"/>
              </a:spcBef>
            </a:pPr>
            <a:r>
              <a:rPr lang="zh-CN" altLang="en-US"/>
              <a:t>	（4）T→T(1)*F         T.val =T(1).val*F.val</a:t>
            </a:r>
          </a:p>
          <a:p>
            <a:pPr eaLnBrk="1" hangingPunct="1">
              <a:spcBef>
                <a:spcPct val="50000"/>
              </a:spcBef>
            </a:pPr>
            <a:r>
              <a:rPr lang="zh-CN" altLang="en-US"/>
              <a:t>	（5）T→T(1)		 T.val =T(1).val</a:t>
            </a:r>
          </a:p>
          <a:p>
            <a:pPr eaLnBrk="1" hangingPunct="1">
              <a:spcBef>
                <a:spcPct val="50000"/>
              </a:spcBef>
            </a:pPr>
            <a:r>
              <a:rPr lang="zh-CN" altLang="en-US"/>
              <a:t>	（6）F→ ( E )             F.val =E.val</a:t>
            </a:r>
          </a:p>
          <a:p>
            <a:pPr eaLnBrk="1" hangingPunct="1">
              <a:spcBef>
                <a:spcPct val="50000"/>
              </a:spcBef>
            </a:pPr>
            <a:r>
              <a:rPr lang="zh-CN" altLang="en-US"/>
              <a:t>	（7）F→i		 F.val =i.lexval</a:t>
            </a:r>
          </a:p>
        </p:txBody>
      </p:sp>
    </p:spTree>
  </p:cSld>
  <p:clrMapOvr>
    <a:masterClrMapping/>
  </p:clrMapOvr>
  <p:transition>
    <p:random/>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4BFB6846-5A27-4297-1E70-1EF886FE0FD5}"/>
              </a:ext>
            </a:extLst>
          </p:cNvPr>
          <p:cNvSpPr txBox="1">
            <a:spLocks noChangeArrowheads="1"/>
          </p:cNvSpPr>
          <p:nvPr/>
        </p:nvSpPr>
        <p:spPr bwMode="auto">
          <a:xfrm>
            <a:off x="174625" y="1284288"/>
            <a:ext cx="8809038" cy="367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上面的一组产生式中，每一个非终结符都有一个属性val来表示整型值，如E.val表示E的整型值，而i.lexval则表示i的整型内部值。与产生式关联的每一个语义规则的左部符号E、T、F等的属性值的计算由其各自相应的右部符号决定，这种属性也称为综合属性。与产生式S→E关联的语义规则是一个函数print ( E.val )，其功能是打印E产生式的值。S在语义规则中没有出现，可以理解为其属性是一个虚属性。</a:t>
            </a:r>
          </a:p>
        </p:txBody>
      </p:sp>
    </p:spTree>
  </p:cSld>
  <p:clrMapOvr>
    <a:masterClrMapping/>
  </p:clrMapOvr>
  <p:transition>
    <p:random/>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35A8C424-DBF5-46F6-A2B0-6CC144AA2B7F}"/>
              </a:ext>
            </a:extLst>
          </p:cNvPr>
          <p:cNvSpPr txBox="1">
            <a:spLocks noChangeArrowheads="1"/>
          </p:cNvSpPr>
          <p:nvPr/>
        </p:nvSpPr>
        <p:spPr bwMode="auto">
          <a:xfrm>
            <a:off x="160338" y="1141413"/>
            <a:ext cx="8809037"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我们再举一例说明属性文法。一简单变量类型说明的文法G[D] 如下：</a:t>
            </a:r>
          </a:p>
          <a:p>
            <a:pPr algn="just" eaLnBrk="1" hangingPunct="1">
              <a:spcBef>
                <a:spcPct val="50000"/>
              </a:spcBef>
            </a:pPr>
            <a:r>
              <a:rPr lang="zh-CN" altLang="en-US"/>
              <a:t>	G[D]：D→int L∣float L</a:t>
            </a:r>
          </a:p>
          <a:p>
            <a:pPr eaLnBrk="1" hangingPunct="1">
              <a:spcBef>
                <a:spcPct val="50000"/>
              </a:spcBef>
            </a:pPr>
            <a:r>
              <a:rPr lang="zh-CN" altLang="en-US"/>
              <a:t>		L→L, id∣id</a:t>
            </a:r>
          </a:p>
          <a:p>
            <a:pPr eaLnBrk="1" hangingPunct="1">
              <a:spcBef>
                <a:spcPct val="50000"/>
              </a:spcBef>
            </a:pPr>
            <a:r>
              <a:rPr lang="zh-CN" altLang="en-US"/>
              <a:t>其对应的属性文法为</a:t>
            </a:r>
          </a:p>
          <a:p>
            <a:pPr eaLnBrk="1" hangingPunct="1">
              <a:spcBef>
                <a:spcPct val="50000"/>
              </a:spcBef>
            </a:pPr>
            <a:r>
              <a:rPr lang="zh-CN" altLang="en-US"/>
              <a:t>	    （1）D→TL	    L.in=T.type</a:t>
            </a:r>
          </a:p>
          <a:p>
            <a:pPr eaLnBrk="1" hangingPunct="1">
              <a:spcBef>
                <a:spcPct val="50000"/>
              </a:spcBef>
            </a:pPr>
            <a:r>
              <a:rPr lang="zh-CN" altLang="en-US"/>
              <a:t>	    （2）T→int	    T.type=int</a:t>
            </a:r>
          </a:p>
          <a:p>
            <a:pPr eaLnBrk="1" hangingPunct="1">
              <a:spcBef>
                <a:spcPct val="50000"/>
              </a:spcBef>
            </a:pPr>
            <a:r>
              <a:rPr lang="zh-CN" altLang="en-US"/>
              <a:t>	    （3）T→float	    T.type=float</a:t>
            </a:r>
          </a:p>
          <a:p>
            <a:pPr eaLnBrk="1" hangingPunct="1">
              <a:spcBef>
                <a:spcPct val="50000"/>
              </a:spcBef>
            </a:pPr>
            <a:r>
              <a:rPr lang="zh-CN" altLang="en-US"/>
              <a:t>	    （4）L→L(1)，id	    L(1).in=L.in; addtype ( id.entry, L.in )</a:t>
            </a:r>
          </a:p>
        </p:txBody>
      </p:sp>
    </p:spTree>
  </p:cSld>
  <p:clrMapOvr>
    <a:masterClrMapping/>
  </p:clrMapOvr>
  <p:transition>
    <p:random/>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92E0BF54-79A2-3A2B-7616-BDE9342141AE}"/>
              </a:ext>
            </a:extLst>
          </p:cNvPr>
          <p:cNvSpPr txBox="1">
            <a:spLocks noChangeArrowheads="1"/>
          </p:cNvSpPr>
          <p:nvPr/>
        </p:nvSpPr>
        <p:spPr bwMode="auto">
          <a:xfrm>
            <a:off x="188913" y="1265238"/>
            <a:ext cx="8664575" cy="473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zh-CN" altLang="en-US"/>
              <a:t>      （5）L→id		    addtype ( id.entry, L.in )　　</a:t>
            </a:r>
          </a:p>
          <a:p>
            <a:pPr eaLnBrk="1" hangingPunct="1">
              <a:lnSpc>
                <a:spcPct val="140000"/>
              </a:lnSpc>
              <a:spcBef>
                <a:spcPct val="50000"/>
              </a:spcBef>
            </a:pPr>
            <a:r>
              <a:rPr lang="zh-CN" altLang="en-US"/>
              <a:t>         注意到与文法G[D]相应的说明语句形式可为</a:t>
            </a:r>
          </a:p>
          <a:p>
            <a:pPr algn="ctr" eaLnBrk="1" hangingPunct="1">
              <a:lnSpc>
                <a:spcPct val="140000"/>
              </a:lnSpc>
              <a:spcBef>
                <a:spcPct val="50000"/>
              </a:spcBef>
            </a:pPr>
            <a:r>
              <a:rPr lang="zh-CN" altLang="en-US"/>
              <a:t>int id1，id2，…，idn  或者  float id1，id2，…，idn</a:t>
            </a:r>
          </a:p>
          <a:p>
            <a:pPr algn="just" eaLnBrk="1" hangingPunct="1">
              <a:lnSpc>
                <a:spcPct val="140000"/>
              </a:lnSpc>
              <a:spcBef>
                <a:spcPct val="50000"/>
              </a:spcBef>
            </a:pPr>
            <a:r>
              <a:rPr lang="zh-CN" altLang="en-US"/>
              <a:t>　　为了把扫描到的每一个标识符id都能及时地填入符号表中，而不必等到待所有标识符都扫描完后再归约为一个标识符表，可以将文法G[D] 改写为属性文法，并在与之关联的语义规则中，用函数addtype把每个标识符id的类型信息（由L.in继承得到）登录在符号表的相关项id.entry中。</a:t>
            </a:r>
          </a:p>
        </p:txBody>
      </p:sp>
    </p:spTree>
  </p:cSld>
  <p:clrMapOvr>
    <a:masterClrMapping/>
  </p:clrMapOvr>
  <p:transition>
    <p:random/>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B78727C2-22D2-BB56-13DE-2CACD8D41E02}"/>
              </a:ext>
            </a:extLst>
          </p:cNvPr>
          <p:cNvSpPr txBox="1">
            <a:spLocks noChangeArrowheads="1"/>
          </p:cNvSpPr>
          <p:nvPr/>
        </p:nvSpPr>
        <p:spPr bwMode="auto">
          <a:xfrm>
            <a:off x="203200" y="1241425"/>
            <a:ext cx="8751888"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非终结符T有一个综合属性type，其值为int或float。语义规则L.in=T.type表示L.in的属性值由相应说明语句指定的类型T.type决定。属性L.in被确定后将随语法树的逐步生成而传递到下边的有关结点使用，这种结点属性称为继承属性。由此可见，标识符的类型可以通过继承属性的复写规则来传递。例如，对输入串int a,b，根据上述的语义规则，可在其生成的语法树中看到用“→”表示的属性传递情况，如图4-3所示。</a:t>
            </a:r>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7" descr="2-5 拷贝">
            <a:extLst>
              <a:ext uri="{FF2B5EF4-FFF2-40B4-BE49-F238E27FC236}">
                <a16:creationId xmlns:a16="http://schemas.microsoft.com/office/drawing/2014/main" id="{DA797AA7-ECF7-7D16-7837-FA6F91582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64309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DE3F96EA-4C48-55CB-C65C-60FDEF156740}"/>
              </a:ext>
            </a:extLst>
          </p:cNvPr>
          <p:cNvSpPr txBox="1">
            <a:spLocks noChangeArrowheads="1"/>
          </p:cNvSpPr>
          <p:nvPr/>
        </p:nvSpPr>
        <p:spPr bwMode="auto">
          <a:xfrm>
            <a:off x="1889125" y="5924550"/>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t>图4–3  属性信息传递情况示意</a:t>
            </a:r>
          </a:p>
        </p:txBody>
      </p:sp>
      <p:pic>
        <p:nvPicPr>
          <p:cNvPr id="28675" name="Picture 3" descr="4-3">
            <a:extLst>
              <a:ext uri="{FF2B5EF4-FFF2-40B4-BE49-F238E27FC236}">
                <a16:creationId xmlns:a16="http://schemas.microsoft.com/office/drawing/2014/main" id="{D1472B7B-DFA4-FE30-862D-2779946C4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1333500"/>
            <a:ext cx="3960812" cy="439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AutoShape 4">
            <a:hlinkClick r:id="" action="ppaction://hlinkshowjump?jump=firstslide" highlightClick="1"/>
            <a:extLst>
              <a:ext uri="{FF2B5EF4-FFF2-40B4-BE49-F238E27FC236}">
                <a16:creationId xmlns:a16="http://schemas.microsoft.com/office/drawing/2014/main" id="{563E274E-64B4-C611-B7A5-CD7D0D16D2BE}"/>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23FE6675-3FF5-52D1-138F-85520CC54CEC}"/>
              </a:ext>
            </a:extLst>
          </p:cNvPr>
          <p:cNvSpPr txBox="1">
            <a:spLocks noChangeArrowheads="1"/>
          </p:cNvSpPr>
          <p:nvPr/>
        </p:nvSpPr>
        <p:spPr bwMode="auto">
          <a:xfrm>
            <a:off x="217488" y="333375"/>
            <a:ext cx="8709025" cy="547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pPr>
            <a:r>
              <a:rPr lang="zh-CN" altLang="zh-CN" sz="3200" b="1">
                <a:ea typeface="方正宋黑简体" pitchFamily="65" charset="-122"/>
              </a:rPr>
              <a:t>4.3  几种常见的中间语言</a:t>
            </a:r>
          </a:p>
          <a:p>
            <a:pPr algn="just" eaLnBrk="1" hangingPunct="1">
              <a:lnSpc>
                <a:spcPct val="130000"/>
              </a:lnSpc>
            </a:pPr>
            <a:endParaRPr lang="zh-CN" altLang="zh-CN" b="1">
              <a:ea typeface="方正小标宋简体" charset="-122"/>
            </a:endParaRPr>
          </a:p>
          <a:p>
            <a:pPr algn="just" eaLnBrk="1" hangingPunct="1">
              <a:lnSpc>
                <a:spcPct val="130000"/>
              </a:lnSpc>
            </a:pPr>
            <a:r>
              <a:rPr lang="zh-CN" altLang="zh-CN" b="1">
                <a:ea typeface="方正小标宋简体" charset="-122"/>
              </a:rPr>
              <a:t>4.3.1  抽象语法树</a:t>
            </a:r>
          </a:p>
          <a:p>
            <a:pPr algn="just" eaLnBrk="1" hangingPunct="1">
              <a:lnSpc>
                <a:spcPct val="130000"/>
              </a:lnSpc>
            </a:pPr>
            <a:r>
              <a:rPr lang="zh-CN" altLang="zh-CN"/>
              <a:t>　　抽象语法树也称图表示，是一种较为流行的中间语言表示形式。在抽象语法树表示中，每一个叶结点都表示诸如常量或变量这样的运算对象，而其它内部结点则表示运算符。抽象语法树不同于前述的语法树，它展示了一个操作过程并同时描述了源程序的层次结构。</a:t>
            </a:r>
          </a:p>
          <a:p>
            <a:pPr algn="just" eaLnBrk="1" hangingPunct="1">
              <a:lnSpc>
                <a:spcPct val="130000"/>
              </a:lnSpc>
            </a:pPr>
            <a:r>
              <a:rPr lang="zh-CN" altLang="zh-CN"/>
              <a:t>　　注意：语法规则中包含的某些符号可能起标点符号作用也可能起解释作用。如赋值语句语法规则：</a:t>
            </a:r>
          </a:p>
          <a:p>
            <a:pPr algn="ctr" eaLnBrk="1" hangingPunct="1">
              <a:lnSpc>
                <a:spcPct val="130000"/>
              </a:lnSpc>
            </a:pPr>
            <a:r>
              <a:rPr lang="zh-CN" altLang="zh-CN"/>
              <a:t>S→V=e</a:t>
            </a:r>
          </a:p>
        </p:txBody>
      </p:sp>
    </p:spTree>
  </p:cSld>
  <p:clrMapOvr>
    <a:masterClrMapping/>
  </p:clrMapOvr>
  <p:transition>
    <p:random/>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F8EE5A93-EBE9-99CE-8D32-D87279753088}"/>
              </a:ext>
            </a:extLst>
          </p:cNvPr>
          <p:cNvSpPr txBox="1">
            <a:spLocks noChangeArrowheads="1"/>
          </p:cNvSpPr>
          <p:nvPr/>
        </p:nvSpPr>
        <p:spPr bwMode="auto">
          <a:xfrm>
            <a:off x="217488" y="1338263"/>
            <a:ext cx="870902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pPr>
            <a:r>
              <a:rPr lang="zh-CN" altLang="zh-CN"/>
              <a:t>其中的赋值号“=”仅起标点符号作用，其目的是把V与e分开；而条件语句语法规则：</a:t>
            </a:r>
          </a:p>
          <a:p>
            <a:pPr algn="ctr" eaLnBrk="1" hangingPunct="1">
              <a:lnSpc>
                <a:spcPct val="130000"/>
              </a:lnSpc>
            </a:pPr>
            <a:r>
              <a:rPr lang="zh-CN" altLang="zh-CN"/>
              <a:t>S→if(e)S</a:t>
            </a:r>
            <a:r>
              <a:rPr lang="zh-CN" altLang="zh-CN" baseline="-30000"/>
              <a:t>1</a:t>
            </a:r>
            <a:r>
              <a:rPr lang="zh-CN" altLang="zh-CN"/>
              <a:t>; else S</a:t>
            </a:r>
            <a:r>
              <a:rPr lang="zh-CN" altLang="zh-CN" baseline="-30000"/>
              <a:t>2</a:t>
            </a:r>
          </a:p>
          <a:p>
            <a:pPr eaLnBrk="1" hangingPunct="1">
              <a:lnSpc>
                <a:spcPct val="130000"/>
              </a:lnSpc>
            </a:pPr>
            <a:r>
              <a:rPr lang="zh-CN" altLang="zh-CN"/>
              <a:t>其中的保留字符号if和else起注释作用，说明当布尔表达式e为真时执行S1，否则执行S2；而“；”仅起标点符号作用。可以看出，上述语句的本质部分是V、e和Si。在把语法规则中本质部分抽象出来而将非本质部分去掉后，便得到抽象语法规则。这种去掉不必要信息的做法可以获得高效的源程序中间表示。上述语句的抽象语法规则为</a:t>
            </a:r>
          </a:p>
        </p:txBody>
      </p:sp>
    </p:spTree>
  </p:cSld>
  <p:clrMapOvr>
    <a:masterClrMapping/>
  </p:clrMapOvr>
  <p:transition>
    <p:random/>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A400AA46-B5D8-5C42-C6A2-B74F1E4B0E66}"/>
              </a:ext>
            </a:extLst>
          </p:cNvPr>
          <p:cNvSpPr txBox="1">
            <a:spLocks noChangeArrowheads="1"/>
          </p:cNvSpPr>
          <p:nvPr/>
        </p:nvSpPr>
        <p:spPr bwMode="auto">
          <a:xfrm>
            <a:off x="203200" y="1265238"/>
            <a:ext cx="8751888"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（1）赋值语句：左部  表达式</a:t>
            </a:r>
          </a:p>
          <a:p>
            <a:pPr algn="just" eaLnBrk="1" hangingPunct="1">
              <a:lnSpc>
                <a:spcPct val="130000"/>
              </a:lnSpc>
              <a:spcBef>
                <a:spcPct val="50000"/>
              </a:spcBef>
            </a:pPr>
            <a:r>
              <a:rPr lang="zh-CN" altLang="en-US"/>
              <a:t>（2）条件语句：表达式  语句1  语句2</a:t>
            </a:r>
          </a:p>
          <a:p>
            <a:pPr algn="just" eaLnBrk="1" hangingPunct="1">
              <a:lnSpc>
                <a:spcPct val="130000"/>
              </a:lnSpc>
              <a:spcBef>
                <a:spcPct val="50000"/>
              </a:spcBef>
            </a:pPr>
            <a:r>
              <a:rPr lang="zh-CN" altLang="en-US"/>
              <a:t>         与抽象语法相对应的语法树称为抽象语法树或抽象树，如赋值语句x=a−b*c的抽象语法树如图4-4(a) 所示，而图4-4(b) 则是该赋值语句的普通语法树。</a:t>
            </a:r>
          </a:p>
        </p:txBody>
      </p:sp>
    </p:spTree>
  </p:cSld>
  <p:clrMapOvr>
    <a:masterClrMapping/>
  </p:clrMapOvr>
  <p:transition>
    <p:random/>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0EC65973-3C19-C047-BD1B-0491E63B0CC3}"/>
              </a:ext>
            </a:extLst>
          </p:cNvPr>
          <p:cNvSpPr txBox="1">
            <a:spLocks noChangeArrowheads="1"/>
          </p:cNvSpPr>
          <p:nvPr/>
        </p:nvSpPr>
        <p:spPr bwMode="auto">
          <a:xfrm>
            <a:off x="1908175" y="5013325"/>
            <a:ext cx="4800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t>图4–4  x=a−b*c的语法树</a:t>
            </a:r>
          </a:p>
          <a:p>
            <a:pPr algn="ctr" eaLnBrk="1" hangingPunct="1">
              <a:spcBef>
                <a:spcPct val="50000"/>
              </a:spcBef>
            </a:pPr>
            <a:r>
              <a:rPr lang="zh-CN" altLang="zh-CN"/>
              <a:t>(a) 抽象语法树；(b) 普通语法树图</a:t>
            </a:r>
          </a:p>
        </p:txBody>
      </p:sp>
      <p:pic>
        <p:nvPicPr>
          <p:cNvPr id="32771" name="Picture 3" descr="4-4">
            <a:extLst>
              <a:ext uri="{FF2B5EF4-FFF2-40B4-BE49-F238E27FC236}">
                <a16:creationId xmlns:a16="http://schemas.microsoft.com/office/drawing/2014/main" id="{8BE4A51C-2952-B9B7-C8BB-7636329DF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341438"/>
            <a:ext cx="5329237"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0DD13C18-26C5-4D12-071D-2CD5A3252119}"/>
              </a:ext>
            </a:extLst>
          </p:cNvPr>
          <p:cNvSpPr txBox="1">
            <a:spLocks noChangeArrowheads="1"/>
          </p:cNvSpPr>
          <p:nvPr/>
        </p:nvSpPr>
        <p:spPr bwMode="auto">
          <a:xfrm>
            <a:off x="152400" y="1250950"/>
            <a:ext cx="87630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抽象语法树的一个显著特点是结构紧凑，容易构造且结点数较少。图4–4(b) 所示的普通语法树的结点为14个；而图4–4(a) 所示的抽象语法树的结点仅有7个，且每个内部结点最多只有两个分支，因此可以将每个赋值语句或表达式表示为一棵二叉树。对于含有多元运算的更为复杂的语法成分，相应的抽象语法树则为一棵多叉树，但我们总可以将其转变为一棵二叉树。</a:t>
            </a:r>
          </a:p>
        </p:txBody>
      </p:sp>
    </p:spTree>
  </p:cSld>
  <p:clrMapOvr>
    <a:masterClrMapping/>
  </p:clrMapOvr>
  <p:transition>
    <p:random/>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0066A936-0CFF-9F54-C213-992B01FA1DC2}"/>
              </a:ext>
            </a:extLst>
          </p:cNvPr>
          <p:cNvSpPr txBox="1">
            <a:spLocks noChangeArrowheads="1"/>
          </p:cNvSpPr>
          <p:nvPr/>
        </p:nvSpPr>
        <p:spPr bwMode="auto">
          <a:xfrm>
            <a:off x="395288" y="1268413"/>
            <a:ext cx="8324850" cy="349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b="1">
                <a:ea typeface="方正小标宋简体" charset="-122"/>
              </a:rPr>
              <a:t>4.3.2　逆波兰表示法</a:t>
            </a:r>
          </a:p>
          <a:p>
            <a:pPr algn="just" eaLnBrk="1" hangingPunct="1">
              <a:lnSpc>
                <a:spcPct val="130000"/>
              </a:lnSpc>
              <a:spcBef>
                <a:spcPct val="50000"/>
              </a:spcBef>
            </a:pPr>
            <a:r>
              <a:rPr lang="zh-CN" altLang="zh-CN">
                <a:ea typeface="黑体" panose="02010609060101010101" pitchFamily="49" charset="-122"/>
              </a:rPr>
              <a:t>　　</a:t>
            </a:r>
            <a:r>
              <a:rPr lang="zh-CN" altLang="zh-CN">
                <a:sym typeface="Arial" panose="020B0604020202020204" pitchFamily="34" charset="0"/>
              </a:rPr>
              <a:t>表达式E的后缀表示的递归定义如下：</a:t>
            </a:r>
          </a:p>
          <a:p>
            <a:pPr algn="just" eaLnBrk="1" hangingPunct="1">
              <a:lnSpc>
                <a:spcPct val="130000"/>
              </a:lnSpc>
              <a:spcBef>
                <a:spcPct val="50000"/>
              </a:spcBef>
            </a:pPr>
            <a:r>
              <a:rPr lang="zh-CN" altLang="zh-CN">
                <a:sym typeface="Arial" panose="020B0604020202020204" pitchFamily="34" charset="0"/>
              </a:rPr>
              <a:t>（1）如果E是变量或常数，则E的后缀表示即E自身。</a:t>
            </a:r>
          </a:p>
          <a:p>
            <a:pPr algn="just" eaLnBrk="1" hangingPunct="1">
              <a:lnSpc>
                <a:spcPct val="130000"/>
              </a:lnSpc>
              <a:spcBef>
                <a:spcPct val="50000"/>
              </a:spcBef>
            </a:pPr>
            <a:r>
              <a:rPr lang="zh-CN" altLang="zh-CN">
                <a:sym typeface="Arial" panose="020B0604020202020204" pitchFamily="34" charset="0"/>
              </a:rPr>
              <a:t>（2）如果E为E1 op E2形式，则它的后缀表示为E1'E2'op；其中op是二元运算符，而E1'、E2'分别又是E1和E2的后缀表示。若op为一元运算符，则视E1和E1'为空。</a:t>
            </a:r>
          </a:p>
        </p:txBody>
      </p:sp>
    </p:spTree>
  </p:cSld>
  <p:clrMapOvr>
    <a:masterClrMapping/>
  </p:clrMapOvr>
  <p:transition>
    <p:random/>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90FBB5A9-28C1-8C62-313E-677BD406F071}"/>
              </a:ext>
            </a:extLst>
          </p:cNvPr>
          <p:cNvSpPr txBox="1">
            <a:spLocks noChangeArrowheads="1"/>
          </p:cNvSpPr>
          <p:nvPr/>
        </p:nvSpPr>
        <p:spPr bwMode="auto">
          <a:xfrm>
            <a:off x="174625" y="1268413"/>
            <a:ext cx="8766175"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（3）如果E为 (E1) 形式，则E1的后缀表示即为E的后缀表示。</a:t>
            </a:r>
          </a:p>
          <a:p>
            <a:pPr algn="just" eaLnBrk="1" hangingPunct="1">
              <a:lnSpc>
                <a:spcPct val="140000"/>
              </a:lnSpc>
              <a:spcBef>
                <a:spcPct val="50000"/>
              </a:spcBef>
            </a:pPr>
            <a:r>
              <a:rPr lang="zh-CN" altLang="zh-CN"/>
              <a:t>上述递归定义的实质是：后缀表示中，操作数出现的顺序与原来一致，而运算符则按运算先后的顺序放入相应的操作数之后（即运算符先后的顺序发生了变化）。这种表示已不再需要用括号来规定运算的顺序了。后缀表示中的计值用栈实现非常方便。一般的计值过程是自左至右扫描后缀表达式，每碰到运算量就把它推进栈，每碰到K目运算符就把它作用于栈顶的K个运算量，并用运算的结果（即一个运算量）来取代栈顶的K个运算量。</a:t>
            </a:r>
          </a:p>
        </p:txBody>
      </p:sp>
    </p:spTree>
  </p:cSld>
  <p:clrMapOvr>
    <a:masterClrMapping/>
  </p:clrMapOvr>
  <p:transition>
    <p:random/>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a:extLst>
              <a:ext uri="{FF2B5EF4-FFF2-40B4-BE49-F238E27FC236}">
                <a16:creationId xmlns:a16="http://schemas.microsoft.com/office/drawing/2014/main" id="{30515C14-9D57-D54F-B2FE-ED509E627905}"/>
              </a:ext>
            </a:extLst>
          </p:cNvPr>
          <p:cNvGraphicFramePr>
            <a:graphicFrameLocks noChangeAspect="1"/>
          </p:cNvGraphicFramePr>
          <p:nvPr/>
        </p:nvGraphicFramePr>
        <p:xfrm>
          <a:off x="395288" y="404813"/>
          <a:ext cx="7777162" cy="6048375"/>
        </p:xfrm>
        <a:graphic>
          <a:graphicData uri="http://schemas.openxmlformats.org/presentationml/2006/ole">
            <mc:AlternateContent xmlns:mc="http://schemas.openxmlformats.org/markup-compatibility/2006">
              <mc:Choice xmlns:v="urn:schemas-microsoft-com:vml" Requires="v">
                <p:oleObj r:id="rId2" imgW="3572573" imgH="2777045" progId="Word.Document.8">
                  <p:embed/>
                </p:oleObj>
              </mc:Choice>
              <mc:Fallback>
                <p:oleObj r:id="rId2" imgW="3572573" imgH="2777045" progId="Word.Document.8">
                  <p:embed/>
                  <p:pic>
                    <p:nvPicPr>
                      <p:cNvPr id="2050" name="Object 2">
                        <a:extLst>
                          <a:ext uri="{FF2B5EF4-FFF2-40B4-BE49-F238E27FC236}">
                            <a16:creationId xmlns:a16="http://schemas.microsoft.com/office/drawing/2014/main" id="{30515C14-9D57-D54F-B2FE-ED509E627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04813"/>
                        <a:ext cx="7777162"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FEDAFBA7-2819-DA6F-0006-E1C85001790F}"/>
              </a:ext>
            </a:extLst>
          </p:cNvPr>
          <p:cNvSpPr txBox="1">
            <a:spLocks noChangeArrowheads="1"/>
          </p:cNvSpPr>
          <p:nvPr/>
        </p:nvSpPr>
        <p:spPr bwMode="auto">
          <a:xfrm>
            <a:off x="174625" y="1268413"/>
            <a:ext cx="8766175"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（5）E4：a+bab+</a:t>
            </a:r>
          </a:p>
          <a:p>
            <a:pPr algn="just" eaLnBrk="1" hangingPunct="1">
              <a:lnSpc>
                <a:spcPct val="140000"/>
              </a:lnSpc>
              <a:spcBef>
                <a:spcPct val="50000"/>
              </a:spcBef>
            </a:pPr>
            <a:r>
              <a:rPr lang="zh-CN" altLang="zh-CN"/>
              <a:t>（6）E5：a-cac-</a:t>
            </a:r>
          </a:p>
          <a:p>
            <a:pPr algn="just" eaLnBrk="1" hangingPunct="1">
              <a:lnSpc>
                <a:spcPct val="140000"/>
              </a:lnSpc>
              <a:spcBef>
                <a:spcPct val="50000"/>
              </a:spcBef>
            </a:pPr>
            <a:r>
              <a:rPr lang="zh-CN" altLang="zh-CN"/>
              <a:t>（7）将（5）、（6）代入（4）得：E3=E4E5*=ab+ac-*</a:t>
            </a:r>
          </a:p>
          <a:p>
            <a:pPr algn="just" eaLnBrk="1" hangingPunct="1">
              <a:lnSpc>
                <a:spcPct val="140000"/>
              </a:lnSpc>
              <a:spcBef>
                <a:spcPct val="50000"/>
              </a:spcBef>
            </a:pPr>
            <a:r>
              <a:rPr lang="zh-CN" altLang="zh-CN"/>
              <a:t>（8）将E3代入（2）得：E1=E3d-=ab+ac-*d-</a:t>
            </a:r>
          </a:p>
          <a:p>
            <a:pPr algn="just" eaLnBrk="1" hangingPunct="1">
              <a:lnSpc>
                <a:spcPct val="140000"/>
              </a:lnSpc>
              <a:spcBef>
                <a:spcPct val="50000"/>
              </a:spcBef>
            </a:pPr>
            <a:r>
              <a:rPr lang="zh-CN" altLang="zh-CN"/>
              <a:t>（9）将（8）、（3）代入（1）得：E=E1E2*=ab+ac-*d-xy+*</a:t>
            </a:r>
          </a:p>
          <a:p>
            <a:pPr algn="just" eaLnBrk="1" hangingPunct="1">
              <a:lnSpc>
                <a:spcPct val="140000"/>
              </a:lnSpc>
              <a:spcBef>
                <a:spcPct val="50000"/>
              </a:spcBef>
            </a:pPr>
            <a:r>
              <a:rPr lang="zh-CN" altLang="zh-CN"/>
              <a:t>布尔运算符的运算顺序一般为┐、∧、∨，因此布尔表达式也可用逆波兰表示。</a:t>
            </a:r>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045CC6A9-0CCF-535F-D38C-394981CB8543}"/>
              </a:ext>
            </a:extLst>
          </p:cNvPr>
          <p:cNvSpPr txBox="1">
            <a:spLocks noChangeArrowheads="1"/>
          </p:cNvSpPr>
          <p:nvPr/>
        </p:nvSpPr>
        <p:spPr bwMode="auto">
          <a:xfrm>
            <a:off x="203200" y="381000"/>
            <a:ext cx="8650288"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50000"/>
              </a:spcBef>
            </a:pPr>
            <a:r>
              <a:rPr kumimoji="1" lang="en-US" altLang="zh-CN" sz="2400" b="1" u="none">
                <a:latin typeface="Times New Roman" panose="02020603050405020304" pitchFamily="18" charset="0"/>
                <a:ea typeface="方正小标宋简体" charset="-122"/>
              </a:rPr>
              <a:t>2.2.3  </a:t>
            </a:r>
            <a:r>
              <a:rPr kumimoji="1" lang="zh-CN" altLang="en-US" sz="2400" b="1" u="none">
                <a:latin typeface="Times New Roman" panose="02020603050405020304" pitchFamily="18" charset="0"/>
                <a:ea typeface="方正小标宋简体" charset="-122"/>
              </a:rPr>
              <a:t>状态转换图的实现</a:t>
            </a:r>
          </a:p>
          <a:p>
            <a:pPr algn="just" eaLnBrk="1" hangingPunct="1">
              <a:lnSpc>
                <a:spcPct val="140000"/>
              </a:lnSpc>
              <a:spcBef>
                <a:spcPct val="50000"/>
              </a:spcBef>
            </a:pPr>
            <a:r>
              <a:rPr kumimoji="1" lang="zh-CN" altLang="en-US" sz="2400" u="none">
                <a:latin typeface="Times New Roman" panose="02020603050405020304" pitchFamily="18" charset="0"/>
              </a:rPr>
              <a:t>　　状态转换图非常容易用程序实现，最简单的办法是让每个状态对应一小段程序。对于图</a:t>
            </a:r>
            <a:r>
              <a:rPr kumimoji="1" lang="en-US" altLang="zh-CN" sz="2400" u="none">
                <a:latin typeface="Times New Roman" panose="02020603050405020304" pitchFamily="18" charset="0"/>
              </a:rPr>
              <a:t>2–5</a:t>
            </a:r>
            <a:r>
              <a:rPr kumimoji="1" lang="zh-CN" altLang="en-US" sz="2400" u="none">
                <a:latin typeface="Times New Roman" panose="02020603050405020304" pitchFamily="18" charset="0"/>
              </a:rPr>
              <a:t>所示的状态转换图，我们首先引进一组变量和过程如下：</a:t>
            </a:r>
          </a:p>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(1)  character</a:t>
            </a:r>
            <a:r>
              <a:rPr kumimoji="1" lang="zh-CN" altLang="en-US" sz="2400" u="none">
                <a:latin typeface="Times New Roman" panose="02020603050405020304" pitchFamily="18" charset="0"/>
              </a:rPr>
              <a:t>：字符变量，存放最新读入的源程序字符。</a:t>
            </a:r>
          </a:p>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  token</a:t>
            </a:r>
            <a:r>
              <a:rPr kumimoji="1" lang="zh-CN" altLang="en-US" sz="2400" u="none">
                <a:latin typeface="Times New Roman" panose="02020603050405020304" pitchFamily="18" charset="0"/>
              </a:rPr>
              <a:t>：字符数组，存放构成单词符号的字符串。</a:t>
            </a:r>
          </a:p>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(3)  getbe( )</a:t>
            </a:r>
            <a:r>
              <a:rPr kumimoji="1" lang="zh-CN" altLang="en-US" sz="2400" u="none">
                <a:latin typeface="Times New Roman" panose="02020603050405020304" pitchFamily="18" charset="0"/>
              </a:rPr>
              <a:t>：若</a:t>
            </a:r>
            <a:r>
              <a:rPr kumimoji="1" lang="en-US" altLang="zh-CN" sz="2400" u="none">
                <a:latin typeface="Times New Roman" panose="02020603050405020304" pitchFamily="18" charset="0"/>
              </a:rPr>
              <a:t>character</a:t>
            </a:r>
            <a:r>
              <a:rPr kumimoji="1" lang="zh-CN" altLang="en-US" sz="2400" u="none">
                <a:latin typeface="Times New Roman" panose="02020603050405020304" pitchFamily="18" charset="0"/>
              </a:rPr>
              <a:t>中的字符为空白，则调用</a:t>
            </a:r>
            <a:r>
              <a:rPr kumimoji="1" lang="en-US" altLang="zh-CN" sz="2400" u="none">
                <a:latin typeface="Times New Roman" panose="02020603050405020304" pitchFamily="18" charset="0"/>
              </a:rPr>
              <a:t>getchar( )</a:t>
            </a:r>
            <a:r>
              <a:rPr kumimoji="1" lang="zh-CN" altLang="en-US" sz="2400" u="none">
                <a:latin typeface="Times New Roman" panose="02020603050405020304" pitchFamily="18" charset="0"/>
              </a:rPr>
              <a:t>，直至</a:t>
            </a:r>
            <a:r>
              <a:rPr kumimoji="1" lang="en-US" altLang="zh-CN" sz="2400" u="none">
                <a:latin typeface="Times New Roman" panose="02020603050405020304" pitchFamily="18" charset="0"/>
              </a:rPr>
              <a:t>character</a:t>
            </a:r>
            <a:r>
              <a:rPr kumimoji="1" lang="zh-CN" altLang="en-US" sz="2400" u="none">
                <a:latin typeface="Times New Roman" panose="02020603050405020304" pitchFamily="18" charset="0"/>
              </a:rPr>
              <a:t>为非空白字符为止。</a:t>
            </a:r>
          </a:p>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(4)  concatenation( )</a:t>
            </a:r>
            <a:r>
              <a:rPr kumimoji="1" lang="zh-CN" altLang="en-US" sz="2400" u="none">
                <a:latin typeface="Times New Roman" panose="02020603050405020304" pitchFamily="18" charset="0"/>
              </a:rPr>
              <a:t>：将</a:t>
            </a:r>
            <a:r>
              <a:rPr kumimoji="1" lang="en-US" altLang="zh-CN" sz="2400" u="none">
                <a:latin typeface="Times New Roman" panose="02020603050405020304" pitchFamily="18" charset="0"/>
              </a:rPr>
              <a:t>token</a:t>
            </a:r>
            <a:r>
              <a:rPr kumimoji="1" lang="zh-CN" altLang="en-US" sz="2400" u="none">
                <a:latin typeface="Times New Roman" panose="02020603050405020304" pitchFamily="18" charset="0"/>
              </a:rPr>
              <a:t>中的字符串与</a:t>
            </a:r>
            <a:r>
              <a:rPr kumimoji="1" lang="en-US" altLang="zh-CN" sz="2400" u="none">
                <a:latin typeface="Times New Roman" panose="02020603050405020304" pitchFamily="18" charset="0"/>
              </a:rPr>
              <a:t>character</a:t>
            </a:r>
            <a:r>
              <a:rPr kumimoji="1" lang="zh-CN" altLang="en-US" sz="2400" u="none">
                <a:latin typeface="Times New Roman" panose="02020603050405020304" pitchFamily="18" charset="0"/>
              </a:rPr>
              <a:t>中的字符连接并作为</a:t>
            </a:r>
            <a:r>
              <a:rPr kumimoji="1" lang="en-US" altLang="zh-CN" sz="2400" u="none">
                <a:latin typeface="Times New Roman" panose="02020603050405020304" pitchFamily="18" charset="0"/>
              </a:rPr>
              <a:t>token</a:t>
            </a:r>
            <a:r>
              <a:rPr kumimoji="1" lang="zh-CN" altLang="en-US" sz="2400" u="none">
                <a:latin typeface="Times New Roman" panose="02020603050405020304" pitchFamily="18" charset="0"/>
              </a:rPr>
              <a:t>中新的字符串。</a:t>
            </a:r>
          </a:p>
        </p:txBody>
      </p:sp>
    </p:spTree>
  </p:cSld>
  <p:clrMapOvr>
    <a:masterClrMapping/>
  </p:clrMapOvr>
  <p:transition>
    <p:random/>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FA3DCAAF-6CF8-831F-BDFA-EBDCE50C1E53}"/>
              </a:ext>
            </a:extLst>
          </p:cNvPr>
          <p:cNvSpPr txBox="1">
            <a:spLocks noChangeArrowheads="1"/>
          </p:cNvSpPr>
          <p:nvPr/>
        </p:nvSpPr>
        <p:spPr bwMode="auto">
          <a:xfrm>
            <a:off x="250825" y="1377950"/>
            <a:ext cx="869473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ea typeface="黑体" panose="02010609060101010101" pitchFamily="49" charset="-122"/>
              </a:rPr>
              <a:t>　　2．程序语句的逆波兰表示</a:t>
            </a:r>
          </a:p>
          <a:p>
            <a:pPr algn="just" eaLnBrk="1" hangingPunct="1">
              <a:spcBef>
                <a:spcPct val="50000"/>
              </a:spcBef>
            </a:pPr>
            <a:r>
              <a:rPr lang="zh-CN" altLang="en-US"/>
              <a:t>  为了用逆波兰式表示一些控制语句，我们定义转移操作如下：</a:t>
            </a:r>
          </a:p>
          <a:p>
            <a:pPr algn="just" eaLnBrk="1" hangingPunct="1">
              <a:spcBef>
                <a:spcPct val="50000"/>
              </a:spcBef>
            </a:pPr>
            <a:r>
              <a:rPr lang="zh-CN" altLang="en-US"/>
              <a:t>（1）BL：转向某标号；</a:t>
            </a:r>
          </a:p>
          <a:p>
            <a:pPr algn="just" eaLnBrk="1" hangingPunct="1">
              <a:spcBef>
                <a:spcPct val="50000"/>
              </a:spcBef>
            </a:pPr>
            <a:r>
              <a:rPr lang="zh-CN" altLang="en-US"/>
              <a:t>（2）BT：条件为真时转移；</a:t>
            </a:r>
          </a:p>
          <a:p>
            <a:pPr algn="just" eaLnBrk="1" hangingPunct="1">
              <a:spcBef>
                <a:spcPct val="50000"/>
              </a:spcBef>
            </a:pPr>
            <a:r>
              <a:rPr lang="zh-CN" altLang="en-US"/>
              <a:t>（3）BF：条件为假时转移；</a:t>
            </a:r>
          </a:p>
          <a:p>
            <a:pPr algn="just" eaLnBrk="1" hangingPunct="1">
              <a:spcBef>
                <a:spcPct val="50000"/>
              </a:spcBef>
            </a:pPr>
            <a:r>
              <a:rPr lang="zh-CN" altLang="en-US"/>
              <a:t>（4）BR：无条件转移。</a:t>
            </a:r>
          </a:p>
        </p:txBody>
      </p:sp>
    </p:spTree>
  </p:cSld>
  <p:clrMapOvr>
    <a:masterClrMapping/>
  </p:clrMapOvr>
  <p:transition>
    <p:random/>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64C35983-5722-AC69-60CB-0411BC7CF897}"/>
              </a:ext>
            </a:extLst>
          </p:cNvPr>
          <p:cNvSpPr txBox="1">
            <a:spLocks noChangeArrowheads="1"/>
          </p:cNvSpPr>
          <p:nvPr/>
        </p:nvSpPr>
        <p:spPr bwMode="auto">
          <a:xfrm>
            <a:off x="188913" y="1312863"/>
            <a:ext cx="8709025"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部分程序语句的逆波兰表示如下：</a:t>
            </a:r>
          </a:p>
          <a:p>
            <a:pPr algn="just" eaLnBrk="1" hangingPunct="1">
              <a:spcBef>
                <a:spcPct val="50000"/>
              </a:spcBef>
            </a:pPr>
            <a:r>
              <a:rPr lang="zh-CN" altLang="en-US"/>
              <a:t>（1）赋值语句。赋值语句“&lt;左部&gt;=&lt;表达式&gt;”的逆波兰表示为</a:t>
            </a:r>
          </a:p>
          <a:p>
            <a:pPr algn="just" eaLnBrk="1" hangingPunct="1">
              <a:spcBef>
                <a:spcPct val="50000"/>
              </a:spcBef>
            </a:pPr>
            <a:r>
              <a:rPr lang="zh-CN" altLang="en-US"/>
              <a:t>                                                     &lt;左部&gt;&lt;表达式&gt;=</a:t>
            </a:r>
          </a:p>
          <a:p>
            <a:pPr algn="just" eaLnBrk="1" hangingPunct="1">
              <a:spcBef>
                <a:spcPct val="50000"/>
              </a:spcBef>
            </a:pPr>
            <a:r>
              <a:rPr lang="zh-CN" altLang="en-US"/>
              <a:t>例如，赋值语句“x=a+b*c”可按逆波兰式写为“xabc*+=”。</a:t>
            </a:r>
          </a:p>
          <a:p>
            <a:pPr algn="just" eaLnBrk="1" hangingPunct="1">
              <a:spcBef>
                <a:spcPct val="50000"/>
              </a:spcBef>
            </a:pPr>
            <a:r>
              <a:rPr lang="zh-CN" altLang="en-US"/>
              <a:t>（2）GOTO语句。转向语句“GOTO&lt;语句标号&gt;”的逆波兰表示为</a:t>
            </a:r>
          </a:p>
          <a:p>
            <a:pPr algn="just" eaLnBrk="1" hangingPunct="1">
              <a:spcBef>
                <a:spcPct val="50000"/>
              </a:spcBef>
            </a:pPr>
            <a:r>
              <a:rPr lang="zh-CN" altLang="en-US"/>
              <a:t>                                                     &lt;语句标号&gt;BL</a:t>
            </a:r>
          </a:p>
          <a:p>
            <a:pPr algn="just" eaLnBrk="1" hangingPunct="1">
              <a:spcBef>
                <a:spcPct val="50000"/>
              </a:spcBef>
            </a:pPr>
            <a:r>
              <a:rPr lang="zh-CN" altLang="en-US"/>
              <a:t>其中，“BL”为单目后缀运算符，“&lt;语句标号&gt;”则为BL的一个运算分量。</a:t>
            </a:r>
          </a:p>
        </p:txBody>
      </p:sp>
    </p:spTree>
  </p:cSld>
  <p:clrMapOvr>
    <a:masterClrMapping/>
  </p:clrMapOvr>
  <p:transition>
    <p:random/>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74AA147B-D0DC-82B3-9DA8-847CD3CE7B72}"/>
              </a:ext>
            </a:extLst>
          </p:cNvPr>
          <p:cNvSpPr txBox="1">
            <a:spLocks noChangeArrowheads="1"/>
          </p:cNvSpPr>
          <p:nvPr/>
        </p:nvSpPr>
        <p:spPr bwMode="auto">
          <a:xfrm>
            <a:off x="217488" y="1266825"/>
            <a:ext cx="8650287"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3）条件语句。BR表示无条件转移单目后缀运算符。例如，“&lt;顺序号&gt;BR”表示无条件转移到“&lt;顺序号&gt;”处，这里的顺序号是BR的一个特殊运算分量，用来表示逆波兰式中单词符号的顺序号（即第几个单词），它不同于GOTO语句中的语句标号。BT和BF表示按条件转移的两个双目后缀运算符。例如：</a:t>
            </a:r>
          </a:p>
          <a:p>
            <a:pPr algn="just" eaLnBrk="1" hangingPunct="1">
              <a:lnSpc>
                <a:spcPct val="140000"/>
              </a:lnSpc>
              <a:spcBef>
                <a:spcPct val="50000"/>
              </a:spcBef>
            </a:pPr>
            <a:r>
              <a:rPr lang="zh-CN" altLang="en-US"/>
              <a:t>                    &lt;布尔表达式e的逆波兰式&gt;&lt;顺序号&gt;BT</a:t>
            </a:r>
          </a:p>
          <a:p>
            <a:pPr algn="just" eaLnBrk="1" hangingPunct="1">
              <a:lnSpc>
                <a:spcPct val="140000"/>
              </a:lnSpc>
              <a:spcBef>
                <a:spcPct val="50000"/>
              </a:spcBef>
            </a:pPr>
            <a:r>
              <a:rPr lang="zh-CN" altLang="en-US"/>
              <a:t>                    &lt;布尔表达式e的逆波兰式&gt;&lt;顺序号&gt;BF</a:t>
            </a:r>
          </a:p>
        </p:txBody>
      </p:sp>
    </p:spTree>
  </p:cSld>
  <p:clrMapOvr>
    <a:masterClrMapping/>
  </p:clrMapOvr>
  <p:transition>
    <p:random/>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5D0CF972-A3CE-9C01-ACD6-3A8E882E9407}"/>
              </a:ext>
            </a:extLst>
          </p:cNvPr>
          <p:cNvSpPr txBox="1">
            <a:spLocks noChangeArrowheads="1"/>
          </p:cNvSpPr>
          <p:nvPr/>
        </p:nvSpPr>
        <p:spPr bwMode="auto">
          <a:xfrm>
            <a:off x="179388" y="1228725"/>
            <a:ext cx="8853487"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分别表示当e为真或假时转移到顺序号处。其中，布尔表达式e的逆波兰式和顺序号是两个特殊的运算分量。若使用BT和BF两个运算符，则条件语句if(e) S1;else S2的逆波兰式为</a:t>
            </a:r>
          </a:p>
          <a:p>
            <a:pPr algn="just" eaLnBrk="1" hangingPunct="1">
              <a:lnSpc>
                <a:spcPct val="130000"/>
              </a:lnSpc>
              <a:spcBef>
                <a:spcPct val="50000"/>
              </a:spcBef>
            </a:pPr>
            <a:r>
              <a:rPr lang="zh-CN" altLang="en-US"/>
              <a:t>&lt;e的逆波兰式&gt; &lt;顺序号1&gt; BF   //e为假则转到S2的第一个单词的顺序号处</a:t>
            </a:r>
          </a:p>
          <a:p>
            <a:pPr algn="just" eaLnBrk="1" hangingPunct="1">
              <a:lnSpc>
                <a:spcPct val="130000"/>
              </a:lnSpc>
              <a:spcBef>
                <a:spcPct val="50000"/>
              </a:spcBef>
            </a:pPr>
            <a:r>
              <a:rPr lang="zh-CN" altLang="en-US"/>
              <a:t>&lt;S1的逆波兰式&gt;                  //e为真则执行S1</a:t>
            </a:r>
          </a:p>
          <a:p>
            <a:pPr algn="just" eaLnBrk="1" hangingPunct="1">
              <a:lnSpc>
                <a:spcPct val="130000"/>
              </a:lnSpc>
              <a:spcBef>
                <a:spcPct val="50000"/>
              </a:spcBef>
            </a:pPr>
            <a:r>
              <a:rPr lang="zh-CN" altLang="en-US"/>
              <a:t>&lt;顺序号2&gt;BR                       //S1执行结束后无条件转出该条件语句&lt;S2的逆波兰式&gt;</a:t>
            </a:r>
          </a:p>
        </p:txBody>
      </p:sp>
    </p:spTree>
  </p:cSld>
  <p:clrMapOvr>
    <a:masterClrMapping/>
  </p:clrMapOvr>
  <p:transition>
    <p:random/>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04AB22C7-E3ED-0B20-E503-6D7BCFC31690}"/>
              </a:ext>
            </a:extLst>
          </p:cNvPr>
          <p:cNvSpPr txBox="1">
            <a:spLocks noChangeArrowheads="1"/>
          </p:cNvSpPr>
          <p:nvPr/>
        </p:nvSpPr>
        <p:spPr bwMode="auto">
          <a:xfrm>
            <a:off x="217488" y="1241425"/>
            <a:ext cx="8723312"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zh-CN"/>
              <a:t>例如，条件语句if(m&lt;n) k=i+1；else k=i−1的逆波兰式表示为（（1）～（18）为单词编号）</a:t>
            </a:r>
          </a:p>
          <a:p>
            <a:pPr algn="just" eaLnBrk="1" hangingPunct="1">
              <a:spcBef>
                <a:spcPct val="50000"/>
              </a:spcBef>
            </a:pPr>
            <a:r>
              <a:rPr lang="zh-CN" altLang="zh-CN"/>
              <a:t>　　     （1）mn&lt;</a:t>
            </a:r>
          </a:p>
          <a:p>
            <a:pPr algn="just" eaLnBrk="1" hangingPunct="1">
              <a:spcBef>
                <a:spcPct val="50000"/>
              </a:spcBef>
            </a:pPr>
            <a:r>
              <a:rPr lang="zh-CN" altLang="zh-CN"/>
              <a:t>　　     （4）13BF</a:t>
            </a:r>
          </a:p>
          <a:p>
            <a:pPr algn="just" eaLnBrk="1" hangingPunct="1">
              <a:spcBef>
                <a:spcPct val="50000"/>
              </a:spcBef>
            </a:pPr>
            <a:r>
              <a:rPr lang="zh-CN" altLang="zh-CN"/>
              <a:t>　     　（6）ki1+=</a:t>
            </a:r>
          </a:p>
          <a:p>
            <a:pPr algn="just" eaLnBrk="1" hangingPunct="1">
              <a:spcBef>
                <a:spcPct val="50000"/>
              </a:spcBef>
            </a:pPr>
            <a:r>
              <a:rPr lang="zh-CN" altLang="zh-CN"/>
              <a:t>　　     （11）18BR</a:t>
            </a:r>
          </a:p>
          <a:p>
            <a:pPr algn="just" eaLnBrk="1" hangingPunct="1">
              <a:spcBef>
                <a:spcPct val="50000"/>
              </a:spcBef>
            </a:pPr>
            <a:r>
              <a:rPr lang="zh-CN" altLang="zh-CN"/>
              <a:t>　　     （13）ki1−=</a:t>
            </a:r>
          </a:p>
          <a:p>
            <a:pPr algn="just" eaLnBrk="1" hangingPunct="1">
              <a:spcBef>
                <a:spcPct val="50000"/>
              </a:spcBef>
            </a:pPr>
            <a:r>
              <a:rPr lang="zh-CN" altLang="zh-CN"/>
              <a:t>　　     （18）{if语句的后继语句}</a:t>
            </a:r>
          </a:p>
          <a:p>
            <a:pPr algn="just" eaLnBrk="1" hangingPunct="1">
              <a:spcBef>
                <a:spcPct val="50000"/>
              </a:spcBef>
            </a:pPr>
            <a:r>
              <a:rPr lang="zh-CN" altLang="zh-CN"/>
              <a:t>此逆波兰式也可写在一行上，即mn&lt;13BFki1+=18BRki1− =</a:t>
            </a:r>
          </a:p>
        </p:txBody>
      </p:sp>
    </p:spTree>
  </p:cSld>
  <p:clrMapOvr>
    <a:masterClrMapping/>
  </p:clrMapOvr>
  <p:transition>
    <p:random/>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E2B3126B-B87D-8E57-A8BB-4235597FC96B}"/>
              </a:ext>
            </a:extLst>
          </p:cNvPr>
          <p:cNvSpPr txBox="1">
            <a:spLocks noChangeArrowheads="1"/>
          </p:cNvSpPr>
          <p:nvPr/>
        </p:nvSpPr>
        <p:spPr bwMode="auto">
          <a:xfrm>
            <a:off x="217488" y="1298575"/>
            <a:ext cx="8709025"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（4）循环语句。for循环语句为for(i=m；i&lt;=n；i++)S。其中，i为循环控制变量，m为初值，n为终值，S为循环体。循环语句不能直接用逆波兰表示，因而将其展开为等价的条件语句后再用逆波兰表示，即</a:t>
            </a:r>
          </a:p>
          <a:p>
            <a:pPr algn="just" eaLnBrk="1" hangingPunct="1">
              <a:lnSpc>
                <a:spcPct val="130000"/>
              </a:lnSpc>
              <a:spcBef>
                <a:spcPct val="50000"/>
              </a:spcBef>
            </a:pPr>
            <a:r>
              <a:rPr lang="zh-CN" altLang="en-US"/>
              <a:t>　          　i=m；</a:t>
            </a:r>
          </a:p>
          <a:p>
            <a:pPr algn="just" eaLnBrk="1" hangingPunct="1">
              <a:lnSpc>
                <a:spcPct val="130000"/>
              </a:lnSpc>
              <a:spcBef>
                <a:spcPct val="50000"/>
              </a:spcBef>
            </a:pPr>
            <a:r>
              <a:rPr lang="zh-CN" altLang="en-US"/>
              <a:t>         10： if( i&lt;=n )</a:t>
            </a:r>
          </a:p>
          <a:p>
            <a:pPr algn="just" eaLnBrk="1" hangingPunct="1">
              <a:lnSpc>
                <a:spcPct val="130000"/>
              </a:lnSpc>
              <a:spcBef>
                <a:spcPct val="50000"/>
              </a:spcBef>
            </a:pPr>
            <a:r>
              <a:rPr lang="zh-CN" altLang="en-US"/>
              <a:t>                  { S；</a:t>
            </a:r>
          </a:p>
          <a:p>
            <a:pPr algn="just" eaLnBrk="1" hangingPunct="1">
              <a:lnSpc>
                <a:spcPct val="130000"/>
              </a:lnSpc>
              <a:spcBef>
                <a:spcPct val="50000"/>
              </a:spcBef>
            </a:pPr>
            <a:r>
              <a:rPr lang="zh-CN" altLang="en-US"/>
              <a:t>                      i=i+1；</a:t>
            </a:r>
          </a:p>
          <a:p>
            <a:pPr algn="just" eaLnBrk="1" hangingPunct="1">
              <a:lnSpc>
                <a:spcPct val="130000"/>
              </a:lnSpc>
              <a:spcBef>
                <a:spcPct val="50000"/>
              </a:spcBef>
            </a:pPr>
            <a:r>
              <a:rPr lang="zh-CN" altLang="en-US"/>
              <a:t>                   }</a:t>
            </a:r>
          </a:p>
          <a:p>
            <a:pPr algn="just" eaLnBrk="1" hangingPunct="1">
              <a:lnSpc>
                <a:spcPct val="130000"/>
              </a:lnSpc>
              <a:spcBef>
                <a:spcPct val="50000"/>
              </a:spcBef>
            </a:pPr>
            <a:r>
              <a:rPr lang="zh-CN" altLang="en-US"/>
              <a:t>                   goto 10</a:t>
            </a:r>
          </a:p>
        </p:txBody>
      </p:sp>
    </p:spTree>
  </p:cSld>
  <p:clrMapOvr>
    <a:masterClrMapping/>
  </p:clrMapOvr>
  <p:transition>
    <p:random/>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92F30DDB-EECC-B296-7EEB-FD7907CB1536}"/>
              </a:ext>
            </a:extLst>
          </p:cNvPr>
          <p:cNvSpPr txBox="1">
            <a:spLocks noChangeArrowheads="1"/>
          </p:cNvSpPr>
          <p:nvPr/>
        </p:nvSpPr>
        <p:spPr bwMode="auto">
          <a:xfrm>
            <a:off x="217488" y="1262063"/>
            <a:ext cx="8709025"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5000"/>
              </a:spcBef>
            </a:pPr>
            <a:r>
              <a:rPr lang="zh-CN" altLang="en-US" b="1">
                <a:ea typeface="方正小标宋简体" charset="-122"/>
              </a:rPr>
              <a:t>4.3.3  三地址代码</a:t>
            </a:r>
          </a:p>
          <a:p>
            <a:pPr algn="just" eaLnBrk="1" hangingPunct="1">
              <a:lnSpc>
                <a:spcPct val="120000"/>
              </a:lnSpc>
              <a:spcBef>
                <a:spcPct val="25000"/>
              </a:spcBef>
            </a:pPr>
            <a:r>
              <a:rPr lang="zh-CN" altLang="en-US">
                <a:ea typeface="黑体" panose="02010609060101010101" pitchFamily="49" charset="-122"/>
              </a:rPr>
              <a:t>　　1．三地址代码的形式</a:t>
            </a:r>
          </a:p>
          <a:p>
            <a:pPr algn="just" eaLnBrk="1" hangingPunct="1">
              <a:lnSpc>
                <a:spcPct val="120000"/>
              </a:lnSpc>
              <a:spcBef>
                <a:spcPct val="25000"/>
              </a:spcBef>
            </a:pPr>
            <a:r>
              <a:rPr lang="zh-CN" altLang="en-US"/>
              <a:t>　　三地址代码语句的一般形式为</a:t>
            </a:r>
          </a:p>
          <a:p>
            <a:pPr algn="just" eaLnBrk="1" hangingPunct="1">
              <a:lnSpc>
                <a:spcPct val="120000"/>
              </a:lnSpc>
              <a:spcBef>
                <a:spcPct val="25000"/>
              </a:spcBef>
            </a:pPr>
            <a:r>
              <a:rPr lang="zh-CN" altLang="en-US"/>
              <a:t>                                                           x=y op z</a:t>
            </a:r>
          </a:p>
          <a:p>
            <a:pPr algn="just" eaLnBrk="1" hangingPunct="1">
              <a:lnSpc>
                <a:spcPct val="120000"/>
              </a:lnSpc>
              <a:spcBef>
                <a:spcPct val="25000"/>
              </a:spcBef>
            </a:pPr>
            <a:r>
              <a:rPr lang="zh-CN" altLang="en-US"/>
              <a:t>其中，x、y和z为名字、常量或编译时产生的临时变量；op为运算符，如定点运算符、浮点运算符和逻辑运算符等。三地址代码的每条语句通常包含三个地址，两个用来存放运算对象，一个用来存放运算结果。在实际实现中，用户定义的名字将由指向符号表中该名字项的指针所取代。</a:t>
            </a:r>
          </a:p>
        </p:txBody>
      </p:sp>
    </p:spTree>
  </p:cSld>
  <p:clrMapOvr>
    <a:masterClrMapping/>
  </p:clrMapOvr>
  <p:transition>
    <p:random/>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ABA5101A-DC7A-45CD-4887-9F8E824A1F3E}"/>
              </a:ext>
            </a:extLst>
          </p:cNvPr>
          <p:cNvSpPr txBox="1">
            <a:spLocks noChangeArrowheads="1"/>
          </p:cNvSpPr>
          <p:nvPr/>
        </p:nvSpPr>
        <p:spPr bwMode="auto">
          <a:xfrm>
            <a:off x="217488" y="1262063"/>
            <a:ext cx="8709025"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5000"/>
              </a:spcBef>
            </a:pPr>
            <a:r>
              <a:rPr lang="zh-CN" altLang="zh-CN"/>
              <a:t>由于三地址语句只含有一个运算符，因此多个运算符组成的表达式必须用三地址语句序列来表示，如表达式x+y*z的三地址代码为</a:t>
            </a:r>
          </a:p>
          <a:p>
            <a:pPr algn="just" eaLnBrk="1" hangingPunct="1">
              <a:lnSpc>
                <a:spcPct val="120000"/>
              </a:lnSpc>
              <a:spcBef>
                <a:spcPct val="25000"/>
              </a:spcBef>
            </a:pPr>
            <a:r>
              <a:rPr lang="zh-CN" altLang="zh-CN"/>
              <a:t>			                  t1=y*z</a:t>
            </a:r>
          </a:p>
          <a:p>
            <a:pPr algn="just" eaLnBrk="1" hangingPunct="1">
              <a:lnSpc>
                <a:spcPct val="120000"/>
              </a:lnSpc>
              <a:spcBef>
                <a:spcPct val="25000"/>
              </a:spcBef>
            </a:pPr>
            <a:r>
              <a:rPr lang="zh-CN" altLang="zh-CN"/>
              <a:t>			                  t2= x+t1</a:t>
            </a:r>
          </a:p>
        </p:txBody>
      </p:sp>
    </p:spTree>
  </p:cSld>
  <p:clrMapOvr>
    <a:masterClrMapping/>
  </p:clrMapOvr>
  <p:transition>
    <p:random/>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C28CA365-EA73-558D-B6DA-DC897DF82752}"/>
              </a:ext>
            </a:extLst>
          </p:cNvPr>
          <p:cNvSpPr txBox="1">
            <a:spLocks noChangeArrowheads="1"/>
          </p:cNvSpPr>
          <p:nvPr/>
        </p:nvSpPr>
        <p:spPr bwMode="auto">
          <a:xfrm>
            <a:off x="217488" y="1227138"/>
            <a:ext cx="8636000"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其中，t1和t2是编译时产生的临时变量。三地址代码是语法树的一种线性表示，如图4–4(a)所示的语法树用三地址代码表示为</a:t>
            </a:r>
          </a:p>
          <a:p>
            <a:pPr algn="just" eaLnBrk="1" hangingPunct="1">
              <a:lnSpc>
                <a:spcPct val="150000"/>
              </a:lnSpc>
              <a:spcBef>
                <a:spcPct val="50000"/>
              </a:spcBef>
            </a:pPr>
            <a:r>
              <a:rPr lang="zh-CN" altLang="en-US"/>
              <a:t>                                    t1=b*c</a:t>
            </a:r>
          </a:p>
          <a:p>
            <a:pPr algn="just" eaLnBrk="1" hangingPunct="1">
              <a:lnSpc>
                <a:spcPct val="150000"/>
              </a:lnSpc>
              <a:spcBef>
                <a:spcPct val="50000"/>
              </a:spcBef>
            </a:pPr>
            <a:r>
              <a:rPr lang="zh-CN" altLang="en-US"/>
              <a:t>                                    t2=a−t1</a:t>
            </a:r>
          </a:p>
          <a:p>
            <a:pPr algn="just" eaLnBrk="1" hangingPunct="1">
              <a:lnSpc>
                <a:spcPct val="150000"/>
              </a:lnSpc>
              <a:spcBef>
                <a:spcPct val="50000"/>
              </a:spcBef>
            </a:pPr>
            <a:r>
              <a:rPr lang="zh-CN" altLang="en-US"/>
              <a:t>                                    x=t2</a:t>
            </a:r>
          </a:p>
        </p:txBody>
      </p:sp>
    </p:spTree>
  </p:cSld>
  <p:clrMapOvr>
    <a:masterClrMapping/>
  </p:clrMapOvr>
  <p:transition>
    <p:random/>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D9D65A6F-DA1B-BCC2-DE01-6B1934112FF3}"/>
              </a:ext>
            </a:extLst>
          </p:cNvPr>
          <p:cNvSpPr txBox="1">
            <a:spLocks noChangeArrowheads="1"/>
          </p:cNvSpPr>
          <p:nvPr/>
        </p:nvSpPr>
        <p:spPr bwMode="auto">
          <a:xfrm>
            <a:off x="246063" y="1184275"/>
            <a:ext cx="8607425"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ea typeface="黑体" panose="02010609060101010101" pitchFamily="49" charset="-122"/>
              </a:rPr>
              <a:t>　　2．三地址语句的种类</a:t>
            </a:r>
          </a:p>
          <a:p>
            <a:pPr algn="just" eaLnBrk="1" hangingPunct="1">
              <a:lnSpc>
                <a:spcPct val="140000"/>
              </a:lnSpc>
              <a:spcBef>
                <a:spcPct val="50000"/>
              </a:spcBef>
            </a:pPr>
            <a:r>
              <a:rPr lang="zh-CN" altLang="zh-CN"/>
              <a:t>    　作为中间语言的三地址语句非常类似于汇编代码，它可以有符号标号和各种控制流语句。常用的三地址语句有以下几种：</a:t>
            </a:r>
          </a:p>
          <a:p>
            <a:pPr algn="just" eaLnBrk="1" hangingPunct="1">
              <a:lnSpc>
                <a:spcPct val="140000"/>
              </a:lnSpc>
              <a:spcBef>
                <a:spcPct val="50000"/>
              </a:spcBef>
            </a:pPr>
            <a:r>
              <a:rPr lang="zh-CN" altLang="zh-CN"/>
              <a:t>（1）x=y op z形式的赋值语句，其中op为二目的算术运算符或逻辑运算符。</a:t>
            </a:r>
          </a:p>
          <a:p>
            <a:pPr algn="just" eaLnBrk="1" hangingPunct="1">
              <a:lnSpc>
                <a:spcPct val="140000"/>
              </a:lnSpc>
              <a:spcBef>
                <a:spcPct val="50000"/>
              </a:spcBef>
            </a:pPr>
            <a:r>
              <a:rPr lang="zh-CN" altLang="zh-CN"/>
              <a:t>（2）x=op y形式的赋值语句，其中op为一目运算符，如一目减uminus、逻辑否定not、移位运算符以及将定点数转换成浮点数的类型转换符。</a:t>
            </a:r>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D6201AA2-E9BE-4AE7-F861-F18C0E8F0FA9}"/>
              </a:ext>
            </a:extLst>
          </p:cNvPr>
          <p:cNvSpPr txBox="1">
            <a:spLocks noChangeArrowheads="1"/>
          </p:cNvSpPr>
          <p:nvPr/>
        </p:nvSpPr>
        <p:spPr bwMode="auto">
          <a:xfrm>
            <a:off x="160338" y="457200"/>
            <a:ext cx="882332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(5)  letter( )</a:t>
            </a:r>
            <a:r>
              <a:rPr kumimoji="1" lang="zh-CN" altLang="en-US" sz="2400" u="none">
                <a:latin typeface="Times New Roman" panose="02020603050405020304" pitchFamily="18" charset="0"/>
              </a:rPr>
              <a:t>和</a:t>
            </a:r>
            <a:r>
              <a:rPr kumimoji="1" lang="en-US" altLang="zh-CN" sz="2400" u="none">
                <a:latin typeface="Times New Roman" panose="02020603050405020304" pitchFamily="18" charset="0"/>
              </a:rPr>
              <a:t>digit( )</a:t>
            </a:r>
            <a:r>
              <a:rPr kumimoji="1" lang="zh-CN" altLang="en-US" sz="2400" u="none">
                <a:latin typeface="Times New Roman" panose="02020603050405020304" pitchFamily="18" charset="0"/>
              </a:rPr>
              <a:t>：判断</a:t>
            </a:r>
            <a:r>
              <a:rPr kumimoji="1" lang="en-US" altLang="zh-CN" sz="2400" u="none">
                <a:latin typeface="Times New Roman" panose="02020603050405020304" pitchFamily="18" charset="0"/>
              </a:rPr>
              <a:t>character</a:t>
            </a:r>
            <a:r>
              <a:rPr kumimoji="1" lang="zh-CN" altLang="en-US" sz="2400" u="none">
                <a:latin typeface="Times New Roman" panose="02020603050405020304" pitchFamily="18" charset="0"/>
              </a:rPr>
              <a:t>中的字符是否为字母和数字的布尔函数，是则返回</a:t>
            </a:r>
            <a:r>
              <a:rPr kumimoji="1" lang="en-US" altLang="zh-CN" sz="2400" u="none">
                <a:latin typeface="Times New Roman" panose="02020603050405020304" pitchFamily="18" charset="0"/>
              </a:rPr>
              <a:t>true</a:t>
            </a:r>
            <a:r>
              <a:rPr kumimoji="1" lang="zh-CN" altLang="en-US" sz="2400" u="none">
                <a:latin typeface="Times New Roman" panose="02020603050405020304" pitchFamily="18" charset="0"/>
              </a:rPr>
              <a:t>，否则返回</a:t>
            </a:r>
            <a:r>
              <a:rPr kumimoji="1" lang="en-US" altLang="zh-CN" sz="2400" u="none">
                <a:latin typeface="Times New Roman" panose="02020603050405020304" pitchFamily="18" charset="0"/>
              </a:rPr>
              <a:t>false</a:t>
            </a:r>
            <a:r>
              <a:rPr kumimoji="1" lang="zh-CN" altLang="en-US" sz="2400" u="none">
                <a:latin typeface="Times New Roman" panose="02020603050405020304" pitchFamily="18" charset="0"/>
              </a:rPr>
              <a:t>。</a:t>
            </a:r>
          </a:p>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(6)  reserve( )</a:t>
            </a:r>
            <a:r>
              <a:rPr kumimoji="1" lang="zh-CN" altLang="en-US" sz="2400" u="none">
                <a:latin typeface="Times New Roman" panose="02020603050405020304" pitchFamily="18" charset="0"/>
              </a:rPr>
              <a:t>：按</a:t>
            </a:r>
            <a:r>
              <a:rPr kumimoji="1" lang="en-US" altLang="zh-CN" sz="2400" u="none">
                <a:latin typeface="Times New Roman" panose="02020603050405020304" pitchFamily="18" charset="0"/>
              </a:rPr>
              <a:t>token</a:t>
            </a:r>
            <a:r>
              <a:rPr kumimoji="1" lang="zh-CN" altLang="en-US" sz="2400" u="none">
                <a:latin typeface="Times New Roman" panose="02020603050405020304" pitchFamily="18" charset="0"/>
              </a:rPr>
              <a:t>数组中的字符串查表</a:t>
            </a:r>
            <a:r>
              <a:rPr kumimoji="1" lang="en-US" altLang="zh-CN" sz="2400" u="none">
                <a:latin typeface="Times New Roman" panose="02020603050405020304" pitchFamily="18" charset="0"/>
              </a:rPr>
              <a:t>2.1</a:t>
            </a:r>
            <a:r>
              <a:rPr kumimoji="1" lang="zh-CN" altLang="en-US" sz="2400" u="none">
                <a:latin typeface="Times New Roman" panose="02020603050405020304" pitchFamily="18" charset="0"/>
              </a:rPr>
              <a:t>中的前五项</a:t>
            </a:r>
            <a:r>
              <a:rPr kumimoji="1" lang="en-US" altLang="zh-CN" sz="2400" u="none">
                <a:latin typeface="Times New Roman" panose="02020603050405020304" pitchFamily="18" charset="0"/>
              </a:rPr>
              <a:t>(</a:t>
            </a:r>
            <a:r>
              <a:rPr kumimoji="1" lang="zh-CN" altLang="en-US" sz="2400" u="none">
                <a:latin typeface="Times New Roman" panose="02020603050405020304" pitchFamily="18" charset="0"/>
              </a:rPr>
              <a:t>即判别其是否为保留字</a:t>
            </a:r>
            <a:r>
              <a:rPr kumimoji="1" lang="en-US" altLang="zh-CN" sz="2400" u="none">
                <a:latin typeface="Times New Roman" panose="02020603050405020304" pitchFamily="18" charset="0"/>
              </a:rPr>
              <a:t>)</a:t>
            </a:r>
            <a:r>
              <a:rPr kumimoji="1" lang="zh-CN" altLang="en-US" sz="2400" u="none">
                <a:latin typeface="Times New Roman" panose="02020603050405020304" pitchFamily="18" charset="0"/>
              </a:rPr>
              <a:t>，若是保留字则返回它的编码，否则返回</a:t>
            </a:r>
            <a:r>
              <a:rPr kumimoji="1" lang="en-US" altLang="zh-CN" sz="2400" u="none">
                <a:latin typeface="Times New Roman" panose="02020603050405020304" pitchFamily="18" charset="0"/>
              </a:rPr>
              <a:t>0</a:t>
            </a:r>
            <a:r>
              <a:rPr kumimoji="1" lang="zh-CN" altLang="en-US" sz="2400" u="none">
                <a:latin typeface="Times New Roman" panose="02020603050405020304" pitchFamily="18" charset="0"/>
              </a:rPr>
              <a:t>值。</a:t>
            </a:r>
          </a:p>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(7)  retract( )</a:t>
            </a:r>
            <a:r>
              <a:rPr kumimoji="1" lang="zh-CN" altLang="en-US" sz="2400" u="none">
                <a:latin typeface="Times New Roman" panose="02020603050405020304" pitchFamily="18" charset="0"/>
              </a:rPr>
              <a:t>：扫描指针回退一个字符，同时将</a:t>
            </a:r>
            <a:r>
              <a:rPr kumimoji="1" lang="en-US" altLang="zh-CN" sz="2400" u="none">
                <a:latin typeface="Times New Roman" panose="02020603050405020304" pitchFamily="18" charset="0"/>
              </a:rPr>
              <a:t>character</a:t>
            </a:r>
            <a:r>
              <a:rPr kumimoji="1" lang="zh-CN" altLang="en-US" sz="2400" u="none">
                <a:latin typeface="Times New Roman" panose="02020603050405020304" pitchFamily="18" charset="0"/>
              </a:rPr>
              <a:t>置为空白。</a:t>
            </a:r>
          </a:p>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(8)  buildlist( )</a:t>
            </a:r>
            <a:r>
              <a:rPr kumimoji="1" lang="zh-CN" altLang="en-US" sz="2400" u="none">
                <a:latin typeface="Times New Roman" panose="02020603050405020304" pitchFamily="18" charset="0"/>
              </a:rPr>
              <a:t>：将标识符登录到符号表中或将常数登录到常数表中。</a:t>
            </a:r>
          </a:p>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(9)  error( )</a:t>
            </a:r>
            <a:r>
              <a:rPr kumimoji="1" lang="zh-CN" altLang="en-US" sz="2400" u="none">
                <a:latin typeface="Times New Roman" panose="02020603050405020304" pitchFamily="18" charset="0"/>
              </a:rPr>
              <a:t>：出现非法字符，显示出错信息。</a:t>
            </a:r>
          </a:p>
        </p:txBody>
      </p:sp>
    </p:spTree>
  </p:cSld>
  <p:clrMapOvr>
    <a:masterClrMapping/>
  </p:clrMapOvr>
  <p:transition>
    <p:random/>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5EE061E8-0EAE-C5FE-C110-2E538D2781AA}"/>
              </a:ext>
            </a:extLst>
          </p:cNvPr>
          <p:cNvSpPr txBox="1">
            <a:spLocks noChangeArrowheads="1"/>
          </p:cNvSpPr>
          <p:nvPr/>
        </p:nvSpPr>
        <p:spPr bwMode="auto">
          <a:xfrm>
            <a:off x="203200" y="1270000"/>
            <a:ext cx="8751888"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（3）x=y形式的赋值语句，将y的值赋给x。</a:t>
            </a:r>
          </a:p>
          <a:p>
            <a:pPr algn="just" eaLnBrk="1" hangingPunct="1">
              <a:lnSpc>
                <a:spcPct val="140000"/>
              </a:lnSpc>
              <a:spcBef>
                <a:spcPct val="50000"/>
              </a:spcBef>
            </a:pPr>
            <a:r>
              <a:rPr lang="zh-CN" altLang="zh-CN"/>
              <a:t>（4）无条件转移语句goto L，即下一个将被执行的语句是标号为L的语句。</a:t>
            </a:r>
          </a:p>
          <a:p>
            <a:pPr algn="just" eaLnBrk="1" hangingPunct="1">
              <a:lnSpc>
                <a:spcPct val="140000"/>
              </a:lnSpc>
              <a:spcBef>
                <a:spcPct val="50000"/>
              </a:spcBef>
            </a:pPr>
            <a:r>
              <a:rPr lang="zh-CN" altLang="zh-CN"/>
              <a:t>（5）条件转移语句if x rop y goto L，其中rop为关系运算符，如&lt;、&lt;=、==、!=、&gt;、&gt;=等。若x和y满足关系rop就转去执行标号为L的语句，否则继续按顺序执行本语句的下一条语句。</a:t>
            </a:r>
          </a:p>
        </p:txBody>
      </p:sp>
    </p:spTree>
  </p:cSld>
  <p:clrMapOvr>
    <a:masterClrMapping/>
  </p:clrMapOvr>
  <p:transition>
    <p:random/>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2C1868FE-993E-C913-5469-5B26A81C0854}"/>
              </a:ext>
            </a:extLst>
          </p:cNvPr>
          <p:cNvSpPr txBox="1">
            <a:spLocks noChangeArrowheads="1"/>
          </p:cNvSpPr>
          <p:nvPr/>
        </p:nvSpPr>
        <p:spPr bwMode="auto">
          <a:xfrm>
            <a:off x="203200" y="982663"/>
            <a:ext cx="8751888"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（6）过程调用语句par X和call P,n。源程序中的过程调用语句P(X1, X2, …, Xn) 可用下列三地址代码表示：</a:t>
            </a:r>
          </a:p>
          <a:p>
            <a:pPr algn="just" eaLnBrk="1" hangingPunct="1">
              <a:lnSpc>
                <a:spcPct val="140000"/>
              </a:lnSpc>
              <a:spcBef>
                <a:spcPct val="50000"/>
              </a:spcBef>
            </a:pPr>
            <a:r>
              <a:rPr lang="zh-CN" altLang="en-US"/>
              <a:t>                            par X1</a:t>
            </a:r>
          </a:p>
          <a:p>
            <a:pPr algn="just" eaLnBrk="1" hangingPunct="1">
              <a:lnSpc>
                <a:spcPct val="140000"/>
              </a:lnSpc>
              <a:spcBef>
                <a:spcPct val="50000"/>
              </a:spcBef>
            </a:pPr>
            <a:r>
              <a:rPr lang="zh-CN" altLang="en-US"/>
              <a:t>                            par X2</a:t>
            </a:r>
          </a:p>
          <a:p>
            <a:pPr algn="just" eaLnBrk="1" hangingPunct="1">
              <a:lnSpc>
                <a:spcPct val="140000"/>
              </a:lnSpc>
              <a:spcBef>
                <a:spcPct val="50000"/>
              </a:spcBef>
            </a:pPr>
            <a:r>
              <a:rPr lang="zh-CN" altLang="en-US"/>
              <a:t>                               ┇</a:t>
            </a:r>
          </a:p>
          <a:p>
            <a:pPr algn="just" eaLnBrk="1" hangingPunct="1">
              <a:lnSpc>
                <a:spcPct val="140000"/>
              </a:lnSpc>
              <a:spcBef>
                <a:spcPct val="50000"/>
              </a:spcBef>
            </a:pPr>
            <a:r>
              <a:rPr lang="zh-CN" altLang="en-US"/>
              <a:t>                            par Xn</a:t>
            </a:r>
          </a:p>
          <a:p>
            <a:pPr algn="just" eaLnBrk="1" hangingPunct="1">
              <a:lnSpc>
                <a:spcPct val="140000"/>
              </a:lnSpc>
              <a:spcBef>
                <a:spcPct val="50000"/>
              </a:spcBef>
            </a:pPr>
            <a:r>
              <a:rPr lang="zh-CN" altLang="en-US"/>
              <a:t>                            call P,n</a:t>
            </a:r>
          </a:p>
          <a:p>
            <a:pPr algn="just" eaLnBrk="1" hangingPunct="1">
              <a:lnSpc>
                <a:spcPct val="140000"/>
              </a:lnSpc>
              <a:spcBef>
                <a:spcPct val="50000"/>
              </a:spcBef>
            </a:pPr>
            <a:r>
              <a:rPr lang="zh-CN" altLang="en-US"/>
              <a:t>其中，整数n为实参个数。</a:t>
            </a:r>
          </a:p>
        </p:txBody>
      </p:sp>
    </p:spTree>
  </p:cSld>
  <p:clrMapOvr>
    <a:masterClrMapping/>
  </p:clrMapOvr>
  <p:transition>
    <p:random/>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F1203557-8783-75EC-6203-1F01F654E3A6}"/>
              </a:ext>
            </a:extLst>
          </p:cNvPr>
          <p:cNvSpPr txBox="1">
            <a:spLocks noChangeArrowheads="1"/>
          </p:cNvSpPr>
          <p:nvPr/>
        </p:nvSpPr>
        <p:spPr bwMode="auto">
          <a:xfrm>
            <a:off x="217488" y="1268413"/>
            <a:ext cx="8680450" cy="455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过程返回语句为return y，其中y为过程返回值。</a:t>
            </a:r>
          </a:p>
          <a:p>
            <a:pPr algn="just" eaLnBrk="1" hangingPunct="1">
              <a:lnSpc>
                <a:spcPct val="140000"/>
              </a:lnSpc>
              <a:spcBef>
                <a:spcPct val="50000"/>
              </a:spcBef>
            </a:pPr>
            <a:r>
              <a:rPr lang="zh-CN" altLang="en-US"/>
              <a:t>（7）变址赋值语句x=y[i]，其中x、y、i均代表数据对象，表示把从地址y开始的第i个地址单元中的值赋给x。x[i] =y则表示把y的值赋给从地址x开始的第i个地址单元。</a:t>
            </a:r>
          </a:p>
          <a:p>
            <a:pPr algn="just" eaLnBrk="1" hangingPunct="1">
              <a:lnSpc>
                <a:spcPct val="140000"/>
              </a:lnSpc>
              <a:spcBef>
                <a:spcPct val="50000"/>
              </a:spcBef>
            </a:pPr>
            <a:r>
              <a:rPr lang="zh-CN" altLang="en-US"/>
              <a:t>（8）地址和指针赋值语句 ① x=&amp;y表示将y的地址赋给x，y可以是一个名字或一个临时变量，而x是指针名或临时变量；② x=*y表示将y所指示的地址单元中的内容（值）赋给x，y是一个指针或临时变量；③ *x=y表示将x所指对象的值置为y的值。</a:t>
            </a:r>
          </a:p>
        </p:txBody>
      </p:sp>
    </p:spTree>
  </p:cSld>
  <p:clrMapOvr>
    <a:masterClrMapping/>
  </p:clrMapOvr>
  <p:transition>
    <p:random/>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a:extLst>
              <a:ext uri="{FF2B5EF4-FFF2-40B4-BE49-F238E27FC236}">
                <a16:creationId xmlns:a16="http://schemas.microsoft.com/office/drawing/2014/main" id="{A4BA8446-135E-277D-C9E3-E667C06E7C28}"/>
              </a:ext>
            </a:extLst>
          </p:cNvPr>
          <p:cNvSpPr txBox="1">
            <a:spLocks noChangeArrowheads="1"/>
          </p:cNvSpPr>
          <p:nvPr/>
        </p:nvSpPr>
        <p:spPr bwMode="auto">
          <a:xfrm>
            <a:off x="246063" y="1268413"/>
            <a:ext cx="8593137"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ea typeface="黑体" panose="02010609060101010101" pitchFamily="49" charset="-122"/>
              </a:rPr>
              <a:t>　　3．三地址代码的具体实现</a:t>
            </a:r>
          </a:p>
          <a:p>
            <a:pPr algn="just" eaLnBrk="1" hangingPunct="1">
              <a:lnSpc>
                <a:spcPct val="140000"/>
              </a:lnSpc>
              <a:spcBef>
                <a:spcPct val="50000"/>
              </a:spcBef>
            </a:pPr>
            <a:r>
              <a:rPr lang="zh-CN" altLang="zh-CN"/>
              <a:t>　　三地址代码是中间代码的一种抽象形式。在编译程序中，三地址代码语言的具体实现通常有三种表示方法：四元式、三元式和间接三元式。</a:t>
            </a:r>
          </a:p>
        </p:txBody>
      </p:sp>
    </p:spTree>
  </p:cSld>
  <p:clrMapOvr>
    <a:masterClrMapping/>
  </p:clrMapOvr>
  <p:transition>
    <p:random/>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22A4A930-FD3A-E1FD-1FDC-D7CA0BDEB50C}"/>
              </a:ext>
            </a:extLst>
          </p:cNvPr>
          <p:cNvSpPr txBox="1">
            <a:spLocks noChangeArrowheads="1"/>
          </p:cNvSpPr>
          <p:nvPr/>
        </p:nvSpPr>
        <p:spPr bwMode="auto">
          <a:xfrm>
            <a:off x="252413" y="1265238"/>
            <a:ext cx="8666162" cy="436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楷体_GB2312" pitchFamily="49" charset="-122"/>
              </a:rPr>
              <a:t>（1）四元式</a:t>
            </a:r>
          </a:p>
          <a:p>
            <a:pPr algn="just" eaLnBrk="1" hangingPunct="1">
              <a:lnSpc>
                <a:spcPct val="130000"/>
              </a:lnSpc>
            </a:pPr>
            <a:r>
              <a:rPr lang="zh-CN" altLang="en-US">
                <a:ea typeface="楷体_GB2312" pitchFamily="49" charset="-122"/>
              </a:rPr>
              <a:t>四元式是具有四个域的记录（即结构体）结构，这四个域为</a:t>
            </a:r>
          </a:p>
          <a:p>
            <a:pPr algn="just" eaLnBrk="1" hangingPunct="1">
              <a:lnSpc>
                <a:spcPct val="130000"/>
              </a:lnSpc>
            </a:pPr>
            <a:r>
              <a:rPr lang="zh-CN" altLang="en-US">
                <a:ea typeface="楷体_GB2312" pitchFamily="49" charset="-122"/>
              </a:rPr>
              <a:t>                                                   ( op, arg1, arg2, result )</a:t>
            </a:r>
          </a:p>
          <a:p>
            <a:pPr algn="just" eaLnBrk="1" hangingPunct="1">
              <a:lnSpc>
                <a:spcPct val="130000"/>
              </a:lnSpc>
            </a:pPr>
            <a:r>
              <a:rPr lang="zh-CN" altLang="en-US">
                <a:ea typeface="楷体_GB2312" pitchFamily="49" charset="-122"/>
              </a:rPr>
              <a:t>其中，op为运算符；arg1、arg2及result为指针，它们可指向有关名字在符号表中的登记项或一临时变量（也可空缺）。常用的三地址语句与相应的四元式对应如下：</a:t>
            </a:r>
          </a:p>
          <a:p>
            <a:pPr algn="just" eaLnBrk="1" hangingPunct="1">
              <a:lnSpc>
                <a:spcPct val="130000"/>
              </a:lnSpc>
            </a:pPr>
            <a:r>
              <a:rPr lang="zh-CN" altLang="en-US">
                <a:ea typeface="楷体_GB2312" pitchFamily="49" charset="-122"/>
              </a:rPr>
              <a:t>            x=y op z    	       对应 ( op, y, z, x )</a:t>
            </a:r>
          </a:p>
          <a:p>
            <a:pPr algn="just" eaLnBrk="1" hangingPunct="1">
              <a:lnSpc>
                <a:spcPct val="130000"/>
              </a:lnSpc>
            </a:pPr>
            <a:r>
              <a:rPr lang="zh-CN" altLang="en-US">
                <a:ea typeface="楷体_GB2312" pitchFamily="49" charset="-122"/>
              </a:rPr>
              <a:t>            x=−y         	       对应 ( uminus, y, _, x )</a:t>
            </a:r>
          </a:p>
          <a:p>
            <a:pPr algn="just" eaLnBrk="1" hangingPunct="1">
              <a:lnSpc>
                <a:spcPct val="130000"/>
              </a:lnSpc>
            </a:pPr>
            <a:r>
              <a:rPr lang="zh-CN" altLang="en-US">
                <a:ea typeface="楷体_GB2312" pitchFamily="49" charset="-122"/>
              </a:rPr>
              <a:t>            x=y                         对应 ( =, y, _, x )</a:t>
            </a:r>
          </a:p>
        </p:txBody>
      </p:sp>
    </p:spTree>
  </p:cSld>
  <p:clrMapOvr>
    <a:masterClrMapping/>
  </p:clrMapOvr>
  <p:transition>
    <p:random/>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235A1F23-CA5B-4877-0209-4ACFD7E76931}"/>
              </a:ext>
            </a:extLst>
          </p:cNvPr>
          <p:cNvSpPr txBox="1">
            <a:spLocks noChangeArrowheads="1"/>
          </p:cNvSpPr>
          <p:nvPr/>
        </p:nvSpPr>
        <p:spPr bwMode="auto">
          <a:xfrm>
            <a:off x="252413" y="1265238"/>
            <a:ext cx="8666162" cy="436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楷体_GB2312" pitchFamily="49" charset="-122"/>
              </a:rPr>
              <a:t>            par x1                     对应 ( par, x1, _, _ )</a:t>
            </a:r>
          </a:p>
          <a:p>
            <a:pPr algn="just" eaLnBrk="1" hangingPunct="1">
              <a:lnSpc>
                <a:spcPct val="130000"/>
              </a:lnSpc>
            </a:pPr>
            <a:r>
              <a:rPr lang="zh-CN" altLang="en-US">
                <a:ea typeface="楷体_GB2312" pitchFamily="49" charset="-122"/>
              </a:rPr>
              <a:t>            call P            	       对应 ( call, _, _, P )</a:t>
            </a:r>
          </a:p>
          <a:p>
            <a:pPr algn="just" eaLnBrk="1" hangingPunct="1">
              <a:lnSpc>
                <a:spcPct val="130000"/>
              </a:lnSpc>
            </a:pPr>
            <a:r>
              <a:rPr lang="zh-CN" altLang="en-US">
                <a:ea typeface="楷体_GB2312" pitchFamily="49" charset="-122"/>
              </a:rPr>
              <a:t>            goto L          	       对应 ( j, _, _, L )</a:t>
            </a:r>
          </a:p>
          <a:p>
            <a:pPr algn="just" eaLnBrk="1" hangingPunct="1">
              <a:lnSpc>
                <a:spcPct val="130000"/>
              </a:lnSpc>
            </a:pPr>
            <a:r>
              <a:rPr lang="zh-CN" altLang="en-US">
                <a:ea typeface="楷体_GB2312" pitchFamily="49" charset="-122"/>
              </a:rPr>
              <a:t>            if x rop y goto L     对应 ( jrop, x, y, L )</a:t>
            </a:r>
          </a:p>
          <a:p>
            <a:pPr algn="just" eaLnBrk="1" hangingPunct="1">
              <a:lnSpc>
                <a:spcPct val="130000"/>
              </a:lnSpc>
            </a:pPr>
            <a:endParaRPr lang="zh-CN" altLang="en-US">
              <a:ea typeface="楷体_GB2312" pitchFamily="49" charset="-122"/>
            </a:endParaRPr>
          </a:p>
          <a:p>
            <a:pPr algn="just" eaLnBrk="1" hangingPunct="1">
              <a:lnSpc>
                <a:spcPct val="130000"/>
              </a:lnSpc>
            </a:pPr>
            <a:r>
              <a:rPr lang="zh-CN" altLang="en-US"/>
              <a:t>         例如，赋值语句a=b*(c+d)相应的四元式代码为</a:t>
            </a:r>
          </a:p>
          <a:p>
            <a:pPr algn="just" eaLnBrk="1" hangingPunct="1">
              <a:lnSpc>
                <a:spcPct val="130000"/>
              </a:lnSpc>
            </a:pPr>
            <a:r>
              <a:rPr lang="zh-CN" altLang="en-US"/>
              <a:t>                                       ① ( +, c, d, t1 )</a:t>
            </a:r>
          </a:p>
          <a:p>
            <a:pPr algn="just" eaLnBrk="1" hangingPunct="1">
              <a:lnSpc>
                <a:spcPct val="130000"/>
              </a:lnSpc>
            </a:pPr>
            <a:r>
              <a:rPr lang="zh-CN" altLang="en-US"/>
              <a:t>                                       ② ( *, b, t1, t2 )</a:t>
            </a:r>
          </a:p>
          <a:p>
            <a:pPr algn="just" eaLnBrk="1" hangingPunct="1">
              <a:lnSpc>
                <a:spcPct val="130000"/>
              </a:lnSpc>
            </a:pPr>
            <a:r>
              <a:rPr lang="zh-CN" altLang="en-US"/>
              <a:t>                                       ③ ( =, t2, _, a )</a:t>
            </a:r>
          </a:p>
        </p:txBody>
      </p:sp>
    </p:spTree>
  </p:cSld>
  <p:clrMapOvr>
    <a:masterClrMapping/>
  </p:clrMapOvr>
  <p:transition>
    <p:random/>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619D433A-BD75-77CF-6B53-6CDD2F921489}"/>
              </a:ext>
            </a:extLst>
          </p:cNvPr>
          <p:cNvSpPr txBox="1">
            <a:spLocks noChangeArrowheads="1"/>
          </p:cNvSpPr>
          <p:nvPr/>
        </p:nvSpPr>
        <p:spPr bwMode="auto">
          <a:xfrm>
            <a:off x="144463" y="1265238"/>
            <a:ext cx="88550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我们约定：凡只需一个运算量的算符一律使用arg1。此外，注意这样一个规则：如果op是一个算术或逻辑运算符，则result总是一个新引进的临时变量，它用来存放运算结果。由上例也可看出，四元式出现的顺序与表达式计值的顺序是一致的，四元式之间的联系是通过临时变量实现的。四元式由于其表示更接近程序设计的习惯而成为一种普遍采用的中间代码形式。</a:t>
            </a:r>
          </a:p>
        </p:txBody>
      </p:sp>
    </p:spTree>
  </p:cSld>
  <p:clrMapOvr>
    <a:masterClrMapping/>
  </p:clrMapOvr>
  <p:transition>
    <p:random/>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B4E9AE86-BDEE-7960-E275-89B4B291B15C}"/>
              </a:ext>
            </a:extLst>
          </p:cNvPr>
          <p:cNvSpPr txBox="1">
            <a:spLocks noChangeArrowheads="1"/>
          </p:cNvSpPr>
          <p:nvPr/>
        </p:nvSpPr>
        <p:spPr bwMode="auto">
          <a:xfrm>
            <a:off x="179388" y="1317625"/>
            <a:ext cx="8723312"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ea typeface="楷体_GB2312" pitchFamily="49" charset="-122"/>
              </a:rPr>
              <a:t>（2）三元式</a:t>
            </a:r>
          </a:p>
          <a:p>
            <a:pPr algn="just" eaLnBrk="1" hangingPunct="1">
              <a:lnSpc>
                <a:spcPct val="140000"/>
              </a:lnSpc>
            </a:pPr>
            <a:r>
              <a:rPr lang="zh-CN" altLang="en-US">
                <a:ea typeface="楷体_GB2312" pitchFamily="49" charset="-122"/>
              </a:rPr>
              <a:t>三元式是具有三个域的记录结构，这三个域为</a:t>
            </a:r>
          </a:p>
          <a:p>
            <a:pPr algn="just" eaLnBrk="1" hangingPunct="1">
              <a:lnSpc>
                <a:spcPct val="140000"/>
              </a:lnSpc>
            </a:pPr>
            <a:r>
              <a:rPr lang="zh-CN" altLang="en-US">
                <a:ea typeface="楷体_GB2312" pitchFamily="49" charset="-122"/>
              </a:rPr>
              <a:t>                                           ( op, arg1, arg2 )</a:t>
            </a:r>
          </a:p>
          <a:p>
            <a:pPr algn="just" eaLnBrk="1" hangingPunct="1">
              <a:lnSpc>
                <a:spcPct val="140000"/>
              </a:lnSpc>
            </a:pPr>
            <a:r>
              <a:rPr lang="zh-CN" altLang="en-US">
                <a:ea typeface="楷体_GB2312" pitchFamily="49" charset="-122"/>
              </a:rPr>
              <a:t>其中，op为运算符；arg1、arg2既可指向有关名字在符号表中的登记项或临时变量，也可以指向三元式表中的某一个三元式。例如，相应于赋值语句a=(b+c)*(b+c) 的三元式代码为</a:t>
            </a:r>
          </a:p>
          <a:p>
            <a:pPr algn="just" eaLnBrk="1" hangingPunct="1">
              <a:lnSpc>
                <a:spcPct val="140000"/>
              </a:lnSpc>
            </a:pPr>
            <a:r>
              <a:rPr lang="zh-CN" altLang="en-US">
                <a:ea typeface="楷体_GB2312" pitchFamily="49" charset="-122"/>
              </a:rPr>
              <a:t>                                          ① ( +, b, c )</a:t>
            </a:r>
          </a:p>
          <a:p>
            <a:pPr algn="just" eaLnBrk="1" hangingPunct="1">
              <a:lnSpc>
                <a:spcPct val="140000"/>
              </a:lnSpc>
            </a:pPr>
            <a:r>
              <a:rPr lang="zh-CN" altLang="en-US">
                <a:ea typeface="楷体_GB2312" pitchFamily="49" charset="-122"/>
              </a:rPr>
              <a:t>                                          ② ( +, b, c )</a:t>
            </a:r>
          </a:p>
        </p:txBody>
      </p:sp>
    </p:spTree>
  </p:cSld>
  <p:clrMapOvr>
    <a:masterClrMapping/>
  </p:clrMapOvr>
  <p:transition>
    <p:random/>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333EFB6C-EDEC-868E-0318-16D0E9F9B1A8}"/>
              </a:ext>
            </a:extLst>
          </p:cNvPr>
          <p:cNvSpPr txBox="1">
            <a:spLocks noChangeArrowheads="1"/>
          </p:cNvSpPr>
          <p:nvPr/>
        </p:nvSpPr>
        <p:spPr bwMode="auto">
          <a:xfrm>
            <a:off x="179388" y="1317625"/>
            <a:ext cx="8723312"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ea typeface="楷体_GB2312" pitchFamily="49" charset="-122"/>
              </a:rPr>
              <a:t>                                          ③ ( *, ①, ② )</a:t>
            </a:r>
          </a:p>
          <a:p>
            <a:pPr algn="just" eaLnBrk="1" hangingPunct="1">
              <a:lnSpc>
                <a:spcPct val="140000"/>
              </a:lnSpc>
            </a:pPr>
            <a:r>
              <a:rPr lang="zh-CN" altLang="en-US">
                <a:ea typeface="楷体_GB2312" pitchFamily="49" charset="-122"/>
              </a:rPr>
              <a:t>                                          ④ ( =, a, ③ )</a:t>
            </a:r>
          </a:p>
          <a:p>
            <a:pPr algn="just" eaLnBrk="1" hangingPunct="1">
              <a:lnSpc>
                <a:spcPct val="140000"/>
              </a:lnSpc>
            </a:pPr>
            <a:r>
              <a:rPr lang="zh-CN" altLang="en-US">
                <a:ea typeface="楷体_GB2312" pitchFamily="49" charset="-122"/>
              </a:rPr>
              <a:t>上述三元式 ③ 表示 ① 的结果与 ② 的结果相乘。由上例可知，三元式出现的先后顺序和表达式各部分的计值顺序是一致的。</a:t>
            </a:r>
          </a:p>
        </p:txBody>
      </p:sp>
    </p:spTree>
  </p:cSld>
  <p:clrMapOvr>
    <a:masterClrMapping/>
  </p:clrMapOvr>
  <p:transition>
    <p:random/>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5E22C406-A43A-B537-3CA0-9B0C8642238C}"/>
              </a:ext>
            </a:extLst>
          </p:cNvPr>
          <p:cNvSpPr txBox="1">
            <a:spLocks noChangeArrowheads="1"/>
          </p:cNvSpPr>
          <p:nvPr/>
        </p:nvSpPr>
        <p:spPr bwMode="auto">
          <a:xfrm>
            <a:off x="231775" y="1266825"/>
            <a:ext cx="86947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楷体_GB2312" pitchFamily="49" charset="-122"/>
              </a:rPr>
              <a:t>（3）间接三元式</a:t>
            </a:r>
          </a:p>
          <a:p>
            <a:pPr algn="just" eaLnBrk="1" hangingPunct="1">
              <a:lnSpc>
                <a:spcPct val="130000"/>
              </a:lnSpc>
              <a:spcBef>
                <a:spcPct val="50000"/>
              </a:spcBef>
            </a:pPr>
            <a:r>
              <a:rPr lang="zh-CN" altLang="en-US">
                <a:ea typeface="楷体_GB2312" pitchFamily="49" charset="-122"/>
              </a:rPr>
              <a:t>        在三元式代码表的基础上另设一张表，该表按运算的次序列出相应三元式在三元式表中的位置，这张表称为间接码表。三元式表只记录不同的三元式语句，而间接码表则表示由这些语句组成的运算次序。例如，赋值语句a=(b+c)*(b+c) 对应的三元式表与间接码表为</a:t>
            </a:r>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4B9F074F-0AE7-EE83-9FE0-4A6AE2A80B40}"/>
              </a:ext>
            </a:extLst>
          </p:cNvPr>
          <p:cNvSpPr txBox="1">
            <a:spLocks noChangeArrowheads="1"/>
          </p:cNvSpPr>
          <p:nvPr/>
        </p:nvSpPr>
        <p:spPr bwMode="auto">
          <a:xfrm>
            <a:off x="217488" y="533400"/>
            <a:ext cx="86360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pPr>
            <a:r>
              <a:rPr kumimoji="1" lang="zh-CN" altLang="en-US" sz="2400" u="none">
                <a:latin typeface="Times New Roman" panose="02020603050405020304" pitchFamily="18" charset="0"/>
              </a:rPr>
              <a:t>　　相对于图</a:t>
            </a:r>
            <a:r>
              <a:rPr kumimoji="1" lang="en-US" altLang="zh-CN" sz="2400" u="none">
                <a:latin typeface="Times New Roman" panose="02020603050405020304" pitchFamily="18" charset="0"/>
              </a:rPr>
              <a:t>2–5</a:t>
            </a:r>
            <a:r>
              <a:rPr kumimoji="1" lang="zh-CN" altLang="en-US" sz="2400" u="none">
                <a:latin typeface="Times New Roman" panose="02020603050405020304" pitchFamily="18" charset="0"/>
              </a:rPr>
              <a:t>的词法分析器构造如下：</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token= ' ';               		</a:t>
            </a:r>
            <a:r>
              <a:rPr kumimoji="1" lang="en-US" altLang="zh-CN" sz="2400" u="none">
                <a:latin typeface="Times New Roman" panose="02020603050405020304" pitchFamily="18" charset="0"/>
                <a:ea typeface="楷体_GB2312" pitchFamily="49" charset="-122"/>
              </a:rPr>
              <a:t>/*</a:t>
            </a:r>
            <a:r>
              <a:rPr kumimoji="1" lang="zh-CN" altLang="en-US" sz="2400" u="none">
                <a:latin typeface="Times New Roman" panose="02020603050405020304" pitchFamily="18" charset="0"/>
                <a:ea typeface="楷体_GB2312" pitchFamily="49" charset="-122"/>
              </a:rPr>
              <a:t>对</a:t>
            </a:r>
            <a:r>
              <a:rPr kumimoji="1" lang="en-US" altLang="zh-CN" sz="2400" u="none">
                <a:latin typeface="Times New Roman" panose="02020603050405020304" pitchFamily="18" charset="0"/>
                <a:ea typeface="楷体_GB2312" pitchFamily="49" charset="-122"/>
              </a:rPr>
              <a:t>token</a:t>
            </a:r>
            <a:r>
              <a:rPr kumimoji="1" lang="zh-CN" altLang="en-US" sz="2400" u="none">
                <a:latin typeface="Times New Roman" panose="02020603050405020304" pitchFamily="18" charset="0"/>
                <a:ea typeface="楷体_GB2312" pitchFamily="49" charset="-122"/>
              </a:rPr>
              <a:t>数组初始化*</a:t>
            </a:r>
            <a:r>
              <a:rPr kumimoji="1" lang="en-US" altLang="zh-CN" sz="2400" u="none">
                <a:latin typeface="Times New Roman" panose="02020603050405020304" pitchFamily="18" charset="0"/>
                <a:ea typeface="楷体_GB2312" pitchFamily="49" charset="-122"/>
              </a:rPr>
              <a:t>/</a:t>
            </a:r>
            <a:endParaRPr kumimoji="1" lang="en-US" altLang="zh-CN" sz="2400" u="none">
              <a:latin typeface="Times New Roman" panose="02020603050405020304" pitchFamily="18" charset="0"/>
            </a:endParaRP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s=getchar ( );</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getbe ( );                  		</a:t>
            </a:r>
            <a:r>
              <a:rPr kumimoji="1" lang="en-US" altLang="zh-CN" sz="2400" u="none">
                <a:latin typeface="Times New Roman" panose="02020603050405020304" pitchFamily="18" charset="0"/>
                <a:ea typeface="楷体_GB2312" pitchFamily="49" charset="-122"/>
              </a:rPr>
              <a:t>/*</a:t>
            </a:r>
            <a:r>
              <a:rPr kumimoji="1" lang="zh-CN" altLang="en-US" sz="2400" u="none">
                <a:latin typeface="Times New Roman" panose="02020603050405020304" pitchFamily="18" charset="0"/>
                <a:ea typeface="楷体_GB2312" pitchFamily="49" charset="-122"/>
              </a:rPr>
              <a:t>滤除空格*</a:t>
            </a:r>
            <a:r>
              <a:rPr kumimoji="1" lang="en-US" altLang="zh-CN" sz="2400" u="none">
                <a:latin typeface="Times New Roman" panose="02020603050405020304" pitchFamily="18" charset="0"/>
                <a:ea typeface="楷体_GB2312" pitchFamily="49" charset="-122"/>
              </a:rPr>
              <a:t>/</a:t>
            </a:r>
            <a:endParaRPr kumimoji="1" lang="en-US" altLang="zh-CN" sz="2400" u="none">
              <a:latin typeface="Times New Roman" panose="02020603050405020304" pitchFamily="18" charset="0"/>
            </a:endParaRP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switch (s)</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'a':</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'b':</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'z':</a:t>
            </a:r>
          </a:p>
        </p:txBody>
      </p:sp>
    </p:spTree>
  </p:cSld>
  <p:clrMapOvr>
    <a:masterClrMapping/>
  </p:clrMapOvr>
  <p:transition>
    <p:random/>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3AC1FE41-EBF1-B881-0FA1-96DA706A57AC}"/>
              </a:ext>
            </a:extLst>
          </p:cNvPr>
          <p:cNvSpPr txBox="1">
            <a:spLocks noChangeArrowheads="1"/>
          </p:cNvSpPr>
          <p:nvPr/>
        </p:nvSpPr>
        <p:spPr bwMode="auto">
          <a:xfrm>
            <a:off x="231775" y="1266825"/>
            <a:ext cx="8694738"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楷体_GB2312" pitchFamily="49" charset="-122"/>
              </a:rPr>
              <a:t>　　  三元式表：① ( +, b, c )</a:t>
            </a:r>
          </a:p>
          <a:p>
            <a:pPr algn="just" eaLnBrk="1" hangingPunct="1">
              <a:lnSpc>
                <a:spcPct val="130000"/>
              </a:lnSpc>
              <a:spcBef>
                <a:spcPct val="50000"/>
              </a:spcBef>
            </a:pPr>
            <a:r>
              <a:rPr lang="zh-CN" altLang="en-US">
                <a:ea typeface="楷体_GB2312" pitchFamily="49" charset="-122"/>
              </a:rPr>
              <a:t>　　		　  ② ( *, ①, ① )</a:t>
            </a:r>
          </a:p>
          <a:p>
            <a:pPr algn="just" eaLnBrk="1" hangingPunct="1">
              <a:lnSpc>
                <a:spcPct val="130000"/>
              </a:lnSpc>
              <a:spcBef>
                <a:spcPct val="50000"/>
              </a:spcBef>
            </a:pPr>
            <a:r>
              <a:rPr lang="zh-CN" altLang="en-US">
                <a:ea typeface="楷体_GB2312" pitchFamily="49" charset="-122"/>
              </a:rPr>
              <a:t>　　		　  ③ ( =, a, ② )</a:t>
            </a:r>
          </a:p>
          <a:p>
            <a:pPr algn="just" eaLnBrk="1" hangingPunct="1">
              <a:lnSpc>
                <a:spcPct val="130000"/>
              </a:lnSpc>
              <a:spcBef>
                <a:spcPct val="50000"/>
              </a:spcBef>
            </a:pPr>
            <a:r>
              <a:rPr lang="zh-CN" altLang="en-US">
                <a:ea typeface="楷体_GB2312" pitchFamily="49" charset="-122"/>
              </a:rPr>
              <a:t>　     间接码表：①  ①  ②  ③</a:t>
            </a:r>
          </a:p>
        </p:txBody>
      </p:sp>
    </p:spTree>
  </p:cSld>
  <p:clrMapOvr>
    <a:masterClrMapping/>
  </p:clrMapOvr>
  <p:transition>
    <p:random/>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92B7CC3C-98A2-B1DD-0AC5-C9CA67E8A5C6}"/>
              </a:ext>
            </a:extLst>
          </p:cNvPr>
          <p:cNvSpPr txBox="1">
            <a:spLocks noChangeArrowheads="1"/>
          </p:cNvSpPr>
          <p:nvPr/>
        </p:nvSpPr>
        <p:spPr bwMode="auto">
          <a:xfrm>
            <a:off x="184150" y="1196975"/>
            <a:ext cx="870902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在三元式表示中，每个语句的位置同时有两个作用：一是可作为该三元式的结果被其它三元式引用；二是三元式位置顺序即为运算顺序。在代码优化阶段，当需要调整三元式的运算顺序时会遇到困难，这是因为三元式中的arg1、arg2也可以是指向某些三元式位置的指针，当这些三元式的位置顺序发生变化时，含有指向这些三元式位置指针的相关三元式也需随之改变指针值。因此，变动一张三元式表是很困难的。</a:t>
            </a:r>
          </a:p>
        </p:txBody>
      </p:sp>
    </p:spTree>
  </p:cSld>
  <p:clrMapOvr>
    <a:masterClrMapping/>
  </p:clrMapOvr>
  <p:transition>
    <p:random/>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a:extLst>
              <a:ext uri="{FF2B5EF4-FFF2-40B4-BE49-F238E27FC236}">
                <a16:creationId xmlns:a16="http://schemas.microsoft.com/office/drawing/2014/main" id="{4691703D-12EA-CFCE-85F2-F99A8135120D}"/>
              </a:ext>
            </a:extLst>
          </p:cNvPr>
          <p:cNvSpPr txBox="1">
            <a:spLocks noChangeArrowheads="1"/>
          </p:cNvSpPr>
          <p:nvPr/>
        </p:nvSpPr>
        <p:spPr bwMode="auto">
          <a:xfrm>
            <a:off x="188913" y="1268413"/>
            <a:ext cx="86931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对四元式来说，引用另一语句的结果可以通过引用该语句的result（通常是一个临时变量）来实现，而间接三元式则通过间接码表来描述语句的运算次序。这两种方法都不存在语句位置同时具有两种功能的现象，代码调整时要做的改动只是局部的。因此，当需要对中间代码表进行优化处理时，四元式与间接三元式都比三元式方便得多。</a:t>
            </a:r>
          </a:p>
        </p:txBody>
      </p:sp>
      <p:sp>
        <p:nvSpPr>
          <p:cNvPr id="60419" name="AutoShape 3">
            <a:hlinkClick r:id="" action="ppaction://hlinkshowjump?jump=firstslide" highlightClick="1"/>
            <a:extLst>
              <a:ext uri="{FF2B5EF4-FFF2-40B4-BE49-F238E27FC236}">
                <a16:creationId xmlns:a16="http://schemas.microsoft.com/office/drawing/2014/main" id="{5D1E687C-770D-9DA3-D165-13918299FF6C}"/>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a:extLst>
              <a:ext uri="{FF2B5EF4-FFF2-40B4-BE49-F238E27FC236}">
                <a16:creationId xmlns:a16="http://schemas.microsoft.com/office/drawing/2014/main" id="{0C9D1A02-A4C4-3FEF-A0E3-E70BD1A5EEF2}"/>
              </a:ext>
            </a:extLst>
          </p:cNvPr>
          <p:cNvSpPr txBox="1">
            <a:spLocks noChangeArrowheads="1"/>
          </p:cNvSpPr>
          <p:nvPr/>
        </p:nvSpPr>
        <p:spPr bwMode="auto">
          <a:xfrm>
            <a:off x="212725" y="404813"/>
            <a:ext cx="8751888"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pPr>
            <a:r>
              <a:rPr lang="zh-CN" altLang="en-US" sz="3200" b="1">
                <a:ea typeface="方正宋黑简体" pitchFamily="65" charset="-122"/>
              </a:rPr>
              <a:t>4.4  表达式及赋值语句的翻译</a:t>
            </a:r>
          </a:p>
          <a:p>
            <a:pPr algn="just" eaLnBrk="1" hangingPunct="1">
              <a:lnSpc>
                <a:spcPct val="140000"/>
              </a:lnSpc>
            </a:pPr>
            <a:endParaRPr lang="zh-CN" altLang="en-US" b="1">
              <a:ea typeface="方正小标宋简体" charset="-122"/>
            </a:endParaRPr>
          </a:p>
          <a:p>
            <a:pPr algn="just" eaLnBrk="1" hangingPunct="1">
              <a:lnSpc>
                <a:spcPct val="140000"/>
              </a:lnSpc>
            </a:pPr>
            <a:r>
              <a:rPr lang="zh-CN" altLang="en-US" b="1">
                <a:ea typeface="方正小标宋简体" charset="-122"/>
              </a:rPr>
              <a:t>4.4.1  简单算术表达式和赋值语句的翻译</a:t>
            </a:r>
          </a:p>
          <a:p>
            <a:pPr algn="just" eaLnBrk="1" hangingPunct="1">
              <a:lnSpc>
                <a:spcPct val="140000"/>
              </a:lnSpc>
            </a:pPr>
            <a:r>
              <a:rPr lang="zh-CN" altLang="en-US"/>
              <a:t>　    简单算术表达式是一种仅含简单变量的算术表达式。简单变量是指普通变量和常数，但不含数组元素及结构体成员引用等复合型数据结构。简单算术表达式的计值顺序与四元式出现的顺序相同，因此很容易将其翻译成四元式形式，这些翻译方法稍加修改也可用于产生三元式或间接三元式。</a:t>
            </a:r>
          </a:p>
        </p:txBody>
      </p:sp>
    </p:spTree>
  </p:cSld>
  <p:clrMapOvr>
    <a:masterClrMapping/>
  </p:clrMapOvr>
  <p:transition>
    <p:random/>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a:extLst>
              <a:ext uri="{FF2B5EF4-FFF2-40B4-BE49-F238E27FC236}">
                <a16:creationId xmlns:a16="http://schemas.microsoft.com/office/drawing/2014/main" id="{52773A6C-3F83-A948-EFCC-65BA2814DA83}"/>
              </a:ext>
            </a:extLst>
          </p:cNvPr>
          <p:cNvSpPr txBox="1">
            <a:spLocks noChangeArrowheads="1"/>
          </p:cNvSpPr>
          <p:nvPr/>
        </p:nvSpPr>
        <p:spPr bwMode="auto">
          <a:xfrm>
            <a:off x="212725" y="1266825"/>
            <a:ext cx="8751888"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pPr>
            <a:r>
              <a:rPr lang="zh-CN" altLang="en-US"/>
              <a:t>        考虑以下文法G[A]：A→i=E</a:t>
            </a:r>
          </a:p>
          <a:p>
            <a:pPr algn="just" eaLnBrk="1" hangingPunct="1">
              <a:lnSpc>
                <a:spcPct val="140000"/>
              </a:lnSpc>
            </a:pPr>
            <a:r>
              <a:rPr lang="zh-CN" altLang="en-US"/>
              <a:t>  		               E→E+E∣E*E∣−E∣(E)∣i</a:t>
            </a:r>
          </a:p>
          <a:p>
            <a:pPr algn="just" eaLnBrk="1" hangingPunct="1">
              <a:lnSpc>
                <a:spcPct val="140000"/>
              </a:lnSpc>
            </a:pPr>
            <a:r>
              <a:rPr lang="zh-CN" altLang="en-US"/>
              <a:t>在此，非终结符A代表“赋值句”。文法G[A]虽然是一个二义文法，但通过确定运算符的结合性及规定运算符的优先级就可避免二义性的发生。</a:t>
            </a:r>
          </a:p>
        </p:txBody>
      </p:sp>
    </p:spTree>
  </p:cSld>
  <p:clrMapOvr>
    <a:masterClrMapping/>
  </p:clrMapOvr>
  <p:transition>
    <p:random/>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a:extLst>
              <a:ext uri="{FF2B5EF4-FFF2-40B4-BE49-F238E27FC236}">
                <a16:creationId xmlns:a16="http://schemas.microsoft.com/office/drawing/2014/main" id="{D6D046CB-E9B0-2040-C7A7-71CAD5DE28EF}"/>
              </a:ext>
            </a:extLst>
          </p:cNvPr>
          <p:cNvSpPr txBox="1">
            <a:spLocks noChangeArrowheads="1"/>
          </p:cNvSpPr>
          <p:nvPr/>
        </p:nvSpPr>
        <p:spPr bwMode="auto">
          <a:xfrm>
            <a:off x="190500" y="1266825"/>
            <a:ext cx="87661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pPr>
            <a:r>
              <a:rPr lang="zh-CN" altLang="en-US"/>
              <a:t>        为了实现由表达式到四元式的翻译，需要给文法加上语义子程序，以便在进行归约的同时执行对应的语义子程序。语义子程序所涉及的语义变量、语义函数说明如下：</a:t>
            </a:r>
          </a:p>
          <a:p>
            <a:pPr algn="just" eaLnBrk="1" hangingPunct="1">
              <a:lnSpc>
                <a:spcPct val="135000"/>
              </a:lnSpc>
            </a:pPr>
            <a:r>
              <a:rPr lang="zh-CN" altLang="en-US"/>
              <a:t>（1）对非终结符E定义语义变量E.place，即用E.place表示存放E值的变量名在符号表中的入口地址或临时变量名的整数码。</a:t>
            </a:r>
          </a:p>
          <a:p>
            <a:pPr algn="just" eaLnBrk="1" hangingPunct="1">
              <a:lnSpc>
                <a:spcPct val="135000"/>
              </a:lnSpc>
            </a:pPr>
            <a:r>
              <a:rPr lang="zh-CN" altLang="en-US"/>
              <a:t>（2）定义语义函数newtemp( )，即每次调用newtemp( ) 时都将回送一个代表新临时变量的整数码；临时变量名按产生的顺序可设为T1、T2、…。</a:t>
            </a:r>
          </a:p>
        </p:txBody>
      </p:sp>
    </p:spTree>
  </p:cSld>
  <p:clrMapOvr>
    <a:masterClrMapping/>
  </p:clrMapOvr>
  <p:transition>
    <p:random/>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a:extLst>
              <a:ext uri="{FF2B5EF4-FFF2-40B4-BE49-F238E27FC236}">
                <a16:creationId xmlns:a16="http://schemas.microsoft.com/office/drawing/2014/main" id="{5A95D474-634A-5537-A428-64A6F33AB185}"/>
              </a:ext>
            </a:extLst>
          </p:cNvPr>
          <p:cNvSpPr txBox="1">
            <a:spLocks noChangeArrowheads="1"/>
          </p:cNvSpPr>
          <p:nvPr/>
        </p:nvSpPr>
        <p:spPr bwMode="auto">
          <a:xfrm>
            <a:off x="190500" y="1266825"/>
            <a:ext cx="8766175"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pPr>
            <a:r>
              <a:rPr lang="zh-CN" altLang="zh-CN"/>
              <a:t>（3）定义语义函数emit( op, arg1, arg2, result )，emit的功能是产生一个四元式并填入四元式表中。</a:t>
            </a:r>
          </a:p>
          <a:p>
            <a:pPr algn="just" eaLnBrk="1" hangingPunct="1">
              <a:lnSpc>
                <a:spcPct val="135000"/>
              </a:lnSpc>
            </a:pPr>
            <a:r>
              <a:rPr lang="zh-CN" altLang="zh-CN"/>
              <a:t>（4）定义语义函数lookup( i.name )，其功能是审查i.name是否出现在符号表中，是则返回i.name在符号表的入口指针，否则返回NULL。</a:t>
            </a:r>
          </a:p>
        </p:txBody>
      </p:sp>
    </p:spTree>
  </p:cSld>
  <p:clrMapOvr>
    <a:masterClrMapping/>
  </p:clrMapOvr>
  <p:transition>
    <p:random/>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a:extLst>
              <a:ext uri="{FF2B5EF4-FFF2-40B4-BE49-F238E27FC236}">
                <a16:creationId xmlns:a16="http://schemas.microsoft.com/office/drawing/2014/main" id="{2E1A5669-AB8C-C505-86A4-B3736EFCC0D1}"/>
              </a:ext>
            </a:extLst>
          </p:cNvPr>
          <p:cNvSpPr txBox="1">
            <a:spLocks noChangeArrowheads="1"/>
          </p:cNvSpPr>
          <p:nvPr/>
        </p:nvSpPr>
        <p:spPr bwMode="auto">
          <a:xfrm>
            <a:off x="174625" y="1265238"/>
            <a:ext cx="8809038" cy="41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使用上述语义变量和函数，可写出文法G[A] 中的每一个产生式的语义子程序。</a:t>
            </a:r>
          </a:p>
          <a:p>
            <a:pPr algn="just" eaLnBrk="1" hangingPunct="1">
              <a:lnSpc>
                <a:spcPct val="130000"/>
              </a:lnSpc>
              <a:spcBef>
                <a:spcPct val="50000"/>
              </a:spcBef>
            </a:pPr>
            <a:r>
              <a:rPr lang="zh-CN" altLang="en-US"/>
              <a:t>　（1）A→i=E               { p=lookup( i.name );</a:t>
            </a:r>
          </a:p>
          <a:p>
            <a:pPr algn="just" eaLnBrk="1" hangingPunct="1">
              <a:lnSpc>
                <a:spcPct val="130000"/>
              </a:lnSpc>
              <a:spcBef>
                <a:spcPct val="50000"/>
              </a:spcBef>
            </a:pPr>
            <a:r>
              <a:rPr lang="zh-CN" altLang="en-US"/>
              <a:t>		                    if(p==NULL) error( );</a:t>
            </a:r>
          </a:p>
          <a:p>
            <a:pPr algn="just" eaLnBrk="1" hangingPunct="1">
              <a:lnSpc>
                <a:spcPct val="130000"/>
              </a:lnSpc>
              <a:spcBef>
                <a:spcPct val="50000"/>
              </a:spcBef>
            </a:pPr>
            <a:r>
              <a:rPr lang="zh-CN" altLang="en-US"/>
              <a:t>		                    else emit( =, E.place, _, P ); }</a:t>
            </a:r>
          </a:p>
          <a:p>
            <a:pPr algn="just" eaLnBrk="1" hangingPunct="1">
              <a:lnSpc>
                <a:spcPct val="130000"/>
              </a:lnSpc>
              <a:spcBef>
                <a:spcPct val="50000"/>
              </a:spcBef>
            </a:pPr>
            <a:r>
              <a:rPr lang="zh-CN" altLang="en-US"/>
              <a:t>　（2）E→E(1)+E(2)     { E.place=newtemp( );				                                 emit( +, E(1).place, E(2).place, E.place ); }</a:t>
            </a:r>
          </a:p>
        </p:txBody>
      </p:sp>
    </p:spTree>
  </p:cSld>
  <p:clrMapOvr>
    <a:masterClrMapping/>
  </p:clrMapOvr>
  <p:transition>
    <p:random/>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a:extLst>
              <a:ext uri="{FF2B5EF4-FFF2-40B4-BE49-F238E27FC236}">
                <a16:creationId xmlns:a16="http://schemas.microsoft.com/office/drawing/2014/main" id="{0C251F30-0482-7EE7-BB25-EDAF7E9E8E3C}"/>
              </a:ext>
            </a:extLst>
          </p:cNvPr>
          <p:cNvSpPr txBox="1">
            <a:spLocks noChangeArrowheads="1"/>
          </p:cNvSpPr>
          <p:nvPr/>
        </p:nvSpPr>
        <p:spPr bwMode="auto">
          <a:xfrm>
            <a:off x="174625" y="1193800"/>
            <a:ext cx="8809038"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（3）E→E(1)*E(2)     { E.place=newtemp( );				                                 emit( *, E(1) .place, E(2).place, E.place ); }</a:t>
            </a:r>
          </a:p>
          <a:p>
            <a:pPr algn="just" eaLnBrk="1" hangingPunct="1">
              <a:lnSpc>
                <a:spcPct val="130000"/>
              </a:lnSpc>
              <a:spcBef>
                <a:spcPct val="50000"/>
              </a:spcBef>
            </a:pPr>
            <a:r>
              <a:rPr lang="zh-CN" altLang="en-US"/>
              <a:t>　（4）E→−E(1)           { E.place=newtemp( );</a:t>
            </a:r>
          </a:p>
          <a:p>
            <a:pPr algn="just" eaLnBrk="1" hangingPunct="1">
              <a:lnSpc>
                <a:spcPct val="130000"/>
              </a:lnSpc>
              <a:spcBef>
                <a:spcPct val="50000"/>
              </a:spcBef>
            </a:pPr>
            <a:r>
              <a:rPr lang="zh-CN" altLang="en-US"/>
              <a:t>			         emit( uminus, E(1).place, _, E.place ); }</a:t>
            </a:r>
          </a:p>
          <a:p>
            <a:pPr algn="just" eaLnBrk="1" hangingPunct="1">
              <a:lnSpc>
                <a:spcPct val="130000"/>
              </a:lnSpc>
              <a:spcBef>
                <a:spcPct val="50000"/>
              </a:spcBef>
            </a:pPr>
            <a:r>
              <a:rPr lang="zh-CN" altLang="en-US"/>
              <a:t>　（5）E→(E(1))             { E.place= E(1).place; }</a:t>
            </a:r>
          </a:p>
        </p:txBody>
      </p:sp>
    </p:spTree>
  </p:cSld>
  <p:clrMapOvr>
    <a:masterClrMapping/>
  </p:clrMapOvr>
  <p:transition>
    <p:random/>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002180E5-8FA8-9A8C-89F9-8D563A7E249C}"/>
              </a:ext>
            </a:extLst>
          </p:cNvPr>
          <p:cNvSpPr txBox="1">
            <a:spLocks noChangeArrowheads="1"/>
          </p:cNvSpPr>
          <p:nvPr/>
        </p:nvSpPr>
        <p:spPr bwMode="auto">
          <a:xfrm>
            <a:off x="174625" y="1265238"/>
            <a:ext cx="87376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（6）E→i                      { p=lookup( i.name );</a:t>
            </a:r>
          </a:p>
          <a:p>
            <a:pPr algn="just" eaLnBrk="1" hangingPunct="1">
              <a:lnSpc>
                <a:spcPct val="130000"/>
              </a:lnSpc>
              <a:spcBef>
                <a:spcPct val="50000"/>
              </a:spcBef>
            </a:pPr>
            <a:r>
              <a:rPr lang="zh-CN" altLang="en-US"/>
              <a:t>　　	                                  if( p!=NULL ) E.place=p;</a:t>
            </a:r>
          </a:p>
          <a:p>
            <a:pPr algn="just" eaLnBrk="1" hangingPunct="1">
              <a:lnSpc>
                <a:spcPct val="130000"/>
              </a:lnSpc>
              <a:spcBef>
                <a:spcPct val="50000"/>
              </a:spcBef>
            </a:pPr>
            <a:r>
              <a:rPr lang="zh-CN" altLang="en-US"/>
              <a:t>                                                        //另一种表示为E.place=entry(i)</a:t>
            </a:r>
          </a:p>
          <a:p>
            <a:pPr algn="just" eaLnBrk="1" hangingPunct="1">
              <a:lnSpc>
                <a:spcPct val="130000"/>
              </a:lnSpc>
              <a:spcBef>
                <a:spcPct val="50000"/>
              </a:spcBef>
            </a:pPr>
            <a:r>
              <a:rPr lang="zh-CN" altLang="en-US"/>
              <a:t>				           else error( ); }</a:t>
            </a:r>
          </a:p>
          <a:p>
            <a:pPr algn="just" eaLnBrk="1" hangingPunct="1">
              <a:lnSpc>
                <a:spcPct val="130000"/>
              </a:lnSpc>
              <a:spcBef>
                <a:spcPct val="50000"/>
              </a:spcBef>
            </a:pPr>
            <a:r>
              <a:rPr lang="zh-CN" altLang="en-US"/>
              <a:t>例4.2  试分析赋值语句X=−B*(C+D) 的语法制导翻译过程。</a:t>
            </a:r>
          </a:p>
          <a:p>
            <a:pPr algn="just" eaLnBrk="1" hangingPunct="1">
              <a:lnSpc>
                <a:spcPct val="130000"/>
              </a:lnSpc>
              <a:spcBef>
                <a:spcPct val="50000"/>
              </a:spcBef>
            </a:pPr>
            <a:r>
              <a:rPr lang="zh-CN" altLang="en-US"/>
              <a:t>[解答]  赋值语句X=−B*(C+D) 的语法制导翻译过程如表4.2所示（加工分析过程参考表4.1）。</a:t>
            </a: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3DF1C4CF-C527-CC64-0DCB-A470170A7C1C}"/>
              </a:ext>
            </a:extLst>
          </p:cNvPr>
          <p:cNvSpPr txBox="1">
            <a:spLocks noChangeArrowheads="1"/>
          </p:cNvSpPr>
          <p:nvPr/>
        </p:nvSpPr>
        <p:spPr bwMode="auto">
          <a:xfrm>
            <a:off x="304800" y="1573213"/>
            <a:ext cx="86217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一个高级语言程序的执行通常分为两个阶段，即编译阶段和运行阶段，如图</a:t>
            </a:r>
            <a:r>
              <a:rPr lang="en-US" altLang="zh-CN"/>
              <a:t>1–2</a:t>
            </a:r>
            <a:r>
              <a:rPr lang="zh-CN" altLang="en-US"/>
              <a:t>所示。编译阶段将源程序变换成目标程序；运行阶段则由所生成的目标程序连同运行系统</a:t>
            </a:r>
            <a:r>
              <a:rPr lang="en-US" altLang="zh-CN"/>
              <a:t>(</a:t>
            </a:r>
            <a:r>
              <a:rPr lang="zh-CN" altLang="en-US"/>
              <a:t>数据空间分配子程序、标准函数程序等</a:t>
            </a:r>
            <a:r>
              <a:rPr lang="en-US" altLang="zh-CN"/>
              <a:t>)</a:t>
            </a:r>
            <a:r>
              <a:rPr lang="zh-CN" altLang="en-US"/>
              <a:t>接受程序的初始数据作为输入，运行后输出计算结果。</a:t>
            </a:r>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90629699-0A76-B8BF-1323-FAE2EB32767E}"/>
              </a:ext>
            </a:extLst>
          </p:cNvPr>
          <p:cNvSpPr txBox="1">
            <a:spLocks noChangeArrowheads="1"/>
          </p:cNvSpPr>
          <p:nvPr/>
        </p:nvSpPr>
        <p:spPr bwMode="auto">
          <a:xfrm>
            <a:off x="246063" y="550863"/>
            <a:ext cx="8766175" cy="487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while (letter ( )‖digit ( ))</a:t>
            </a:r>
          </a:p>
          <a:p>
            <a:pPr algn="just" eaLnBrk="1" hangingPunct="1">
              <a:lnSpc>
                <a:spcPct val="12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2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concatenation ( );  </a:t>
            </a: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ea typeface="楷体_GB2312" pitchFamily="49" charset="-122"/>
              </a:rPr>
              <a:t>/*</a:t>
            </a:r>
            <a:r>
              <a:rPr kumimoji="1" lang="zh-CN" altLang="en-US" sz="2400" u="none">
                <a:latin typeface="Times New Roman" panose="02020603050405020304" pitchFamily="18" charset="0"/>
                <a:ea typeface="楷体_GB2312" pitchFamily="49" charset="-122"/>
              </a:rPr>
              <a:t>将当前读入的字符送入</a:t>
            </a:r>
            <a:r>
              <a:rPr kumimoji="1" lang="en-US" altLang="zh-CN" sz="2400" u="none">
                <a:latin typeface="Times New Roman" panose="02020603050405020304" pitchFamily="18" charset="0"/>
                <a:ea typeface="楷体_GB2312" pitchFamily="49" charset="-122"/>
              </a:rPr>
              <a:t>token</a:t>
            </a:r>
            <a:r>
              <a:rPr kumimoji="1" lang="zh-CN" altLang="en-US" sz="2400" u="none">
                <a:latin typeface="Times New Roman" panose="02020603050405020304" pitchFamily="18" charset="0"/>
                <a:ea typeface="楷体_GB2312" pitchFamily="49" charset="-122"/>
              </a:rPr>
              <a:t>数组*</a:t>
            </a:r>
            <a:r>
              <a:rPr kumimoji="1" lang="en-US" altLang="zh-CN" sz="2400" u="none">
                <a:latin typeface="Times New Roman" panose="02020603050405020304" pitchFamily="18" charset="0"/>
                <a:ea typeface="楷体_GB2312" pitchFamily="49" charset="-122"/>
              </a:rPr>
              <a:t>/</a:t>
            </a:r>
            <a:endParaRPr kumimoji="1" lang="en-US" altLang="zh-CN" sz="2400" u="none">
              <a:latin typeface="Times New Roman" panose="02020603050405020304" pitchFamily="18" charset="0"/>
            </a:endParaRPr>
          </a:p>
          <a:p>
            <a:pPr algn="just" eaLnBrk="1" hangingPunct="1">
              <a:lnSpc>
                <a:spcPct val="12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getchar ( );</a:t>
            </a:r>
          </a:p>
          <a:p>
            <a:pPr algn="just" eaLnBrk="1" hangingPunct="1">
              <a:lnSpc>
                <a:spcPct val="12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2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retract ( );            		</a:t>
            </a:r>
            <a:r>
              <a:rPr kumimoji="1" lang="en-US" altLang="zh-CN" sz="2400" u="none">
                <a:latin typeface="Times New Roman" panose="02020603050405020304" pitchFamily="18" charset="0"/>
                <a:ea typeface="楷体_GB2312" pitchFamily="49" charset="-122"/>
              </a:rPr>
              <a:t>/*</a:t>
            </a:r>
            <a:r>
              <a:rPr kumimoji="1" lang="zh-CN" altLang="en-US" sz="2400" u="none">
                <a:latin typeface="Times New Roman" panose="02020603050405020304" pitchFamily="18" charset="0"/>
                <a:ea typeface="楷体_GB2312" pitchFamily="49" charset="-122"/>
              </a:rPr>
              <a:t>扫描指针回退一个字符*</a:t>
            </a:r>
            <a:r>
              <a:rPr kumimoji="1" lang="en-US" altLang="zh-CN" sz="2400" u="none">
                <a:latin typeface="Times New Roman" panose="02020603050405020304" pitchFamily="18" charset="0"/>
                <a:ea typeface="楷体_GB2312" pitchFamily="49" charset="-122"/>
              </a:rPr>
              <a:t>/</a:t>
            </a:r>
            <a:endParaRPr kumimoji="1" lang="en-US" altLang="zh-CN" sz="2400" u="none">
              <a:latin typeface="Times New Roman" panose="02020603050405020304" pitchFamily="18" charset="0"/>
            </a:endParaRPr>
          </a:p>
          <a:p>
            <a:pPr algn="just" eaLnBrk="1" hangingPunct="1">
              <a:lnSpc>
                <a:spcPct val="12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c=reserve ( );</a:t>
            </a:r>
          </a:p>
          <a:p>
            <a:pPr eaLnBrk="1" hangingPunct="1">
              <a:lnSpc>
                <a:spcPct val="120000"/>
              </a:lnSpc>
              <a:spcBef>
                <a:spcPct val="50000"/>
              </a:spcBef>
            </a:pPr>
            <a:endParaRPr kumimoji="1" lang="en-US" altLang="zh-CN" sz="2400" u="none">
              <a:latin typeface="Times New Roman" panose="02020603050405020304" pitchFamily="18" charset="0"/>
            </a:endParaRPr>
          </a:p>
        </p:txBody>
      </p:sp>
    </p:spTree>
  </p:cSld>
  <p:clrMapOvr>
    <a:masterClrMapping/>
  </p:clrMapOvr>
  <p:transition>
    <p:random/>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a:extLst>
              <a:ext uri="{FF2B5EF4-FFF2-40B4-BE49-F238E27FC236}">
                <a16:creationId xmlns:a16="http://schemas.microsoft.com/office/drawing/2014/main" id="{276E1ED7-9579-8E96-BE9C-062A5DC46E4F}"/>
              </a:ext>
            </a:extLst>
          </p:cNvPr>
          <p:cNvGraphicFramePr>
            <a:graphicFrameLocks noChangeAspect="1"/>
          </p:cNvGraphicFramePr>
          <p:nvPr/>
        </p:nvGraphicFramePr>
        <p:xfrm>
          <a:off x="576263" y="476250"/>
          <a:ext cx="7812087" cy="6478588"/>
        </p:xfrm>
        <a:graphic>
          <a:graphicData uri="http://schemas.openxmlformats.org/presentationml/2006/ole">
            <mc:AlternateContent xmlns:mc="http://schemas.openxmlformats.org/markup-compatibility/2006">
              <mc:Choice xmlns:v="urn:schemas-microsoft-com:vml" Requires="v">
                <p:oleObj r:id="rId2" imgW="5400360" imgH="4086000" progId="Word.Document.8">
                  <p:embed/>
                </p:oleObj>
              </mc:Choice>
              <mc:Fallback>
                <p:oleObj r:id="rId2" imgW="5400360" imgH="4086000" progId="Word.Document.8">
                  <p:embed/>
                  <p:pic>
                    <p:nvPicPr>
                      <p:cNvPr id="3074" name="Object 2">
                        <a:extLst>
                          <a:ext uri="{FF2B5EF4-FFF2-40B4-BE49-F238E27FC236}">
                            <a16:creationId xmlns:a16="http://schemas.microsoft.com/office/drawing/2014/main" id="{276E1ED7-9579-8E96-BE9C-062A5DC46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97" r="4167"/>
                      <a:stretch>
                        <a:fillRect/>
                      </a:stretch>
                    </p:blipFill>
                    <p:spPr bwMode="auto">
                      <a:xfrm>
                        <a:off x="576263" y="476250"/>
                        <a:ext cx="7812087" cy="647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86FE4148-8C08-5371-3041-4D16911243DB}"/>
              </a:ext>
            </a:extLst>
          </p:cNvPr>
          <p:cNvSpPr txBox="1">
            <a:spLocks noChangeArrowheads="1"/>
          </p:cNvSpPr>
          <p:nvPr/>
        </p:nvSpPr>
        <p:spPr bwMode="auto">
          <a:xfrm>
            <a:off x="179388" y="1266825"/>
            <a:ext cx="8794750"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pPr>
            <a:r>
              <a:rPr lang="zh-CN" altLang="zh-CN" b="1">
                <a:ea typeface="方正小标宋简体" charset="-122"/>
              </a:rPr>
              <a:t>4.4.2  布尔表达式的翻译</a:t>
            </a:r>
          </a:p>
          <a:p>
            <a:pPr algn="just" eaLnBrk="1" hangingPunct="1">
              <a:lnSpc>
                <a:spcPct val="115000"/>
              </a:lnSpc>
            </a:pPr>
            <a:r>
              <a:rPr lang="zh-CN" altLang="zh-CN"/>
              <a:t>　　在程序语言中，布尔表达式一般由运算符与运算对象组成。布尔表达式的运算符为布尔运算符，即┐、∧、∨，或为not、and和or（注：C语言中为！、&amp;&amp;和| |），其运算对象为布尔变量，也可为常量或关系表达式。关系表达式的运算对象为算术表达式，其运算符为关系运算符&lt;、&lt;=、==、!=、&gt;=、&gt;等。关系运算符的优先级相同但不得结合，其运算优先级低于任何算术运算符。布尔运算符的运算顺序一般为┐、∧、∨，且∧和∨服从左结合。布尔算符的运算优先级低于任何关系运算符（注意，此处的运算优先级约定不同于C语言）。</a:t>
            </a:r>
          </a:p>
        </p:txBody>
      </p:sp>
    </p:spTree>
  </p:cSld>
  <p:clrMapOvr>
    <a:masterClrMapping/>
  </p:clrMapOvr>
  <p:transition>
    <p:random/>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a:extLst>
              <a:ext uri="{FF2B5EF4-FFF2-40B4-BE49-F238E27FC236}">
                <a16:creationId xmlns:a16="http://schemas.microsoft.com/office/drawing/2014/main" id="{1DBA9866-DC13-0818-8575-04E31BAB9465}"/>
              </a:ext>
            </a:extLst>
          </p:cNvPr>
          <p:cNvSpPr txBox="1">
            <a:spLocks noChangeArrowheads="1"/>
          </p:cNvSpPr>
          <p:nvPr/>
        </p:nvSpPr>
        <p:spPr bwMode="auto">
          <a:xfrm>
            <a:off x="174625" y="1250950"/>
            <a:ext cx="879475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pPr>
            <a:r>
              <a:rPr lang="zh-CN" altLang="zh-CN"/>
              <a:t>此外，对布尔运算、关系运算、算术运算的运算对象的类型可不区分布尔型或算术型，假定不同类型的变换工作将在需要时强制执行。为简单起见，我们遵循以上运算约定讨论下述文法G[E]生成的布尔表达式：</a:t>
            </a:r>
          </a:p>
          <a:p>
            <a:pPr algn="ctr" eaLnBrk="1" hangingPunct="1">
              <a:lnSpc>
                <a:spcPct val="115000"/>
              </a:lnSpc>
            </a:pPr>
            <a:r>
              <a:rPr lang="zh-CN" altLang="zh-CN"/>
              <a:t>G[E]：E→E∧E∣E∨E∣┐E∣(E)∣i rop i∣i</a:t>
            </a:r>
          </a:p>
        </p:txBody>
      </p:sp>
    </p:spTree>
  </p:cSld>
  <p:clrMapOvr>
    <a:masterClrMapping/>
  </p:clrMapOvr>
  <p:transition>
    <p:random/>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a:extLst>
              <a:ext uri="{FF2B5EF4-FFF2-40B4-BE49-F238E27FC236}">
                <a16:creationId xmlns:a16="http://schemas.microsoft.com/office/drawing/2014/main" id="{AFF72A66-5F00-464E-AA01-3EBA7F299C95}"/>
              </a:ext>
            </a:extLst>
          </p:cNvPr>
          <p:cNvSpPr txBox="1">
            <a:spLocks noChangeArrowheads="1"/>
          </p:cNvSpPr>
          <p:nvPr/>
        </p:nvSpPr>
        <p:spPr bwMode="auto">
          <a:xfrm>
            <a:off x="620713" y="1277938"/>
            <a:ext cx="7902575"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ea typeface="楷体_GB2312" pitchFamily="49" charset="-122"/>
              </a:rPr>
              <a:t>　　注意：布尔表达式在程序语言中不仅用作计算布尔值，还作为控制语句（如if-else、while等）的条件表达式，用以确定程序的控制流向。无论布尔表达式的作用如何，按照程序执行的顺序，都必须先计算出布尔表达式的值。此外，rop代表六个关系运算符。</a:t>
            </a:r>
          </a:p>
        </p:txBody>
      </p:sp>
    </p:spTree>
  </p:cSld>
  <p:clrMapOvr>
    <a:masterClrMapping/>
  </p:clrMapOvr>
  <p:transition>
    <p:random/>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C30B7BE3-8211-7440-BEEF-86F8EEDA59FD}"/>
              </a:ext>
            </a:extLst>
          </p:cNvPr>
          <p:cNvSpPr txBox="1">
            <a:spLocks noChangeArrowheads="1"/>
          </p:cNvSpPr>
          <p:nvPr/>
        </p:nvSpPr>
        <p:spPr bwMode="auto">
          <a:xfrm>
            <a:off x="188913" y="1298575"/>
            <a:ext cx="8751887"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计算布尔表达式的值通常有两种方法。第一种方法是仿照计算算术表达式的方法，按布尔表达式的运算顺序一步步地计算出真假值来。假定逻辑值true用1表示、false用0表示，则布尔表达式1∨(┐0∧0)∨0值的计算过程为</a:t>
            </a:r>
          </a:p>
        </p:txBody>
      </p:sp>
    </p:spTree>
  </p:cSld>
  <p:clrMapOvr>
    <a:masterClrMapping/>
  </p:clrMapOvr>
  <p:transition>
    <p:random/>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673D740F-7B92-A5FF-43CF-6F6750D74951}"/>
              </a:ext>
            </a:extLst>
          </p:cNvPr>
          <p:cNvSpPr txBox="1">
            <a:spLocks noChangeArrowheads="1"/>
          </p:cNvSpPr>
          <p:nvPr/>
        </p:nvSpPr>
        <p:spPr bwMode="auto">
          <a:xfrm>
            <a:off x="188913" y="1298575"/>
            <a:ext cx="8751887"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1∨(┐0∧0)∨0</a:t>
            </a:r>
          </a:p>
          <a:p>
            <a:pPr algn="just" eaLnBrk="1" hangingPunct="1">
              <a:lnSpc>
                <a:spcPct val="140000"/>
              </a:lnSpc>
              <a:spcBef>
                <a:spcPct val="50000"/>
              </a:spcBef>
            </a:pPr>
            <a:r>
              <a:rPr lang="zh-CN" altLang="en-US"/>
              <a:t>		=1∨(1∧0)∨0</a:t>
            </a:r>
          </a:p>
          <a:p>
            <a:pPr algn="just" eaLnBrk="1" hangingPunct="1">
              <a:lnSpc>
                <a:spcPct val="140000"/>
              </a:lnSpc>
              <a:spcBef>
                <a:spcPct val="50000"/>
              </a:spcBef>
            </a:pPr>
            <a:r>
              <a:rPr lang="zh-CN" altLang="en-US"/>
              <a:t>		=1∨0∨0</a:t>
            </a:r>
          </a:p>
          <a:p>
            <a:pPr algn="just" eaLnBrk="1" hangingPunct="1">
              <a:lnSpc>
                <a:spcPct val="140000"/>
              </a:lnSpc>
              <a:spcBef>
                <a:spcPct val="50000"/>
              </a:spcBef>
            </a:pPr>
            <a:r>
              <a:rPr lang="zh-CN" altLang="en-US"/>
              <a:t>		=1∨0</a:t>
            </a:r>
          </a:p>
          <a:p>
            <a:pPr algn="just" eaLnBrk="1" hangingPunct="1">
              <a:lnSpc>
                <a:spcPct val="140000"/>
              </a:lnSpc>
              <a:spcBef>
                <a:spcPct val="50000"/>
              </a:spcBef>
            </a:pPr>
            <a:r>
              <a:rPr lang="zh-CN" altLang="en-US"/>
              <a:t>		=1</a:t>
            </a:r>
          </a:p>
        </p:txBody>
      </p:sp>
    </p:spTree>
  </p:cSld>
  <p:clrMapOvr>
    <a:masterClrMapping/>
  </p:clrMapOvr>
  <p:transition>
    <p:random/>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D3339878-9A42-E74E-81D6-FFE368A8545F}"/>
              </a:ext>
            </a:extLst>
          </p:cNvPr>
          <p:cNvSpPr txBox="1">
            <a:spLocks noChangeArrowheads="1"/>
          </p:cNvSpPr>
          <p:nvPr/>
        </p:nvSpPr>
        <p:spPr bwMode="auto">
          <a:xfrm>
            <a:off x="203200" y="1284288"/>
            <a:ext cx="8678863"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另一种方法是根据布尔运算的特点实施某种优化，即不必一步一步地计算布尔表达式中所有运算对象的值，而是省略不影响运算结果的运算。例如，在计算A∨B时，若计算出的A值为1，则B值就无需再计算了；因为不管B的结果是什么，A∨B的值都为1。同理，在计算A∧B时若发现A值为0，则B值也无需计算，A∧B的值一定为0。</a:t>
            </a:r>
          </a:p>
        </p:txBody>
      </p:sp>
    </p:spTree>
  </p:cSld>
  <p:clrMapOvr>
    <a:masterClrMapping/>
  </p:clrMapOvr>
  <p:transition>
    <p:random/>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a:extLst>
              <a:ext uri="{FF2B5EF4-FFF2-40B4-BE49-F238E27FC236}">
                <a16:creationId xmlns:a16="http://schemas.microsoft.com/office/drawing/2014/main" id="{4DB92210-444D-55C1-DBB2-9A189EE8A29E}"/>
              </a:ext>
            </a:extLst>
          </p:cNvPr>
          <p:cNvSpPr txBox="1">
            <a:spLocks noChangeArrowheads="1"/>
          </p:cNvSpPr>
          <p:nvPr/>
        </p:nvSpPr>
        <p:spPr bwMode="auto">
          <a:xfrm>
            <a:off x="217488" y="1312863"/>
            <a:ext cx="86804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ea typeface="楷体_GB2312" pitchFamily="49" charset="-122"/>
              </a:rPr>
              <a:t>        注意：上述优化措施在布尔表达式含有布尔函数调用且函数调用引起副作用(指对全局量的赋值)时就会出现问题。如下面的两个等效的C语言程序，因其布尔表达式书写的顺序不同而得到不同的结果：</a:t>
            </a:r>
          </a:p>
        </p:txBody>
      </p:sp>
    </p:spTree>
  </p:cSld>
  <p:clrMapOvr>
    <a:masterClrMapping/>
  </p:clrMapOvr>
  <p:transition>
    <p:random/>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Group 2">
            <a:extLst>
              <a:ext uri="{FF2B5EF4-FFF2-40B4-BE49-F238E27FC236}">
                <a16:creationId xmlns:a16="http://schemas.microsoft.com/office/drawing/2014/main" id="{E229ACD4-D1B5-E247-44F8-263481334D35}"/>
              </a:ext>
            </a:extLst>
          </p:cNvPr>
          <p:cNvGraphicFramePr>
            <a:graphicFrameLocks noGrp="1"/>
          </p:cNvGraphicFramePr>
          <p:nvPr/>
        </p:nvGraphicFramePr>
        <p:xfrm>
          <a:off x="107950" y="1268413"/>
          <a:ext cx="8929688" cy="4681537"/>
        </p:xfrm>
        <a:graphic>
          <a:graphicData uri="http://schemas.openxmlformats.org/drawingml/2006/table">
            <a:tbl>
              <a:tblPr/>
              <a:tblGrid>
                <a:gridCol w="4176713">
                  <a:extLst>
                    <a:ext uri="{9D8B030D-6E8A-4147-A177-3AD203B41FA5}">
                      <a16:colId xmlns:a16="http://schemas.microsoft.com/office/drawing/2014/main" val="20000"/>
                    </a:ext>
                  </a:extLst>
                </a:gridCol>
                <a:gridCol w="4752975">
                  <a:extLst>
                    <a:ext uri="{9D8B030D-6E8A-4147-A177-3AD203B41FA5}">
                      <a16:colId xmlns:a16="http://schemas.microsoft.com/office/drawing/2014/main" val="20001"/>
                    </a:ext>
                  </a:extLst>
                </a:gridCol>
              </a:tblGrid>
              <a:tr h="468153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（1）include“stdio.h”</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int p;</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int f( )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p=0;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return(0);</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void main( )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p=1;     </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if(p || f( ))printf(“True!\n”);         else printf(“False! \n”);  }</a:t>
                      </a:r>
                    </a:p>
                  </a:txBody>
                  <a:tcP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（2）include“stdio.h”</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int p;int f( )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p=0;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return(0);</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void main( )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p=1;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if( f( ) || p) printf(“True! \n”);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else printf(“False! \n”);</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cs typeface="Arial" pitchFamily="34" charset="0"/>
                          <a:sym typeface="Arial" pitchFamily="34" charset="0"/>
                        </a:rPr>
                        <a:t>       }</a:t>
                      </a: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random/>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a:extLst>
              <a:ext uri="{FF2B5EF4-FFF2-40B4-BE49-F238E27FC236}">
                <a16:creationId xmlns:a16="http://schemas.microsoft.com/office/drawing/2014/main" id="{646D5403-9FDA-40EF-CE05-8EFC4F73290A}"/>
              </a:ext>
            </a:extLst>
          </p:cNvPr>
          <p:cNvSpPr txBox="1">
            <a:spLocks noChangeArrowheads="1"/>
          </p:cNvSpPr>
          <p:nvPr/>
        </p:nvSpPr>
        <p:spPr bwMode="auto">
          <a:xfrm>
            <a:off x="174625" y="1239838"/>
            <a:ext cx="8766175" cy="48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在后面的论述中，我们假定函数过程的工作不出现上述的副作用情况。</a:t>
            </a:r>
          </a:p>
          <a:p>
            <a:pPr algn="just" eaLnBrk="1" hangingPunct="1">
              <a:lnSpc>
                <a:spcPct val="140000"/>
              </a:lnSpc>
              <a:spcBef>
                <a:spcPct val="50000"/>
              </a:spcBef>
            </a:pPr>
            <a:r>
              <a:rPr lang="zh-CN" altLang="zh-CN"/>
              <a:t>　　如何确定一个表达式的真假出口呢？考虑表达式E(1)∨E(2)，若E(1)为真，则立即知道E也为真，因此，E(1)的真出口也就是整个E的真出口；若E(1)为假，则E(2)必须被计值，此时E(2)的第一个四元式就是E(1)的假出口。当然，E(2)的真假出口也就是整个E的真假出口。类似的考虑适用于对E(1)∧E(2)的翻译。我们将E(1)∨E(2)和E(1)∧E(2)的翻译用图4-5表示，而对形如┐E(1)的表达式则只需调换E(1)的真假出口就可得到该表达式E的真假出口。</a:t>
            </a:r>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509EC463-4147-96E6-7F8A-500D99F8E5EC}"/>
              </a:ext>
            </a:extLst>
          </p:cNvPr>
          <p:cNvSpPr txBox="1">
            <a:spLocks noChangeArrowheads="1"/>
          </p:cNvSpPr>
          <p:nvPr/>
        </p:nvSpPr>
        <p:spPr bwMode="auto">
          <a:xfrm>
            <a:off x="152400" y="457200"/>
            <a:ext cx="8737600"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if (c==0)</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buildlist ( );       		</a:t>
            </a:r>
            <a:r>
              <a:rPr kumimoji="1" lang="en-US" altLang="zh-CN" sz="2400" u="none">
                <a:latin typeface="Times New Roman" panose="02020603050405020304" pitchFamily="18" charset="0"/>
                <a:ea typeface="楷体_GB2312" pitchFamily="49" charset="-122"/>
              </a:rPr>
              <a:t>/*</a:t>
            </a:r>
            <a:r>
              <a:rPr kumimoji="1" lang="zh-CN" altLang="en-US" sz="2400" u="none">
                <a:latin typeface="Times New Roman" panose="02020603050405020304" pitchFamily="18" charset="0"/>
                <a:ea typeface="楷体_GB2312" pitchFamily="49" charset="-122"/>
              </a:rPr>
              <a:t>将标识符登录到符号表中*</a:t>
            </a:r>
            <a:r>
              <a:rPr kumimoji="1" lang="en-US" altLang="zh-CN" sz="2400" u="none">
                <a:latin typeface="Times New Roman" panose="02020603050405020304" pitchFamily="18" charset="0"/>
                <a:ea typeface="楷体_GB2312" pitchFamily="49" charset="-122"/>
              </a:rPr>
              <a:t>/</a:t>
            </a:r>
            <a:endParaRPr kumimoji="1" lang="en-US" altLang="zh-CN" sz="2400" u="none">
              <a:latin typeface="Times New Roman" panose="02020603050405020304" pitchFamily="18" charset="0"/>
            </a:endParaRP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a:t>
            </a:r>
            <a:r>
              <a:rPr kumimoji="1" lang="en-US" altLang="zh-CN" sz="2400" u="none">
                <a:latin typeface="Times New Roman" panose="02020603050405020304" pitchFamily="18" charset="0"/>
                <a:ea typeface="楷体_GB2312" pitchFamily="49" charset="-122"/>
              </a:rPr>
              <a:t>(id</a:t>
            </a:r>
            <a:r>
              <a:rPr kumimoji="1" lang="zh-CN" altLang="en-US" sz="2400" u="none">
                <a:latin typeface="Times New Roman" panose="02020603050405020304" pitchFamily="18" charset="0"/>
                <a:ea typeface="楷体_GB2312" pitchFamily="49" charset="-122"/>
              </a:rPr>
              <a:t>，指向</a:t>
            </a:r>
            <a:r>
              <a:rPr kumimoji="1" lang="en-US" altLang="zh-CN" sz="2400" u="none">
                <a:latin typeface="Times New Roman" panose="02020603050405020304" pitchFamily="18" charset="0"/>
                <a:ea typeface="楷体_GB2312" pitchFamily="49" charset="-122"/>
              </a:rPr>
              <a:t>id</a:t>
            </a:r>
            <a:r>
              <a:rPr kumimoji="1" lang="zh-CN" altLang="en-US" sz="2400" u="none">
                <a:latin typeface="Times New Roman" panose="02020603050405020304" pitchFamily="18" charset="0"/>
                <a:ea typeface="楷体_GB2312" pitchFamily="49" charset="-122"/>
              </a:rPr>
              <a:t>的符号表入口指针</a:t>
            </a:r>
            <a:r>
              <a:rPr kumimoji="1" lang="en-US" altLang="zh-CN" sz="2400" u="none">
                <a:latin typeface="Times New Roman" panose="02020603050405020304" pitchFamily="18" charset="0"/>
                <a:ea typeface="楷体_GB2312" pitchFamily="49" charset="-122"/>
              </a:rPr>
              <a:t>);</a:t>
            </a:r>
            <a:endParaRPr kumimoji="1" lang="en-US" altLang="zh-CN" sz="2400" u="none">
              <a:latin typeface="Times New Roman" panose="02020603050405020304" pitchFamily="18" charset="0"/>
            </a:endParaRP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else</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a:t>
            </a:r>
            <a:r>
              <a:rPr kumimoji="1" lang="en-US" altLang="zh-CN" sz="2400" u="none">
                <a:latin typeface="Times New Roman" panose="02020603050405020304" pitchFamily="18" charset="0"/>
                <a:ea typeface="楷体_GB2312" pitchFamily="49" charset="-122"/>
              </a:rPr>
              <a:t>(</a:t>
            </a:r>
            <a:r>
              <a:rPr kumimoji="1" lang="zh-CN" altLang="en-US" sz="2400" u="none">
                <a:latin typeface="Times New Roman" panose="02020603050405020304" pitchFamily="18" charset="0"/>
                <a:ea typeface="楷体_GB2312" pitchFamily="49" charset="-122"/>
              </a:rPr>
              <a:t>保留字码，</a:t>
            </a:r>
            <a:r>
              <a:rPr kumimoji="1" lang="en-US" altLang="zh-CN" sz="2400" u="none">
                <a:latin typeface="Times New Roman" panose="02020603050405020304" pitchFamily="18" charset="0"/>
                <a:ea typeface="楷体_GB2312" pitchFamily="49" charset="-122"/>
              </a:rPr>
              <a:t>null);</a:t>
            </a:r>
            <a:endParaRPr kumimoji="1" lang="en-US" altLang="zh-CN" sz="2400" u="none">
              <a:latin typeface="Times New Roman" panose="02020603050405020304" pitchFamily="18" charset="0"/>
            </a:endParaRP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break;</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'0':</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'1':</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p:txBody>
      </p:sp>
    </p:spTree>
  </p:cSld>
  <p:clrMapOvr>
    <a:masterClrMapping/>
  </p:clrMapOvr>
  <p:transition>
    <p:random/>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3112B849-9594-D0F1-F7A6-8A1AE0D60F82}"/>
              </a:ext>
            </a:extLst>
          </p:cNvPr>
          <p:cNvSpPr txBox="1">
            <a:spLocks noChangeArrowheads="1"/>
          </p:cNvSpPr>
          <p:nvPr/>
        </p:nvSpPr>
        <p:spPr bwMode="auto">
          <a:xfrm>
            <a:off x="1790700" y="5122863"/>
            <a:ext cx="55626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t>图4–5  E</a:t>
            </a:r>
            <a:r>
              <a:rPr lang="zh-CN" altLang="zh-CN" baseline="30000"/>
              <a:t>(1)</a:t>
            </a:r>
            <a:r>
              <a:rPr lang="zh-CN" altLang="zh-CN"/>
              <a:t>∨E</a:t>
            </a:r>
            <a:r>
              <a:rPr lang="zh-CN" altLang="zh-CN" baseline="30000"/>
              <a:t>(2)</a:t>
            </a:r>
            <a:r>
              <a:rPr lang="zh-CN" altLang="zh-CN"/>
              <a:t>和E</a:t>
            </a:r>
            <a:r>
              <a:rPr lang="zh-CN" altLang="zh-CN" baseline="30000"/>
              <a:t>(1)</a:t>
            </a:r>
            <a:r>
              <a:rPr lang="zh-CN" altLang="zh-CN"/>
              <a:t>∧E</a:t>
            </a:r>
            <a:r>
              <a:rPr lang="zh-CN" altLang="zh-CN" baseline="30000"/>
              <a:t>(2)</a:t>
            </a:r>
            <a:r>
              <a:rPr lang="zh-CN" altLang="zh-CN"/>
              <a:t>的翻译图</a:t>
            </a:r>
          </a:p>
          <a:p>
            <a:pPr algn="ctr" eaLnBrk="1" hangingPunct="1">
              <a:spcBef>
                <a:spcPct val="50000"/>
              </a:spcBef>
            </a:pPr>
            <a:r>
              <a:rPr lang="zh-CN" altLang="zh-CN"/>
              <a:t>(a)  E</a:t>
            </a:r>
            <a:r>
              <a:rPr lang="zh-CN" altLang="zh-CN" baseline="30000"/>
              <a:t>(1)</a:t>
            </a:r>
            <a:r>
              <a:rPr lang="zh-CN" altLang="zh-CN"/>
              <a:t>∨E</a:t>
            </a:r>
            <a:r>
              <a:rPr lang="zh-CN" altLang="zh-CN" baseline="30000"/>
              <a:t>(2)</a:t>
            </a:r>
            <a:r>
              <a:rPr lang="zh-CN" altLang="zh-CN"/>
              <a:t>；(b)  E</a:t>
            </a:r>
            <a:r>
              <a:rPr lang="zh-CN" altLang="zh-CN" baseline="30000"/>
              <a:t>(1)</a:t>
            </a:r>
            <a:r>
              <a:rPr lang="zh-CN" altLang="zh-CN"/>
              <a:t>∧E</a:t>
            </a:r>
            <a:r>
              <a:rPr lang="zh-CN" altLang="zh-CN" baseline="30000"/>
              <a:t>(2)</a:t>
            </a:r>
            <a:endParaRPr lang="zh-CN" altLang="zh-CN"/>
          </a:p>
        </p:txBody>
      </p:sp>
      <p:pic>
        <p:nvPicPr>
          <p:cNvPr id="77827" name="Picture 3" descr="4-5">
            <a:extLst>
              <a:ext uri="{FF2B5EF4-FFF2-40B4-BE49-F238E27FC236}">
                <a16:creationId xmlns:a16="http://schemas.microsoft.com/office/drawing/2014/main" id="{207E03D0-F0AD-79B9-D14D-1D4BD5B57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167"/>
          <a:stretch>
            <a:fillRect/>
          </a:stretch>
        </p:blipFill>
        <p:spPr bwMode="auto">
          <a:xfrm>
            <a:off x="2481263" y="3057525"/>
            <a:ext cx="41798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descr="4-5">
            <a:extLst>
              <a:ext uri="{FF2B5EF4-FFF2-40B4-BE49-F238E27FC236}">
                <a16:creationId xmlns:a16="http://schemas.microsoft.com/office/drawing/2014/main" id="{26D76B7C-47C5-C7B5-B1D1-1AAD1F94D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6999"/>
          <a:stretch>
            <a:fillRect/>
          </a:stretch>
        </p:blipFill>
        <p:spPr bwMode="auto">
          <a:xfrm>
            <a:off x="3048000" y="1273175"/>
            <a:ext cx="3433763"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a:extLst>
              <a:ext uri="{FF2B5EF4-FFF2-40B4-BE49-F238E27FC236}">
                <a16:creationId xmlns:a16="http://schemas.microsoft.com/office/drawing/2014/main" id="{A4D564E8-664B-7FAB-FA9F-8BE705073873}"/>
              </a:ext>
            </a:extLst>
          </p:cNvPr>
          <p:cNvSpPr txBox="1">
            <a:spLocks noChangeArrowheads="1"/>
          </p:cNvSpPr>
          <p:nvPr/>
        </p:nvSpPr>
        <p:spPr bwMode="auto">
          <a:xfrm>
            <a:off x="222250" y="1265238"/>
            <a:ext cx="8693150"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　　在自底向上的分析过程中，一个布尔式的真假出口往往不能在产生四元式的同时就填上，我们只好把这种未完成的四元式的地址（编号）作为E的语义值暂存起来，待整个表达式的四元式产生完毕之后，再来填写这个未填入的转移目标。</a:t>
            </a:r>
          </a:p>
        </p:txBody>
      </p:sp>
    </p:spTree>
  </p:cSld>
  <p:clrMapOvr>
    <a:masterClrMapping/>
  </p:clrMapOvr>
  <p:transition>
    <p:random/>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AE9CDC4B-5D4F-028D-C5EF-903578382969}"/>
              </a:ext>
            </a:extLst>
          </p:cNvPr>
          <p:cNvSpPr txBox="1">
            <a:spLocks noChangeArrowheads="1"/>
          </p:cNvSpPr>
          <p:nvPr/>
        </p:nvSpPr>
        <p:spPr bwMode="auto">
          <a:xfrm>
            <a:off x="222250" y="1265238"/>
            <a:ext cx="86931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对于每个非终结符E，我们需要为它赋予两个语义值E.tc和E.fc，以分别记录E所对应的四元式需要回填“真”、“假”出口的四元式地址所构成的链。这是因为在翻译过程中，常常会出现若干转移四元式转向同一个目标但目标位置又未确定的情况，此时可用“拉链”的方法将这些四元式链接起来，待获得转移目标的四元式地址时再进行返填。例如，假定E的四元式需要回填“真”出口的有p、q、r这三个四元式，则它们可链接成如图4-6所示的一条真值链（记作tc）。</a:t>
            </a:r>
          </a:p>
        </p:txBody>
      </p:sp>
    </p:spTree>
  </p:cSld>
  <p:clrMapOvr>
    <a:masterClrMapping/>
  </p:clrMapOvr>
  <p:transition>
    <p:random/>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3386E423-CD4D-4F5D-6F09-EE27F9FD5C6E}"/>
              </a:ext>
            </a:extLst>
          </p:cNvPr>
          <p:cNvSpPr txBox="1">
            <a:spLocks noChangeArrowheads="1"/>
          </p:cNvSpPr>
          <p:nvPr/>
        </p:nvSpPr>
        <p:spPr bwMode="auto">
          <a:xfrm>
            <a:off x="2209800" y="4621213"/>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t>图4–6  拉链法链接四元式示意</a:t>
            </a:r>
          </a:p>
        </p:txBody>
      </p:sp>
      <p:pic>
        <p:nvPicPr>
          <p:cNvPr id="80899" name="Picture 3" descr="4-6">
            <a:extLst>
              <a:ext uri="{FF2B5EF4-FFF2-40B4-BE49-F238E27FC236}">
                <a16:creationId xmlns:a16="http://schemas.microsoft.com/office/drawing/2014/main" id="{C531B95E-67CE-903D-85E2-DD759C544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513" y="1676400"/>
            <a:ext cx="7292975"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a:extLst>
              <a:ext uri="{FF2B5EF4-FFF2-40B4-BE49-F238E27FC236}">
                <a16:creationId xmlns:a16="http://schemas.microsoft.com/office/drawing/2014/main" id="{68C303D6-5E61-4411-D6B0-CBC26FFE65D1}"/>
              </a:ext>
            </a:extLst>
          </p:cNvPr>
          <p:cNvSpPr txBox="1">
            <a:spLocks noChangeArrowheads="1"/>
          </p:cNvSpPr>
          <p:nvPr/>
        </p:nvSpPr>
        <p:spPr bwMode="auto">
          <a:xfrm>
            <a:off x="174625" y="1241425"/>
            <a:ext cx="879475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为了处理E.tc和E.fc这两项语义值，我们需要引入如下的语义变量和函数：</a:t>
            </a:r>
          </a:p>
          <a:p>
            <a:pPr algn="just" eaLnBrk="1" hangingPunct="1">
              <a:lnSpc>
                <a:spcPct val="140000"/>
              </a:lnSpc>
            </a:pPr>
            <a:r>
              <a:rPr lang="zh-CN" altLang="en-US"/>
              <a:t>（1）nxq：始终指向下一条将要产生的四元式的地址（序号），其初值为1。每执行一次emit语句后，nxq自动增1。</a:t>
            </a:r>
          </a:p>
          <a:p>
            <a:pPr algn="just" eaLnBrk="1" hangingPunct="1">
              <a:lnSpc>
                <a:spcPct val="140000"/>
              </a:lnSpc>
            </a:pPr>
            <a:r>
              <a:rPr lang="zh-CN" altLang="en-US"/>
              <a:t>（2）merge( p1, p2 )：把以p1和p2为链首的两条链合并为一条以p2为链首的链（即返回链首值p2）。</a:t>
            </a:r>
          </a:p>
          <a:p>
            <a:pPr algn="just" eaLnBrk="1" hangingPunct="1">
              <a:lnSpc>
                <a:spcPct val="140000"/>
              </a:lnSpc>
            </a:pPr>
            <a:r>
              <a:rPr lang="zh-CN" altLang="en-US"/>
              <a:t>（3）backpatch( p, t )：把链首p所链接的每个四元式的第四区段（即result）都改写为地址t。</a:t>
            </a:r>
          </a:p>
        </p:txBody>
      </p:sp>
    </p:spTree>
  </p:cSld>
  <p:clrMapOvr>
    <a:masterClrMapping/>
  </p:clrMapOvr>
  <p:transition>
    <p:random/>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a:extLst>
              <a:ext uri="{FF2B5EF4-FFF2-40B4-BE49-F238E27FC236}">
                <a16:creationId xmlns:a16="http://schemas.microsoft.com/office/drawing/2014/main" id="{830F9A05-9C0A-12B3-7F1E-5D138A941461}"/>
              </a:ext>
            </a:extLst>
          </p:cNvPr>
          <p:cNvSpPr txBox="1">
            <a:spLocks noChangeArrowheads="1"/>
          </p:cNvSpPr>
          <p:nvPr/>
        </p:nvSpPr>
        <p:spPr bwMode="auto">
          <a:xfrm>
            <a:off x="174625" y="381000"/>
            <a:ext cx="8794750"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35000"/>
              </a:lnSpc>
            </a:pPr>
            <a:r>
              <a:rPr lang="zh-CN" altLang="zh-CN"/>
              <a:t>merge( )函数如下：</a:t>
            </a:r>
          </a:p>
          <a:p>
            <a:pPr lvl="1" algn="just" eaLnBrk="1" hangingPunct="1">
              <a:lnSpc>
                <a:spcPct val="135000"/>
              </a:lnSpc>
            </a:pPr>
            <a:r>
              <a:rPr lang="zh-CN" altLang="zh-CN"/>
              <a:t>int merge( p1, p2 )</a:t>
            </a:r>
          </a:p>
          <a:p>
            <a:pPr lvl="1" algn="just" eaLnBrk="1" hangingPunct="1">
              <a:lnSpc>
                <a:spcPct val="135000"/>
              </a:lnSpc>
            </a:pPr>
            <a:r>
              <a:rPr lang="zh-CN" altLang="zh-CN"/>
              <a:t>  {</a:t>
            </a:r>
          </a:p>
          <a:p>
            <a:pPr lvl="1" algn="just" eaLnBrk="1" hangingPunct="1">
              <a:lnSpc>
                <a:spcPct val="135000"/>
              </a:lnSpc>
            </a:pPr>
            <a:r>
              <a:rPr lang="zh-CN" altLang="zh-CN"/>
              <a:t>     if(p2==0)  return( p1 );</a:t>
            </a:r>
          </a:p>
          <a:p>
            <a:pPr lvl="1" algn="just" eaLnBrk="1" hangingPunct="1">
              <a:lnSpc>
                <a:spcPct val="135000"/>
              </a:lnSpc>
            </a:pPr>
            <a:r>
              <a:rPr lang="zh-CN" altLang="zh-CN"/>
              <a:t>     else</a:t>
            </a:r>
          </a:p>
          <a:p>
            <a:pPr lvl="1" algn="just" eaLnBrk="1" hangingPunct="1">
              <a:lnSpc>
                <a:spcPct val="135000"/>
              </a:lnSpc>
            </a:pPr>
            <a:r>
              <a:rPr lang="zh-CN" altLang="zh-CN"/>
              <a:t>     {</a:t>
            </a:r>
          </a:p>
          <a:p>
            <a:pPr lvl="1" algn="just" eaLnBrk="1" hangingPunct="1">
              <a:lnSpc>
                <a:spcPct val="135000"/>
              </a:lnSpc>
            </a:pPr>
            <a:r>
              <a:rPr lang="zh-CN" altLang="zh-CN"/>
              <a:t>        p=p2;</a:t>
            </a:r>
          </a:p>
          <a:p>
            <a:pPr lvl="1" algn="just" eaLnBrk="1" hangingPunct="1">
              <a:lnSpc>
                <a:spcPct val="135000"/>
              </a:lnSpc>
            </a:pPr>
            <a:r>
              <a:rPr lang="zh-CN" altLang="zh-CN"/>
              <a:t>        while( 四元式p的第四区段内容不为0 )</a:t>
            </a:r>
          </a:p>
          <a:p>
            <a:pPr lvl="1" algn="just" eaLnBrk="1" hangingPunct="1">
              <a:lnSpc>
                <a:spcPct val="135000"/>
              </a:lnSpc>
            </a:pPr>
            <a:r>
              <a:rPr lang="zh-CN" altLang="zh-CN"/>
              <a:t>           p=四元式p的第四区段内容；</a:t>
            </a:r>
          </a:p>
          <a:p>
            <a:pPr lvl="1" algn="just" eaLnBrk="1" hangingPunct="1">
              <a:lnSpc>
                <a:spcPct val="135000"/>
              </a:lnSpc>
            </a:pPr>
            <a:r>
              <a:rPr lang="zh-CN" altLang="zh-CN"/>
              <a:t>        把p1填进四元式p的第四区段；</a:t>
            </a:r>
          </a:p>
          <a:p>
            <a:pPr lvl="1" algn="just" eaLnBrk="1" hangingPunct="1">
              <a:lnSpc>
                <a:spcPct val="135000"/>
              </a:lnSpc>
            </a:pPr>
            <a:r>
              <a:rPr lang="zh-CN" altLang="zh-CN"/>
              <a:t>        return( p2 );</a:t>
            </a:r>
          </a:p>
          <a:p>
            <a:pPr lvl="1" algn="just" eaLnBrk="1" hangingPunct="1">
              <a:lnSpc>
                <a:spcPct val="135000"/>
              </a:lnSpc>
            </a:pPr>
            <a:r>
              <a:rPr lang="zh-CN" altLang="zh-CN"/>
              <a:t>     }</a:t>
            </a:r>
          </a:p>
          <a:p>
            <a:pPr lvl="1" algn="just" eaLnBrk="1" hangingPunct="1">
              <a:lnSpc>
                <a:spcPct val="135000"/>
              </a:lnSpc>
            </a:pPr>
            <a:r>
              <a:rPr lang="zh-CN" altLang="zh-CN"/>
              <a:t>  }</a:t>
            </a:r>
          </a:p>
        </p:txBody>
      </p:sp>
    </p:spTree>
  </p:cSld>
  <p:clrMapOvr>
    <a:masterClrMapping/>
  </p:clrMapOvr>
  <p:transition>
    <p:random/>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D23BD234-F50B-3790-6E32-4BB296D53286}"/>
              </a:ext>
            </a:extLst>
          </p:cNvPr>
          <p:cNvSpPr txBox="1">
            <a:spLocks noChangeArrowheads="1"/>
          </p:cNvSpPr>
          <p:nvPr/>
        </p:nvSpPr>
        <p:spPr bwMode="auto">
          <a:xfrm>
            <a:off x="203200" y="566738"/>
            <a:ext cx="87090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lvl="1" algn="just" eaLnBrk="1" hangingPunct="1">
              <a:spcBef>
                <a:spcPct val="50000"/>
              </a:spcBef>
            </a:pPr>
            <a:r>
              <a:rPr lang="zh-CN" altLang="zh-CN"/>
              <a:t>Backpatch( )函数如下：</a:t>
            </a:r>
          </a:p>
          <a:p>
            <a:pPr lvl="1" algn="just" eaLnBrk="1" hangingPunct="1">
              <a:spcBef>
                <a:spcPct val="50000"/>
              </a:spcBef>
            </a:pPr>
            <a:r>
              <a:rPr lang="zh-CN" altLang="zh-CN"/>
              <a:t>void backpatch( p, t )</a:t>
            </a:r>
          </a:p>
          <a:p>
            <a:pPr lvl="1" algn="just" eaLnBrk="1" hangingPunct="1">
              <a:spcBef>
                <a:spcPct val="50000"/>
              </a:spcBef>
            </a:pPr>
            <a:r>
              <a:rPr lang="zh-CN" altLang="zh-CN"/>
              <a:t>  {</a:t>
            </a:r>
          </a:p>
          <a:p>
            <a:pPr lvl="1" algn="just" eaLnBrk="1" hangingPunct="1">
              <a:spcBef>
                <a:spcPct val="50000"/>
              </a:spcBef>
            </a:pPr>
            <a:r>
              <a:rPr lang="zh-CN" altLang="zh-CN"/>
              <a:t>     Q=p;</a:t>
            </a:r>
          </a:p>
          <a:p>
            <a:pPr lvl="1" algn="just" eaLnBrk="1" hangingPunct="1">
              <a:spcBef>
                <a:spcPct val="50000"/>
              </a:spcBef>
            </a:pPr>
            <a:r>
              <a:rPr lang="zh-CN" altLang="zh-CN"/>
              <a:t>     while( Q!=0 )</a:t>
            </a:r>
          </a:p>
          <a:p>
            <a:pPr lvl="1" algn="just" eaLnBrk="1" hangingPunct="1">
              <a:spcBef>
                <a:spcPct val="50000"/>
              </a:spcBef>
            </a:pPr>
            <a:r>
              <a:rPr lang="zh-CN" altLang="zh-CN"/>
              <a:t>     {</a:t>
            </a:r>
          </a:p>
          <a:p>
            <a:pPr lvl="1" algn="just" eaLnBrk="1" hangingPunct="1">
              <a:spcBef>
                <a:spcPct val="50000"/>
              </a:spcBef>
            </a:pPr>
            <a:r>
              <a:rPr lang="zh-CN" altLang="zh-CN"/>
              <a:t>        q=四元式Q的第四区段内容；</a:t>
            </a:r>
          </a:p>
          <a:p>
            <a:pPr lvl="1" algn="just" eaLnBrk="1" hangingPunct="1">
              <a:spcBef>
                <a:spcPct val="50000"/>
              </a:spcBef>
            </a:pPr>
            <a:r>
              <a:rPr lang="zh-CN" altLang="zh-CN"/>
              <a:t>        把t填进四元式Q的第四区段；</a:t>
            </a:r>
          </a:p>
          <a:p>
            <a:pPr lvl="1" algn="just" eaLnBrk="1" hangingPunct="1">
              <a:spcBef>
                <a:spcPct val="50000"/>
              </a:spcBef>
            </a:pPr>
            <a:r>
              <a:rPr lang="zh-CN" altLang="zh-CN"/>
              <a:t>        Q=q;</a:t>
            </a:r>
          </a:p>
          <a:p>
            <a:pPr lvl="1" algn="just" eaLnBrk="1" hangingPunct="1">
              <a:spcBef>
                <a:spcPct val="50000"/>
              </a:spcBef>
            </a:pPr>
            <a:r>
              <a:rPr lang="zh-CN" altLang="zh-CN"/>
              <a:t>     }</a:t>
            </a:r>
          </a:p>
          <a:p>
            <a:pPr lvl="1" algn="just" eaLnBrk="1" hangingPunct="1">
              <a:spcBef>
                <a:spcPct val="50000"/>
              </a:spcBef>
            </a:pPr>
            <a:r>
              <a:rPr lang="zh-CN" altLang="zh-CN"/>
              <a:t>  }</a:t>
            </a:r>
          </a:p>
        </p:txBody>
      </p:sp>
    </p:spTree>
  </p:cSld>
  <p:clrMapOvr>
    <a:masterClrMapping/>
  </p:clrMapOvr>
  <p:transition>
    <p:random/>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a:extLst>
              <a:ext uri="{FF2B5EF4-FFF2-40B4-BE49-F238E27FC236}">
                <a16:creationId xmlns:a16="http://schemas.microsoft.com/office/drawing/2014/main" id="{17BD565C-AEBA-2269-AA79-9B5ED5F1219F}"/>
              </a:ext>
            </a:extLst>
          </p:cNvPr>
          <p:cNvSpPr txBox="1">
            <a:spLocks noChangeArrowheads="1"/>
          </p:cNvSpPr>
          <p:nvPr/>
        </p:nvSpPr>
        <p:spPr bwMode="auto">
          <a:xfrm>
            <a:off x="203200" y="1254125"/>
            <a:ext cx="8694738"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为了便于实现布尔表达式的语法制导翻译，并在扫描到“∧”与“∨”时能及时回填一些已经确定了的待填转移目标，我们将前述文法G[E] 改写为下面的文法G'[E]，以利于编制相应的语义子程序：</a:t>
            </a:r>
          </a:p>
          <a:p>
            <a:pPr algn="just" eaLnBrk="1" hangingPunct="1">
              <a:lnSpc>
                <a:spcPct val="140000"/>
              </a:lnSpc>
              <a:spcBef>
                <a:spcPct val="50000"/>
              </a:spcBef>
            </a:pPr>
            <a:r>
              <a:rPr lang="zh-CN" altLang="en-US"/>
              <a:t>                G'[E]： E→EAE∣EBE∣┐E∣(E)∣i rop i∣i</a:t>
            </a:r>
          </a:p>
          <a:p>
            <a:pPr algn="just" eaLnBrk="1" hangingPunct="1">
              <a:lnSpc>
                <a:spcPct val="140000"/>
              </a:lnSpc>
              <a:spcBef>
                <a:spcPct val="50000"/>
              </a:spcBef>
            </a:pPr>
            <a:r>
              <a:rPr lang="zh-CN" altLang="en-US"/>
              <a:t>                                     EA→E∧</a:t>
            </a:r>
          </a:p>
          <a:p>
            <a:pPr algn="just" eaLnBrk="1" hangingPunct="1">
              <a:lnSpc>
                <a:spcPct val="140000"/>
              </a:lnSpc>
              <a:spcBef>
                <a:spcPct val="50000"/>
              </a:spcBef>
            </a:pPr>
            <a:r>
              <a:rPr lang="zh-CN" altLang="en-US"/>
              <a:t>		             EB→E∨</a:t>
            </a:r>
          </a:p>
        </p:txBody>
      </p:sp>
    </p:spTree>
  </p:cSld>
  <p:clrMapOvr>
    <a:masterClrMapping/>
  </p:clrMapOvr>
  <p:transition>
    <p:random/>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AA1B5828-1CFC-D1EF-20E4-BE5205131F5A}"/>
              </a:ext>
            </a:extLst>
          </p:cNvPr>
          <p:cNvSpPr txBox="1">
            <a:spLocks noChangeArrowheads="1"/>
          </p:cNvSpPr>
          <p:nvPr/>
        </p:nvSpPr>
        <p:spPr bwMode="auto">
          <a:xfrm>
            <a:off x="231775" y="1254125"/>
            <a:ext cx="8723313"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这时，文法G'[E]的每个产生式和相应的语义子程序如下：</a:t>
            </a:r>
          </a:p>
          <a:p>
            <a:pPr algn="just" eaLnBrk="1" hangingPunct="1">
              <a:spcBef>
                <a:spcPct val="50000"/>
              </a:spcBef>
            </a:pPr>
            <a:r>
              <a:rPr lang="zh-CN" altLang="en-US"/>
              <a:t>　（1）E→i                         { E.tc=nxq; E.fc=nxq+1;</a:t>
            </a:r>
          </a:p>
          <a:p>
            <a:pPr algn="just" eaLnBrk="1" hangingPunct="1">
              <a:spcBef>
                <a:spcPct val="50000"/>
              </a:spcBef>
            </a:pPr>
            <a:r>
              <a:rPr lang="zh-CN" altLang="en-US"/>
              <a:t>			             emit( jnz, entry(i), _, 0 );</a:t>
            </a:r>
          </a:p>
          <a:p>
            <a:pPr algn="just" eaLnBrk="1" hangingPunct="1">
              <a:spcBef>
                <a:spcPct val="50000"/>
              </a:spcBef>
            </a:pPr>
            <a:r>
              <a:rPr lang="zh-CN" altLang="en-US"/>
              <a:t>			             emit( j, _, _, 0 ); }</a:t>
            </a:r>
          </a:p>
          <a:p>
            <a:pPr algn="just" eaLnBrk="1" hangingPunct="1">
              <a:spcBef>
                <a:spcPct val="50000"/>
              </a:spcBef>
            </a:pPr>
            <a:r>
              <a:rPr lang="zh-CN" altLang="en-US"/>
              <a:t>　（2）E→i(1) rop i(2)       { E.tc=nxq; E.fc=nxq+1;</a:t>
            </a:r>
          </a:p>
          <a:p>
            <a:pPr algn="just" eaLnBrk="1" hangingPunct="1">
              <a:spcBef>
                <a:spcPct val="50000"/>
              </a:spcBef>
            </a:pPr>
            <a:r>
              <a:rPr lang="zh-CN" altLang="en-US"/>
              <a:t>			             emit( jrop, entry(i(1)), entry(i(2) ), 0);</a:t>
            </a:r>
          </a:p>
          <a:p>
            <a:pPr algn="just" eaLnBrk="1" hangingPunct="1">
              <a:spcBef>
                <a:spcPct val="50000"/>
              </a:spcBef>
            </a:pPr>
            <a:r>
              <a:rPr lang="zh-CN" altLang="en-US"/>
              <a:t>                     	                         emit( j, _, _, 0 ); }</a:t>
            </a:r>
          </a:p>
          <a:p>
            <a:pPr algn="just" eaLnBrk="1" hangingPunct="1">
              <a:spcBef>
                <a:spcPct val="50000"/>
              </a:spcBef>
            </a:pPr>
            <a:r>
              <a:rPr lang="zh-CN" altLang="en-US"/>
              <a:t>　（3）E→(E(1) )              { E.tc=E(1).tc; E.fc=E(1).fc; }</a:t>
            </a:r>
          </a:p>
          <a:p>
            <a:pPr algn="just" eaLnBrk="1" hangingPunct="1">
              <a:spcBef>
                <a:spcPct val="50000"/>
              </a:spcBef>
            </a:pPr>
            <a:r>
              <a:rPr lang="zh-CN" altLang="en-US"/>
              <a:t>　（4）E→┐E(1)               { E.tc=E(1).fc; E.fc=E(1).tc; }</a:t>
            </a:r>
          </a:p>
        </p:txBody>
      </p:sp>
    </p:spTree>
  </p:cSld>
  <p:clrMapOvr>
    <a:masterClrMapping/>
  </p:clrMapOvr>
  <p:transition>
    <p:random/>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C5976D3F-6527-FB78-2DA9-01AB32476C76}"/>
              </a:ext>
            </a:extLst>
          </p:cNvPr>
          <p:cNvSpPr txBox="1">
            <a:spLocks noChangeArrowheads="1"/>
          </p:cNvSpPr>
          <p:nvPr/>
        </p:nvSpPr>
        <p:spPr bwMode="auto">
          <a:xfrm>
            <a:off x="246063" y="1050925"/>
            <a:ext cx="8666162"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（5）EA→E(1)∧       { backpatch( E(1).tc, nxq );</a:t>
            </a:r>
          </a:p>
          <a:p>
            <a:pPr algn="just" eaLnBrk="1" hangingPunct="1">
              <a:lnSpc>
                <a:spcPct val="130000"/>
              </a:lnSpc>
              <a:spcBef>
                <a:spcPct val="50000"/>
              </a:spcBef>
            </a:pPr>
            <a:r>
              <a:rPr lang="zh-CN" altLang="en-US"/>
              <a:t>				EA.fc=E(1).fc; }</a:t>
            </a:r>
          </a:p>
          <a:p>
            <a:pPr algn="just" eaLnBrk="1" hangingPunct="1">
              <a:lnSpc>
                <a:spcPct val="130000"/>
              </a:lnSpc>
              <a:spcBef>
                <a:spcPct val="50000"/>
              </a:spcBef>
            </a:pPr>
            <a:r>
              <a:rPr lang="zh-CN" altLang="en-US"/>
              <a:t>　（6）E→EAE(2)             { E.tc=E(2).tc;</a:t>
            </a:r>
          </a:p>
          <a:p>
            <a:pPr algn="just" eaLnBrk="1" hangingPunct="1">
              <a:lnSpc>
                <a:spcPct val="130000"/>
              </a:lnSpc>
              <a:spcBef>
                <a:spcPct val="50000"/>
              </a:spcBef>
            </a:pPr>
            <a:r>
              <a:rPr lang="zh-CN" altLang="en-US"/>
              <a:t>				 E.fc=merge( EA.fc, E(2).fc ); }</a:t>
            </a:r>
          </a:p>
          <a:p>
            <a:pPr algn="just" eaLnBrk="1" hangingPunct="1">
              <a:lnSpc>
                <a:spcPct val="130000"/>
              </a:lnSpc>
              <a:spcBef>
                <a:spcPct val="50000"/>
              </a:spcBef>
            </a:pPr>
            <a:r>
              <a:rPr lang="zh-CN" altLang="en-US"/>
              <a:t>　（7）EB→E(1)∨            { backpatch( E(1).fc, nxq );</a:t>
            </a:r>
          </a:p>
          <a:p>
            <a:pPr algn="just" eaLnBrk="1" hangingPunct="1">
              <a:lnSpc>
                <a:spcPct val="130000"/>
              </a:lnSpc>
              <a:spcBef>
                <a:spcPct val="50000"/>
              </a:spcBef>
            </a:pPr>
            <a:r>
              <a:rPr lang="zh-CN" altLang="en-US"/>
              <a:t>				 EB.tc=E(1).tc; }</a:t>
            </a:r>
          </a:p>
          <a:p>
            <a:pPr algn="just" eaLnBrk="1" hangingPunct="1">
              <a:lnSpc>
                <a:spcPct val="130000"/>
              </a:lnSpc>
              <a:spcBef>
                <a:spcPct val="50000"/>
              </a:spcBef>
            </a:pPr>
            <a:r>
              <a:rPr lang="zh-CN" altLang="en-US"/>
              <a:t>　（8）E→EBE(2)              {  E.fc=E(2).fc;</a:t>
            </a:r>
          </a:p>
          <a:p>
            <a:pPr algn="just" eaLnBrk="1" hangingPunct="1">
              <a:lnSpc>
                <a:spcPct val="130000"/>
              </a:lnSpc>
              <a:spcBef>
                <a:spcPct val="50000"/>
              </a:spcBef>
            </a:pPr>
            <a:r>
              <a:rPr lang="zh-CN" altLang="en-US"/>
              <a:t>				   E.tc=merge( EB.tc, E(2).tc ); }</a:t>
            </a:r>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3CAC1CFE-1495-3FC8-40CA-F21BEA53BD14}"/>
              </a:ext>
            </a:extLst>
          </p:cNvPr>
          <p:cNvSpPr txBox="1">
            <a:spLocks noChangeArrowheads="1"/>
          </p:cNvSpPr>
          <p:nvPr/>
        </p:nvSpPr>
        <p:spPr bwMode="auto">
          <a:xfrm>
            <a:off x="177800" y="533400"/>
            <a:ext cx="8737600" cy="618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'9':</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while (digit ( ))</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concatenation ( );</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getchar ( );</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retract ( );</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buildlist ( );           		</a:t>
            </a:r>
            <a:r>
              <a:rPr kumimoji="1" lang="en-US" altLang="zh-CN" sz="2400" u="none">
                <a:latin typeface="Times New Roman" panose="02020603050405020304" pitchFamily="18" charset="0"/>
                <a:ea typeface="楷体_GB2312" pitchFamily="49" charset="-122"/>
              </a:rPr>
              <a:t>/*</a:t>
            </a:r>
            <a:r>
              <a:rPr kumimoji="1" lang="zh-CN" altLang="en-US" sz="2400" u="none">
                <a:latin typeface="Times New Roman" panose="02020603050405020304" pitchFamily="18" charset="0"/>
                <a:ea typeface="楷体_GB2312" pitchFamily="49" charset="-122"/>
              </a:rPr>
              <a:t>将常数登录到常数表中*</a:t>
            </a:r>
            <a:r>
              <a:rPr kumimoji="1" lang="en-US" altLang="zh-CN" sz="2400" u="none">
                <a:latin typeface="Times New Roman" panose="02020603050405020304" pitchFamily="18" charset="0"/>
                <a:ea typeface="楷体_GB2312" pitchFamily="49" charset="-122"/>
              </a:rPr>
              <a:t>/</a:t>
            </a:r>
            <a:endParaRPr kumimoji="1" lang="en-US" altLang="zh-CN" sz="2400" u="none">
              <a:latin typeface="Times New Roman" panose="02020603050405020304" pitchFamily="18" charset="0"/>
            </a:endParaRP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(num</a:t>
            </a:r>
            <a:r>
              <a:rPr kumimoji="1" lang="zh-CN" altLang="en-US" sz="2400" u="none">
                <a:latin typeface="Times New Roman" panose="02020603050405020304" pitchFamily="18" charset="0"/>
              </a:rPr>
              <a:t>，</a:t>
            </a:r>
            <a:r>
              <a:rPr kumimoji="1" lang="en-US" altLang="zh-CN" sz="2400" u="none">
                <a:latin typeface="Times New Roman" panose="02020603050405020304" pitchFamily="18" charset="0"/>
              </a:rPr>
              <a:t>num</a:t>
            </a:r>
            <a:r>
              <a:rPr kumimoji="1" lang="zh-CN" altLang="en-US" sz="2400" u="none">
                <a:latin typeface="Times New Roman" panose="02020603050405020304" pitchFamily="18" charset="0"/>
                <a:ea typeface="楷体_GB2312" pitchFamily="49" charset="-122"/>
              </a:rPr>
              <a:t>的常数表入口指针</a:t>
            </a:r>
            <a:r>
              <a:rPr kumimoji="1" lang="en-US" altLang="zh-CN" sz="2400" u="none">
                <a:latin typeface="Times New Roman" panose="02020603050405020304" pitchFamily="18" charset="0"/>
              </a:rPr>
              <a:t>);</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break;</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a:t>
            </a:r>
            <a:r>
              <a:rPr kumimoji="1" lang="zh-CN" altLang="en-US" sz="2400" u="none">
                <a:latin typeface="Times New Roman" panose="02020603050405020304" pitchFamily="18" charset="0"/>
              </a:rPr>
              <a:t>，</a:t>
            </a:r>
            <a:r>
              <a:rPr kumimoji="1" lang="en-US" altLang="zh-CN" sz="2400" u="none">
                <a:latin typeface="Times New Roman" panose="02020603050405020304" pitchFamily="18" charset="0"/>
              </a:rPr>
              <a:t>null);</a:t>
            </a:r>
          </a:p>
          <a:p>
            <a:pPr algn="just" eaLnBrk="1" hangingPunct="1">
              <a:lnSpc>
                <a:spcPct val="110000"/>
              </a:lnSpc>
              <a:spcBef>
                <a:spcPct val="2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break;</a:t>
            </a:r>
          </a:p>
        </p:txBody>
      </p:sp>
    </p:spTree>
  </p:cSld>
  <p:clrMapOvr>
    <a:masterClrMapping/>
  </p:clrMapOvr>
  <p:transition>
    <p:random/>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5C987382-AC71-358B-7A82-F51257B4593C}"/>
              </a:ext>
            </a:extLst>
          </p:cNvPr>
          <p:cNvSpPr txBox="1">
            <a:spLocks noChangeArrowheads="1"/>
          </p:cNvSpPr>
          <p:nvPr/>
        </p:nvSpPr>
        <p:spPr bwMode="auto">
          <a:xfrm>
            <a:off x="188913" y="1284288"/>
            <a:ext cx="8766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zh-CN">
                <a:ea typeface="楷体_GB2312" pitchFamily="49" charset="-122"/>
              </a:rPr>
              <a:t>　　注意：根据上述语义动作，在整个布尔表达式所对应的四元式全部产生之后，作为整个表达式的真假出口（转移目标）仍尚待回填。此外，由产生式(2)也可看出关系表达式的优先级要高于布尔表达式。</a:t>
            </a:r>
          </a:p>
        </p:txBody>
      </p:sp>
    </p:spTree>
  </p:cSld>
  <p:clrMapOvr>
    <a:masterClrMapping/>
  </p:clrMapOvr>
  <p:transition>
    <p:random/>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a:extLst>
              <a:ext uri="{FF2B5EF4-FFF2-40B4-BE49-F238E27FC236}">
                <a16:creationId xmlns:a16="http://schemas.microsoft.com/office/drawing/2014/main" id="{8DD0A6F2-5349-5FBB-464B-D131E19662F5}"/>
              </a:ext>
            </a:extLst>
          </p:cNvPr>
          <p:cNvSpPr txBox="1">
            <a:spLocks noChangeArrowheads="1"/>
          </p:cNvSpPr>
          <p:nvPr/>
        </p:nvSpPr>
        <p:spPr bwMode="auto">
          <a:xfrm>
            <a:off x="231775" y="1312863"/>
            <a:ext cx="8462963"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ea typeface="黑体" panose="02010609060101010101" pitchFamily="49" charset="-122"/>
              </a:rPr>
              <a:t>　　</a:t>
            </a:r>
            <a:r>
              <a:rPr lang="zh-CN" altLang="en-US"/>
              <a:t>例4.3 试给出布尔表达式a∧b∨c≥d作为控制条件的四元式中间代码。</a:t>
            </a:r>
          </a:p>
          <a:p>
            <a:pPr algn="just" eaLnBrk="1" hangingPunct="1">
              <a:lnSpc>
                <a:spcPct val="150000"/>
              </a:lnSpc>
              <a:spcBef>
                <a:spcPct val="50000"/>
              </a:spcBef>
            </a:pPr>
            <a:r>
              <a:rPr lang="zh-CN" altLang="en-US"/>
              <a:t>        [解答]  设四元式序号从100开始，则布尔表达式a∧b∨c≥d的分析过程如图4-7所示。</a:t>
            </a:r>
          </a:p>
        </p:txBody>
      </p:sp>
    </p:spTree>
  </p:cSld>
  <p:clrMapOvr>
    <a:masterClrMapping/>
  </p:clrMapOvr>
  <p:transition>
    <p:random/>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1A73F9C3-7A36-0967-BB2A-97A02476536F}"/>
              </a:ext>
            </a:extLst>
          </p:cNvPr>
          <p:cNvSpPr txBox="1">
            <a:spLocks noChangeArrowheads="1"/>
          </p:cNvSpPr>
          <p:nvPr/>
        </p:nvSpPr>
        <p:spPr bwMode="auto">
          <a:xfrm>
            <a:off x="1835150" y="6140450"/>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t>图4–7  表达式a∧b∨c≥d分析示意</a:t>
            </a:r>
          </a:p>
        </p:txBody>
      </p:sp>
      <p:pic>
        <p:nvPicPr>
          <p:cNvPr id="90115" name="Picture 3" descr="4-7">
            <a:extLst>
              <a:ext uri="{FF2B5EF4-FFF2-40B4-BE49-F238E27FC236}">
                <a16:creationId xmlns:a16="http://schemas.microsoft.com/office/drawing/2014/main" id="{54F4E572-9114-205A-BB43-6EADBD7B9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15888"/>
            <a:ext cx="6481762" cy="579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a:extLst>
              <a:ext uri="{FF2B5EF4-FFF2-40B4-BE49-F238E27FC236}">
                <a16:creationId xmlns:a16="http://schemas.microsoft.com/office/drawing/2014/main" id="{C6CC345E-6B95-D2A2-37DE-55566389FD4E}"/>
              </a:ext>
            </a:extLst>
          </p:cNvPr>
          <p:cNvSpPr txBox="1">
            <a:spLocks noChangeArrowheads="1"/>
          </p:cNvSpPr>
          <p:nvPr/>
        </p:nvSpPr>
        <p:spPr bwMode="auto">
          <a:xfrm>
            <a:off x="231775" y="550863"/>
            <a:ext cx="8462963"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sym typeface="Arial" panose="020B0604020202020204" pitchFamily="34" charset="0"/>
              </a:rPr>
              <a:t>即：        100 ( jnz，a，_，102 )</a:t>
            </a:r>
          </a:p>
          <a:p>
            <a:pPr algn="just" eaLnBrk="1" hangingPunct="1">
              <a:lnSpc>
                <a:spcPct val="120000"/>
              </a:lnSpc>
              <a:spcBef>
                <a:spcPct val="50000"/>
              </a:spcBef>
            </a:pPr>
            <a:r>
              <a:rPr lang="zh-CN" altLang="en-US">
                <a:sym typeface="Arial" panose="020B0604020202020204" pitchFamily="34" charset="0"/>
              </a:rPr>
              <a:t>               101 ( j，_，_，104 )</a:t>
            </a:r>
          </a:p>
          <a:p>
            <a:pPr algn="just" eaLnBrk="1" hangingPunct="1">
              <a:lnSpc>
                <a:spcPct val="120000"/>
              </a:lnSpc>
              <a:spcBef>
                <a:spcPct val="50000"/>
              </a:spcBef>
            </a:pPr>
            <a:r>
              <a:rPr lang="zh-CN" altLang="en-US">
                <a:sym typeface="Arial" panose="020B0604020202020204" pitchFamily="34" charset="0"/>
              </a:rPr>
              <a:t>               102 ( jnz，b，_，106 )</a:t>
            </a:r>
          </a:p>
          <a:p>
            <a:pPr algn="just" eaLnBrk="1" hangingPunct="1">
              <a:lnSpc>
                <a:spcPct val="120000"/>
              </a:lnSpc>
              <a:spcBef>
                <a:spcPct val="50000"/>
              </a:spcBef>
            </a:pPr>
            <a:r>
              <a:rPr lang="zh-CN" altLang="en-US">
                <a:sym typeface="Arial" panose="020B0604020202020204" pitchFamily="34" charset="0"/>
              </a:rPr>
              <a:t>               103 ( j，_，_，104 )</a:t>
            </a:r>
          </a:p>
          <a:p>
            <a:pPr algn="just" eaLnBrk="1" hangingPunct="1">
              <a:lnSpc>
                <a:spcPct val="120000"/>
              </a:lnSpc>
              <a:spcBef>
                <a:spcPct val="50000"/>
              </a:spcBef>
            </a:pPr>
            <a:r>
              <a:rPr lang="zh-CN" altLang="en-US">
                <a:sym typeface="Arial" panose="020B0604020202020204" pitchFamily="34" charset="0"/>
              </a:rPr>
              <a:t>               104 ( j≥，c，d，106 )</a:t>
            </a:r>
          </a:p>
          <a:p>
            <a:pPr algn="just" eaLnBrk="1" hangingPunct="1">
              <a:lnSpc>
                <a:spcPct val="120000"/>
              </a:lnSpc>
              <a:spcBef>
                <a:spcPct val="50000"/>
              </a:spcBef>
            </a:pPr>
            <a:r>
              <a:rPr lang="zh-CN" altLang="en-US">
                <a:sym typeface="Arial" panose="020B0604020202020204" pitchFamily="34" charset="0"/>
              </a:rPr>
              <a:t>               105 ( j，_，_，q )</a:t>
            </a:r>
          </a:p>
          <a:p>
            <a:pPr algn="just" eaLnBrk="1" hangingPunct="1">
              <a:lnSpc>
                <a:spcPct val="120000"/>
              </a:lnSpc>
              <a:spcBef>
                <a:spcPct val="50000"/>
              </a:spcBef>
            </a:pPr>
            <a:r>
              <a:rPr lang="zh-CN" altLang="en-US">
                <a:sym typeface="Arial" panose="020B0604020202020204" pitchFamily="34" charset="0"/>
              </a:rPr>
              <a:t>        T:   106</a:t>
            </a:r>
          </a:p>
          <a:p>
            <a:pPr algn="just" eaLnBrk="1" hangingPunct="1">
              <a:lnSpc>
                <a:spcPct val="120000"/>
              </a:lnSpc>
              <a:spcBef>
                <a:spcPct val="50000"/>
              </a:spcBef>
            </a:pPr>
            <a:r>
              <a:rPr lang="zh-CN" altLang="en-US">
                <a:sym typeface="Arial" panose="020B0604020202020204" pitchFamily="34" charset="0"/>
              </a:rPr>
              <a:t>                   ┇</a:t>
            </a:r>
          </a:p>
          <a:p>
            <a:pPr algn="just" eaLnBrk="1" hangingPunct="1">
              <a:lnSpc>
                <a:spcPct val="120000"/>
              </a:lnSpc>
              <a:spcBef>
                <a:spcPct val="50000"/>
              </a:spcBef>
            </a:pPr>
            <a:r>
              <a:rPr lang="zh-CN" altLang="en-US">
                <a:sym typeface="Arial" panose="020B0604020202020204" pitchFamily="34" charset="0"/>
              </a:rPr>
              <a:t>        F:   q</a:t>
            </a:r>
          </a:p>
          <a:p>
            <a:pPr algn="just" eaLnBrk="1" hangingPunct="1">
              <a:lnSpc>
                <a:spcPct val="120000"/>
              </a:lnSpc>
              <a:spcBef>
                <a:spcPct val="50000"/>
              </a:spcBef>
            </a:pPr>
            <a:r>
              <a:rPr lang="zh-CN" altLang="en-US"/>
              <a:t>当然，我们也可以通过图4-8的分析得到上述四元式序列。</a:t>
            </a:r>
          </a:p>
        </p:txBody>
      </p:sp>
    </p:spTree>
  </p:cSld>
  <p:clrMapOvr>
    <a:masterClrMapping/>
  </p:clrMapOvr>
  <p:transition>
    <p:random/>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4" name="Group 2">
            <a:extLst>
              <a:ext uri="{FF2B5EF4-FFF2-40B4-BE49-F238E27FC236}">
                <a16:creationId xmlns:a16="http://schemas.microsoft.com/office/drawing/2014/main" id="{40B39318-B262-7F2D-28D0-4189B6EBB648}"/>
              </a:ext>
            </a:extLst>
          </p:cNvPr>
          <p:cNvGraphicFramePr>
            <a:graphicFrameLocks noGrp="1"/>
          </p:cNvGraphicFramePr>
          <p:nvPr/>
        </p:nvGraphicFramePr>
        <p:xfrm>
          <a:off x="2411413" y="5375275"/>
          <a:ext cx="4464050" cy="455613"/>
        </p:xfrm>
        <a:graphic>
          <a:graphicData uri="http://schemas.openxmlformats.org/drawingml/2006/table">
            <a:tbl>
              <a:tblPr/>
              <a:tblGrid>
                <a:gridCol w="4464050">
                  <a:extLst>
                    <a:ext uri="{9D8B030D-6E8A-4147-A177-3AD203B41FA5}">
                      <a16:colId xmlns:a16="http://schemas.microsoft.com/office/drawing/2014/main" val="20000"/>
                    </a:ext>
                  </a:extLst>
                </a:gridCol>
              </a:tblGrid>
              <a:tr h="45561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sz="2000" b="1" i="0" u="none" strike="noStrike" cap="none" normalizeH="0" baseline="0">
                          <a:ln>
                            <a:noFill/>
                          </a:ln>
                          <a:solidFill>
                            <a:schemeClr val="tx1"/>
                          </a:solidFill>
                          <a:effectLst>
                            <a:outerShdw blurRad="38100" dist="38100" dir="2700000" algn="tl">
                              <a:srgbClr val="FFFFFF"/>
                            </a:outerShdw>
                          </a:effectLst>
                          <a:latin typeface="Verdana" pitchFamily="34" charset="0"/>
                          <a:ea typeface="宋体" pitchFamily="2" charset="-122"/>
                        </a:rPr>
                        <a:t>图</a:t>
                      </a:r>
                      <a:r>
                        <a:rPr kumimoji="0" lang="zh-CN" altLang="zh-CN" sz="2000" b="1" i="0" u="none" strike="noStrike" cap="none" normalizeH="0" baseline="0">
                          <a:ln>
                            <a:noFill/>
                          </a:ln>
                          <a:solidFill>
                            <a:schemeClr val="tx1"/>
                          </a:solidFill>
                          <a:effectLst>
                            <a:outerShdw blurRad="38100" dist="38100" dir="2700000" algn="tl">
                              <a:srgbClr val="FFFFFF"/>
                            </a:outerShdw>
                          </a:effectLst>
                          <a:latin typeface="Verdana" pitchFamily="34" charset="0"/>
                          <a:ea typeface="宋体" pitchFamily="2" charset="-122"/>
                        </a:rPr>
                        <a:t>4</a:t>
                      </a:r>
                      <a:r>
                        <a:rPr kumimoji="0" lang="zh-CN" altLang="zh-CN" sz="2000" b="1" i="0" u="none" strike="noStrike" cap="none" normalizeH="0" baseline="0">
                          <a:ln>
                            <a:noFill/>
                          </a:ln>
                          <a:solidFill>
                            <a:schemeClr val="tx1"/>
                          </a:solidFill>
                          <a:effectLst>
                            <a:outerShdw blurRad="38100" dist="38100" dir="2700000" algn="tl">
                              <a:srgbClr val="FFFFFF"/>
                            </a:outerShdw>
                          </a:effectLst>
                          <a:latin typeface="Arial"/>
                          <a:ea typeface="宋体" pitchFamily="2" charset="-122"/>
                        </a:rPr>
                        <a:t>–</a:t>
                      </a:r>
                      <a:r>
                        <a:rPr kumimoji="0" lang="zh-CN" altLang="zh-CN" sz="2000" b="1" i="0" u="none" strike="noStrike" cap="none" normalizeH="0" baseline="0">
                          <a:ln>
                            <a:noFill/>
                          </a:ln>
                          <a:solidFill>
                            <a:schemeClr val="tx1"/>
                          </a:solidFill>
                          <a:effectLst>
                            <a:outerShdw blurRad="38100" dist="38100" dir="2700000" algn="tl">
                              <a:srgbClr val="FFFFFF"/>
                            </a:outerShdw>
                          </a:effectLst>
                          <a:latin typeface="Verdana" pitchFamily="34" charset="0"/>
                          <a:ea typeface="宋体" pitchFamily="2" charset="-122"/>
                        </a:rPr>
                        <a:t>8  a∧b∨c≥d</a:t>
                      </a:r>
                      <a:r>
                        <a:rPr kumimoji="0" lang="zh-CN" sz="2000" b="1" i="0" u="none" strike="noStrike" cap="none" normalizeH="0" baseline="0">
                          <a:ln>
                            <a:noFill/>
                          </a:ln>
                          <a:solidFill>
                            <a:schemeClr val="tx1"/>
                          </a:solidFill>
                          <a:effectLst>
                            <a:outerShdw blurRad="38100" dist="38100" dir="2700000" algn="tl">
                              <a:srgbClr val="FFFFFF"/>
                            </a:outerShdw>
                          </a:effectLst>
                          <a:latin typeface="Verdana" pitchFamily="34" charset="0"/>
                          <a:ea typeface="宋体" pitchFamily="2" charset="-122"/>
                        </a:rPr>
                        <a:t>的翻译图</a:t>
                      </a:r>
                      <a:endParaRPr kumimoji="0" lang="zh-CN" sz="5400" b="1" i="0" u="none" strike="noStrike" cap="none" normalizeH="0" baseline="0">
                        <a:ln>
                          <a:noFill/>
                        </a:ln>
                        <a:solidFill>
                          <a:schemeClr val="tx1"/>
                        </a:solidFill>
                        <a:effectLst>
                          <a:outerShdw blurRad="38100" dist="38100" dir="2700000" algn="tl">
                            <a:srgbClr val="FFFFFF"/>
                          </a:outerShdw>
                        </a:effectLst>
                        <a:latin typeface="Verdana" pitchFamily="34" charset="0"/>
                        <a:ea typeface="宋体" pitchFamily="2" charset="-122"/>
                      </a:endParaRPr>
                    </a:p>
                  </a:txBody>
                  <a:tcP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92164" name="Picture 8" descr="4-8">
            <a:extLst>
              <a:ext uri="{FF2B5EF4-FFF2-40B4-BE49-F238E27FC236}">
                <a16:creationId xmlns:a16="http://schemas.microsoft.com/office/drawing/2014/main" id="{C54774DB-CB54-4379-B7F2-6413730C1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84313"/>
            <a:ext cx="6983412"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a:extLst>
              <a:ext uri="{FF2B5EF4-FFF2-40B4-BE49-F238E27FC236}">
                <a16:creationId xmlns:a16="http://schemas.microsoft.com/office/drawing/2014/main" id="{B75F482A-C9B3-A0BB-AB5E-C5F1878CC93D}"/>
              </a:ext>
            </a:extLst>
          </p:cNvPr>
          <p:cNvSpPr txBox="1">
            <a:spLocks noChangeArrowheads="1"/>
          </p:cNvSpPr>
          <p:nvPr/>
        </p:nvSpPr>
        <p:spPr bwMode="auto">
          <a:xfrm>
            <a:off x="260350" y="1123950"/>
            <a:ext cx="8664575"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由例4.3可知，每一个布尔变量a都对应一真一假两个四元式，并且格式是固定的，即</a:t>
            </a:r>
          </a:p>
          <a:p>
            <a:pPr algn="just" eaLnBrk="1" hangingPunct="1">
              <a:lnSpc>
                <a:spcPct val="140000"/>
              </a:lnSpc>
              <a:spcBef>
                <a:spcPct val="50000"/>
              </a:spcBef>
            </a:pPr>
            <a:r>
              <a:rPr lang="zh-CN" altLang="en-US"/>
              <a:t>        ( jnz，a，_，0 )	      //a为布尔变量</a:t>
            </a:r>
          </a:p>
          <a:p>
            <a:pPr algn="just" eaLnBrk="1" hangingPunct="1">
              <a:lnSpc>
                <a:spcPct val="140000"/>
              </a:lnSpc>
              <a:spcBef>
                <a:spcPct val="50000"/>
              </a:spcBef>
            </a:pPr>
            <a:r>
              <a:rPr lang="zh-CN" altLang="en-US"/>
              <a:t>        ( j，_，_，0 )</a:t>
            </a:r>
          </a:p>
          <a:p>
            <a:pPr algn="just" eaLnBrk="1" hangingPunct="1">
              <a:lnSpc>
                <a:spcPct val="140000"/>
              </a:lnSpc>
              <a:spcBef>
                <a:spcPct val="50000"/>
              </a:spcBef>
            </a:pPr>
            <a:r>
              <a:rPr lang="zh-CN" altLang="en-US"/>
              <a:t>而每一个关系表达式同样对应一真一假两个四元式，其格式也是固定的，即</a:t>
            </a:r>
          </a:p>
          <a:p>
            <a:pPr algn="just" eaLnBrk="1" hangingPunct="1">
              <a:lnSpc>
                <a:spcPct val="140000"/>
              </a:lnSpc>
              <a:spcBef>
                <a:spcPct val="50000"/>
              </a:spcBef>
            </a:pPr>
            <a:r>
              <a:rPr lang="zh-CN" altLang="en-US"/>
              <a:t>        ( jrop，X，Y，0 )      //X、Y为关系运算符两侧的变量或值</a:t>
            </a:r>
          </a:p>
          <a:p>
            <a:pPr algn="just" eaLnBrk="1" hangingPunct="1">
              <a:lnSpc>
                <a:spcPct val="140000"/>
              </a:lnSpc>
              <a:spcBef>
                <a:spcPct val="50000"/>
              </a:spcBef>
            </a:pPr>
            <a:r>
              <a:rPr lang="zh-CN" altLang="en-US"/>
              <a:t>        ( j，_，_，0 )</a:t>
            </a:r>
          </a:p>
        </p:txBody>
      </p:sp>
    </p:spTree>
  </p:cSld>
  <p:clrMapOvr>
    <a:masterClrMapping/>
  </p:clrMapOvr>
  <p:transition>
    <p:random/>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726F8CC4-AA64-F7F2-A288-48AC76A1613C}"/>
              </a:ext>
            </a:extLst>
          </p:cNvPr>
          <p:cNvSpPr txBox="1">
            <a:spLocks noChangeArrowheads="1"/>
          </p:cNvSpPr>
          <p:nvPr/>
        </p:nvSpPr>
        <p:spPr bwMode="auto">
          <a:xfrm>
            <a:off x="188913" y="1266825"/>
            <a:ext cx="8664575"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spcBef>
                <a:spcPct val="50000"/>
              </a:spcBef>
            </a:pPr>
            <a:r>
              <a:rPr lang="zh-CN" altLang="en-US"/>
              <a:t>例4.4  试给出布尔表达式a∨m≠n∨c∧x＞y的四元式代码。</a:t>
            </a:r>
          </a:p>
          <a:p>
            <a:pPr algn="just" eaLnBrk="1" hangingPunct="1">
              <a:spcBef>
                <a:spcPct val="50000"/>
              </a:spcBef>
            </a:pPr>
            <a:r>
              <a:rPr lang="zh-CN" altLang="en-US"/>
              <a:t>[解答]  该布尔表达式的翻译图如图4-9所示，所对应的四元式代码如下：</a:t>
            </a:r>
          </a:p>
          <a:p>
            <a:pPr algn="just" eaLnBrk="1" hangingPunct="1">
              <a:lnSpc>
                <a:spcPct val="70000"/>
              </a:lnSpc>
              <a:spcBef>
                <a:spcPct val="50000"/>
              </a:spcBef>
            </a:pPr>
            <a:r>
              <a:rPr lang="zh-CN" altLang="en-US"/>
              <a:t>           100 ( jnz，a，_，108 )</a:t>
            </a:r>
          </a:p>
          <a:p>
            <a:pPr algn="just" eaLnBrk="1" hangingPunct="1">
              <a:lnSpc>
                <a:spcPct val="70000"/>
              </a:lnSpc>
              <a:spcBef>
                <a:spcPct val="50000"/>
              </a:spcBef>
            </a:pPr>
            <a:r>
              <a:rPr lang="zh-CN" altLang="en-US"/>
              <a:t>           101 ( j，_，_，102 )</a:t>
            </a:r>
          </a:p>
          <a:p>
            <a:pPr algn="just" eaLnBrk="1" hangingPunct="1">
              <a:lnSpc>
                <a:spcPct val="70000"/>
              </a:lnSpc>
              <a:spcBef>
                <a:spcPct val="50000"/>
              </a:spcBef>
            </a:pPr>
            <a:r>
              <a:rPr lang="zh-CN" altLang="en-US"/>
              <a:t>           102 ( j≠，m，n，108 )</a:t>
            </a:r>
          </a:p>
          <a:p>
            <a:pPr algn="just" eaLnBrk="1" hangingPunct="1">
              <a:lnSpc>
                <a:spcPct val="70000"/>
              </a:lnSpc>
              <a:spcBef>
                <a:spcPct val="50000"/>
              </a:spcBef>
            </a:pPr>
            <a:r>
              <a:rPr lang="zh-CN" altLang="en-US"/>
              <a:t>           103 ( j，_，_，104 )</a:t>
            </a:r>
          </a:p>
          <a:p>
            <a:pPr algn="just" eaLnBrk="1" hangingPunct="1">
              <a:lnSpc>
                <a:spcPct val="70000"/>
              </a:lnSpc>
              <a:spcBef>
                <a:spcPct val="50000"/>
              </a:spcBef>
            </a:pPr>
            <a:r>
              <a:rPr lang="zh-CN" altLang="en-US"/>
              <a:t>           104 ( jnz，c，_，106 )</a:t>
            </a:r>
          </a:p>
          <a:p>
            <a:pPr algn="just" eaLnBrk="1" hangingPunct="1">
              <a:lnSpc>
                <a:spcPct val="70000"/>
              </a:lnSpc>
              <a:spcBef>
                <a:spcPct val="50000"/>
              </a:spcBef>
            </a:pPr>
            <a:r>
              <a:rPr lang="zh-CN" altLang="en-US"/>
              <a:t>           105 ( j，_，_，q )</a:t>
            </a:r>
          </a:p>
        </p:txBody>
      </p:sp>
    </p:spTree>
  </p:cSld>
  <p:clrMapOvr>
    <a:masterClrMapping/>
  </p:clrMapOvr>
  <p:transition>
    <p:random/>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a:extLst>
              <a:ext uri="{FF2B5EF4-FFF2-40B4-BE49-F238E27FC236}">
                <a16:creationId xmlns:a16="http://schemas.microsoft.com/office/drawing/2014/main" id="{F1E07A47-C928-FD04-AE6B-F3B5D4B5172F}"/>
              </a:ext>
            </a:extLst>
          </p:cNvPr>
          <p:cNvSpPr txBox="1">
            <a:spLocks noChangeArrowheads="1"/>
          </p:cNvSpPr>
          <p:nvPr/>
        </p:nvSpPr>
        <p:spPr bwMode="auto">
          <a:xfrm>
            <a:off x="188913" y="1266825"/>
            <a:ext cx="8664575"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spcBef>
                <a:spcPct val="50000"/>
              </a:spcBef>
            </a:pPr>
            <a:r>
              <a:rPr lang="zh-CN" altLang="zh-CN"/>
              <a:t>           106 ( j＞，x，y，108 )</a:t>
            </a:r>
          </a:p>
          <a:p>
            <a:pPr algn="just" eaLnBrk="1" hangingPunct="1">
              <a:lnSpc>
                <a:spcPct val="70000"/>
              </a:lnSpc>
              <a:spcBef>
                <a:spcPct val="50000"/>
              </a:spcBef>
            </a:pPr>
            <a:r>
              <a:rPr lang="zh-CN" altLang="zh-CN"/>
              <a:t>           107 ( j，_，_，q )</a:t>
            </a:r>
          </a:p>
          <a:p>
            <a:pPr algn="just" eaLnBrk="1" hangingPunct="1">
              <a:lnSpc>
                <a:spcPct val="70000"/>
              </a:lnSpc>
              <a:spcBef>
                <a:spcPct val="50000"/>
              </a:spcBef>
            </a:pPr>
            <a:r>
              <a:rPr lang="zh-CN" altLang="zh-CN"/>
              <a:t>       T:   108</a:t>
            </a:r>
          </a:p>
          <a:p>
            <a:pPr algn="just" eaLnBrk="1" hangingPunct="1">
              <a:lnSpc>
                <a:spcPct val="70000"/>
              </a:lnSpc>
              <a:spcBef>
                <a:spcPct val="50000"/>
              </a:spcBef>
            </a:pPr>
            <a:r>
              <a:rPr lang="zh-CN" altLang="zh-CN"/>
              <a:t>           ┇</a:t>
            </a:r>
          </a:p>
          <a:p>
            <a:pPr algn="just" eaLnBrk="1" hangingPunct="1">
              <a:lnSpc>
                <a:spcPct val="70000"/>
              </a:lnSpc>
              <a:spcBef>
                <a:spcPct val="50000"/>
              </a:spcBef>
            </a:pPr>
            <a:r>
              <a:rPr lang="zh-CN" altLang="zh-CN"/>
              <a:t>       F:   q</a:t>
            </a:r>
          </a:p>
        </p:txBody>
      </p:sp>
    </p:spTree>
  </p:cSld>
  <p:clrMapOvr>
    <a:masterClrMapping/>
  </p:clrMapOvr>
  <p:transition>
    <p:random/>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4A688D8E-F8CA-AE8F-DB77-E68772F8CC97}"/>
              </a:ext>
            </a:extLst>
          </p:cNvPr>
          <p:cNvSpPr>
            <a:spLocks noChangeArrowheads="1"/>
          </p:cNvSpPr>
          <p:nvPr/>
        </p:nvSpPr>
        <p:spPr bwMode="auto">
          <a:xfrm>
            <a:off x="3352800" y="5867400"/>
            <a:ext cx="3003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图4–9  例4.4的翻译图</a:t>
            </a:r>
          </a:p>
        </p:txBody>
      </p:sp>
      <p:pic>
        <p:nvPicPr>
          <p:cNvPr id="96259" name="Picture 3" descr="4-9">
            <a:extLst>
              <a:ext uri="{FF2B5EF4-FFF2-40B4-BE49-F238E27FC236}">
                <a16:creationId xmlns:a16="http://schemas.microsoft.com/office/drawing/2014/main" id="{EB813EE6-F162-4470-ABC6-2DB516AF6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57338"/>
            <a:ext cx="8713788"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AutoShape 4">
            <a:hlinkClick r:id="" action="ppaction://hlinkshowjump?jump=firstslide" highlightClick="1"/>
            <a:extLst>
              <a:ext uri="{FF2B5EF4-FFF2-40B4-BE49-F238E27FC236}">
                <a16:creationId xmlns:a16="http://schemas.microsoft.com/office/drawing/2014/main" id="{63D4F971-4459-DBA0-77FC-4B6B430644EB}"/>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a:extLst>
              <a:ext uri="{FF2B5EF4-FFF2-40B4-BE49-F238E27FC236}">
                <a16:creationId xmlns:a16="http://schemas.microsoft.com/office/drawing/2014/main" id="{B56A589B-88D7-6F9B-E6A5-880BAADD307B}"/>
              </a:ext>
            </a:extLst>
          </p:cNvPr>
          <p:cNvSpPr txBox="1">
            <a:spLocks noChangeArrowheads="1"/>
          </p:cNvSpPr>
          <p:nvPr/>
        </p:nvSpPr>
        <p:spPr bwMode="auto">
          <a:xfrm>
            <a:off x="174625" y="552450"/>
            <a:ext cx="8809038"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spcBef>
                <a:spcPct val="50000"/>
              </a:spcBef>
            </a:pPr>
            <a:r>
              <a:rPr lang="zh-CN" altLang="en-US" sz="3200" b="1">
                <a:ea typeface="方正宋黑简体" pitchFamily="65" charset="-122"/>
              </a:rPr>
              <a:t>4.5  控制语句的翻译</a:t>
            </a:r>
          </a:p>
          <a:p>
            <a:pPr algn="just" eaLnBrk="1" hangingPunct="1">
              <a:lnSpc>
                <a:spcPct val="120000"/>
              </a:lnSpc>
              <a:spcBef>
                <a:spcPct val="50000"/>
              </a:spcBef>
            </a:pPr>
            <a:r>
              <a:rPr lang="zh-CN" altLang="en-US"/>
              <a:t>       在源程序中，控制语句用于实现程序流程的控制。一般程序流程控制可分为下面三种基本结构：</a:t>
            </a:r>
          </a:p>
          <a:p>
            <a:pPr algn="just" eaLnBrk="1" hangingPunct="1">
              <a:lnSpc>
                <a:spcPct val="120000"/>
              </a:lnSpc>
              <a:spcBef>
                <a:spcPct val="50000"/>
              </a:spcBef>
            </a:pPr>
            <a:r>
              <a:rPr lang="zh-CN" altLang="en-US"/>
              <a:t>（1）顺序结构，一般用复合语句实现；</a:t>
            </a:r>
          </a:p>
          <a:p>
            <a:pPr algn="just" eaLnBrk="1" hangingPunct="1">
              <a:lnSpc>
                <a:spcPct val="120000"/>
              </a:lnSpc>
              <a:spcBef>
                <a:spcPct val="50000"/>
              </a:spcBef>
            </a:pPr>
            <a:r>
              <a:rPr lang="zh-CN" altLang="en-US"/>
              <a:t>（2）选择结构，用if和case等语句实现；</a:t>
            </a:r>
          </a:p>
          <a:p>
            <a:pPr algn="just" eaLnBrk="1" hangingPunct="1">
              <a:lnSpc>
                <a:spcPct val="120000"/>
              </a:lnSpc>
              <a:spcBef>
                <a:spcPct val="50000"/>
              </a:spcBef>
            </a:pPr>
            <a:r>
              <a:rPr lang="zh-CN" altLang="en-US"/>
              <a:t>（3）循环结构，用for、while、do等语句实现。</a:t>
            </a:r>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06F665F7-856B-D421-DA6F-E9706F450423}"/>
              </a:ext>
            </a:extLst>
          </p:cNvPr>
          <p:cNvSpPr txBox="1">
            <a:spLocks noChangeArrowheads="1"/>
          </p:cNvSpPr>
          <p:nvPr/>
        </p:nvSpPr>
        <p:spPr bwMode="auto">
          <a:xfrm>
            <a:off x="188913" y="609600"/>
            <a:ext cx="8737600"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a:t>
            </a:r>
            <a:r>
              <a:rPr kumimoji="1" lang="zh-CN" altLang="en-US" sz="2400" u="none">
                <a:latin typeface="Times New Roman" panose="02020603050405020304" pitchFamily="18" charset="0"/>
              </a:rPr>
              <a:t>，</a:t>
            </a:r>
            <a:r>
              <a:rPr kumimoji="1" lang="en-US" altLang="zh-CN" sz="2400" u="none">
                <a:latin typeface="Times New Roman" panose="02020603050405020304" pitchFamily="18" charset="0"/>
              </a:rPr>
              <a:t>null);</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break;</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a:t>
            </a:r>
            <a:r>
              <a:rPr kumimoji="1" lang="zh-CN" altLang="en-US" sz="2400" u="none">
                <a:latin typeface="Times New Roman" panose="02020603050405020304" pitchFamily="18" charset="0"/>
              </a:rPr>
              <a:t>，</a:t>
            </a:r>
            <a:r>
              <a:rPr kumimoji="1" lang="en-US" altLang="zh-CN" sz="2400" u="none">
                <a:latin typeface="Times New Roman" panose="02020603050405020304" pitchFamily="18" charset="0"/>
              </a:rPr>
              <a:t>null);</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break;</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'&lt;':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getchar ( );</a:t>
            </a:r>
          </a:p>
        </p:txBody>
      </p:sp>
    </p:spTree>
  </p:cSld>
  <p:clrMapOvr>
    <a:masterClrMapping/>
  </p:clrMapOvr>
  <p:transition>
    <p:random/>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a:extLst>
              <a:ext uri="{FF2B5EF4-FFF2-40B4-BE49-F238E27FC236}">
                <a16:creationId xmlns:a16="http://schemas.microsoft.com/office/drawing/2014/main" id="{24FC19C1-EFED-81C9-D84B-768EC27EAFF7}"/>
              </a:ext>
            </a:extLst>
          </p:cNvPr>
          <p:cNvSpPr txBox="1">
            <a:spLocks noChangeArrowheads="1"/>
          </p:cNvSpPr>
          <p:nvPr/>
        </p:nvSpPr>
        <p:spPr bwMode="auto">
          <a:xfrm>
            <a:off x="228600" y="549275"/>
            <a:ext cx="8653463"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b="1">
                <a:ea typeface="方正小标宋简体" charset="-122"/>
              </a:rPr>
              <a:t>4.5.1  条件语句if的翻译</a:t>
            </a:r>
          </a:p>
          <a:p>
            <a:pPr algn="just" eaLnBrk="1" hangingPunct="1">
              <a:lnSpc>
                <a:spcPct val="140000"/>
              </a:lnSpc>
              <a:spcBef>
                <a:spcPct val="50000"/>
              </a:spcBef>
            </a:pPr>
            <a:r>
              <a:rPr lang="zh-CN" altLang="en-US">
                <a:ea typeface="黑体" panose="02010609060101010101" pitchFamily="49" charset="-122"/>
              </a:rPr>
              <a:t>　　1．条件语句if的代码结构</a:t>
            </a:r>
          </a:p>
          <a:p>
            <a:pPr algn="just" eaLnBrk="1" hangingPunct="1">
              <a:lnSpc>
                <a:spcPct val="140000"/>
              </a:lnSpc>
              <a:spcBef>
                <a:spcPct val="50000"/>
              </a:spcBef>
            </a:pPr>
            <a:r>
              <a:rPr lang="zh-CN" altLang="en-US"/>
              <a:t>        我们按下面的条件语句if的模式进行讨论：</a:t>
            </a:r>
          </a:p>
          <a:p>
            <a:pPr algn="just" eaLnBrk="1" hangingPunct="1">
              <a:lnSpc>
                <a:spcPct val="140000"/>
              </a:lnSpc>
              <a:spcBef>
                <a:spcPct val="50000"/>
              </a:spcBef>
            </a:pPr>
            <a:r>
              <a:rPr lang="zh-CN" altLang="en-US"/>
              <a:t>		                        if(E) S1; else S2;</a:t>
            </a:r>
          </a:p>
          <a:p>
            <a:pPr algn="just" eaLnBrk="1" hangingPunct="1">
              <a:lnSpc>
                <a:spcPct val="140000"/>
              </a:lnSpc>
              <a:spcBef>
                <a:spcPct val="50000"/>
              </a:spcBef>
            </a:pPr>
            <a:r>
              <a:rPr lang="zh-CN" altLang="en-US"/>
              <a:t>        条件语句if(E) S1; else S2; 中布尔表达式E的作用仅在于控制对S1和S2的选择，因此可将作为转移条件的布尔式E赋予两种“出口”：一是“真”出口，出向S1；一是“假”出口，出向S2。于是，条件语句可以翻译成如图4-10所示的代码结构。</a:t>
            </a:r>
          </a:p>
        </p:txBody>
      </p:sp>
    </p:spTree>
  </p:cSld>
  <p:clrMapOvr>
    <a:masterClrMapping/>
  </p:clrMapOvr>
  <p:transition>
    <p:random/>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4EFA99B0-25D4-EB9A-08C5-58A755DA96FC}"/>
              </a:ext>
            </a:extLst>
          </p:cNvPr>
          <p:cNvSpPr>
            <a:spLocks noChangeArrowheads="1"/>
          </p:cNvSpPr>
          <p:nvPr/>
        </p:nvSpPr>
        <p:spPr bwMode="auto">
          <a:xfrm>
            <a:off x="1295400" y="5494338"/>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zh-CN"/>
              <a:t>图4–10  条件语句if(E)S</a:t>
            </a:r>
            <a:r>
              <a:rPr lang="zh-CN" altLang="zh-CN" baseline="-30000"/>
              <a:t>1</a:t>
            </a:r>
            <a:r>
              <a:rPr lang="zh-CN" altLang="zh-CN"/>
              <a:t>;else S</a:t>
            </a:r>
            <a:r>
              <a:rPr lang="zh-CN" altLang="zh-CN" baseline="-30000"/>
              <a:t>2</a:t>
            </a:r>
            <a:r>
              <a:rPr lang="zh-CN" altLang="zh-CN"/>
              <a:t>的代码结构</a:t>
            </a:r>
          </a:p>
        </p:txBody>
      </p:sp>
      <p:pic>
        <p:nvPicPr>
          <p:cNvPr id="99331" name="Picture 3" descr="4-10">
            <a:extLst>
              <a:ext uri="{FF2B5EF4-FFF2-40B4-BE49-F238E27FC236}">
                <a16:creationId xmlns:a16="http://schemas.microsoft.com/office/drawing/2014/main" id="{3FB8C2F8-8472-24BB-842C-DBE3F79D0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320800"/>
            <a:ext cx="5400675"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a:extLst>
              <a:ext uri="{FF2B5EF4-FFF2-40B4-BE49-F238E27FC236}">
                <a16:creationId xmlns:a16="http://schemas.microsoft.com/office/drawing/2014/main" id="{3C9711B2-F3FE-2227-2863-1E23FD2C9AD7}"/>
              </a:ext>
            </a:extLst>
          </p:cNvPr>
          <p:cNvSpPr txBox="1">
            <a:spLocks noChangeArrowheads="1"/>
          </p:cNvSpPr>
          <p:nvPr/>
        </p:nvSpPr>
        <p:spPr bwMode="auto">
          <a:xfrm>
            <a:off x="160338" y="1265238"/>
            <a:ext cx="8794750"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10000"/>
              </a:spcBef>
            </a:pPr>
            <a:r>
              <a:rPr lang="zh-CN" altLang="en-US"/>
              <a:t>        我们知道，非终结符E具有两项语义值E.tc和E.fc，它们分别指出了尚待回填真假出口的四元式串。E的“真”出口只有在扫描完布尔表达式E后的“)”时才能知道，而它的“假”出口则需要处理过S1之后并且到else时才能明确。这就是说，必须把E.fc的值传下去，以便到达相应的else时才进行回填。S1语句执行完就意味着整个if-else语句已执行完毕，因此，在S1的编码之后应产生一条无条件转移指令，这条转移指令将导致程序控制离开整个if-else语句。但是，在完成S2的翻译之前，这条无条件转移指令的转移目标是不知道的，甚至在翻译完S2之后仍无法确定，这种情形是由语句的嵌套性所引起的。例如下面的语句：</a:t>
            </a:r>
          </a:p>
        </p:txBody>
      </p:sp>
    </p:spTree>
  </p:cSld>
  <p:clrMapOvr>
    <a:masterClrMapping/>
  </p:clrMapOvr>
  <p:transition>
    <p:random/>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a:extLst>
              <a:ext uri="{FF2B5EF4-FFF2-40B4-BE49-F238E27FC236}">
                <a16:creationId xmlns:a16="http://schemas.microsoft.com/office/drawing/2014/main" id="{3C9D4529-2BB7-4A7B-080F-243F503D9E2D}"/>
              </a:ext>
            </a:extLst>
          </p:cNvPr>
          <p:cNvSpPr txBox="1">
            <a:spLocks noChangeArrowheads="1"/>
          </p:cNvSpPr>
          <p:nvPr/>
        </p:nvSpPr>
        <p:spPr bwMode="auto">
          <a:xfrm>
            <a:off x="160338" y="1265238"/>
            <a:ext cx="87947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10000"/>
              </a:spcBef>
            </a:pPr>
            <a:r>
              <a:rPr lang="zh-CN" altLang="zh-CN"/>
              <a:t>		          if(E1) if(E2) S1; else S2; else S3;</a:t>
            </a:r>
          </a:p>
          <a:p>
            <a:pPr algn="just" eaLnBrk="1" hangingPunct="1">
              <a:lnSpc>
                <a:spcPct val="130000"/>
              </a:lnSpc>
              <a:spcBef>
                <a:spcPct val="10000"/>
              </a:spcBef>
            </a:pPr>
            <a:r>
              <a:rPr lang="zh-CN" altLang="zh-CN"/>
              <a:t>在S1代码之后的那条无条件转移指令不仅应跨越S2，而且应跨越S3。这也就是说，转移目标的确定和语句所处的环境密切相关。</a:t>
            </a:r>
          </a:p>
        </p:txBody>
      </p:sp>
    </p:spTree>
  </p:cSld>
  <p:clrMapOvr>
    <a:masterClrMapping/>
  </p:clrMapOvr>
  <p:transition>
    <p:random/>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54C986D6-FB97-E561-A842-D74374EE6F79}"/>
              </a:ext>
            </a:extLst>
          </p:cNvPr>
          <p:cNvSpPr>
            <a:spLocks noGrp="1" noChangeArrowheads="1"/>
          </p:cNvSpPr>
          <p:nvPr>
            <p:ph type="title"/>
          </p:nvPr>
        </p:nvSpPr>
        <p:spPr>
          <a:xfrm>
            <a:off x="180975" y="1438275"/>
            <a:ext cx="8496300" cy="511175"/>
          </a:xfrm>
        </p:spPr>
        <p:txBody>
          <a:bodyPr/>
          <a:lstStyle/>
          <a:p>
            <a:pPr eaLnBrk="1" hangingPunct="1"/>
            <a:r>
              <a:rPr lang="zh-CN" altLang="en-US" sz="2400">
                <a:solidFill>
                  <a:schemeClr val="tx1"/>
                </a:solidFill>
                <a:latin typeface="宋体" panose="02010600030101010101" pitchFamily="2" charset="-122"/>
              </a:rPr>
              <a:t>不含</a:t>
            </a:r>
            <a:r>
              <a:rPr lang="en-US" altLang="zh-CN" sz="2400">
                <a:solidFill>
                  <a:schemeClr val="tx1"/>
                </a:solidFill>
                <a:latin typeface="宋体" panose="02010600030101010101" pitchFamily="2" charset="-122"/>
              </a:rPr>
              <a:t>else</a:t>
            </a:r>
            <a:r>
              <a:rPr lang="zh-CN" altLang="en-US" sz="2400">
                <a:solidFill>
                  <a:schemeClr val="tx1"/>
                </a:solidFill>
                <a:latin typeface="宋体" panose="02010600030101010101" pitchFamily="2" charset="-122"/>
              </a:rPr>
              <a:t>的条件语句</a:t>
            </a:r>
            <a:r>
              <a:rPr lang="en-US" altLang="zh-CN" sz="2400">
                <a:solidFill>
                  <a:schemeClr val="tx1"/>
                </a:solidFill>
                <a:latin typeface="宋体" panose="02010600030101010101" pitchFamily="2" charset="-122"/>
              </a:rPr>
              <a:t>if(E) S</a:t>
            </a:r>
            <a:r>
              <a:rPr lang="zh-CN" altLang="en-US" sz="2400">
                <a:solidFill>
                  <a:schemeClr val="tx1"/>
                </a:solidFill>
                <a:latin typeface="宋体" panose="02010600030101010101" pitchFamily="2" charset="-122"/>
              </a:rPr>
              <a:t>的代码结构图如图</a:t>
            </a:r>
            <a:r>
              <a:rPr lang="en-US" altLang="zh-CN" sz="2400">
                <a:solidFill>
                  <a:schemeClr val="tx1"/>
                </a:solidFill>
                <a:latin typeface="宋体" panose="02010600030101010101" pitchFamily="2" charset="-122"/>
              </a:rPr>
              <a:t>4-11</a:t>
            </a:r>
            <a:r>
              <a:rPr lang="zh-CN" altLang="en-US" sz="2400">
                <a:solidFill>
                  <a:schemeClr val="tx1"/>
                </a:solidFill>
                <a:latin typeface="宋体" panose="02010600030101010101" pitchFamily="2" charset="-122"/>
              </a:rPr>
              <a:t>所示。</a:t>
            </a:r>
          </a:p>
        </p:txBody>
      </p:sp>
      <p:graphicFrame>
        <p:nvGraphicFramePr>
          <p:cNvPr id="4098" name="Picture 276">
            <a:extLst>
              <a:ext uri="{FF2B5EF4-FFF2-40B4-BE49-F238E27FC236}">
                <a16:creationId xmlns:a16="http://schemas.microsoft.com/office/drawing/2014/main" id="{93A9D167-314D-2D96-4B8D-CC6E233C374F}"/>
              </a:ext>
            </a:extLst>
          </p:cNvPr>
          <p:cNvGraphicFramePr>
            <a:graphicFrameLocks noChangeAspect="1"/>
          </p:cNvGraphicFramePr>
          <p:nvPr/>
        </p:nvGraphicFramePr>
        <p:xfrm>
          <a:off x="2124075" y="1989138"/>
          <a:ext cx="4608513" cy="3462337"/>
        </p:xfrm>
        <a:graphic>
          <a:graphicData uri="http://schemas.openxmlformats.org/presentationml/2006/ole">
            <mc:AlternateContent xmlns:mc="http://schemas.openxmlformats.org/markup-compatibility/2006">
              <mc:Choice xmlns:v="urn:schemas-microsoft-com:vml" Requires="v">
                <p:oleObj r:id="rId2" imgW="1495080" imgH="1123560" progId="Word.Picture.8">
                  <p:embed/>
                </p:oleObj>
              </mc:Choice>
              <mc:Fallback>
                <p:oleObj r:id="rId2" imgW="1495080" imgH="1123560" progId="Word.Picture.8">
                  <p:embed/>
                  <p:pic>
                    <p:nvPicPr>
                      <p:cNvPr id="4098" name="Picture 276">
                        <a:extLst>
                          <a:ext uri="{FF2B5EF4-FFF2-40B4-BE49-F238E27FC236}">
                            <a16:creationId xmlns:a16="http://schemas.microsoft.com/office/drawing/2014/main" id="{93A9D167-314D-2D96-4B8D-CC6E233C3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989138"/>
                        <a:ext cx="4608513" cy="34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0" name="Text Box 4">
            <a:extLst>
              <a:ext uri="{FF2B5EF4-FFF2-40B4-BE49-F238E27FC236}">
                <a16:creationId xmlns:a16="http://schemas.microsoft.com/office/drawing/2014/main" id="{BB293EEF-6583-4633-A783-935E18AF038C}"/>
              </a:ext>
            </a:extLst>
          </p:cNvPr>
          <p:cNvSpPr txBox="1">
            <a:spLocks noChangeArrowheads="1"/>
          </p:cNvSpPr>
          <p:nvPr/>
        </p:nvSpPr>
        <p:spPr bwMode="auto">
          <a:xfrm>
            <a:off x="2193925" y="5156200"/>
            <a:ext cx="3817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b="1">
                <a:latin typeface="宋体" panose="02010600030101010101" pitchFamily="2" charset="-122"/>
                <a:sym typeface="宋体" panose="02010600030101010101" pitchFamily="2" charset="-122"/>
              </a:rPr>
              <a:t>图</a:t>
            </a:r>
            <a:r>
              <a:rPr lang="zh-CN" altLang="zh-CN" b="1">
                <a:cs typeface="Times New Roman" panose="02020603050405020304" pitchFamily="18" charset="0"/>
                <a:sym typeface="Times New Roman" panose="02020603050405020304" pitchFamily="18" charset="0"/>
              </a:rPr>
              <a:t>4-11  if(E) S</a:t>
            </a:r>
            <a:r>
              <a:rPr lang="zh-CN" altLang="zh-CN" b="1">
                <a:latin typeface="宋体" panose="02010600030101010101" pitchFamily="2" charset="-122"/>
                <a:sym typeface="宋体" panose="02010600030101010101" pitchFamily="2" charset="-122"/>
              </a:rPr>
              <a:t>的代码结构</a:t>
            </a:r>
            <a:endParaRPr lang="zh-CN" altLang="zh-CN"/>
          </a:p>
        </p:txBody>
      </p:sp>
    </p:spTree>
  </p:cSld>
  <p:clrMapOvr>
    <a:masterClrMapping/>
  </p:clrMapOvr>
  <p:transition>
    <p:random/>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a:extLst>
              <a:ext uri="{FF2B5EF4-FFF2-40B4-BE49-F238E27FC236}">
                <a16:creationId xmlns:a16="http://schemas.microsoft.com/office/drawing/2014/main" id="{309C232F-2694-A186-9B6E-747A1BABA404}"/>
              </a:ext>
            </a:extLst>
          </p:cNvPr>
          <p:cNvSpPr txBox="1">
            <a:spLocks noChangeArrowheads="1"/>
          </p:cNvSpPr>
          <p:nvPr/>
        </p:nvSpPr>
        <p:spPr bwMode="auto">
          <a:xfrm>
            <a:off x="296863" y="1265238"/>
            <a:ext cx="8694737"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zh-CN">
                <a:ea typeface="黑体" panose="02010609060101010101" pitchFamily="49" charset="-122"/>
              </a:rPr>
              <a:t>　　2．条件语句if的文法和语义子程序的设计</a:t>
            </a:r>
          </a:p>
          <a:p>
            <a:pPr algn="just" eaLnBrk="1" hangingPunct="1">
              <a:lnSpc>
                <a:spcPct val="120000"/>
              </a:lnSpc>
              <a:spcBef>
                <a:spcPct val="50000"/>
              </a:spcBef>
            </a:pPr>
            <a:r>
              <a:rPr lang="zh-CN" altLang="zh-CN"/>
              <a:t>条件语句if的文法G[S] 如下：</a:t>
            </a:r>
          </a:p>
          <a:p>
            <a:pPr algn="just" eaLnBrk="1" hangingPunct="1">
              <a:lnSpc>
                <a:spcPct val="120000"/>
              </a:lnSpc>
              <a:spcBef>
                <a:spcPct val="50000"/>
              </a:spcBef>
            </a:pPr>
            <a:r>
              <a:rPr lang="zh-CN" altLang="zh-CN"/>
              <a:t>		               G[S]：S→if(E) S(1);</a:t>
            </a:r>
          </a:p>
          <a:p>
            <a:pPr algn="just" eaLnBrk="1" hangingPunct="1">
              <a:lnSpc>
                <a:spcPct val="120000"/>
              </a:lnSpc>
              <a:spcBef>
                <a:spcPct val="50000"/>
              </a:spcBef>
            </a:pPr>
            <a:r>
              <a:rPr lang="zh-CN" altLang="zh-CN"/>
              <a:t>		                     S→if(E) S(1); else S(2);</a:t>
            </a:r>
          </a:p>
          <a:p>
            <a:pPr algn="just" eaLnBrk="1" hangingPunct="1">
              <a:lnSpc>
                <a:spcPct val="120000"/>
              </a:lnSpc>
              <a:spcBef>
                <a:spcPct val="50000"/>
              </a:spcBef>
            </a:pPr>
            <a:r>
              <a:rPr lang="zh-CN" altLang="zh-CN"/>
              <a:t>为了在扫描条件语句过程中不失时机地处理和回填有关信息，可将G[S] 改写为如下的G'[S]：</a:t>
            </a:r>
          </a:p>
          <a:p>
            <a:pPr algn="just" eaLnBrk="1" hangingPunct="1">
              <a:lnSpc>
                <a:spcPct val="120000"/>
              </a:lnSpc>
              <a:spcBef>
                <a:spcPct val="50000"/>
              </a:spcBef>
            </a:pPr>
            <a:r>
              <a:rPr lang="zh-CN" altLang="zh-CN"/>
              <a:t>                      G'[S]：（1）S→CS(1);</a:t>
            </a:r>
          </a:p>
          <a:p>
            <a:pPr algn="just" eaLnBrk="1" hangingPunct="1">
              <a:lnSpc>
                <a:spcPct val="120000"/>
              </a:lnSpc>
              <a:spcBef>
                <a:spcPct val="50000"/>
              </a:spcBef>
            </a:pPr>
            <a:r>
              <a:rPr lang="zh-CN" altLang="zh-CN"/>
              <a:t>　　		          （2）C→if(E)</a:t>
            </a:r>
          </a:p>
        </p:txBody>
      </p:sp>
    </p:spTree>
  </p:cSld>
  <p:clrMapOvr>
    <a:masterClrMapping/>
  </p:clrMapOvr>
  <p:transition>
    <p:random/>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a:extLst>
              <a:ext uri="{FF2B5EF4-FFF2-40B4-BE49-F238E27FC236}">
                <a16:creationId xmlns:a16="http://schemas.microsoft.com/office/drawing/2014/main" id="{3FBD7F17-5F91-2664-67A5-C977ECCC71AD}"/>
              </a:ext>
            </a:extLst>
          </p:cNvPr>
          <p:cNvSpPr txBox="1">
            <a:spLocks noChangeArrowheads="1"/>
          </p:cNvSpPr>
          <p:nvPr/>
        </p:nvSpPr>
        <p:spPr bwMode="auto">
          <a:xfrm>
            <a:off x="174625" y="1254125"/>
            <a:ext cx="869315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（3）S→TPS(2);</a:t>
            </a:r>
          </a:p>
          <a:p>
            <a:pPr algn="just" eaLnBrk="1" hangingPunct="1">
              <a:lnSpc>
                <a:spcPct val="130000"/>
              </a:lnSpc>
              <a:spcBef>
                <a:spcPct val="50000"/>
              </a:spcBef>
            </a:pPr>
            <a:r>
              <a:rPr lang="zh-CN" altLang="en-US"/>
              <a:t>　　		          （4）TP→CS(1); else</a:t>
            </a:r>
          </a:p>
          <a:p>
            <a:pPr algn="just" eaLnBrk="1" hangingPunct="1">
              <a:lnSpc>
                <a:spcPct val="130000"/>
              </a:lnSpc>
              <a:spcBef>
                <a:spcPct val="50000"/>
              </a:spcBef>
            </a:pPr>
            <a:r>
              <a:rPr lang="zh-CN" altLang="en-US"/>
              <a:t>根据程序语言的处理顺序，首先用产生式（2）C→if(E) 进行归约，这时E的真出口即为E所生成四元式序列后的下一个地址。因此，将“)”后的第一个四元式地址回填至E的真出口，E的假出口地址则作为待填信息放在C的语义变量C.chain中，即</a:t>
            </a:r>
          </a:p>
          <a:p>
            <a:pPr algn="just" eaLnBrk="1" hangingPunct="1">
              <a:lnSpc>
                <a:spcPct val="130000"/>
              </a:lnSpc>
              <a:spcBef>
                <a:spcPct val="50000"/>
              </a:spcBef>
            </a:pPr>
            <a:r>
              <a:rPr lang="zh-CN" altLang="en-US"/>
              <a:t>	             C→if(E)   { backpatch( E.tc, nxq );</a:t>
            </a:r>
          </a:p>
          <a:p>
            <a:pPr algn="just" eaLnBrk="1" hangingPunct="1">
              <a:lnSpc>
                <a:spcPct val="130000"/>
              </a:lnSpc>
              <a:spcBef>
                <a:spcPct val="50000"/>
              </a:spcBef>
            </a:pPr>
            <a:r>
              <a:rPr lang="zh-CN" altLang="en-US"/>
              <a:t>                		     C.chain=E.fc; }</a:t>
            </a:r>
          </a:p>
        </p:txBody>
      </p:sp>
    </p:spTree>
  </p:cSld>
  <p:clrMapOvr>
    <a:masterClrMapping/>
  </p:clrMapOvr>
  <p:transition>
    <p:random/>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FEB28102-4D1B-FB61-87A2-21FA83F92FCB}"/>
              </a:ext>
            </a:extLst>
          </p:cNvPr>
          <p:cNvSpPr txBox="1">
            <a:spLocks noChangeArrowheads="1"/>
          </p:cNvSpPr>
          <p:nvPr/>
        </p:nvSpPr>
        <p:spPr bwMode="auto">
          <a:xfrm>
            <a:off x="188913" y="1312863"/>
            <a:ext cx="8709025"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接下来用产生式（1）S→CS(1); 继续向上归约。这时已经处理到S→if(E) S(1);，由于归约时E的真出口已经处理，而E的假出口（即语句S的出口）同时是语句S(1)的出口，但此时语句S的出口地址未定，故将C.chain和S(1).chain一起作为S的待填信息链用函数merge链在一起保留在S的语义值S.chain中，即有</a:t>
            </a:r>
          </a:p>
          <a:p>
            <a:pPr algn="just" eaLnBrk="1" hangingPunct="1">
              <a:lnSpc>
                <a:spcPct val="140000"/>
              </a:lnSpc>
              <a:spcBef>
                <a:spcPct val="50000"/>
              </a:spcBef>
            </a:pPr>
            <a:r>
              <a:rPr lang="zh-CN" altLang="en-US"/>
              <a:t>	S→CS(1);     {S.chain=merge(C.chain, S(1).chain)}</a:t>
            </a:r>
          </a:p>
        </p:txBody>
      </p:sp>
    </p:spTree>
  </p:cSld>
  <p:clrMapOvr>
    <a:masterClrMapping/>
  </p:clrMapOvr>
  <p:transition>
    <p:random/>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a:extLst>
              <a:ext uri="{FF2B5EF4-FFF2-40B4-BE49-F238E27FC236}">
                <a16:creationId xmlns:a16="http://schemas.microsoft.com/office/drawing/2014/main" id="{60FCD688-C30C-B107-8337-FD07689D3E72}"/>
              </a:ext>
            </a:extLst>
          </p:cNvPr>
          <p:cNvSpPr txBox="1">
            <a:spLocks noChangeArrowheads="1"/>
          </p:cNvSpPr>
          <p:nvPr/>
        </p:nvSpPr>
        <p:spPr bwMode="auto">
          <a:xfrm>
            <a:off x="188913" y="1241425"/>
            <a:ext cx="8709025"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如果此时条件语句为不含else的条件句，则在产生式（1）、（2）归约为S后即可以用下一个将要产生的四元式地址（即S的出口地址）来回填S的出口地址链（即S.chain）；如果此时条件语句为if-else形式，则继续用产生式（4）TP→CS(1); else归约。</a:t>
            </a:r>
          </a:p>
        </p:txBody>
      </p:sp>
    </p:spTree>
  </p:cSld>
  <p:clrMapOvr>
    <a:masterClrMapping/>
  </p:clrMapOvr>
  <p:transition>
    <p:random/>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9FA2C217-614E-C643-C6A5-975BC33A2ABB}"/>
              </a:ext>
            </a:extLst>
          </p:cNvPr>
          <p:cNvSpPr txBox="1">
            <a:spLocks noChangeArrowheads="1"/>
          </p:cNvSpPr>
          <p:nvPr/>
        </p:nvSpPr>
        <p:spPr bwMode="auto">
          <a:xfrm>
            <a:off x="188913" y="1241425"/>
            <a:ext cx="8709025"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用TP→CS(1); else 归约时首先产生S(1)语句序列之后的一个无条件转移四元式（以便跳过S(2)，见图4–10的结构框图），该四元式的地址（即标号）保留在q中，以便待获知要转移的地址后再进行回填，也即</a:t>
            </a:r>
          </a:p>
          <a:p>
            <a:pPr algn="just" eaLnBrk="1" hangingPunct="1">
              <a:lnSpc>
                <a:spcPct val="140000"/>
              </a:lnSpc>
              <a:spcBef>
                <a:spcPct val="50000"/>
              </a:spcBef>
            </a:pPr>
            <a:r>
              <a:rPr lang="zh-CN" altLang="en-US"/>
              <a:t>(i)   ( S(1)的第一个四元式 )        	//E的真出口</a:t>
            </a:r>
          </a:p>
          <a:p>
            <a:pPr algn="just" eaLnBrk="1" hangingPunct="1">
              <a:lnSpc>
                <a:spcPct val="140000"/>
              </a:lnSpc>
              <a:spcBef>
                <a:spcPct val="50000"/>
              </a:spcBef>
            </a:pPr>
            <a:r>
              <a:rPr lang="zh-CN" altLang="en-US"/>
              <a:t>        (q−1)  ( S(1)的最后一个四元式 )</a:t>
            </a:r>
          </a:p>
          <a:p>
            <a:pPr algn="just" eaLnBrk="1" hangingPunct="1">
              <a:lnSpc>
                <a:spcPct val="140000"/>
              </a:lnSpc>
              <a:spcBef>
                <a:spcPct val="50000"/>
              </a:spcBef>
            </a:pPr>
            <a:r>
              <a:rPr lang="zh-CN" altLang="en-US"/>
              <a:t>        (q)   ( j, _, _, 0 )        //无条件跳过S(2)，其转移地址有待回填</a:t>
            </a:r>
          </a:p>
          <a:p>
            <a:pPr algn="just" eaLnBrk="1" hangingPunct="1">
              <a:lnSpc>
                <a:spcPct val="140000"/>
              </a:lnSpc>
              <a:spcBef>
                <a:spcPct val="50000"/>
              </a:spcBef>
            </a:pPr>
            <a:r>
              <a:rPr lang="zh-CN" altLang="en-US"/>
              <a:t>        (q+1)  ( S(2)的第一个四元式 )    	//E的假出口</a:t>
            </a:r>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48C88288-7F62-EB55-3795-7587CF2DFFE3}"/>
              </a:ext>
            </a:extLst>
          </p:cNvPr>
          <p:cNvSpPr txBox="1">
            <a:spLocks noChangeArrowheads="1"/>
          </p:cNvSpPr>
          <p:nvPr/>
        </p:nvSpPr>
        <p:spPr bwMode="auto">
          <a:xfrm>
            <a:off x="265113" y="304800"/>
            <a:ext cx="8650287" cy="65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if (character== '=')</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(relop,LE);</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else</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retract ( );</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(relop</a:t>
            </a:r>
            <a:r>
              <a:rPr kumimoji="1" lang="zh-CN" altLang="en-US" sz="2400" u="none">
                <a:latin typeface="Times New Roman" panose="02020603050405020304" pitchFamily="18" charset="0"/>
              </a:rPr>
              <a:t>，</a:t>
            </a:r>
            <a:r>
              <a:rPr kumimoji="1" lang="en-US" altLang="zh-CN" sz="2400" u="none">
                <a:latin typeface="Times New Roman" panose="02020603050405020304" pitchFamily="18" charset="0"/>
              </a:rPr>
              <a:t>LT);</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break; </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getchar ( );</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if (character== '=')</a:t>
            </a:r>
          </a:p>
          <a:p>
            <a:pPr algn="just" eaLnBrk="1" hangingPunct="1">
              <a:lnSpc>
                <a:spcPct val="120000"/>
              </a:lnSpc>
              <a:spcBef>
                <a:spcPct val="3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(relop, EQ);</a:t>
            </a:r>
          </a:p>
        </p:txBody>
      </p:sp>
    </p:spTree>
  </p:cSld>
  <p:clrMapOvr>
    <a:masterClrMapping/>
  </p:clrMapOvr>
  <p:transition>
    <p:random/>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a:extLst>
              <a:ext uri="{FF2B5EF4-FFF2-40B4-BE49-F238E27FC236}">
                <a16:creationId xmlns:a16="http://schemas.microsoft.com/office/drawing/2014/main" id="{C8E90BAF-003F-D94D-9557-2D523F5DD4F8}"/>
              </a:ext>
            </a:extLst>
          </p:cNvPr>
          <p:cNvSpPr txBox="1">
            <a:spLocks noChangeArrowheads="1"/>
          </p:cNvSpPr>
          <p:nvPr/>
        </p:nvSpPr>
        <p:spPr bwMode="auto">
          <a:xfrm>
            <a:off x="261938" y="1266825"/>
            <a:ext cx="85185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此时q的出口也就是整个条件语句的出口，因此应将其与S.chain链接后挂入链头为TP.chain的链中。此外，emit 产生四元式q后nxq自动加1（即为q+1），其地址即为else后（也即S(2)）的第一个四元式地址，它也是E的假出口地址，因此应将此地址回填到E.fc即C.chain中，即有</a:t>
            </a:r>
          </a:p>
          <a:p>
            <a:pPr algn="just" eaLnBrk="1" hangingPunct="1">
              <a:lnSpc>
                <a:spcPct val="130000"/>
              </a:lnSpc>
              <a:spcBef>
                <a:spcPct val="50000"/>
              </a:spcBef>
            </a:pPr>
            <a:r>
              <a:rPr lang="zh-CN" altLang="en-US"/>
              <a:t>	       TP→CS(1); else { q=nxq;</a:t>
            </a:r>
          </a:p>
          <a:p>
            <a:pPr algn="just" eaLnBrk="1" hangingPunct="1">
              <a:lnSpc>
                <a:spcPct val="130000"/>
              </a:lnSpc>
              <a:spcBef>
                <a:spcPct val="50000"/>
              </a:spcBef>
            </a:pPr>
            <a:r>
              <a:rPr lang="zh-CN" altLang="en-US"/>
              <a:t>                  		 emit( j, _, _, 0 );</a:t>
            </a:r>
          </a:p>
        </p:txBody>
      </p:sp>
    </p:spTree>
  </p:cSld>
  <p:clrMapOvr>
    <a:masterClrMapping/>
  </p:clrMapOvr>
  <p:transition>
    <p:random/>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a:extLst>
              <a:ext uri="{FF2B5EF4-FFF2-40B4-BE49-F238E27FC236}">
                <a16:creationId xmlns:a16="http://schemas.microsoft.com/office/drawing/2014/main" id="{13562DD8-CF1C-1450-0560-CDE0F79641D5}"/>
              </a:ext>
            </a:extLst>
          </p:cNvPr>
          <p:cNvSpPr txBox="1">
            <a:spLocks noChangeArrowheads="1"/>
          </p:cNvSpPr>
          <p:nvPr/>
        </p:nvSpPr>
        <p:spPr bwMode="auto">
          <a:xfrm>
            <a:off x="203200" y="1266825"/>
            <a:ext cx="8723313"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backpatch( C.chain, nxq );</a:t>
            </a:r>
          </a:p>
          <a:p>
            <a:pPr algn="just" eaLnBrk="1" hangingPunct="1">
              <a:lnSpc>
                <a:spcPct val="140000"/>
              </a:lnSpc>
              <a:spcBef>
                <a:spcPct val="50000"/>
              </a:spcBef>
            </a:pPr>
            <a:r>
              <a:rPr lang="zh-CN" altLang="en-US"/>
              <a:t>  			 TP.chain=merge( S.chain, q ); }        </a:t>
            </a:r>
          </a:p>
          <a:p>
            <a:pPr algn="just" eaLnBrk="1" hangingPunct="1">
              <a:lnSpc>
                <a:spcPct val="140000"/>
              </a:lnSpc>
              <a:spcBef>
                <a:spcPct val="50000"/>
              </a:spcBef>
            </a:pPr>
            <a:r>
              <a:rPr lang="zh-CN" altLang="en-US"/>
              <a:t>        最后用产生式（3）S→TPS(2); 归约。S(2)语句序列处理完后继续翻译if语句之后的后继语句，这时就有了后继语句的四元式地址，该地址也是整个if语句的出口地址，它与S(2)语句序列的出口一致。由于S(2)的出口待填信息在S(2).chain中，故将TP.chain与S(2).chain链接后挂入链头为S.chain的链中，即</a:t>
            </a:r>
          </a:p>
          <a:p>
            <a:pPr algn="just" eaLnBrk="1" hangingPunct="1">
              <a:lnSpc>
                <a:spcPct val="140000"/>
              </a:lnSpc>
              <a:spcBef>
                <a:spcPct val="50000"/>
              </a:spcBef>
            </a:pPr>
            <a:r>
              <a:rPr lang="zh-CN" altLang="en-US"/>
              <a:t>	 S→TPS(2);      {S.chain=merge( TP.chain, S(2).chain );}</a:t>
            </a:r>
          </a:p>
        </p:txBody>
      </p:sp>
    </p:spTree>
  </p:cSld>
  <p:clrMapOvr>
    <a:masterClrMapping/>
  </p:clrMapOvr>
  <p:transition>
    <p:random/>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a:extLst>
              <a:ext uri="{FF2B5EF4-FFF2-40B4-BE49-F238E27FC236}">
                <a16:creationId xmlns:a16="http://schemas.microsoft.com/office/drawing/2014/main" id="{87F1C670-541B-4424-24B1-07D93B92D595}"/>
              </a:ext>
            </a:extLst>
          </p:cNvPr>
          <p:cNvSpPr txBox="1">
            <a:spLocks noChangeArrowheads="1"/>
          </p:cNvSpPr>
          <p:nvPr/>
        </p:nvSpPr>
        <p:spPr bwMode="auto">
          <a:xfrm>
            <a:off x="174625" y="1239838"/>
            <a:ext cx="8737600"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b="1">
                <a:ea typeface="方正小标宋简体" charset="-122"/>
              </a:rPr>
              <a:t>4.5.2  条件循环语句while的翻译</a:t>
            </a:r>
          </a:p>
          <a:p>
            <a:pPr algn="just" eaLnBrk="1" hangingPunct="1">
              <a:lnSpc>
                <a:spcPct val="140000"/>
              </a:lnSpc>
              <a:spcBef>
                <a:spcPct val="50000"/>
              </a:spcBef>
            </a:pPr>
            <a:r>
              <a:rPr lang="zh-CN" altLang="en-US">
                <a:ea typeface="黑体" panose="02010609060101010101" pitchFamily="49" charset="-122"/>
              </a:rPr>
              <a:t>　　1．条件循环语句while的代码结构</a:t>
            </a:r>
          </a:p>
          <a:p>
            <a:pPr algn="just" eaLnBrk="1" hangingPunct="1">
              <a:lnSpc>
                <a:spcPct val="140000"/>
              </a:lnSpc>
              <a:spcBef>
                <a:spcPct val="50000"/>
              </a:spcBef>
            </a:pPr>
            <a:r>
              <a:rPr lang="zh-CN" altLang="en-US"/>
              <a:t>        循环语句while(E) S(1); 通常被翻译成如图4-12所示的代码结构。布尔表达式E的“真”出口出向S(1)代码段的第一个四元式，紧接S(1)代码段之后应产生一条转向测试E的无条件转移指令；而E的“假”出口将导致程序控制离开整个while语句而去执行while语句之后的后继语句。</a:t>
            </a:r>
          </a:p>
        </p:txBody>
      </p:sp>
    </p:spTree>
  </p:cSld>
  <p:clrMapOvr>
    <a:masterClrMapping/>
  </p:clrMapOvr>
  <p:transition>
    <p:random/>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92010850-1DA7-41A5-1189-F88D6A356D40}"/>
              </a:ext>
            </a:extLst>
          </p:cNvPr>
          <p:cNvSpPr>
            <a:spLocks noChangeArrowheads="1"/>
          </p:cNvSpPr>
          <p:nvPr/>
        </p:nvSpPr>
        <p:spPr bwMode="auto">
          <a:xfrm>
            <a:off x="1905000" y="4598988"/>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图4–12  条件循环语句while的代码结构</a:t>
            </a:r>
          </a:p>
        </p:txBody>
      </p:sp>
      <p:pic>
        <p:nvPicPr>
          <p:cNvPr id="110595" name="Picture 3" descr="4-11">
            <a:extLst>
              <a:ext uri="{FF2B5EF4-FFF2-40B4-BE49-F238E27FC236}">
                <a16:creationId xmlns:a16="http://schemas.microsoft.com/office/drawing/2014/main" id="{B71EACE3-9BD0-CB30-0EDA-5243C965F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35138"/>
            <a:ext cx="5273675" cy="271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a:extLst>
              <a:ext uri="{FF2B5EF4-FFF2-40B4-BE49-F238E27FC236}">
                <a16:creationId xmlns:a16="http://schemas.microsoft.com/office/drawing/2014/main" id="{8B0D94A4-752E-E8D2-1AD3-6F3691B2E176}"/>
              </a:ext>
            </a:extLst>
          </p:cNvPr>
          <p:cNvSpPr txBox="1">
            <a:spLocks noChangeArrowheads="1"/>
          </p:cNvSpPr>
          <p:nvPr/>
        </p:nvSpPr>
        <p:spPr bwMode="auto">
          <a:xfrm>
            <a:off x="188913" y="1284288"/>
            <a:ext cx="8766175"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注意：E的“假”出口目标即使在整个while语句翻译完之后也未必明确。例如：</a:t>
            </a:r>
          </a:p>
          <a:p>
            <a:pPr algn="just" eaLnBrk="1" hangingPunct="1">
              <a:lnSpc>
                <a:spcPct val="140000"/>
              </a:lnSpc>
              <a:spcBef>
                <a:spcPct val="50000"/>
              </a:spcBef>
            </a:pPr>
            <a:r>
              <a:rPr lang="zh-CN" altLang="en-US">
                <a:ea typeface="楷体_GB2312" pitchFamily="49" charset="-122"/>
              </a:rPr>
              <a:t>		                if (E1) while (E2) S1; else S2;</a:t>
            </a:r>
          </a:p>
          <a:p>
            <a:pPr algn="just" eaLnBrk="1" hangingPunct="1">
              <a:lnSpc>
                <a:spcPct val="140000"/>
              </a:lnSpc>
              <a:spcBef>
                <a:spcPct val="50000"/>
              </a:spcBef>
            </a:pPr>
            <a:r>
              <a:rPr lang="zh-CN" altLang="en-US">
                <a:ea typeface="楷体_GB2312" pitchFamily="49" charset="-122"/>
              </a:rPr>
              <a:t>       这种情况仍是由于语句的嵌套性引起的，所以只好把E的假出口作为循环语句的语义值S.chain保留下来，以便在处理外层语句时再伺机回填。</a:t>
            </a:r>
          </a:p>
        </p:txBody>
      </p:sp>
    </p:spTree>
  </p:cSld>
  <p:clrMapOvr>
    <a:masterClrMapping/>
  </p:clrMapOvr>
  <p:transition>
    <p:random/>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a:extLst>
              <a:ext uri="{FF2B5EF4-FFF2-40B4-BE49-F238E27FC236}">
                <a16:creationId xmlns:a16="http://schemas.microsoft.com/office/drawing/2014/main" id="{8B39E55A-CBD5-9A4A-365E-A2C76E3BFE04}"/>
              </a:ext>
            </a:extLst>
          </p:cNvPr>
          <p:cNvSpPr txBox="1">
            <a:spLocks noChangeArrowheads="1"/>
          </p:cNvSpPr>
          <p:nvPr/>
        </p:nvSpPr>
        <p:spPr bwMode="auto">
          <a:xfrm>
            <a:off x="160338" y="1254125"/>
            <a:ext cx="8809037"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pPr>
            <a:r>
              <a:rPr lang="zh-CN" altLang="en-US">
                <a:ea typeface="黑体" panose="02010609060101010101" pitchFamily="49" charset="-122"/>
              </a:rPr>
              <a:t>　　2．条件循环语句while的文法和语义子程序设计</a:t>
            </a:r>
          </a:p>
          <a:p>
            <a:pPr algn="just" eaLnBrk="1" hangingPunct="1">
              <a:lnSpc>
                <a:spcPct val="125000"/>
              </a:lnSpc>
              <a:spcBef>
                <a:spcPct val="50000"/>
              </a:spcBef>
            </a:pPr>
            <a:r>
              <a:rPr lang="zh-CN" altLang="en-US"/>
              <a:t>　　同样，我们给出易于及时处理和回填的循环语句while的文法G[S] 如下：</a:t>
            </a:r>
          </a:p>
          <a:p>
            <a:pPr algn="just" eaLnBrk="1" hangingPunct="1">
              <a:lnSpc>
                <a:spcPct val="125000"/>
              </a:lnSpc>
              <a:spcBef>
                <a:spcPct val="50000"/>
              </a:spcBef>
            </a:pPr>
            <a:r>
              <a:rPr lang="zh-CN" altLang="en-US"/>
              <a:t>                    G[S]：（1）S→WdS(1)</a:t>
            </a:r>
          </a:p>
          <a:p>
            <a:pPr algn="just" eaLnBrk="1" hangingPunct="1">
              <a:lnSpc>
                <a:spcPct val="125000"/>
              </a:lnSpc>
              <a:spcBef>
                <a:spcPct val="50000"/>
              </a:spcBef>
            </a:pPr>
            <a:r>
              <a:rPr lang="zh-CN" altLang="en-US"/>
              <a:t>                      	        （2）Wd→W(E)</a:t>
            </a:r>
          </a:p>
          <a:p>
            <a:pPr algn="just" eaLnBrk="1" hangingPunct="1">
              <a:lnSpc>
                <a:spcPct val="125000"/>
              </a:lnSpc>
              <a:spcBef>
                <a:spcPct val="50000"/>
              </a:spcBef>
            </a:pPr>
            <a:r>
              <a:rPr lang="zh-CN" altLang="en-US"/>
              <a:t>                      	        （3）W→while</a:t>
            </a:r>
          </a:p>
        </p:txBody>
      </p:sp>
    </p:spTree>
  </p:cSld>
  <p:clrMapOvr>
    <a:masterClrMapping/>
  </p:clrMapOvr>
  <p:transition>
    <p:random/>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a:extLst>
              <a:ext uri="{FF2B5EF4-FFF2-40B4-BE49-F238E27FC236}">
                <a16:creationId xmlns:a16="http://schemas.microsoft.com/office/drawing/2014/main" id="{04AC7A18-8438-DA1C-DCEB-380E45ACF5CF}"/>
              </a:ext>
            </a:extLst>
          </p:cNvPr>
          <p:cNvSpPr txBox="1">
            <a:spLocks noChangeArrowheads="1"/>
          </p:cNvSpPr>
          <p:nvPr/>
        </p:nvSpPr>
        <p:spPr bwMode="auto">
          <a:xfrm>
            <a:off x="231775" y="1254125"/>
            <a:ext cx="8809038"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pPr>
            <a:r>
              <a:rPr lang="zh-CN" altLang="zh-CN"/>
              <a:t>根据while语句的扫描加工顺序，首先用产生式（3）W→while进行归约，这时nxq即为E的第一个四元式地址，我们将其保留在W.quad中。然后继续扫描并用产生式（2）Wd→W(E) 归约，即扫描完“)”后可以用backpatch(E.tc,nxq)回填E.tc值；而E.fc则要等到S(1)语句序列全部产生后才能回填，因此E.fc作为待填信息用Wd.chain=E.fc传下去。</a:t>
            </a:r>
          </a:p>
        </p:txBody>
      </p:sp>
    </p:spTree>
  </p:cSld>
  <p:clrMapOvr>
    <a:masterClrMapping/>
  </p:clrMapOvr>
  <p:transition>
    <p:random/>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a:extLst>
              <a:ext uri="{FF2B5EF4-FFF2-40B4-BE49-F238E27FC236}">
                <a16:creationId xmlns:a16="http://schemas.microsoft.com/office/drawing/2014/main" id="{84CC9B4C-088A-106D-57CF-C47980E621BD}"/>
              </a:ext>
            </a:extLst>
          </p:cNvPr>
          <p:cNvSpPr txBox="1">
            <a:spLocks noChangeArrowheads="1"/>
          </p:cNvSpPr>
          <p:nvPr/>
        </p:nvSpPr>
        <p:spPr bwMode="auto">
          <a:xfrm>
            <a:off x="261938" y="1284288"/>
            <a:ext cx="8605837"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当用产生式（1）S→WdS(1); 归约时，S(1)语句序列的全部四元式已经产生。根据图4–12 while语句代码结构的特点，此时应无条件返回到E的第一个四元式继续对条件E进行测试，即形成四元式 ( j, _, _, Wd.quad )，同时用backpatch( S(1). chain, Wd. quad ) 回填E的入口地址到S(1)语句序列中所有需要该信息的四元式中。</a:t>
            </a:r>
          </a:p>
        </p:txBody>
      </p:sp>
    </p:spTree>
  </p:cSld>
  <p:clrMapOvr>
    <a:masterClrMapping/>
  </p:clrMapOvr>
  <p:transition>
    <p:random/>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a:extLst>
              <a:ext uri="{FF2B5EF4-FFF2-40B4-BE49-F238E27FC236}">
                <a16:creationId xmlns:a16="http://schemas.microsoft.com/office/drawing/2014/main" id="{9F1CB448-7B06-564C-41FF-51E9EE782D93}"/>
              </a:ext>
            </a:extLst>
          </p:cNvPr>
          <p:cNvSpPr txBox="1">
            <a:spLocks noChangeArrowheads="1"/>
          </p:cNvSpPr>
          <p:nvPr/>
        </p:nvSpPr>
        <p:spPr bwMode="auto">
          <a:xfrm>
            <a:off x="152400" y="1296988"/>
            <a:ext cx="8839200"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在无条件转移语句 ( j, _, _, Wd.quad ) 之后即为while语句的后继语句，而这个后继语句中的第一个四元式地址即为while语句E的假出口，保存在Wd.chain中。考虑到嵌套情况，将Wd.chain信息作为整个while语句的出口保留在S.chain中，以便适当时机回填。因此，文法G[S] 对应的语义加工子程序如下：</a:t>
            </a:r>
          </a:p>
          <a:p>
            <a:pPr algn="just" eaLnBrk="1" hangingPunct="1">
              <a:lnSpc>
                <a:spcPct val="140000"/>
              </a:lnSpc>
              <a:spcBef>
                <a:spcPct val="50000"/>
              </a:spcBef>
            </a:pPr>
            <a:r>
              <a:rPr lang="zh-CN" altLang="en-US"/>
              <a:t>　（1）W→while       	{ W.quad=nxq; }</a:t>
            </a:r>
          </a:p>
        </p:txBody>
      </p:sp>
    </p:spTree>
  </p:cSld>
  <p:clrMapOvr>
    <a:masterClrMapping/>
  </p:clrMapOvr>
  <p:transition>
    <p:random/>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a:extLst>
              <a:ext uri="{FF2B5EF4-FFF2-40B4-BE49-F238E27FC236}">
                <a16:creationId xmlns:a16="http://schemas.microsoft.com/office/drawing/2014/main" id="{747202F8-B5D5-D1D3-475C-8E623EB09F0F}"/>
              </a:ext>
            </a:extLst>
          </p:cNvPr>
          <p:cNvSpPr txBox="1">
            <a:spLocks noChangeArrowheads="1"/>
          </p:cNvSpPr>
          <p:nvPr/>
        </p:nvSpPr>
        <p:spPr bwMode="auto">
          <a:xfrm>
            <a:off x="144463" y="1311275"/>
            <a:ext cx="88392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（2）Wd→W(E)       	{ backpatch( E.tc, nxq );</a:t>
            </a:r>
          </a:p>
          <a:p>
            <a:pPr algn="just" eaLnBrk="1" hangingPunct="1">
              <a:lnSpc>
                <a:spcPct val="140000"/>
              </a:lnSpc>
              <a:spcBef>
                <a:spcPct val="50000"/>
              </a:spcBef>
            </a:pPr>
            <a:r>
              <a:rPr lang="zh-CN" altLang="en-US"/>
              <a:t>                                                    Wd.chain=E.fc;</a:t>
            </a:r>
          </a:p>
          <a:p>
            <a:pPr algn="just" eaLnBrk="1" hangingPunct="1">
              <a:lnSpc>
                <a:spcPct val="140000"/>
              </a:lnSpc>
              <a:spcBef>
                <a:spcPct val="50000"/>
              </a:spcBef>
            </a:pPr>
            <a:r>
              <a:rPr lang="zh-CN" altLang="en-US"/>
              <a:t>                  		                Wd.quad= W.quad; }　</a:t>
            </a:r>
          </a:p>
          <a:p>
            <a:pPr algn="just" eaLnBrk="1" hangingPunct="1">
              <a:lnSpc>
                <a:spcPct val="140000"/>
              </a:lnSpc>
              <a:spcBef>
                <a:spcPct val="50000"/>
              </a:spcBef>
            </a:pPr>
            <a:r>
              <a:rPr lang="zh-CN" altLang="en-US"/>
              <a:t>   （3）S→Wd S(1);        { backpatch( S(1).chain, Wd.quad );</a:t>
            </a:r>
          </a:p>
          <a:p>
            <a:pPr algn="just" eaLnBrk="1" hangingPunct="1">
              <a:lnSpc>
                <a:spcPct val="140000"/>
              </a:lnSpc>
              <a:spcBef>
                <a:spcPct val="50000"/>
              </a:spcBef>
            </a:pPr>
            <a:r>
              <a:rPr lang="zh-CN" altLang="en-US"/>
              <a:t>                                               emit(( j, _, _, Wd.quad );</a:t>
            </a:r>
          </a:p>
          <a:p>
            <a:pPr algn="just" eaLnBrk="1" hangingPunct="1">
              <a:lnSpc>
                <a:spcPct val="140000"/>
              </a:lnSpc>
              <a:spcBef>
                <a:spcPct val="50000"/>
              </a:spcBef>
            </a:pPr>
            <a:r>
              <a:rPr lang="zh-CN" altLang="en-US"/>
              <a:t>                                               S.chain=Wd.chain; }</a:t>
            </a:r>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71F75D36-2B63-5EBE-FE16-2914C31961E9}"/>
              </a:ext>
            </a:extLst>
          </p:cNvPr>
          <p:cNvSpPr txBox="1">
            <a:spLocks noChangeArrowheads="1"/>
          </p:cNvSpPr>
          <p:nvPr/>
        </p:nvSpPr>
        <p:spPr bwMode="auto">
          <a:xfrm>
            <a:off x="203200" y="457200"/>
            <a:ext cx="8766175" cy="639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else</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retract ( );</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 null);</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break; </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case ';':</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return (';', null);</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break;</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default:</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error ( );</a:t>
            </a:r>
          </a:p>
          <a:p>
            <a:pPr algn="just" eaLnBrk="1" hangingPunct="1">
              <a:lnSpc>
                <a:spcPct val="130000"/>
              </a:lnSpc>
              <a:spcBef>
                <a:spcPct val="15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t>
            </a:r>
          </a:p>
        </p:txBody>
      </p:sp>
      <p:sp>
        <p:nvSpPr>
          <p:cNvPr id="29699" name="AutoShape 3">
            <a:hlinkClick r:id="" action="ppaction://hlinkshowjump?jump=firstslide" highlightClick="1"/>
            <a:extLst>
              <a:ext uri="{FF2B5EF4-FFF2-40B4-BE49-F238E27FC236}">
                <a16:creationId xmlns:a16="http://schemas.microsoft.com/office/drawing/2014/main" id="{17623FD4-828D-13C5-93D1-70355AB7FA70}"/>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a:extLst>
              <a:ext uri="{FF2B5EF4-FFF2-40B4-BE49-F238E27FC236}">
                <a16:creationId xmlns:a16="http://schemas.microsoft.com/office/drawing/2014/main" id="{0DB5594E-FB48-6BA8-07D8-848ECFBD4DCE}"/>
              </a:ext>
            </a:extLst>
          </p:cNvPr>
          <p:cNvSpPr txBox="1">
            <a:spLocks noChangeArrowheads="1"/>
          </p:cNvSpPr>
          <p:nvPr/>
        </p:nvSpPr>
        <p:spPr bwMode="auto">
          <a:xfrm>
            <a:off x="160338" y="1254125"/>
            <a:ext cx="8809037"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pPr>
            <a:r>
              <a:rPr lang="zh-CN" altLang="zh-CN">
                <a:ea typeface="黑体" panose="02010609060101010101" pitchFamily="49" charset="-122"/>
              </a:rPr>
              <a:t>　　3．循环语句do和for的代码结构</a:t>
            </a:r>
          </a:p>
          <a:p>
            <a:pPr algn="just" eaLnBrk="1" hangingPunct="1">
              <a:lnSpc>
                <a:spcPct val="125000"/>
              </a:lnSpc>
              <a:spcBef>
                <a:spcPct val="50000"/>
              </a:spcBef>
            </a:pPr>
            <a:r>
              <a:rPr lang="zh-CN" altLang="zh-CN"/>
              <a:t>　　循环语句do S(1) while(E); 通常被翻译成如图4-13所示的代码结构。首先翻译S(1)的代码，然后翻译布尔表达式E的代码；E的“真”出口出向S(1)代码段的第一个四元式，而E的“假”出口则使程序控制离开整个do语句而去执行do语句之后的后继语句。</a:t>
            </a:r>
          </a:p>
        </p:txBody>
      </p:sp>
    </p:spTree>
  </p:cSld>
  <p:clrMapOvr>
    <a:masterClrMapping/>
  </p:clrMapOvr>
  <p:transition>
    <p:random/>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1513">
            <a:extLst>
              <a:ext uri="{FF2B5EF4-FFF2-40B4-BE49-F238E27FC236}">
                <a16:creationId xmlns:a16="http://schemas.microsoft.com/office/drawing/2014/main" id="{D9284E38-FDA6-6232-81A8-B80414CD5951}"/>
              </a:ext>
            </a:extLst>
          </p:cNvPr>
          <p:cNvGrpSpPr>
            <a:grpSpLocks/>
          </p:cNvGrpSpPr>
          <p:nvPr/>
        </p:nvGrpSpPr>
        <p:grpSpPr bwMode="auto">
          <a:xfrm>
            <a:off x="2700338" y="1844675"/>
            <a:ext cx="3960812" cy="2813050"/>
            <a:chOff x="0" y="0"/>
            <a:chExt cx="2205" cy="1550"/>
          </a:xfrm>
        </p:grpSpPr>
        <p:sp>
          <p:nvSpPr>
            <p:cNvPr id="118788" name="Rectangle 1514">
              <a:extLst>
                <a:ext uri="{FF2B5EF4-FFF2-40B4-BE49-F238E27FC236}">
                  <a16:creationId xmlns:a16="http://schemas.microsoft.com/office/drawing/2014/main" id="{9E245D30-57FC-A98B-CCA2-767C54FA027B}"/>
                </a:ext>
              </a:extLst>
            </p:cNvPr>
            <p:cNvSpPr>
              <a:spLocks noChangeArrowheads="1"/>
            </p:cNvSpPr>
            <p:nvPr/>
          </p:nvSpPr>
          <p:spPr bwMode="auto">
            <a:xfrm>
              <a:off x="21" y="31"/>
              <a:ext cx="1449" cy="46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S(1)的代码</a:t>
              </a:r>
            </a:p>
            <a:p>
              <a:pPr eaLnBrk="1" hangingPunct="1"/>
              <a:endParaRPr lang="zh-CN" altLang="zh-CN"/>
            </a:p>
          </p:txBody>
        </p:sp>
        <p:sp>
          <p:nvSpPr>
            <p:cNvPr id="118789" name="Rectangle 1515">
              <a:extLst>
                <a:ext uri="{FF2B5EF4-FFF2-40B4-BE49-F238E27FC236}">
                  <a16:creationId xmlns:a16="http://schemas.microsoft.com/office/drawing/2014/main" id="{B2BDB7D1-7C62-55D2-34BF-04AA70D3F9FF}"/>
                </a:ext>
              </a:extLst>
            </p:cNvPr>
            <p:cNvSpPr>
              <a:spLocks noChangeArrowheads="1"/>
            </p:cNvSpPr>
            <p:nvPr/>
          </p:nvSpPr>
          <p:spPr bwMode="auto">
            <a:xfrm>
              <a:off x="0" y="713"/>
              <a:ext cx="1449" cy="46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E的代码</a:t>
              </a:r>
            </a:p>
            <a:p>
              <a:pPr eaLnBrk="1" hangingPunct="1"/>
              <a:endParaRPr lang="zh-CN" altLang="zh-CN"/>
            </a:p>
          </p:txBody>
        </p:sp>
        <p:sp>
          <p:nvSpPr>
            <p:cNvPr id="118790" name="Line 1516">
              <a:extLst>
                <a:ext uri="{FF2B5EF4-FFF2-40B4-BE49-F238E27FC236}">
                  <a16:creationId xmlns:a16="http://schemas.microsoft.com/office/drawing/2014/main" id="{BBAF3E35-01BF-209B-F530-7C154B409D64}"/>
                </a:ext>
              </a:extLst>
            </p:cNvPr>
            <p:cNvSpPr>
              <a:spLocks noChangeShapeType="1"/>
            </p:cNvSpPr>
            <p:nvPr/>
          </p:nvSpPr>
          <p:spPr bwMode="auto">
            <a:xfrm>
              <a:off x="1323" y="806"/>
              <a:ext cx="462" cy="0"/>
            </a:xfrm>
            <a:prstGeom prst="line">
              <a:avLst/>
            </a:prstGeom>
            <a:noFill/>
            <a:ln w="9525">
              <a:solidFill>
                <a:srgbClr val="000000"/>
              </a:solidFill>
              <a:round/>
              <a:headEnd type="oval" w="med" len="sm"/>
              <a:tailEnd/>
            </a:ln>
            <a:extLst>
              <a:ext uri="{909E8E84-426E-40DD-AFC4-6F175D3DCCD1}">
                <a14:hiddenFill xmlns:a14="http://schemas.microsoft.com/office/drawing/2010/main">
                  <a:noFill/>
                </a14:hiddenFill>
              </a:ext>
            </a:extLst>
          </p:spPr>
          <p:txBody>
            <a:bodyPr/>
            <a:lstStyle/>
            <a:p>
              <a:endParaRPr lang="zh-CN" altLang="en-US"/>
            </a:p>
          </p:txBody>
        </p:sp>
        <p:sp>
          <p:nvSpPr>
            <p:cNvPr id="118791" name="Line 1517">
              <a:extLst>
                <a:ext uri="{FF2B5EF4-FFF2-40B4-BE49-F238E27FC236}">
                  <a16:creationId xmlns:a16="http://schemas.microsoft.com/office/drawing/2014/main" id="{B5775EE5-295A-1193-C409-8F59455D8C3F}"/>
                </a:ext>
              </a:extLst>
            </p:cNvPr>
            <p:cNvSpPr>
              <a:spLocks noChangeShapeType="1"/>
            </p:cNvSpPr>
            <p:nvPr/>
          </p:nvSpPr>
          <p:spPr bwMode="auto">
            <a:xfrm flipV="1">
              <a:off x="1785" y="31"/>
              <a:ext cx="0" cy="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792" name="Line 1518">
              <a:extLst>
                <a:ext uri="{FF2B5EF4-FFF2-40B4-BE49-F238E27FC236}">
                  <a16:creationId xmlns:a16="http://schemas.microsoft.com/office/drawing/2014/main" id="{1FF0A70B-C0B4-0102-EF30-BDDDAD10304C}"/>
                </a:ext>
              </a:extLst>
            </p:cNvPr>
            <p:cNvSpPr>
              <a:spLocks noChangeShapeType="1"/>
            </p:cNvSpPr>
            <p:nvPr/>
          </p:nvSpPr>
          <p:spPr bwMode="auto">
            <a:xfrm flipH="1">
              <a:off x="1470" y="31"/>
              <a:ext cx="31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793" name="Line 1519">
              <a:extLst>
                <a:ext uri="{FF2B5EF4-FFF2-40B4-BE49-F238E27FC236}">
                  <a16:creationId xmlns:a16="http://schemas.microsoft.com/office/drawing/2014/main" id="{53F5004C-3CA9-DDBC-EB8E-42132E7A3BD7}"/>
                </a:ext>
              </a:extLst>
            </p:cNvPr>
            <p:cNvSpPr>
              <a:spLocks noChangeShapeType="1"/>
            </p:cNvSpPr>
            <p:nvPr/>
          </p:nvSpPr>
          <p:spPr bwMode="auto">
            <a:xfrm>
              <a:off x="1323" y="1054"/>
              <a:ext cx="462" cy="0"/>
            </a:xfrm>
            <a:prstGeom prst="line">
              <a:avLst/>
            </a:prstGeom>
            <a:noFill/>
            <a:ln w="9525">
              <a:solidFill>
                <a:srgbClr val="000000"/>
              </a:solidFill>
              <a:round/>
              <a:headEnd type="oval" w="med" len="sm"/>
              <a:tailEnd/>
            </a:ln>
            <a:extLst>
              <a:ext uri="{909E8E84-426E-40DD-AFC4-6F175D3DCCD1}">
                <a14:hiddenFill xmlns:a14="http://schemas.microsoft.com/office/drawing/2010/main">
                  <a:noFill/>
                </a14:hiddenFill>
              </a:ext>
            </a:extLst>
          </p:spPr>
          <p:txBody>
            <a:bodyPr/>
            <a:lstStyle/>
            <a:p>
              <a:endParaRPr lang="zh-CN" altLang="en-US"/>
            </a:p>
          </p:txBody>
        </p:sp>
        <p:sp>
          <p:nvSpPr>
            <p:cNvPr id="118794" name="Line 1520">
              <a:extLst>
                <a:ext uri="{FF2B5EF4-FFF2-40B4-BE49-F238E27FC236}">
                  <a16:creationId xmlns:a16="http://schemas.microsoft.com/office/drawing/2014/main" id="{80A14CDC-8558-8BE4-A8F5-B30A8975582A}"/>
                </a:ext>
              </a:extLst>
            </p:cNvPr>
            <p:cNvSpPr>
              <a:spLocks noChangeShapeType="1"/>
            </p:cNvSpPr>
            <p:nvPr/>
          </p:nvSpPr>
          <p:spPr bwMode="auto">
            <a:xfrm>
              <a:off x="1785" y="1054"/>
              <a:ext cx="0" cy="4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795" name="Line 1521">
              <a:extLst>
                <a:ext uri="{FF2B5EF4-FFF2-40B4-BE49-F238E27FC236}">
                  <a16:creationId xmlns:a16="http://schemas.microsoft.com/office/drawing/2014/main" id="{DF5D59FC-9AA1-261C-7D9D-2595CA74B0C3}"/>
                </a:ext>
              </a:extLst>
            </p:cNvPr>
            <p:cNvSpPr>
              <a:spLocks noChangeShapeType="1"/>
            </p:cNvSpPr>
            <p:nvPr/>
          </p:nvSpPr>
          <p:spPr bwMode="auto">
            <a:xfrm flipH="1">
              <a:off x="756" y="1550"/>
              <a:ext cx="102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796" name="Text Box 1522">
              <a:extLst>
                <a:ext uri="{FF2B5EF4-FFF2-40B4-BE49-F238E27FC236}">
                  <a16:creationId xmlns:a16="http://schemas.microsoft.com/office/drawing/2014/main" id="{432F65F0-258C-8D97-A684-40427F489EA7}"/>
                </a:ext>
              </a:extLst>
            </p:cNvPr>
            <p:cNvSpPr txBox="1">
              <a:spLocks noChangeArrowheads="1"/>
            </p:cNvSpPr>
            <p:nvPr/>
          </p:nvSpPr>
          <p:spPr bwMode="auto">
            <a:xfrm>
              <a:off x="1911" y="0"/>
              <a:ext cx="273" cy="3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T</a:t>
              </a:r>
            </a:p>
            <a:p>
              <a:pPr eaLnBrk="1" hangingPunct="1"/>
              <a:endParaRPr lang="zh-CN" altLang="zh-CN"/>
            </a:p>
          </p:txBody>
        </p:sp>
        <p:sp>
          <p:nvSpPr>
            <p:cNvPr id="118797" name="Text Box 1523">
              <a:extLst>
                <a:ext uri="{FF2B5EF4-FFF2-40B4-BE49-F238E27FC236}">
                  <a16:creationId xmlns:a16="http://schemas.microsoft.com/office/drawing/2014/main" id="{691F7E86-379E-CEF1-0FC6-00D19D7A18C5}"/>
                </a:ext>
              </a:extLst>
            </p:cNvPr>
            <p:cNvSpPr txBox="1">
              <a:spLocks noChangeArrowheads="1"/>
            </p:cNvSpPr>
            <p:nvPr/>
          </p:nvSpPr>
          <p:spPr bwMode="auto">
            <a:xfrm>
              <a:off x="1932" y="1054"/>
              <a:ext cx="273" cy="3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F</a:t>
              </a:r>
            </a:p>
            <a:p>
              <a:pPr eaLnBrk="1" hangingPunct="1"/>
              <a:endParaRPr lang="zh-CN" altLang="zh-CN"/>
            </a:p>
          </p:txBody>
        </p:sp>
      </p:grpSp>
      <p:sp>
        <p:nvSpPr>
          <p:cNvPr id="118787" name="Text Box 13">
            <a:extLst>
              <a:ext uri="{FF2B5EF4-FFF2-40B4-BE49-F238E27FC236}">
                <a16:creationId xmlns:a16="http://schemas.microsoft.com/office/drawing/2014/main" id="{B26C1143-6138-C00B-0E6A-818E77F3E078}"/>
              </a:ext>
            </a:extLst>
          </p:cNvPr>
          <p:cNvSpPr txBox="1">
            <a:spLocks noChangeArrowheads="1"/>
          </p:cNvSpPr>
          <p:nvPr/>
        </p:nvSpPr>
        <p:spPr bwMode="auto">
          <a:xfrm>
            <a:off x="2265363" y="4797425"/>
            <a:ext cx="4538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b="1">
                <a:latin typeface="宋体" panose="02010600030101010101" pitchFamily="2" charset="-122"/>
                <a:sym typeface="宋体" panose="02010600030101010101" pitchFamily="2" charset="-122"/>
              </a:rPr>
              <a:t>图</a:t>
            </a:r>
            <a:r>
              <a:rPr lang="zh-CN" altLang="zh-CN" b="1">
                <a:cs typeface="Times New Roman" panose="02020603050405020304" pitchFamily="18" charset="0"/>
                <a:sym typeface="Times New Roman" panose="02020603050405020304" pitchFamily="18" charset="0"/>
              </a:rPr>
              <a:t>4</a:t>
            </a:r>
            <a:r>
              <a:rPr lang="zh-CN" altLang="zh-CN" b="1">
                <a:latin typeface="宋体" panose="02010600030101010101" pitchFamily="2" charset="-122"/>
                <a:sym typeface="宋体" panose="02010600030101010101" pitchFamily="2" charset="-122"/>
              </a:rPr>
              <a:t>-</a:t>
            </a:r>
            <a:r>
              <a:rPr lang="zh-CN" altLang="zh-CN" b="1">
                <a:cs typeface="Times New Roman" panose="02020603050405020304" pitchFamily="18" charset="0"/>
                <a:sym typeface="Times New Roman" panose="02020603050405020304" pitchFamily="18" charset="0"/>
              </a:rPr>
              <a:t>1</a:t>
            </a:r>
            <a:r>
              <a:rPr lang="zh-CN" altLang="zh-CN" b="1">
                <a:latin typeface="宋体" panose="02010600030101010101" pitchFamily="2" charset="-122"/>
                <a:sym typeface="宋体" panose="02010600030101010101" pitchFamily="2" charset="-122"/>
              </a:rPr>
              <a:t>3</a:t>
            </a:r>
            <a:r>
              <a:rPr lang="zh-CN" altLang="zh-CN" b="1">
                <a:cs typeface="Times New Roman" panose="02020603050405020304" pitchFamily="18" charset="0"/>
                <a:sym typeface="Times New Roman" panose="02020603050405020304" pitchFamily="18" charset="0"/>
              </a:rPr>
              <a:t>  </a:t>
            </a:r>
            <a:r>
              <a:rPr lang="zh-CN" altLang="zh-CN" b="1">
                <a:latin typeface="宋体" panose="02010600030101010101" pitchFamily="2" charset="-122"/>
                <a:sym typeface="宋体" panose="02010600030101010101" pitchFamily="2" charset="-122"/>
              </a:rPr>
              <a:t>循环语句</a:t>
            </a:r>
            <a:r>
              <a:rPr lang="zh-CN" altLang="zh-CN" b="1">
                <a:cs typeface="Times New Roman" panose="02020603050405020304" pitchFamily="18" charset="0"/>
                <a:sym typeface="Times New Roman" panose="02020603050405020304" pitchFamily="18" charset="0"/>
              </a:rPr>
              <a:t>do</a:t>
            </a:r>
            <a:r>
              <a:rPr lang="zh-CN" altLang="zh-CN" b="1">
                <a:latin typeface="宋体" panose="02010600030101010101" pitchFamily="2" charset="-122"/>
                <a:sym typeface="宋体" panose="02010600030101010101" pitchFamily="2" charset="-122"/>
              </a:rPr>
              <a:t>的代码结构</a:t>
            </a:r>
            <a:endParaRPr lang="zh-CN" altLang="zh-CN"/>
          </a:p>
        </p:txBody>
      </p:sp>
    </p:spTree>
  </p:cSld>
  <p:clrMapOvr>
    <a:masterClrMapping/>
  </p:clrMapOvr>
  <p:transition>
    <p:random/>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C46126F-BD7A-10FB-B2CC-EE4DC546BA5B}"/>
              </a:ext>
            </a:extLst>
          </p:cNvPr>
          <p:cNvSpPr>
            <a:spLocks noGrp="1" noChangeArrowheads="1"/>
          </p:cNvSpPr>
          <p:nvPr>
            <p:ph type="body" idx="1"/>
          </p:nvPr>
        </p:nvSpPr>
        <p:spPr>
          <a:xfrm>
            <a:off x="395288" y="1196975"/>
            <a:ext cx="8229600" cy="4968875"/>
          </a:xfrm>
        </p:spPr>
        <p:txBody>
          <a:bodyPr/>
          <a:lstStyle/>
          <a:p>
            <a:pPr marL="0" indent="0" eaLnBrk="1" hangingPunct="1">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C</a:t>
            </a:r>
            <a:r>
              <a:rPr lang="zh-CN" altLang="en-US" b="0">
                <a:effectLst/>
                <a:latin typeface="Times New Roman" panose="02020603050405020304" pitchFamily="18" charset="0"/>
                <a:sym typeface="Arial" panose="020B0604020202020204" pitchFamily="34" charset="0"/>
              </a:rPr>
              <a:t>语言的</a:t>
            </a:r>
            <a:r>
              <a:rPr lang="en-US" altLang="zh-CN" b="0">
                <a:effectLst/>
                <a:latin typeface="Times New Roman" panose="02020603050405020304" pitchFamily="18" charset="0"/>
                <a:sym typeface="Arial" panose="020B0604020202020204" pitchFamily="34" charset="0"/>
              </a:rPr>
              <a:t>for</a:t>
            </a:r>
            <a:r>
              <a:rPr lang="zh-CN" altLang="en-US" b="0">
                <a:effectLst/>
                <a:latin typeface="Times New Roman" panose="02020603050405020304" pitchFamily="18" charset="0"/>
                <a:sym typeface="Arial" panose="020B0604020202020204" pitchFamily="34" charset="0"/>
              </a:rPr>
              <a:t>语句不同于其他高级语言中的</a:t>
            </a:r>
            <a:r>
              <a:rPr lang="en-US" altLang="zh-CN" b="0">
                <a:effectLst/>
                <a:latin typeface="Times New Roman" panose="02020603050405020304" pitchFamily="18" charset="0"/>
                <a:sym typeface="Arial" panose="020B0604020202020204" pitchFamily="34" charset="0"/>
              </a:rPr>
              <a:t>for</a:t>
            </a:r>
            <a:r>
              <a:rPr lang="zh-CN" altLang="en-US" b="0">
                <a:effectLst/>
                <a:latin typeface="Times New Roman" panose="02020603050405020304" pitchFamily="18" charset="0"/>
                <a:sym typeface="Arial" panose="020B0604020202020204" pitchFamily="34" charset="0"/>
              </a:rPr>
              <a:t>语句，其功能更加强大，使用更加灵活。</a:t>
            </a:r>
            <a:r>
              <a:rPr lang="en-US" altLang="zh-CN" b="0">
                <a:effectLst/>
                <a:latin typeface="Times New Roman" panose="02020603050405020304" pitchFamily="18" charset="0"/>
                <a:sym typeface="Arial" panose="020B0604020202020204" pitchFamily="34" charset="0"/>
              </a:rPr>
              <a:t>for</a:t>
            </a:r>
            <a:r>
              <a:rPr lang="zh-CN" altLang="en-US" b="0">
                <a:effectLst/>
                <a:latin typeface="Times New Roman" panose="02020603050405020304" pitchFamily="18" charset="0"/>
                <a:sym typeface="Arial" panose="020B0604020202020204" pitchFamily="34" charset="0"/>
              </a:rPr>
              <a:t>循环语句的一般形式为：</a:t>
            </a:r>
          </a:p>
          <a:p>
            <a:pPr marL="0" indent="0" eaLnBrk="1" hangingPunct="1">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for( E1; E2; E3 ) S(1);</a:t>
            </a:r>
          </a:p>
          <a:p>
            <a:pPr marL="0" indent="0" eaLnBrk="1" hangingPunct="1">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for</a:t>
            </a:r>
            <a:r>
              <a:rPr lang="zh-CN" altLang="en-US" b="0">
                <a:effectLst/>
                <a:latin typeface="Times New Roman" panose="02020603050405020304" pitchFamily="18" charset="0"/>
                <a:sym typeface="Arial" panose="020B0604020202020204" pitchFamily="34" charset="0"/>
              </a:rPr>
              <a:t>语句圆括号中两个分号分隔的三个表达式</a:t>
            </a:r>
            <a:r>
              <a:rPr lang="en-US" altLang="zh-CN" b="0">
                <a:effectLst/>
                <a:latin typeface="Times New Roman" panose="02020603050405020304" pitchFamily="18" charset="0"/>
                <a:sym typeface="Arial" panose="020B0604020202020204" pitchFamily="34" charset="0"/>
              </a:rPr>
              <a:t>E1</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E2</a:t>
            </a:r>
            <a:r>
              <a:rPr lang="zh-CN" altLang="en-US" b="0">
                <a:effectLst/>
                <a:latin typeface="Times New Roman" panose="02020603050405020304" pitchFamily="18" charset="0"/>
                <a:sym typeface="Arial" panose="020B0604020202020204" pitchFamily="34" charset="0"/>
              </a:rPr>
              <a:t>和</a:t>
            </a:r>
            <a:r>
              <a:rPr lang="en-US" altLang="zh-CN" b="0">
                <a:effectLst/>
                <a:latin typeface="Times New Roman" panose="02020603050405020304" pitchFamily="18" charset="0"/>
                <a:sym typeface="Arial" panose="020B0604020202020204" pitchFamily="34" charset="0"/>
              </a:rPr>
              <a:t>E3</a:t>
            </a:r>
            <a:r>
              <a:rPr lang="zh-CN" altLang="en-US" b="0">
                <a:effectLst/>
                <a:latin typeface="Times New Roman" panose="02020603050405020304" pitchFamily="18" charset="0"/>
                <a:sym typeface="Arial" panose="020B0604020202020204" pitchFamily="34" charset="0"/>
              </a:rPr>
              <a:t>的作用如下：</a:t>
            </a:r>
          </a:p>
          <a:p>
            <a:pPr marL="0" indent="0" eaLnBrk="1" hangingPunct="1">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1</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E1</a:t>
            </a:r>
            <a:r>
              <a:rPr lang="zh-CN" altLang="en-US" b="0">
                <a:effectLst/>
                <a:latin typeface="Times New Roman" panose="02020603050405020304" pitchFamily="18" charset="0"/>
                <a:sym typeface="Arial" panose="020B0604020202020204" pitchFamily="34" charset="0"/>
              </a:rPr>
              <a:t>：给循环控制变量赋初值，只在循环开始时执行一次。</a:t>
            </a:r>
          </a:p>
          <a:p>
            <a:pPr marL="0" indent="0" eaLnBrk="1" hangingPunct="1">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2</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E2</a:t>
            </a:r>
            <a:r>
              <a:rPr lang="zh-CN" altLang="en-US" b="0">
                <a:effectLst/>
                <a:latin typeface="Times New Roman" panose="02020603050405020304" pitchFamily="18" charset="0"/>
                <a:sym typeface="Arial" panose="020B0604020202020204" pitchFamily="34" charset="0"/>
              </a:rPr>
              <a:t>：作为控制循环的条件在每次循环之前进行计算；如果条件成立（非</a:t>
            </a:r>
            <a:r>
              <a:rPr lang="en-US" altLang="zh-CN" b="0">
                <a:effectLst/>
                <a:latin typeface="Times New Roman" panose="02020603050405020304" pitchFamily="18" charset="0"/>
                <a:sym typeface="Arial" panose="020B0604020202020204" pitchFamily="34" charset="0"/>
              </a:rPr>
              <a:t>0</a:t>
            </a:r>
            <a:r>
              <a:rPr lang="zh-CN" altLang="en-US" b="0">
                <a:effectLst/>
                <a:latin typeface="Times New Roman" panose="02020603050405020304" pitchFamily="18" charset="0"/>
                <a:sym typeface="Arial" panose="020B0604020202020204" pitchFamily="34" charset="0"/>
              </a:rPr>
              <a:t>）则执行循环体语句，如果条件不成立（为</a:t>
            </a:r>
            <a:r>
              <a:rPr lang="en-US" altLang="zh-CN" b="0">
                <a:effectLst/>
                <a:latin typeface="Times New Roman" panose="02020603050405020304" pitchFamily="18" charset="0"/>
                <a:sym typeface="Arial" panose="020B0604020202020204" pitchFamily="34" charset="0"/>
              </a:rPr>
              <a:t>0</a:t>
            </a:r>
            <a:r>
              <a:rPr lang="zh-CN" altLang="en-US" b="0">
                <a:effectLst/>
                <a:latin typeface="Times New Roman" panose="02020603050405020304" pitchFamily="18" charset="0"/>
                <a:sym typeface="Arial" panose="020B0604020202020204" pitchFamily="34" charset="0"/>
              </a:rPr>
              <a:t>）则结束循环。</a:t>
            </a:r>
          </a:p>
          <a:p>
            <a:pPr marL="0" indent="0" eaLnBrk="1" hangingPunct="1">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3</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E3</a:t>
            </a:r>
            <a:r>
              <a:rPr lang="zh-CN" altLang="en-US" b="0">
                <a:effectLst/>
                <a:latin typeface="Times New Roman" panose="02020603050405020304" pitchFamily="18" charset="0"/>
                <a:sym typeface="Arial" panose="020B0604020202020204" pitchFamily="34" charset="0"/>
              </a:rPr>
              <a:t>：用于改变循环控制变量的值，使得循环条件趋向于不成立（以便结束循环）。</a:t>
            </a:r>
          </a:p>
        </p:txBody>
      </p:sp>
    </p:spTree>
  </p:cSld>
  <p:clrMapOvr>
    <a:masterClrMapping/>
  </p:clrMapOvr>
  <p:transition>
    <p:random/>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8F8A21D7-666F-0432-489A-1DE7B72F7131}"/>
              </a:ext>
            </a:extLst>
          </p:cNvPr>
          <p:cNvSpPr>
            <a:spLocks noGrp="1" noChangeArrowheads="1"/>
          </p:cNvSpPr>
          <p:nvPr>
            <p:ph type="body" idx="1"/>
          </p:nvPr>
        </p:nvSpPr>
        <p:spPr>
          <a:xfrm>
            <a:off x="395288" y="1268413"/>
            <a:ext cx="8229600" cy="4525962"/>
          </a:xfrm>
        </p:spPr>
        <p:txBody>
          <a:bodyPr/>
          <a:lstStyle/>
          <a:p>
            <a:pPr marL="0" indent="0" eaLnBrk="1" hangingPunct="1">
              <a:buFont typeface="Wingdings" panose="05000000000000000000" pitchFamily="2" charset="2"/>
              <a:buNone/>
              <a:defRPr/>
            </a:pPr>
            <a:r>
              <a:rPr lang="en-US" altLang="zh-CN" b="0">
                <a:effectLst/>
                <a:latin typeface="Times New Roman" pitchFamily="18" charset="0"/>
                <a:sym typeface="Arial" pitchFamily="34" charset="0"/>
              </a:rPr>
              <a:t>for</a:t>
            </a:r>
            <a:r>
              <a:rPr lang="zh-CN" altLang="en-US" b="0">
                <a:effectLst/>
                <a:latin typeface="Times New Roman" pitchFamily="18" charset="0"/>
                <a:sym typeface="Arial" pitchFamily="34" charset="0"/>
              </a:rPr>
              <a:t>语句的执行过程分解为如下几步：</a:t>
            </a:r>
          </a:p>
          <a:p>
            <a:pPr marL="0" indent="0" eaLnBrk="1" hangingPunct="1">
              <a:buFont typeface="Wingdings" panose="05000000000000000000" pitchFamily="2" charset="2"/>
              <a:buNone/>
              <a:defRPr/>
            </a:pPr>
            <a:r>
              <a:rPr lang="zh-CN" altLang="en-US" b="0">
                <a:effectLst/>
                <a:latin typeface="Times New Roman" pitchFamily="18" charset="0"/>
                <a:sym typeface="Arial" pitchFamily="34" charset="0"/>
              </a:rPr>
              <a:t>（</a:t>
            </a:r>
            <a:r>
              <a:rPr lang="en-US" altLang="zh-CN" b="0">
                <a:effectLst/>
                <a:latin typeface="Times New Roman" pitchFamily="18" charset="0"/>
                <a:sym typeface="Arial" pitchFamily="34" charset="0"/>
              </a:rPr>
              <a:t>1</a:t>
            </a:r>
            <a:r>
              <a:rPr lang="zh-CN" altLang="en-US" b="0">
                <a:effectLst/>
                <a:latin typeface="Times New Roman" pitchFamily="18" charset="0"/>
                <a:sym typeface="Arial" pitchFamily="34" charset="0"/>
              </a:rPr>
              <a:t>）计算</a:t>
            </a:r>
            <a:r>
              <a:rPr lang="en-US" altLang="zh-CN" b="0">
                <a:effectLst/>
                <a:latin typeface="Times New Roman" pitchFamily="18" charset="0"/>
                <a:sym typeface="Arial" pitchFamily="34" charset="0"/>
              </a:rPr>
              <a:t>E1</a:t>
            </a:r>
            <a:r>
              <a:rPr lang="zh-CN" altLang="en-US" b="0">
                <a:effectLst/>
                <a:latin typeface="Times New Roman" pitchFamily="18" charset="0"/>
                <a:sym typeface="Arial" pitchFamily="34" charset="0"/>
              </a:rPr>
              <a:t>；</a:t>
            </a:r>
          </a:p>
          <a:p>
            <a:pPr marL="0" indent="0" eaLnBrk="1" hangingPunct="1">
              <a:buFont typeface="Wingdings" panose="05000000000000000000" pitchFamily="2" charset="2"/>
              <a:buNone/>
              <a:defRPr/>
            </a:pPr>
            <a:r>
              <a:rPr lang="zh-CN" altLang="en-US" b="0">
                <a:effectLst/>
                <a:latin typeface="Times New Roman" pitchFamily="18" charset="0"/>
                <a:sym typeface="Arial" pitchFamily="34" charset="0"/>
              </a:rPr>
              <a:t>（</a:t>
            </a:r>
            <a:r>
              <a:rPr lang="en-US" altLang="zh-CN" b="0">
                <a:effectLst/>
                <a:latin typeface="Times New Roman" pitchFamily="18" charset="0"/>
                <a:sym typeface="Arial" pitchFamily="34" charset="0"/>
              </a:rPr>
              <a:t>2</a:t>
            </a:r>
            <a:r>
              <a:rPr lang="zh-CN" altLang="en-US" b="0">
                <a:effectLst/>
                <a:latin typeface="Times New Roman" pitchFamily="18" charset="0"/>
                <a:sym typeface="Arial" pitchFamily="34" charset="0"/>
              </a:rPr>
              <a:t>）求解</a:t>
            </a:r>
            <a:r>
              <a:rPr lang="en-US" altLang="zh-CN" b="0">
                <a:effectLst/>
                <a:latin typeface="Times New Roman" pitchFamily="18" charset="0"/>
                <a:sym typeface="Arial" pitchFamily="34" charset="0"/>
              </a:rPr>
              <a:t>E2</a:t>
            </a:r>
            <a:r>
              <a:rPr lang="zh-CN" altLang="en-US" b="0">
                <a:effectLst/>
                <a:latin typeface="Times New Roman" pitchFamily="18" charset="0"/>
                <a:sym typeface="Arial" pitchFamily="34" charset="0"/>
              </a:rPr>
              <a:t>；若值为真（非</a:t>
            </a:r>
            <a:r>
              <a:rPr lang="en-US" altLang="zh-CN" b="0">
                <a:effectLst/>
                <a:latin typeface="Times New Roman" pitchFamily="18" charset="0"/>
                <a:sym typeface="Arial" pitchFamily="34" charset="0"/>
              </a:rPr>
              <a:t>0</a:t>
            </a:r>
            <a:r>
              <a:rPr lang="zh-CN" altLang="en-US" b="0">
                <a:effectLst/>
                <a:latin typeface="Times New Roman" pitchFamily="18" charset="0"/>
                <a:sym typeface="Arial" pitchFamily="34" charset="0"/>
              </a:rPr>
              <a:t>）则执行循环体语句，然后转（</a:t>
            </a:r>
            <a:r>
              <a:rPr lang="en-US" altLang="zh-CN" b="0">
                <a:effectLst/>
                <a:latin typeface="Times New Roman" pitchFamily="18" charset="0"/>
                <a:sym typeface="Arial" pitchFamily="34" charset="0"/>
              </a:rPr>
              <a:t>3</a:t>
            </a:r>
            <a:r>
              <a:rPr lang="zh-CN" altLang="en-US" b="0">
                <a:effectLst/>
                <a:latin typeface="Times New Roman" pitchFamily="18" charset="0"/>
                <a:sym typeface="Arial" pitchFamily="34" charset="0"/>
              </a:rPr>
              <a:t>）；若值为假（</a:t>
            </a:r>
            <a:r>
              <a:rPr lang="en-US" altLang="zh-CN" b="0">
                <a:effectLst/>
                <a:latin typeface="Times New Roman" pitchFamily="18" charset="0"/>
                <a:sym typeface="Arial" pitchFamily="34" charset="0"/>
              </a:rPr>
              <a:t>0</a:t>
            </a:r>
            <a:r>
              <a:rPr lang="zh-CN" altLang="en-US" b="0">
                <a:effectLst/>
                <a:latin typeface="Times New Roman" pitchFamily="18" charset="0"/>
                <a:sym typeface="Arial" pitchFamily="34" charset="0"/>
              </a:rPr>
              <a:t>）则转（</a:t>
            </a:r>
            <a:r>
              <a:rPr lang="en-US" altLang="zh-CN" b="0">
                <a:effectLst/>
                <a:latin typeface="Times New Roman" pitchFamily="18" charset="0"/>
                <a:sym typeface="Arial" pitchFamily="34" charset="0"/>
              </a:rPr>
              <a:t>5</a:t>
            </a:r>
            <a:r>
              <a:rPr lang="zh-CN" altLang="en-US" b="0">
                <a:effectLst/>
                <a:latin typeface="Times New Roman" pitchFamily="18" charset="0"/>
                <a:sym typeface="Arial" pitchFamily="34" charset="0"/>
              </a:rPr>
              <a:t>）；</a:t>
            </a:r>
          </a:p>
          <a:p>
            <a:pPr marL="0" indent="0" eaLnBrk="1" hangingPunct="1">
              <a:buFont typeface="Wingdings" panose="05000000000000000000" pitchFamily="2" charset="2"/>
              <a:buNone/>
              <a:defRPr/>
            </a:pPr>
            <a:r>
              <a:rPr lang="zh-CN" altLang="en-US" b="0">
                <a:effectLst/>
                <a:latin typeface="Times New Roman" pitchFamily="18" charset="0"/>
                <a:sym typeface="Arial" pitchFamily="34" charset="0"/>
              </a:rPr>
              <a:t>（</a:t>
            </a:r>
            <a:r>
              <a:rPr lang="en-US" altLang="zh-CN" b="0">
                <a:effectLst/>
                <a:latin typeface="Times New Roman" pitchFamily="18" charset="0"/>
                <a:sym typeface="Arial" pitchFamily="34" charset="0"/>
              </a:rPr>
              <a:t>3</a:t>
            </a:r>
            <a:r>
              <a:rPr lang="zh-CN" altLang="en-US" b="0">
                <a:effectLst/>
                <a:latin typeface="Times New Roman" pitchFamily="18" charset="0"/>
                <a:sym typeface="Arial" pitchFamily="34" charset="0"/>
              </a:rPr>
              <a:t>）计算</a:t>
            </a:r>
            <a:r>
              <a:rPr lang="en-US" altLang="zh-CN" b="0">
                <a:effectLst/>
                <a:latin typeface="Times New Roman" pitchFamily="18" charset="0"/>
                <a:sym typeface="Arial" pitchFamily="34" charset="0"/>
              </a:rPr>
              <a:t>E3</a:t>
            </a:r>
            <a:r>
              <a:rPr lang="zh-CN" altLang="en-US" b="0">
                <a:effectLst/>
                <a:latin typeface="Times New Roman" pitchFamily="18" charset="0"/>
                <a:sym typeface="Arial" pitchFamily="34" charset="0"/>
              </a:rPr>
              <a:t>；</a:t>
            </a:r>
          </a:p>
          <a:p>
            <a:pPr marL="0" indent="0" eaLnBrk="1" hangingPunct="1">
              <a:buFont typeface="Wingdings" panose="05000000000000000000" pitchFamily="2" charset="2"/>
              <a:buNone/>
              <a:defRPr/>
            </a:pPr>
            <a:r>
              <a:rPr lang="zh-CN" altLang="en-US" b="0">
                <a:effectLst/>
                <a:latin typeface="Times New Roman" pitchFamily="18" charset="0"/>
                <a:sym typeface="Arial" pitchFamily="34" charset="0"/>
              </a:rPr>
              <a:t>（</a:t>
            </a:r>
            <a:r>
              <a:rPr lang="en-US" altLang="zh-CN" b="0">
                <a:effectLst/>
                <a:latin typeface="Times New Roman" pitchFamily="18" charset="0"/>
                <a:sym typeface="Arial" pitchFamily="34" charset="0"/>
              </a:rPr>
              <a:t>4</a:t>
            </a:r>
            <a:r>
              <a:rPr lang="zh-CN" altLang="en-US" b="0">
                <a:effectLst/>
                <a:latin typeface="Times New Roman" pitchFamily="18" charset="0"/>
                <a:sym typeface="Arial" pitchFamily="34" charset="0"/>
              </a:rPr>
              <a:t>）转（</a:t>
            </a:r>
            <a:r>
              <a:rPr lang="en-US" altLang="zh-CN" b="0">
                <a:effectLst/>
                <a:latin typeface="Times New Roman" pitchFamily="18" charset="0"/>
                <a:sym typeface="Arial" pitchFamily="34" charset="0"/>
              </a:rPr>
              <a:t>2</a:t>
            </a:r>
            <a:r>
              <a:rPr lang="zh-CN" altLang="en-US" b="0">
                <a:effectLst/>
                <a:latin typeface="Times New Roman" pitchFamily="18" charset="0"/>
                <a:sym typeface="Arial" pitchFamily="34" charset="0"/>
              </a:rPr>
              <a:t>）继续执行；</a:t>
            </a:r>
          </a:p>
          <a:p>
            <a:pPr marL="0" indent="0" eaLnBrk="1" hangingPunct="1">
              <a:buFont typeface="Wingdings" panose="05000000000000000000" pitchFamily="2" charset="2"/>
              <a:buNone/>
              <a:defRPr/>
            </a:pPr>
            <a:r>
              <a:rPr lang="zh-CN" altLang="en-US" b="0">
                <a:effectLst/>
                <a:latin typeface="Times New Roman" pitchFamily="18" charset="0"/>
                <a:sym typeface="Arial" pitchFamily="34" charset="0"/>
              </a:rPr>
              <a:t>（</a:t>
            </a:r>
            <a:r>
              <a:rPr lang="en-US" altLang="zh-CN" b="0">
                <a:effectLst/>
                <a:latin typeface="Times New Roman" pitchFamily="18" charset="0"/>
                <a:sym typeface="Arial" pitchFamily="34" charset="0"/>
              </a:rPr>
              <a:t>5</a:t>
            </a:r>
            <a:r>
              <a:rPr lang="zh-CN" altLang="en-US" b="0">
                <a:effectLst/>
                <a:latin typeface="Times New Roman" pitchFamily="18" charset="0"/>
                <a:sym typeface="Arial" pitchFamily="34" charset="0"/>
              </a:rPr>
              <a:t>）结束循环。</a:t>
            </a:r>
          </a:p>
          <a:p>
            <a:pPr marL="0" indent="0" eaLnBrk="1" hangingPunct="1">
              <a:lnSpc>
                <a:spcPct val="110000"/>
              </a:lnSpc>
              <a:buFont typeface="Wingdings" panose="05000000000000000000" pitchFamily="2" charset="2"/>
              <a:buNone/>
              <a:defRPr/>
            </a:pPr>
            <a:endParaRPr lang="zh-CN" altLang="en-US"/>
          </a:p>
        </p:txBody>
      </p:sp>
    </p:spTree>
  </p:cSld>
  <p:clrMapOvr>
    <a:masterClrMapping/>
  </p:clrMapOvr>
  <p:transition>
    <p:random/>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32B2D93D-0ECD-4E0F-ABB1-6D792B45E33B}"/>
              </a:ext>
            </a:extLst>
          </p:cNvPr>
          <p:cNvSpPr>
            <a:spLocks noGrp="1" noChangeArrowheads="1"/>
          </p:cNvSpPr>
          <p:nvPr>
            <p:ph type="body" idx="1"/>
          </p:nvPr>
        </p:nvSpPr>
        <p:spPr>
          <a:xfrm>
            <a:off x="539750" y="1265238"/>
            <a:ext cx="8229600" cy="4525962"/>
          </a:xfrm>
        </p:spPr>
        <p:txBody>
          <a:bodyPr/>
          <a:lstStyle/>
          <a:p>
            <a:pPr marL="0" indent="0" eaLnBrk="1" hangingPunct="1">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因此，</a:t>
            </a:r>
            <a:r>
              <a:rPr lang="en-US" altLang="zh-CN" b="0">
                <a:effectLst/>
                <a:latin typeface="Times New Roman" panose="02020603050405020304" pitchFamily="18" charset="0"/>
                <a:sym typeface="Arial" panose="020B0604020202020204" pitchFamily="34" charset="0"/>
              </a:rPr>
              <a:t>for( E1; E2; E3 ) S(1); </a:t>
            </a:r>
            <a:r>
              <a:rPr lang="zh-CN" altLang="en-US" b="0">
                <a:effectLst/>
                <a:latin typeface="Times New Roman" panose="02020603050405020304" pitchFamily="18" charset="0"/>
                <a:sym typeface="Arial" panose="020B0604020202020204" pitchFamily="34" charset="0"/>
              </a:rPr>
              <a:t>就相当于：</a:t>
            </a:r>
          </a:p>
          <a:p>
            <a:pPr marL="0" indent="0" eaLnBrk="1" hangingPunct="1">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E1;</a:t>
            </a:r>
          </a:p>
          <a:p>
            <a:pPr marL="0" indent="0" eaLnBrk="1" hangingPunct="1">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while(E2)</a:t>
            </a:r>
          </a:p>
          <a:p>
            <a:pPr marL="0" indent="0" eaLnBrk="1" hangingPunct="1">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a:t>
            </a:r>
          </a:p>
          <a:p>
            <a:pPr marL="0" indent="0" eaLnBrk="1" hangingPunct="1">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S(1);</a:t>
            </a:r>
          </a:p>
          <a:p>
            <a:pPr marL="0" indent="0" eaLnBrk="1" hangingPunct="1">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E3;</a:t>
            </a:r>
          </a:p>
          <a:p>
            <a:pPr marL="0" indent="0" eaLnBrk="1" hangingPunct="1">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a:t>
            </a:r>
          </a:p>
          <a:p>
            <a:pPr marL="0" indent="0" eaLnBrk="1" hangingPunct="1">
              <a:buFont typeface="Wingdings" panose="05000000000000000000" pitchFamily="2" charset="2"/>
              <a:buNone/>
            </a:pPr>
            <a:endParaRPr lang="en-US" altLang="zh-CN" b="0">
              <a:effectLst/>
              <a:latin typeface="Times New Roman" panose="02020603050405020304" pitchFamily="18" charset="0"/>
              <a:sym typeface="Arial" panose="020B0604020202020204" pitchFamily="34" charset="0"/>
            </a:endParaRPr>
          </a:p>
          <a:p>
            <a:pPr marL="0" indent="0" eaLnBrk="1" hangingPunct="1">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所以，循环语句</a:t>
            </a:r>
            <a:r>
              <a:rPr lang="en-US" altLang="zh-CN" b="0">
                <a:effectLst/>
                <a:latin typeface="Times New Roman" panose="02020603050405020304" pitchFamily="18" charset="0"/>
                <a:sym typeface="Arial" panose="020B0604020202020204" pitchFamily="34" charset="0"/>
              </a:rPr>
              <a:t>for( E1; E2; E3 ) S(1); </a:t>
            </a:r>
            <a:r>
              <a:rPr lang="zh-CN" altLang="en-US" b="0">
                <a:effectLst/>
                <a:latin typeface="Times New Roman" panose="02020603050405020304" pitchFamily="18" charset="0"/>
                <a:sym typeface="Arial" panose="020B0604020202020204" pitchFamily="34" charset="0"/>
              </a:rPr>
              <a:t>可以依照图</a:t>
            </a:r>
            <a:r>
              <a:rPr lang="en-US" altLang="zh-CN" b="0">
                <a:effectLst/>
                <a:latin typeface="Times New Roman" panose="02020603050405020304" pitchFamily="18" charset="0"/>
                <a:sym typeface="Arial" panose="020B0604020202020204" pitchFamily="34" charset="0"/>
              </a:rPr>
              <a:t>4-12</a:t>
            </a:r>
            <a:r>
              <a:rPr lang="zh-CN" altLang="en-US" b="0">
                <a:effectLst/>
                <a:latin typeface="Times New Roman" panose="02020603050405020304" pitchFamily="18" charset="0"/>
                <a:sym typeface="Arial" panose="020B0604020202020204" pitchFamily="34" charset="0"/>
              </a:rPr>
              <a:t>翻译如图</a:t>
            </a:r>
            <a:r>
              <a:rPr lang="en-US" altLang="zh-CN" b="0">
                <a:effectLst/>
                <a:latin typeface="Times New Roman" panose="02020603050405020304" pitchFamily="18" charset="0"/>
                <a:sym typeface="Arial" panose="020B0604020202020204" pitchFamily="34" charset="0"/>
              </a:rPr>
              <a:t>4-14</a:t>
            </a:r>
            <a:r>
              <a:rPr lang="zh-CN" altLang="en-US" b="0">
                <a:effectLst/>
                <a:latin typeface="Times New Roman" panose="02020603050405020304" pitchFamily="18" charset="0"/>
                <a:sym typeface="Arial" panose="020B0604020202020204" pitchFamily="34" charset="0"/>
              </a:rPr>
              <a:t>所示的代码结构。</a:t>
            </a:r>
          </a:p>
        </p:txBody>
      </p:sp>
    </p:spTree>
  </p:cSld>
  <p:clrMapOvr>
    <a:masterClrMapping/>
  </p:clrMapOvr>
  <p:transition>
    <p:random/>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82" name="Group 1524">
            <a:extLst>
              <a:ext uri="{FF2B5EF4-FFF2-40B4-BE49-F238E27FC236}">
                <a16:creationId xmlns:a16="http://schemas.microsoft.com/office/drawing/2014/main" id="{9A29B6B9-A7DA-B58B-7822-ECE7F2EDD80C}"/>
              </a:ext>
            </a:extLst>
          </p:cNvPr>
          <p:cNvGrpSpPr>
            <a:grpSpLocks/>
          </p:cNvGrpSpPr>
          <p:nvPr/>
        </p:nvGrpSpPr>
        <p:grpSpPr bwMode="auto">
          <a:xfrm>
            <a:off x="2051050" y="1339850"/>
            <a:ext cx="4535488" cy="3024188"/>
            <a:chOff x="0" y="0"/>
            <a:chExt cx="2562" cy="2945"/>
          </a:xfrm>
        </p:grpSpPr>
        <p:sp>
          <p:nvSpPr>
            <p:cNvPr id="122885" name="Text Box 1525">
              <a:extLst>
                <a:ext uri="{FF2B5EF4-FFF2-40B4-BE49-F238E27FC236}">
                  <a16:creationId xmlns:a16="http://schemas.microsoft.com/office/drawing/2014/main" id="{C6432699-4D19-9968-372E-03B8AEAF057E}"/>
                </a:ext>
              </a:extLst>
            </p:cNvPr>
            <p:cNvSpPr txBox="1">
              <a:spLocks noChangeArrowheads="1"/>
            </p:cNvSpPr>
            <p:nvPr/>
          </p:nvSpPr>
          <p:spPr bwMode="auto">
            <a:xfrm>
              <a:off x="2079" y="620"/>
              <a:ext cx="273" cy="3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T</a:t>
              </a:r>
            </a:p>
            <a:p>
              <a:pPr eaLnBrk="1" hangingPunct="1"/>
              <a:endParaRPr lang="zh-CN" altLang="zh-CN"/>
            </a:p>
          </p:txBody>
        </p:sp>
        <p:sp>
          <p:nvSpPr>
            <p:cNvPr id="122886" name="Rectangle 1526">
              <a:extLst>
                <a:ext uri="{FF2B5EF4-FFF2-40B4-BE49-F238E27FC236}">
                  <a16:creationId xmlns:a16="http://schemas.microsoft.com/office/drawing/2014/main" id="{789CF166-CA4D-9876-C2E7-778E81718593}"/>
                </a:ext>
              </a:extLst>
            </p:cNvPr>
            <p:cNvSpPr>
              <a:spLocks noChangeArrowheads="1"/>
            </p:cNvSpPr>
            <p:nvPr/>
          </p:nvSpPr>
          <p:spPr bwMode="auto">
            <a:xfrm>
              <a:off x="399" y="0"/>
              <a:ext cx="1449" cy="46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E1的代码</a:t>
              </a:r>
            </a:p>
            <a:p>
              <a:pPr eaLnBrk="1" hangingPunct="1"/>
              <a:endParaRPr lang="zh-CN" altLang="zh-CN"/>
            </a:p>
          </p:txBody>
        </p:sp>
        <p:sp>
          <p:nvSpPr>
            <p:cNvPr id="122887" name="Rectangle 1527">
              <a:extLst>
                <a:ext uri="{FF2B5EF4-FFF2-40B4-BE49-F238E27FC236}">
                  <a16:creationId xmlns:a16="http://schemas.microsoft.com/office/drawing/2014/main" id="{71A62AD4-1DF5-57E9-1D91-CB6D534086F9}"/>
                </a:ext>
              </a:extLst>
            </p:cNvPr>
            <p:cNvSpPr>
              <a:spLocks noChangeArrowheads="1"/>
            </p:cNvSpPr>
            <p:nvPr/>
          </p:nvSpPr>
          <p:spPr bwMode="auto">
            <a:xfrm>
              <a:off x="399" y="682"/>
              <a:ext cx="1449" cy="46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E2的代码</a:t>
              </a:r>
            </a:p>
            <a:p>
              <a:pPr eaLnBrk="1" hangingPunct="1"/>
              <a:endParaRPr lang="zh-CN" altLang="zh-CN"/>
            </a:p>
          </p:txBody>
        </p:sp>
        <p:sp>
          <p:nvSpPr>
            <p:cNvPr id="122888" name="Line 1528">
              <a:extLst>
                <a:ext uri="{FF2B5EF4-FFF2-40B4-BE49-F238E27FC236}">
                  <a16:creationId xmlns:a16="http://schemas.microsoft.com/office/drawing/2014/main" id="{F8FCA80F-2613-9C66-D668-14BA95F47FFC}"/>
                </a:ext>
              </a:extLst>
            </p:cNvPr>
            <p:cNvSpPr>
              <a:spLocks noChangeShapeType="1"/>
            </p:cNvSpPr>
            <p:nvPr/>
          </p:nvSpPr>
          <p:spPr bwMode="auto">
            <a:xfrm>
              <a:off x="1722" y="775"/>
              <a:ext cx="315" cy="0"/>
            </a:xfrm>
            <a:prstGeom prst="line">
              <a:avLst/>
            </a:prstGeom>
            <a:noFill/>
            <a:ln w="9525">
              <a:solidFill>
                <a:srgbClr val="000000"/>
              </a:solidFill>
              <a:round/>
              <a:headEnd type="oval" w="med" len="sm"/>
              <a:tailEnd/>
            </a:ln>
            <a:extLst>
              <a:ext uri="{909E8E84-426E-40DD-AFC4-6F175D3DCCD1}">
                <a14:hiddenFill xmlns:a14="http://schemas.microsoft.com/office/drawing/2010/main">
                  <a:noFill/>
                </a14:hiddenFill>
              </a:ext>
            </a:extLst>
          </p:spPr>
          <p:txBody>
            <a:bodyPr/>
            <a:lstStyle/>
            <a:p>
              <a:endParaRPr lang="zh-CN" altLang="en-US"/>
            </a:p>
          </p:txBody>
        </p:sp>
        <p:sp>
          <p:nvSpPr>
            <p:cNvPr id="122889" name="Line 1529">
              <a:extLst>
                <a:ext uri="{FF2B5EF4-FFF2-40B4-BE49-F238E27FC236}">
                  <a16:creationId xmlns:a16="http://schemas.microsoft.com/office/drawing/2014/main" id="{C24F0BA2-5434-C435-5FC2-7F5743EAB3D6}"/>
                </a:ext>
              </a:extLst>
            </p:cNvPr>
            <p:cNvSpPr>
              <a:spLocks noChangeShapeType="1"/>
            </p:cNvSpPr>
            <p:nvPr/>
          </p:nvSpPr>
          <p:spPr bwMode="auto">
            <a:xfrm flipV="1">
              <a:off x="2037" y="775"/>
              <a:ext cx="0" cy="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0" name="Line 1530">
              <a:extLst>
                <a:ext uri="{FF2B5EF4-FFF2-40B4-BE49-F238E27FC236}">
                  <a16:creationId xmlns:a16="http://schemas.microsoft.com/office/drawing/2014/main" id="{50B7A70B-A8BC-ED31-0792-05AA80399D52}"/>
                </a:ext>
              </a:extLst>
            </p:cNvPr>
            <p:cNvSpPr>
              <a:spLocks noChangeShapeType="1"/>
            </p:cNvSpPr>
            <p:nvPr/>
          </p:nvSpPr>
          <p:spPr bwMode="auto">
            <a:xfrm>
              <a:off x="1722" y="1023"/>
              <a:ext cx="462" cy="0"/>
            </a:xfrm>
            <a:prstGeom prst="line">
              <a:avLst/>
            </a:prstGeom>
            <a:noFill/>
            <a:ln w="9525">
              <a:solidFill>
                <a:srgbClr val="000000"/>
              </a:solidFill>
              <a:round/>
              <a:headEnd type="oval" w="med" len="sm"/>
              <a:tailEnd/>
            </a:ln>
            <a:extLst>
              <a:ext uri="{909E8E84-426E-40DD-AFC4-6F175D3DCCD1}">
                <a14:hiddenFill xmlns:a14="http://schemas.microsoft.com/office/drawing/2010/main">
                  <a:noFill/>
                </a14:hiddenFill>
              </a:ext>
            </a:extLst>
          </p:spPr>
          <p:txBody>
            <a:bodyPr/>
            <a:lstStyle/>
            <a:p>
              <a:endParaRPr lang="zh-CN" altLang="en-US"/>
            </a:p>
          </p:txBody>
        </p:sp>
        <p:sp>
          <p:nvSpPr>
            <p:cNvPr id="122891" name="Line 1531">
              <a:extLst>
                <a:ext uri="{FF2B5EF4-FFF2-40B4-BE49-F238E27FC236}">
                  <a16:creationId xmlns:a16="http://schemas.microsoft.com/office/drawing/2014/main" id="{35F84CC9-0A08-D360-7967-A3F6E7DE9209}"/>
                </a:ext>
              </a:extLst>
            </p:cNvPr>
            <p:cNvSpPr>
              <a:spLocks noChangeShapeType="1"/>
            </p:cNvSpPr>
            <p:nvPr/>
          </p:nvSpPr>
          <p:spPr bwMode="auto">
            <a:xfrm>
              <a:off x="2184" y="1023"/>
              <a:ext cx="0" cy="19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2" name="Line 1532">
              <a:extLst>
                <a:ext uri="{FF2B5EF4-FFF2-40B4-BE49-F238E27FC236}">
                  <a16:creationId xmlns:a16="http://schemas.microsoft.com/office/drawing/2014/main" id="{42E00585-A6F4-F799-230C-D289044F4DBE}"/>
                </a:ext>
              </a:extLst>
            </p:cNvPr>
            <p:cNvSpPr>
              <a:spLocks noChangeShapeType="1"/>
            </p:cNvSpPr>
            <p:nvPr/>
          </p:nvSpPr>
          <p:spPr bwMode="auto">
            <a:xfrm flipH="1">
              <a:off x="1155" y="2945"/>
              <a:ext cx="102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893" name="Text Box 1533">
              <a:extLst>
                <a:ext uri="{FF2B5EF4-FFF2-40B4-BE49-F238E27FC236}">
                  <a16:creationId xmlns:a16="http://schemas.microsoft.com/office/drawing/2014/main" id="{2ECC1CB8-2C56-4A23-BF99-D55B9ED0A2C0}"/>
                </a:ext>
              </a:extLst>
            </p:cNvPr>
            <p:cNvSpPr txBox="1">
              <a:spLocks noChangeArrowheads="1"/>
            </p:cNvSpPr>
            <p:nvPr/>
          </p:nvSpPr>
          <p:spPr bwMode="auto">
            <a:xfrm>
              <a:off x="2289" y="1054"/>
              <a:ext cx="273" cy="3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F</a:t>
              </a:r>
            </a:p>
            <a:p>
              <a:pPr eaLnBrk="1" hangingPunct="1"/>
              <a:endParaRPr lang="zh-CN" altLang="zh-CN"/>
            </a:p>
          </p:txBody>
        </p:sp>
        <p:sp>
          <p:nvSpPr>
            <p:cNvPr id="122894" name="Rectangle 1534">
              <a:extLst>
                <a:ext uri="{FF2B5EF4-FFF2-40B4-BE49-F238E27FC236}">
                  <a16:creationId xmlns:a16="http://schemas.microsoft.com/office/drawing/2014/main" id="{9713CE94-94F5-7F85-B778-D7402AFBCD5E}"/>
                </a:ext>
              </a:extLst>
            </p:cNvPr>
            <p:cNvSpPr>
              <a:spLocks noChangeArrowheads="1"/>
            </p:cNvSpPr>
            <p:nvPr/>
          </p:nvSpPr>
          <p:spPr bwMode="auto">
            <a:xfrm>
              <a:off x="399" y="1364"/>
              <a:ext cx="1449" cy="46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S(1)的代码</a:t>
              </a:r>
            </a:p>
            <a:p>
              <a:pPr eaLnBrk="1" hangingPunct="1"/>
              <a:endParaRPr lang="zh-CN" altLang="zh-CN"/>
            </a:p>
          </p:txBody>
        </p:sp>
        <p:sp>
          <p:nvSpPr>
            <p:cNvPr id="122895" name="Rectangle 1535">
              <a:extLst>
                <a:ext uri="{FF2B5EF4-FFF2-40B4-BE49-F238E27FC236}">
                  <a16:creationId xmlns:a16="http://schemas.microsoft.com/office/drawing/2014/main" id="{58DDE46F-7C4B-1099-C711-DC30DF572F9F}"/>
                </a:ext>
              </a:extLst>
            </p:cNvPr>
            <p:cNvSpPr>
              <a:spLocks noChangeArrowheads="1"/>
            </p:cNvSpPr>
            <p:nvPr/>
          </p:nvSpPr>
          <p:spPr bwMode="auto">
            <a:xfrm>
              <a:off x="399" y="2046"/>
              <a:ext cx="1449" cy="465"/>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a:t>E3的代码</a:t>
              </a:r>
            </a:p>
            <a:p>
              <a:pPr eaLnBrk="1" hangingPunct="1"/>
              <a:endParaRPr lang="zh-CN" altLang="zh-CN"/>
            </a:p>
          </p:txBody>
        </p:sp>
        <p:sp>
          <p:nvSpPr>
            <p:cNvPr id="122896" name="Line 1536">
              <a:extLst>
                <a:ext uri="{FF2B5EF4-FFF2-40B4-BE49-F238E27FC236}">
                  <a16:creationId xmlns:a16="http://schemas.microsoft.com/office/drawing/2014/main" id="{96A83B47-8FAA-66E2-F35F-C4162AC15BAF}"/>
                </a:ext>
              </a:extLst>
            </p:cNvPr>
            <p:cNvSpPr>
              <a:spLocks noChangeShapeType="1"/>
            </p:cNvSpPr>
            <p:nvPr/>
          </p:nvSpPr>
          <p:spPr bwMode="auto">
            <a:xfrm flipH="1">
              <a:off x="0" y="2697"/>
              <a:ext cx="1239" cy="0"/>
            </a:xfrm>
            <a:prstGeom prst="line">
              <a:avLst/>
            </a:prstGeom>
            <a:noFill/>
            <a:ln w="9525">
              <a:solidFill>
                <a:srgbClr val="000000"/>
              </a:solidFill>
              <a:round/>
              <a:headEnd type="oval" w="med" len="sm"/>
              <a:tailEnd/>
            </a:ln>
            <a:extLst>
              <a:ext uri="{909E8E84-426E-40DD-AFC4-6F175D3DCCD1}">
                <a14:hiddenFill xmlns:a14="http://schemas.microsoft.com/office/drawing/2010/main">
                  <a:noFill/>
                </a14:hiddenFill>
              </a:ext>
            </a:extLst>
          </p:spPr>
          <p:txBody>
            <a:bodyPr/>
            <a:lstStyle/>
            <a:p>
              <a:endParaRPr lang="zh-CN" altLang="en-US"/>
            </a:p>
          </p:txBody>
        </p:sp>
        <p:sp>
          <p:nvSpPr>
            <p:cNvPr id="122897" name="Line 1537">
              <a:extLst>
                <a:ext uri="{FF2B5EF4-FFF2-40B4-BE49-F238E27FC236}">
                  <a16:creationId xmlns:a16="http://schemas.microsoft.com/office/drawing/2014/main" id="{20B70271-75A0-03CB-97A8-5BF28C45DE48}"/>
                </a:ext>
              </a:extLst>
            </p:cNvPr>
            <p:cNvSpPr>
              <a:spLocks noChangeShapeType="1"/>
            </p:cNvSpPr>
            <p:nvPr/>
          </p:nvSpPr>
          <p:spPr bwMode="auto">
            <a:xfrm flipV="1">
              <a:off x="0" y="682"/>
              <a:ext cx="0" cy="20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8" name="Line 1538">
              <a:extLst>
                <a:ext uri="{FF2B5EF4-FFF2-40B4-BE49-F238E27FC236}">
                  <a16:creationId xmlns:a16="http://schemas.microsoft.com/office/drawing/2014/main" id="{14C66713-DF04-5B42-2635-D6B260F7B468}"/>
                </a:ext>
              </a:extLst>
            </p:cNvPr>
            <p:cNvSpPr>
              <a:spLocks noChangeShapeType="1"/>
            </p:cNvSpPr>
            <p:nvPr/>
          </p:nvSpPr>
          <p:spPr bwMode="auto">
            <a:xfrm>
              <a:off x="0" y="682"/>
              <a:ext cx="39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899" name="Line 1539">
              <a:extLst>
                <a:ext uri="{FF2B5EF4-FFF2-40B4-BE49-F238E27FC236}">
                  <a16:creationId xmlns:a16="http://schemas.microsoft.com/office/drawing/2014/main" id="{0B6E2F7B-E4A7-41B0-41B3-D67EDAEFC2B8}"/>
                </a:ext>
              </a:extLst>
            </p:cNvPr>
            <p:cNvSpPr>
              <a:spLocks noChangeShapeType="1"/>
            </p:cNvSpPr>
            <p:nvPr/>
          </p:nvSpPr>
          <p:spPr bwMode="auto">
            <a:xfrm flipH="1">
              <a:off x="1848" y="1395"/>
              <a:ext cx="18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2883" name="Text Box 18">
            <a:extLst>
              <a:ext uri="{FF2B5EF4-FFF2-40B4-BE49-F238E27FC236}">
                <a16:creationId xmlns:a16="http://schemas.microsoft.com/office/drawing/2014/main" id="{EBB82B6A-FCEC-2AF4-F8B6-28B64395FED4}"/>
              </a:ext>
            </a:extLst>
          </p:cNvPr>
          <p:cNvSpPr txBox="1">
            <a:spLocks noChangeArrowheads="1"/>
          </p:cNvSpPr>
          <p:nvPr/>
        </p:nvSpPr>
        <p:spPr bwMode="auto">
          <a:xfrm>
            <a:off x="1619250" y="4437063"/>
            <a:ext cx="508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b="1">
                <a:latin typeface="宋体" panose="02010600030101010101" pitchFamily="2" charset="-122"/>
                <a:sym typeface="宋体" panose="02010600030101010101" pitchFamily="2" charset="-122"/>
              </a:rPr>
              <a:t>图</a:t>
            </a:r>
            <a:r>
              <a:rPr lang="zh-CN" altLang="zh-CN" b="1">
                <a:latin typeface="宋体" panose="02010600030101010101" pitchFamily="2" charset="-122"/>
                <a:sym typeface="Times New Roman" panose="02020603050405020304" pitchFamily="18" charset="0"/>
              </a:rPr>
              <a:t>4</a:t>
            </a:r>
            <a:r>
              <a:rPr lang="zh-CN" altLang="zh-CN" b="1">
                <a:latin typeface="宋体" panose="02010600030101010101" pitchFamily="2" charset="-122"/>
                <a:sym typeface="宋体" panose="02010600030101010101" pitchFamily="2" charset="-122"/>
              </a:rPr>
              <a:t>-</a:t>
            </a:r>
            <a:r>
              <a:rPr lang="zh-CN" altLang="zh-CN" b="1">
                <a:latin typeface="宋体" panose="02010600030101010101" pitchFamily="2" charset="-122"/>
                <a:sym typeface="Times New Roman" panose="02020603050405020304" pitchFamily="18" charset="0"/>
              </a:rPr>
              <a:t>1</a:t>
            </a:r>
            <a:r>
              <a:rPr lang="zh-CN" altLang="zh-CN" b="1">
                <a:latin typeface="宋体" panose="02010600030101010101" pitchFamily="2" charset="-122"/>
                <a:sym typeface="宋体" panose="02010600030101010101" pitchFamily="2" charset="-122"/>
              </a:rPr>
              <a:t>4</a:t>
            </a:r>
            <a:r>
              <a:rPr lang="zh-CN" altLang="zh-CN" b="1">
                <a:latin typeface="宋体" panose="02010600030101010101" pitchFamily="2" charset="-122"/>
                <a:sym typeface="Times New Roman" panose="02020603050405020304" pitchFamily="18" charset="0"/>
              </a:rPr>
              <a:t>  </a:t>
            </a:r>
            <a:r>
              <a:rPr lang="zh-CN" altLang="zh-CN" b="1">
                <a:latin typeface="宋体" panose="02010600030101010101" pitchFamily="2" charset="-122"/>
                <a:sym typeface="宋体" panose="02010600030101010101" pitchFamily="2" charset="-122"/>
              </a:rPr>
              <a:t>循环语句</a:t>
            </a:r>
            <a:r>
              <a:rPr lang="zh-CN" altLang="zh-CN" b="1">
                <a:latin typeface="宋体" panose="02010600030101010101" pitchFamily="2" charset="-122"/>
                <a:sym typeface="Times New Roman" panose="02020603050405020304" pitchFamily="18" charset="0"/>
              </a:rPr>
              <a:t>for</a:t>
            </a:r>
            <a:r>
              <a:rPr lang="zh-CN" altLang="zh-CN" b="1">
                <a:latin typeface="宋体" panose="02010600030101010101" pitchFamily="2" charset="-122"/>
                <a:sym typeface="宋体" panose="02010600030101010101" pitchFamily="2" charset="-122"/>
              </a:rPr>
              <a:t>的代码结构</a:t>
            </a:r>
            <a:endParaRPr lang="zh-CN" altLang="zh-CN">
              <a:latin typeface="宋体" panose="02010600030101010101" pitchFamily="2" charset="-122"/>
            </a:endParaRPr>
          </a:p>
        </p:txBody>
      </p:sp>
      <p:sp>
        <p:nvSpPr>
          <p:cNvPr id="122884" name="Text Box 19">
            <a:extLst>
              <a:ext uri="{FF2B5EF4-FFF2-40B4-BE49-F238E27FC236}">
                <a16:creationId xmlns:a16="http://schemas.microsoft.com/office/drawing/2014/main" id="{169C099A-6A77-02FD-E3D3-DFE28EE07C58}"/>
              </a:ext>
            </a:extLst>
          </p:cNvPr>
          <p:cNvSpPr txBox="1">
            <a:spLocks noChangeArrowheads="1"/>
          </p:cNvSpPr>
          <p:nvPr/>
        </p:nvSpPr>
        <p:spPr bwMode="auto">
          <a:xfrm>
            <a:off x="539750" y="5013325"/>
            <a:ext cx="79930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latin typeface="宋体" panose="02010600030101010101" pitchFamily="2" charset="-122"/>
                <a:sym typeface="宋体" panose="02010600030101010101" pitchFamily="2" charset="-122"/>
              </a:rPr>
              <a:t>当然，我们还可按同样方法得到循环语句</a:t>
            </a:r>
            <a:r>
              <a:rPr lang="zh-CN" altLang="zh-CN" b="1">
                <a:latin typeface="宋体" panose="02010600030101010101" pitchFamily="2" charset="-122"/>
                <a:sym typeface="Times New Roman" panose="02020603050405020304" pitchFamily="18" charset="0"/>
              </a:rPr>
              <a:t>do S</a:t>
            </a:r>
            <a:r>
              <a:rPr lang="zh-CN" altLang="zh-CN" b="1" baseline="30000">
                <a:latin typeface="宋体" panose="02010600030101010101" pitchFamily="2" charset="-122"/>
                <a:sym typeface="Times New Roman" panose="02020603050405020304" pitchFamily="18" charset="0"/>
              </a:rPr>
              <a:t>(1)</a:t>
            </a:r>
            <a:r>
              <a:rPr lang="zh-CN" altLang="zh-CN" b="1">
                <a:latin typeface="宋体" panose="02010600030101010101" pitchFamily="2" charset="-122"/>
                <a:sym typeface="Times New Roman" panose="02020603050405020304" pitchFamily="18" charset="0"/>
              </a:rPr>
              <a:t> while(E);</a:t>
            </a:r>
            <a:r>
              <a:rPr lang="zh-CN" altLang="zh-CN" b="1">
                <a:latin typeface="宋体" panose="02010600030101010101" pitchFamily="2" charset="-122"/>
                <a:sym typeface="MS Mincho" panose="02020609040205080304" pitchFamily="49" charset="-128"/>
              </a:rPr>
              <a:t> </a:t>
            </a:r>
            <a:r>
              <a:rPr lang="zh-CN" altLang="zh-CN" b="1">
                <a:latin typeface="宋体" panose="02010600030101010101" pitchFamily="2" charset="-122"/>
                <a:sym typeface="宋体" panose="02010600030101010101" pitchFamily="2" charset="-122"/>
              </a:rPr>
              <a:t>和</a:t>
            </a:r>
            <a:r>
              <a:rPr lang="zh-CN" altLang="zh-CN" b="1">
                <a:latin typeface="宋体" panose="02010600030101010101" pitchFamily="2" charset="-122"/>
                <a:sym typeface="Times New Roman" panose="02020603050405020304" pitchFamily="18" charset="0"/>
              </a:rPr>
              <a:t>for</a:t>
            </a:r>
            <a:r>
              <a:rPr lang="zh-CN" altLang="zh-CN" b="1">
                <a:latin typeface="宋体" panose="02010600030101010101" pitchFamily="2" charset="-122"/>
                <a:sym typeface="宋体" panose="02010600030101010101" pitchFamily="2" charset="-122"/>
              </a:rPr>
              <a:t>(</a:t>
            </a:r>
            <a:r>
              <a:rPr lang="zh-CN" altLang="zh-CN" b="1">
                <a:latin typeface="宋体" panose="02010600030101010101" pitchFamily="2" charset="-122"/>
                <a:sym typeface="MS Mincho" panose="02020609040205080304" pitchFamily="49" charset="-128"/>
              </a:rPr>
              <a:t> </a:t>
            </a:r>
            <a:r>
              <a:rPr lang="zh-CN" altLang="zh-CN" b="1">
                <a:latin typeface="宋体" panose="02010600030101010101" pitchFamily="2" charset="-122"/>
                <a:sym typeface="宋体" panose="02010600030101010101" pitchFamily="2" charset="-122"/>
              </a:rPr>
              <a:t>E</a:t>
            </a:r>
            <a:r>
              <a:rPr lang="zh-CN" altLang="zh-CN" b="1" baseline="-25000">
                <a:latin typeface="宋体" panose="02010600030101010101" pitchFamily="2" charset="-122"/>
                <a:sym typeface="Times New Roman" panose="02020603050405020304" pitchFamily="18" charset="0"/>
              </a:rPr>
              <a:t>1</a:t>
            </a:r>
            <a:r>
              <a:rPr lang="zh-CN" altLang="zh-CN" b="1">
                <a:latin typeface="宋体" panose="02010600030101010101" pitchFamily="2" charset="-122"/>
                <a:sym typeface="宋体" panose="02010600030101010101" pitchFamily="2" charset="-122"/>
              </a:rPr>
              <a:t>;</a:t>
            </a:r>
            <a:r>
              <a:rPr lang="zh-CN" altLang="zh-CN" b="1">
                <a:latin typeface="宋体" panose="02010600030101010101" pitchFamily="2" charset="-122"/>
                <a:sym typeface="MS Mincho" panose="02020609040205080304" pitchFamily="49" charset="-128"/>
              </a:rPr>
              <a:t> </a:t>
            </a:r>
            <a:r>
              <a:rPr lang="zh-CN" altLang="zh-CN" b="1">
                <a:latin typeface="宋体" panose="02010600030101010101" pitchFamily="2" charset="-122"/>
                <a:sym typeface="宋体" panose="02010600030101010101" pitchFamily="2" charset="-122"/>
              </a:rPr>
              <a:t>E</a:t>
            </a:r>
            <a:r>
              <a:rPr lang="zh-CN" altLang="zh-CN" b="1" baseline="-25000">
                <a:latin typeface="宋体" panose="02010600030101010101" pitchFamily="2" charset="-122"/>
                <a:sym typeface="Times New Roman" panose="02020603050405020304" pitchFamily="18" charset="0"/>
              </a:rPr>
              <a:t>2</a:t>
            </a:r>
            <a:r>
              <a:rPr lang="zh-CN" altLang="zh-CN" b="1">
                <a:latin typeface="宋体" panose="02010600030101010101" pitchFamily="2" charset="-122"/>
                <a:sym typeface="宋体" panose="02010600030101010101" pitchFamily="2" charset="-122"/>
              </a:rPr>
              <a:t>;</a:t>
            </a:r>
            <a:r>
              <a:rPr lang="zh-CN" altLang="zh-CN" b="1">
                <a:latin typeface="宋体" panose="02010600030101010101" pitchFamily="2" charset="-122"/>
                <a:sym typeface="MS Mincho" panose="02020609040205080304" pitchFamily="49" charset="-128"/>
              </a:rPr>
              <a:t> </a:t>
            </a:r>
            <a:r>
              <a:rPr lang="zh-CN" altLang="zh-CN" b="1">
                <a:latin typeface="宋体" panose="02010600030101010101" pitchFamily="2" charset="-122"/>
                <a:sym typeface="宋体" panose="02010600030101010101" pitchFamily="2" charset="-122"/>
              </a:rPr>
              <a:t>E</a:t>
            </a:r>
            <a:r>
              <a:rPr lang="zh-CN" altLang="zh-CN" b="1" baseline="-25000">
                <a:latin typeface="宋体" panose="02010600030101010101" pitchFamily="2" charset="-122"/>
                <a:sym typeface="Times New Roman" panose="02020603050405020304" pitchFamily="18" charset="0"/>
              </a:rPr>
              <a:t>3</a:t>
            </a:r>
            <a:r>
              <a:rPr lang="zh-CN" altLang="zh-CN" b="1">
                <a:latin typeface="宋体" panose="02010600030101010101" pitchFamily="2" charset="-122"/>
                <a:sym typeface="MS Mincho" panose="02020609040205080304" pitchFamily="49" charset="-128"/>
              </a:rPr>
              <a:t> </a:t>
            </a:r>
            <a:r>
              <a:rPr lang="zh-CN" altLang="zh-CN" b="1">
                <a:latin typeface="宋体" panose="02010600030101010101" pitchFamily="2" charset="-122"/>
                <a:sym typeface="宋体" panose="02010600030101010101" pitchFamily="2" charset="-122"/>
              </a:rPr>
              <a:t>) </a:t>
            </a:r>
            <a:r>
              <a:rPr lang="zh-CN" altLang="zh-CN" b="1">
                <a:latin typeface="宋体" panose="02010600030101010101" pitchFamily="2" charset="-122"/>
                <a:sym typeface="Times New Roman" panose="02020603050405020304" pitchFamily="18" charset="0"/>
              </a:rPr>
              <a:t>S</a:t>
            </a:r>
            <a:r>
              <a:rPr lang="zh-CN" altLang="zh-CN" b="1" baseline="30000">
                <a:latin typeface="宋体" panose="02010600030101010101" pitchFamily="2" charset="-122"/>
                <a:sym typeface="Times New Roman" panose="02020603050405020304" pitchFamily="18" charset="0"/>
              </a:rPr>
              <a:t>(1)</a:t>
            </a:r>
            <a:r>
              <a:rPr lang="zh-CN" altLang="zh-CN" b="1">
                <a:latin typeface="宋体" panose="02010600030101010101" pitchFamily="2" charset="-122"/>
                <a:sym typeface="Times New Roman" panose="02020603050405020304" pitchFamily="18" charset="0"/>
              </a:rPr>
              <a:t>;</a:t>
            </a:r>
            <a:r>
              <a:rPr lang="zh-CN" altLang="zh-CN" b="1">
                <a:latin typeface="宋体" panose="02010600030101010101" pitchFamily="2" charset="-122"/>
                <a:sym typeface="MS Mincho" panose="02020609040205080304" pitchFamily="49" charset="-128"/>
              </a:rPr>
              <a:t> </a:t>
            </a:r>
            <a:r>
              <a:rPr lang="zh-CN" altLang="zh-CN" b="1">
                <a:latin typeface="宋体" panose="02010600030101010101" pitchFamily="2" charset="-122"/>
                <a:sym typeface="宋体" panose="02010600030101010101" pitchFamily="2" charset="-122"/>
              </a:rPr>
              <a:t>的文法及语义加工子程序。</a:t>
            </a:r>
            <a:endParaRPr lang="zh-CN" altLang="zh-CN">
              <a:latin typeface="宋体" panose="02010600030101010101" pitchFamily="2" charset="-122"/>
            </a:endParaRPr>
          </a:p>
        </p:txBody>
      </p:sp>
    </p:spTree>
  </p:cSld>
  <p:clrMapOvr>
    <a:masterClrMapping/>
  </p:clrMapOvr>
  <p:transition>
    <p:random/>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a:extLst>
              <a:ext uri="{FF2B5EF4-FFF2-40B4-BE49-F238E27FC236}">
                <a16:creationId xmlns:a16="http://schemas.microsoft.com/office/drawing/2014/main" id="{122005CE-B835-9E92-8636-BA03EA3A86D4}"/>
              </a:ext>
            </a:extLst>
          </p:cNvPr>
          <p:cNvSpPr txBox="1">
            <a:spLocks noChangeArrowheads="1"/>
          </p:cNvSpPr>
          <p:nvPr/>
        </p:nvSpPr>
        <p:spPr bwMode="auto">
          <a:xfrm>
            <a:off x="174625" y="1254125"/>
            <a:ext cx="8707438"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b="1">
                <a:ea typeface="方正小标宋简体" charset="-122"/>
              </a:rPr>
              <a:t>4.5.3  三种基本控制结构的翻译</a:t>
            </a:r>
          </a:p>
          <a:p>
            <a:pPr algn="just" eaLnBrk="1" hangingPunct="1">
              <a:lnSpc>
                <a:spcPct val="110000"/>
              </a:lnSpc>
              <a:spcBef>
                <a:spcPct val="50000"/>
              </a:spcBef>
            </a:pPr>
            <a:r>
              <a:rPr lang="zh-CN" altLang="en-US">
                <a:ea typeface="黑体" panose="02010609060101010101" pitchFamily="49" charset="-122"/>
              </a:rPr>
              <a:t>　　1．三种基本控制结构的文法</a:t>
            </a:r>
          </a:p>
          <a:p>
            <a:pPr algn="just" eaLnBrk="1" hangingPunct="1">
              <a:lnSpc>
                <a:spcPct val="110000"/>
              </a:lnSpc>
              <a:spcBef>
                <a:spcPct val="50000"/>
              </a:spcBef>
            </a:pPr>
            <a:r>
              <a:rPr lang="zh-CN" altLang="en-US"/>
              <a:t>　　我们给出三种基本控制结构的文法G[S]如下：</a:t>
            </a:r>
          </a:p>
          <a:p>
            <a:pPr algn="just" eaLnBrk="1" hangingPunct="1">
              <a:lnSpc>
                <a:spcPct val="110000"/>
              </a:lnSpc>
              <a:spcBef>
                <a:spcPct val="50000"/>
              </a:spcBef>
            </a:pPr>
            <a:r>
              <a:rPr lang="zh-CN" altLang="en-US"/>
              <a:t>          G[S]：	(1)  S→CS</a:t>
            </a:r>
          </a:p>
          <a:p>
            <a:pPr algn="just" eaLnBrk="1" hangingPunct="1">
              <a:lnSpc>
                <a:spcPct val="110000"/>
              </a:lnSpc>
              <a:spcBef>
                <a:spcPct val="50000"/>
              </a:spcBef>
            </a:pPr>
            <a:r>
              <a:rPr lang="zh-CN" altLang="en-US"/>
              <a:t>                	(2) ∣T</a:t>
            </a:r>
            <a:r>
              <a:rPr lang="zh-CN" altLang="en-US" baseline="30000"/>
              <a:t>P </a:t>
            </a:r>
            <a:r>
              <a:rPr lang="zh-CN" altLang="en-US"/>
              <a:t>S</a:t>
            </a:r>
          </a:p>
          <a:p>
            <a:pPr algn="just" eaLnBrk="1" hangingPunct="1">
              <a:lnSpc>
                <a:spcPct val="110000"/>
              </a:lnSpc>
              <a:spcBef>
                <a:spcPct val="50000"/>
              </a:spcBef>
            </a:pPr>
            <a:r>
              <a:rPr lang="zh-CN" altLang="en-US"/>
              <a:t>                    	(3) ∣W</a:t>
            </a:r>
            <a:r>
              <a:rPr lang="zh-CN" altLang="en-US" baseline="30000"/>
              <a:t>d </a:t>
            </a:r>
            <a:r>
              <a:rPr lang="zh-CN" altLang="en-US"/>
              <a:t>S</a:t>
            </a:r>
          </a:p>
          <a:p>
            <a:pPr algn="just" eaLnBrk="1" hangingPunct="1">
              <a:lnSpc>
                <a:spcPct val="110000"/>
              </a:lnSpc>
              <a:spcBef>
                <a:spcPct val="50000"/>
              </a:spcBef>
            </a:pPr>
            <a:r>
              <a:rPr lang="zh-CN" altLang="en-US"/>
              <a:t>                    	(4) ∣{L}</a:t>
            </a:r>
          </a:p>
          <a:p>
            <a:pPr algn="just" eaLnBrk="1" hangingPunct="1">
              <a:lnSpc>
                <a:spcPct val="110000"/>
              </a:lnSpc>
              <a:spcBef>
                <a:spcPct val="50000"/>
              </a:spcBef>
            </a:pPr>
            <a:r>
              <a:rPr lang="zh-CN" altLang="en-US"/>
              <a:t>                    	(5) ∣A               </a:t>
            </a:r>
            <a:r>
              <a:rPr lang="zh-CN" altLang="en-US">
                <a:ea typeface="楷体_GB2312" pitchFamily="49" charset="-122"/>
              </a:rPr>
              <a:t> //A代表赋值语句</a:t>
            </a:r>
            <a:endParaRPr lang="zh-CN" altLang="en-US"/>
          </a:p>
        </p:txBody>
      </p:sp>
    </p:spTree>
  </p:cSld>
  <p:clrMapOvr>
    <a:masterClrMapping/>
  </p:clrMapOvr>
  <p:transition>
    <p:random/>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a:extLst>
              <a:ext uri="{FF2B5EF4-FFF2-40B4-BE49-F238E27FC236}">
                <a16:creationId xmlns:a16="http://schemas.microsoft.com/office/drawing/2014/main" id="{D02AA115-1E4E-535A-1880-BB949BE061CB}"/>
              </a:ext>
            </a:extLst>
          </p:cNvPr>
          <p:cNvSpPr txBox="1">
            <a:spLocks noChangeArrowheads="1"/>
          </p:cNvSpPr>
          <p:nvPr/>
        </p:nvSpPr>
        <p:spPr bwMode="auto">
          <a:xfrm>
            <a:off x="203200" y="1270000"/>
            <a:ext cx="8737600" cy="451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 　　		(6)  L→L</a:t>
            </a:r>
            <a:r>
              <a:rPr lang="zh-CN" altLang="zh-CN" baseline="30000"/>
              <a:t>S </a:t>
            </a:r>
            <a:r>
              <a:rPr lang="zh-CN" altLang="zh-CN"/>
              <a:t>S</a:t>
            </a:r>
          </a:p>
          <a:p>
            <a:pPr algn="just" eaLnBrk="1" hangingPunct="1">
              <a:lnSpc>
                <a:spcPct val="130000"/>
              </a:lnSpc>
              <a:spcBef>
                <a:spcPct val="50000"/>
              </a:spcBef>
            </a:pPr>
            <a:r>
              <a:rPr lang="zh-CN" altLang="zh-CN"/>
              <a:t>                   	(7) ∣S</a:t>
            </a:r>
          </a:p>
          <a:p>
            <a:pPr algn="just" eaLnBrk="1" hangingPunct="1">
              <a:lnSpc>
                <a:spcPct val="130000"/>
              </a:lnSpc>
              <a:spcBef>
                <a:spcPct val="50000"/>
              </a:spcBef>
            </a:pPr>
            <a:r>
              <a:rPr lang="zh-CN" altLang="zh-CN"/>
              <a:t>                    	(8)  C→if(E)</a:t>
            </a:r>
          </a:p>
          <a:p>
            <a:pPr algn="just" eaLnBrk="1" hangingPunct="1">
              <a:lnSpc>
                <a:spcPct val="130000"/>
              </a:lnSpc>
              <a:spcBef>
                <a:spcPct val="50000"/>
              </a:spcBef>
            </a:pPr>
            <a:r>
              <a:rPr lang="zh-CN" altLang="zh-CN"/>
              <a:t>                    	(9)  T</a:t>
            </a:r>
            <a:r>
              <a:rPr lang="zh-CN" altLang="zh-CN" baseline="30000"/>
              <a:t>P</a:t>
            </a:r>
            <a:r>
              <a:rPr lang="zh-CN" altLang="zh-CN"/>
              <a:t>→CS; else</a:t>
            </a:r>
          </a:p>
          <a:p>
            <a:pPr algn="just" eaLnBrk="1" hangingPunct="1">
              <a:lnSpc>
                <a:spcPct val="130000"/>
              </a:lnSpc>
              <a:spcBef>
                <a:spcPct val="50000"/>
              </a:spcBef>
            </a:pPr>
            <a:r>
              <a:rPr lang="zh-CN" altLang="zh-CN"/>
              <a:t>                   	(10)  W→while</a:t>
            </a:r>
          </a:p>
          <a:p>
            <a:pPr algn="just" eaLnBrk="1" hangingPunct="1">
              <a:lnSpc>
                <a:spcPct val="130000"/>
              </a:lnSpc>
              <a:spcBef>
                <a:spcPct val="50000"/>
              </a:spcBef>
            </a:pPr>
            <a:r>
              <a:rPr lang="zh-CN" altLang="zh-CN"/>
              <a:t>                   	(11)  W</a:t>
            </a:r>
            <a:r>
              <a:rPr lang="zh-CN" altLang="zh-CN" baseline="30000"/>
              <a:t>d</a:t>
            </a:r>
            <a:r>
              <a:rPr lang="zh-CN" altLang="zh-CN"/>
              <a:t>→W(E)</a:t>
            </a:r>
          </a:p>
          <a:p>
            <a:pPr algn="just" eaLnBrk="1" hangingPunct="1">
              <a:lnSpc>
                <a:spcPct val="130000"/>
              </a:lnSpc>
              <a:spcBef>
                <a:spcPct val="50000"/>
              </a:spcBef>
            </a:pPr>
            <a:r>
              <a:rPr lang="zh-CN" altLang="zh-CN"/>
              <a:t>                   	(12)  L</a:t>
            </a:r>
            <a:r>
              <a:rPr lang="zh-CN" altLang="zh-CN" baseline="30000"/>
              <a:t>S</a:t>
            </a:r>
            <a:r>
              <a:rPr lang="zh-CN" altLang="zh-CN"/>
              <a:t>→L;</a:t>
            </a:r>
          </a:p>
        </p:txBody>
      </p:sp>
    </p:spTree>
  </p:cSld>
  <p:clrMapOvr>
    <a:masterClrMapping/>
  </p:clrMapOvr>
  <p:transition>
    <p:random/>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a:extLst>
              <a:ext uri="{FF2B5EF4-FFF2-40B4-BE49-F238E27FC236}">
                <a16:creationId xmlns:a16="http://schemas.microsoft.com/office/drawing/2014/main" id="{8DA9E78F-F52F-EB77-CCE9-6FFDD0C2395F}"/>
              </a:ext>
            </a:extLst>
          </p:cNvPr>
          <p:cNvSpPr txBox="1">
            <a:spLocks noChangeArrowheads="1"/>
          </p:cNvSpPr>
          <p:nvPr/>
        </p:nvSpPr>
        <p:spPr bwMode="auto">
          <a:xfrm>
            <a:off x="188913" y="1298575"/>
            <a:ext cx="872331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zh-CN"/>
              <a:t>　　G[S]中各产生式对应的语义子程序如下：</a:t>
            </a:r>
          </a:p>
          <a:p>
            <a:pPr algn="just" eaLnBrk="1" hangingPunct="1">
              <a:spcBef>
                <a:spcPct val="50000"/>
              </a:spcBef>
            </a:pPr>
            <a:r>
              <a:rPr lang="zh-CN" altLang="zh-CN"/>
              <a:t>　　(1)  S→C S</a:t>
            </a:r>
            <a:r>
              <a:rPr lang="zh-CN" altLang="zh-CN" baseline="30000"/>
              <a:t>(1)</a:t>
            </a:r>
            <a:r>
              <a:rPr lang="zh-CN" altLang="zh-CN"/>
              <a:t>         {S.chain=merge(C.chain, S</a:t>
            </a:r>
            <a:r>
              <a:rPr lang="zh-CN" altLang="zh-CN" baseline="30000"/>
              <a:t>(1)</a:t>
            </a:r>
            <a:r>
              <a:rPr lang="zh-CN" altLang="zh-CN"/>
              <a:t>.chain);}</a:t>
            </a:r>
          </a:p>
          <a:p>
            <a:pPr algn="just" eaLnBrk="1" hangingPunct="1">
              <a:spcBef>
                <a:spcPct val="50000"/>
              </a:spcBef>
            </a:pPr>
            <a:r>
              <a:rPr lang="zh-CN" altLang="zh-CN"/>
              <a:t>　　(2)  S→T</a:t>
            </a:r>
            <a:r>
              <a:rPr lang="zh-CN" altLang="zh-CN" baseline="30000"/>
              <a:t>P </a:t>
            </a:r>
            <a:r>
              <a:rPr lang="zh-CN" altLang="zh-CN"/>
              <a:t>S</a:t>
            </a:r>
            <a:r>
              <a:rPr lang="zh-CN" altLang="zh-CN" baseline="30000"/>
              <a:t>(2)</a:t>
            </a:r>
            <a:r>
              <a:rPr lang="zh-CN" altLang="zh-CN"/>
              <a:t>         {S.chain=merge(T</a:t>
            </a:r>
            <a:r>
              <a:rPr lang="zh-CN" altLang="zh-CN" baseline="30000"/>
              <a:t>P</a:t>
            </a:r>
            <a:r>
              <a:rPr lang="zh-CN" altLang="zh-CN"/>
              <a:t>.chain, S</a:t>
            </a:r>
            <a:r>
              <a:rPr lang="zh-CN" altLang="zh-CN" baseline="30000"/>
              <a:t>(2)</a:t>
            </a:r>
            <a:r>
              <a:rPr lang="zh-CN" altLang="zh-CN"/>
              <a:t>.chain);}</a:t>
            </a:r>
          </a:p>
          <a:p>
            <a:pPr algn="just" eaLnBrk="1" hangingPunct="1">
              <a:spcBef>
                <a:spcPct val="50000"/>
              </a:spcBef>
            </a:pPr>
            <a:r>
              <a:rPr lang="zh-CN" altLang="zh-CN"/>
              <a:t>　　(3)  S→W</a:t>
            </a:r>
            <a:r>
              <a:rPr lang="zh-CN" altLang="zh-CN" baseline="30000"/>
              <a:t>d </a:t>
            </a:r>
            <a:r>
              <a:rPr lang="zh-CN" altLang="zh-CN"/>
              <a:t>S</a:t>
            </a:r>
            <a:r>
              <a:rPr lang="zh-CN" altLang="zh-CN" baseline="30000"/>
              <a:t>(1)</a:t>
            </a:r>
            <a:r>
              <a:rPr lang="zh-CN" altLang="zh-CN"/>
              <a:t>        {Backpatch(S</a:t>
            </a:r>
            <a:r>
              <a:rPr lang="zh-CN" altLang="zh-CN" baseline="30000"/>
              <a:t>(1)</a:t>
            </a:r>
            <a:r>
              <a:rPr lang="zh-CN" altLang="zh-CN"/>
              <a:t> .chain, W</a:t>
            </a:r>
            <a:r>
              <a:rPr lang="zh-CN" altLang="zh-CN" baseline="30000"/>
              <a:t>d</a:t>
            </a:r>
            <a:r>
              <a:rPr lang="zh-CN" altLang="zh-CN"/>
              <a:t>.quad);</a:t>
            </a:r>
          </a:p>
          <a:p>
            <a:pPr algn="just" eaLnBrk="1" hangingPunct="1">
              <a:spcBef>
                <a:spcPct val="50000"/>
              </a:spcBef>
            </a:pPr>
            <a:r>
              <a:rPr lang="zh-CN" altLang="zh-CN"/>
              <a:t>                         	　emit(j,_,_,W</a:t>
            </a:r>
            <a:r>
              <a:rPr lang="zh-CN" altLang="zh-CN" baseline="30000"/>
              <a:t>d</a:t>
            </a:r>
            <a:r>
              <a:rPr lang="zh-CN" altLang="zh-CN"/>
              <a:t>.quad);</a:t>
            </a:r>
          </a:p>
          <a:p>
            <a:pPr algn="just" eaLnBrk="1" hangingPunct="1">
              <a:spcBef>
                <a:spcPct val="50000"/>
              </a:spcBef>
            </a:pPr>
            <a:r>
              <a:rPr lang="zh-CN" altLang="zh-CN"/>
              <a:t>                         	　S.chain=W</a:t>
            </a:r>
            <a:r>
              <a:rPr lang="zh-CN" altLang="zh-CN" baseline="30000"/>
              <a:t>d</a:t>
            </a:r>
            <a:r>
              <a:rPr lang="zh-CN" altLang="zh-CN"/>
              <a:t>.chain;}</a:t>
            </a:r>
          </a:p>
        </p:txBody>
      </p:sp>
    </p:spTree>
  </p:cSld>
  <p:clrMapOvr>
    <a:masterClrMapping/>
  </p:clrMapOvr>
  <p:transition>
    <p:random/>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a:extLst>
              <a:ext uri="{FF2B5EF4-FFF2-40B4-BE49-F238E27FC236}">
                <a16:creationId xmlns:a16="http://schemas.microsoft.com/office/drawing/2014/main" id="{A99521AC-37DD-74CE-B3D0-F6A062C099BC}"/>
              </a:ext>
            </a:extLst>
          </p:cNvPr>
          <p:cNvSpPr txBox="1">
            <a:spLocks noChangeArrowheads="1"/>
          </p:cNvSpPr>
          <p:nvPr/>
        </p:nvSpPr>
        <p:spPr bwMode="auto">
          <a:xfrm>
            <a:off x="188913" y="1298575"/>
            <a:ext cx="872331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(4)  S→{L}           {S.chain=L.chain;}</a:t>
            </a:r>
          </a:p>
          <a:p>
            <a:pPr algn="just" eaLnBrk="1" hangingPunct="1">
              <a:spcBef>
                <a:spcPct val="50000"/>
              </a:spcBef>
            </a:pPr>
            <a:r>
              <a:rPr lang="zh-CN" altLang="en-US"/>
              <a:t>　　(5)  S→A              {S.chain=0; /*空链*/ }</a:t>
            </a:r>
          </a:p>
          <a:p>
            <a:pPr algn="just" eaLnBrk="1" hangingPunct="1">
              <a:spcBef>
                <a:spcPct val="50000"/>
              </a:spcBef>
            </a:pPr>
            <a:r>
              <a:rPr lang="zh-CN" altLang="en-US"/>
              <a:t>　　(6)  L→L</a:t>
            </a:r>
            <a:r>
              <a:rPr lang="zh-CN" altLang="en-US" baseline="30000"/>
              <a:t>S </a:t>
            </a:r>
            <a:r>
              <a:rPr lang="zh-CN" altLang="en-US"/>
              <a:t>S</a:t>
            </a:r>
            <a:r>
              <a:rPr lang="zh-CN" altLang="en-US" baseline="30000"/>
              <a:t>(1)</a:t>
            </a:r>
            <a:r>
              <a:rPr lang="zh-CN" altLang="en-US"/>
              <a:t>         {L.chain=S</a:t>
            </a:r>
            <a:r>
              <a:rPr lang="zh-CN" altLang="en-US" baseline="30000"/>
              <a:t>(1)</a:t>
            </a:r>
            <a:r>
              <a:rPr lang="zh-CN" altLang="en-US"/>
              <a:t>.chain;}</a:t>
            </a:r>
          </a:p>
          <a:p>
            <a:pPr algn="just" eaLnBrk="1" hangingPunct="1">
              <a:spcBef>
                <a:spcPct val="50000"/>
              </a:spcBef>
            </a:pPr>
            <a:r>
              <a:rPr lang="zh-CN" altLang="en-US"/>
              <a:t>　　(7)  L→S             　{L.chain=S.chain;}</a:t>
            </a:r>
          </a:p>
          <a:p>
            <a:pPr algn="just" eaLnBrk="1" hangingPunct="1">
              <a:spcBef>
                <a:spcPct val="50000"/>
              </a:spcBef>
            </a:pPr>
            <a:r>
              <a:rPr lang="zh-CN" altLang="en-US"/>
              <a:t>　    (8)  C→if(E)          {Backpatch(E.tc, nxq);</a:t>
            </a:r>
          </a:p>
          <a:p>
            <a:pPr algn="just" eaLnBrk="1" hangingPunct="1">
              <a:spcBef>
                <a:spcPct val="50000"/>
              </a:spcBef>
            </a:pPr>
            <a:r>
              <a:rPr lang="zh-CN" altLang="en-US"/>
              <a:t>                         	　　C.chain=E.fc;}</a:t>
            </a:r>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a:extLst>
              <a:ext uri="{FF2B5EF4-FFF2-40B4-BE49-F238E27FC236}">
                <a16:creationId xmlns:a16="http://schemas.microsoft.com/office/drawing/2014/main" id="{AA029224-B154-B681-5877-C06DB0E347B1}"/>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0723" name="Text Box 92">
            <a:extLst>
              <a:ext uri="{FF2B5EF4-FFF2-40B4-BE49-F238E27FC236}">
                <a16:creationId xmlns:a16="http://schemas.microsoft.com/office/drawing/2014/main" id="{47EC148A-F907-B495-AF24-FC02485C4E26}"/>
              </a:ext>
            </a:extLst>
          </p:cNvPr>
          <p:cNvSpPr txBox="1">
            <a:spLocks noChangeArrowheads="1"/>
          </p:cNvSpPr>
          <p:nvPr/>
        </p:nvSpPr>
        <p:spPr bwMode="auto">
          <a:xfrm>
            <a:off x="609600" y="1981200"/>
            <a:ext cx="7924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u="none"/>
              <a:t>       </a:t>
            </a:r>
            <a:r>
              <a:rPr lang="zh-CN" altLang="en-US" sz="2000" u="none"/>
              <a:t>为了便于词法分析器的自动生成，须将状态转换图的概念加以形式化。</a:t>
            </a:r>
            <a:r>
              <a:rPr lang="zh-CN" altLang="en-US" sz="2000" b="1" u="none">
                <a:solidFill>
                  <a:srgbClr val="FF0000"/>
                </a:solidFill>
              </a:rPr>
              <a:t>正规表达式</a:t>
            </a:r>
            <a:r>
              <a:rPr lang="zh-CN" altLang="en-US" sz="2000" u="none"/>
              <a:t>就是一种形式化的表示法，它可以表示单词符号的结构，从而精确地定义单词符号集。正规表达式简称为</a:t>
            </a:r>
            <a:r>
              <a:rPr lang="zh-CN" altLang="en-US" sz="2000" b="1"/>
              <a:t>正规式</a:t>
            </a:r>
            <a:r>
              <a:rPr lang="zh-CN" altLang="en-US" sz="2000" u="none"/>
              <a:t>，它表示的集合即为</a:t>
            </a:r>
            <a:r>
              <a:rPr lang="zh-CN" altLang="en-US" sz="2000" b="1" u="none">
                <a:solidFill>
                  <a:srgbClr val="FF0000"/>
                </a:solidFill>
              </a:rPr>
              <a:t>正规集</a:t>
            </a:r>
            <a:r>
              <a:rPr lang="zh-CN" altLang="en-US" sz="2000" u="none"/>
              <a:t>。</a:t>
            </a:r>
          </a:p>
        </p:txBody>
      </p:sp>
      <p:sp>
        <p:nvSpPr>
          <p:cNvPr id="30724" name="Text Box 93">
            <a:extLst>
              <a:ext uri="{FF2B5EF4-FFF2-40B4-BE49-F238E27FC236}">
                <a16:creationId xmlns:a16="http://schemas.microsoft.com/office/drawing/2014/main" id="{1B74C202-9E52-7C1C-4D36-6DB822F5C921}"/>
              </a:ext>
            </a:extLst>
          </p:cNvPr>
          <p:cNvSpPr txBox="1">
            <a:spLocks noChangeArrowheads="1"/>
          </p:cNvSpPr>
          <p:nvPr/>
        </p:nvSpPr>
        <p:spPr bwMode="auto">
          <a:xfrm>
            <a:off x="76200" y="13716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u="none"/>
              <a:t>1.</a:t>
            </a:r>
            <a:r>
              <a:rPr lang="zh-CN" altLang="en-US" sz="2400" b="1" u="none"/>
              <a:t>正规表达式与正规集 </a:t>
            </a:r>
          </a:p>
        </p:txBody>
      </p:sp>
      <p:sp>
        <p:nvSpPr>
          <p:cNvPr id="30725" name="Text Box 94">
            <a:extLst>
              <a:ext uri="{FF2B5EF4-FFF2-40B4-BE49-F238E27FC236}">
                <a16:creationId xmlns:a16="http://schemas.microsoft.com/office/drawing/2014/main" id="{5033AE91-6F14-F627-760E-F6B7A00DEC1B}"/>
              </a:ext>
            </a:extLst>
          </p:cNvPr>
          <p:cNvSpPr txBox="1">
            <a:spLocks noChangeArrowheads="1"/>
          </p:cNvSpPr>
          <p:nvPr/>
        </p:nvSpPr>
        <p:spPr bwMode="auto">
          <a:xfrm>
            <a:off x="228600" y="35814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solidFill>
                  <a:srgbClr val="CC3300"/>
                </a:solidFill>
                <a:ea typeface="黑体" panose="02010609060101010101" pitchFamily="49" charset="-122"/>
              </a:rPr>
              <a:t>例：</a:t>
            </a:r>
            <a:r>
              <a:rPr lang="zh-CN" altLang="en-US" sz="2000" u="none"/>
              <a:t>字母用</a:t>
            </a:r>
            <a:r>
              <a:rPr lang="en-US" altLang="zh-CN" sz="2000" u="none"/>
              <a:t>letter</a:t>
            </a:r>
            <a:r>
              <a:rPr lang="zh-CN" altLang="en-US" sz="2000" u="none"/>
              <a:t>表示，数字用</a:t>
            </a:r>
            <a:r>
              <a:rPr lang="en-US" altLang="zh-CN" sz="2000" u="none"/>
              <a:t>digit</a:t>
            </a:r>
            <a:r>
              <a:rPr lang="zh-CN" altLang="en-US" sz="2000" u="none"/>
              <a:t>表示</a:t>
            </a:r>
            <a:r>
              <a:rPr lang="zh-CN" altLang="en-US" sz="2000" u="none">
                <a:solidFill>
                  <a:srgbClr val="CC3300"/>
                </a:solidFill>
              </a:rPr>
              <a:t> </a:t>
            </a:r>
          </a:p>
        </p:txBody>
      </p:sp>
      <p:sp>
        <p:nvSpPr>
          <p:cNvPr id="30726" name="Rectangle 95">
            <a:extLst>
              <a:ext uri="{FF2B5EF4-FFF2-40B4-BE49-F238E27FC236}">
                <a16:creationId xmlns:a16="http://schemas.microsoft.com/office/drawing/2014/main" id="{D4375705-2C43-A42B-2961-912DCCCD60CF}"/>
              </a:ext>
            </a:extLst>
          </p:cNvPr>
          <p:cNvSpPr>
            <a:spLocks noChangeArrowheads="1"/>
          </p:cNvSpPr>
          <p:nvPr/>
        </p:nvSpPr>
        <p:spPr bwMode="auto">
          <a:xfrm>
            <a:off x="3200400" y="4176713"/>
            <a:ext cx="2452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000" u="none"/>
              <a:t>Letter(letter∣digit)* </a:t>
            </a:r>
          </a:p>
        </p:txBody>
      </p:sp>
      <p:sp>
        <p:nvSpPr>
          <p:cNvPr id="30727" name="Oval 97">
            <a:extLst>
              <a:ext uri="{FF2B5EF4-FFF2-40B4-BE49-F238E27FC236}">
                <a16:creationId xmlns:a16="http://schemas.microsoft.com/office/drawing/2014/main" id="{3B2025D7-C91C-1A18-35ED-9FB7053A98A5}"/>
              </a:ext>
            </a:extLst>
          </p:cNvPr>
          <p:cNvSpPr>
            <a:spLocks noChangeArrowheads="1"/>
          </p:cNvSpPr>
          <p:nvPr/>
        </p:nvSpPr>
        <p:spPr bwMode="auto">
          <a:xfrm>
            <a:off x="4648200" y="4191000"/>
            <a:ext cx="152400" cy="3048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28" name="AutoShape 98">
            <a:extLst>
              <a:ext uri="{FF2B5EF4-FFF2-40B4-BE49-F238E27FC236}">
                <a16:creationId xmlns:a16="http://schemas.microsoft.com/office/drawing/2014/main" id="{11A39036-326E-46E1-EF2A-2A90FE52D461}"/>
              </a:ext>
            </a:extLst>
          </p:cNvPr>
          <p:cNvSpPr>
            <a:spLocks noChangeArrowheads="1"/>
          </p:cNvSpPr>
          <p:nvPr/>
        </p:nvSpPr>
        <p:spPr bwMode="auto">
          <a:xfrm>
            <a:off x="2819400" y="4953000"/>
            <a:ext cx="2057400" cy="762000"/>
          </a:xfrm>
          <a:prstGeom prst="wedgeEllipseCallout">
            <a:avLst>
              <a:gd name="adj1" fmla="val 33333"/>
              <a:gd name="adj2" fmla="val -10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u="none"/>
              <a:t>letter</a:t>
            </a:r>
            <a:r>
              <a:rPr lang="zh-CN" altLang="en-US" sz="2000" u="none"/>
              <a:t>或</a:t>
            </a:r>
            <a:r>
              <a:rPr lang="en-US" altLang="zh-CN" sz="2000" u="none"/>
              <a:t>digit</a:t>
            </a:r>
            <a:r>
              <a:rPr lang="zh-CN" altLang="en-US" sz="2000" u="none"/>
              <a:t>两者选一 </a:t>
            </a:r>
          </a:p>
        </p:txBody>
      </p:sp>
      <p:sp>
        <p:nvSpPr>
          <p:cNvPr id="30729" name="Oval 99">
            <a:extLst>
              <a:ext uri="{FF2B5EF4-FFF2-40B4-BE49-F238E27FC236}">
                <a16:creationId xmlns:a16="http://schemas.microsoft.com/office/drawing/2014/main" id="{FB8CD160-14E6-8191-5C4B-BD80F8A48E44}"/>
              </a:ext>
            </a:extLst>
          </p:cNvPr>
          <p:cNvSpPr>
            <a:spLocks noChangeArrowheads="1"/>
          </p:cNvSpPr>
          <p:nvPr/>
        </p:nvSpPr>
        <p:spPr bwMode="auto">
          <a:xfrm>
            <a:off x="5334000" y="4191000"/>
            <a:ext cx="190500" cy="2286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30" name="AutoShape 100">
            <a:extLst>
              <a:ext uri="{FF2B5EF4-FFF2-40B4-BE49-F238E27FC236}">
                <a16:creationId xmlns:a16="http://schemas.microsoft.com/office/drawing/2014/main" id="{CAC6F24E-13E6-967E-24C6-B8245C3ED393}"/>
              </a:ext>
            </a:extLst>
          </p:cNvPr>
          <p:cNvSpPr>
            <a:spLocks noChangeArrowheads="1"/>
          </p:cNvSpPr>
          <p:nvPr/>
        </p:nvSpPr>
        <p:spPr bwMode="auto">
          <a:xfrm>
            <a:off x="5943600" y="4495800"/>
            <a:ext cx="2514600" cy="1219200"/>
          </a:xfrm>
          <a:prstGeom prst="wedgeEllipseCallout">
            <a:avLst>
              <a:gd name="adj1" fmla="val -67361"/>
              <a:gd name="adj2" fmla="val -6094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u="none"/>
              <a:t>零次或多次引用由“ * ”标记的表达式 </a:t>
            </a:r>
          </a:p>
        </p:txBody>
      </p:sp>
      <p:sp>
        <p:nvSpPr>
          <p:cNvPr id="30731" name="Text Box 101">
            <a:extLst>
              <a:ext uri="{FF2B5EF4-FFF2-40B4-BE49-F238E27FC236}">
                <a16:creationId xmlns:a16="http://schemas.microsoft.com/office/drawing/2014/main" id="{A57E692D-3B3C-220A-A86B-25EE12A83AA3}"/>
              </a:ext>
            </a:extLst>
          </p:cNvPr>
          <p:cNvSpPr txBox="1">
            <a:spLocks noChangeArrowheads="1"/>
          </p:cNvSpPr>
          <p:nvPr/>
        </p:nvSpPr>
        <p:spPr bwMode="auto">
          <a:xfrm>
            <a:off x="381000" y="5851525"/>
            <a:ext cx="8534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b="1" u="none">
                <a:solidFill>
                  <a:srgbClr val="FF0000"/>
                </a:solidFill>
              </a:rPr>
              <a:t>      letter (letter∣digit)*</a:t>
            </a:r>
            <a:r>
              <a:rPr lang="zh-CN" altLang="en-US" sz="2000" u="none"/>
              <a:t>表示以字母开头的字母数字串，也即</a:t>
            </a:r>
            <a:r>
              <a:rPr lang="zh-CN" altLang="en-US" sz="2000" b="1"/>
              <a:t>标识符集</a:t>
            </a:r>
            <a:r>
              <a:rPr lang="zh-CN" altLang="en-US" sz="2000" u="none"/>
              <a:t>。就是表示标识符的</a:t>
            </a:r>
            <a:r>
              <a:rPr lang="zh-CN" altLang="en-US" sz="2000" b="1"/>
              <a:t>正规式</a:t>
            </a:r>
            <a:r>
              <a:rPr lang="zh-CN" altLang="en-US" sz="2000" u="none"/>
              <a:t>，而标识符集就是这个正规式所表示的</a:t>
            </a:r>
            <a:r>
              <a:rPr lang="zh-CN" altLang="en-US" sz="2000" b="1"/>
              <a:t>正规集</a:t>
            </a:r>
            <a:r>
              <a:rPr lang="zh-CN" altLang="en-US" sz="2000" u="none"/>
              <a:t>。 </a:t>
            </a:r>
          </a:p>
        </p:txBody>
      </p:sp>
    </p:spTree>
  </p:cSld>
  <p:clrMapOvr>
    <a:masterClrMapping/>
  </p:clrMapOvr>
  <p:transition>
    <p:random/>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a:extLst>
              <a:ext uri="{FF2B5EF4-FFF2-40B4-BE49-F238E27FC236}">
                <a16:creationId xmlns:a16="http://schemas.microsoft.com/office/drawing/2014/main" id="{15279017-A45F-9BBC-1D0B-957E399FBAC5}"/>
              </a:ext>
            </a:extLst>
          </p:cNvPr>
          <p:cNvSpPr txBox="1">
            <a:spLocks noChangeArrowheads="1"/>
          </p:cNvSpPr>
          <p:nvPr/>
        </p:nvSpPr>
        <p:spPr bwMode="auto">
          <a:xfrm>
            <a:off x="174625" y="1260475"/>
            <a:ext cx="8723313"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zh-CN"/>
              <a:t>        (9)  T</a:t>
            </a:r>
            <a:r>
              <a:rPr lang="zh-CN" altLang="zh-CN" baseline="30000"/>
              <a:t>P</a:t>
            </a:r>
            <a:r>
              <a:rPr lang="zh-CN" altLang="zh-CN"/>
              <a:t>→C S</a:t>
            </a:r>
            <a:r>
              <a:rPr lang="zh-CN" altLang="zh-CN" baseline="30000"/>
              <a:t>(1) </a:t>
            </a:r>
            <a:r>
              <a:rPr lang="zh-CN" altLang="zh-CN"/>
              <a:t>; else     {q=nxq;</a:t>
            </a:r>
          </a:p>
          <a:p>
            <a:pPr algn="just" eaLnBrk="1" hangingPunct="1">
              <a:spcBef>
                <a:spcPct val="50000"/>
              </a:spcBef>
            </a:pPr>
            <a:r>
              <a:rPr lang="zh-CN" altLang="zh-CN"/>
              <a:t>                          		emit(j,_,_,0);</a:t>
            </a:r>
          </a:p>
          <a:p>
            <a:pPr algn="just" eaLnBrk="1" hangingPunct="1">
              <a:spcBef>
                <a:spcPct val="50000"/>
              </a:spcBef>
            </a:pPr>
            <a:r>
              <a:rPr lang="zh-CN" altLang="zh-CN"/>
              <a:t>                          		Backpatch(C.chain, nxq);</a:t>
            </a:r>
          </a:p>
          <a:p>
            <a:pPr algn="just" eaLnBrk="1" hangingPunct="1">
              <a:spcBef>
                <a:spcPct val="50000"/>
              </a:spcBef>
            </a:pPr>
            <a:r>
              <a:rPr lang="zh-CN" altLang="zh-CN"/>
              <a:t>                          		T</a:t>
            </a:r>
            <a:r>
              <a:rPr lang="zh-CN" altLang="zh-CN" baseline="30000"/>
              <a:t>P</a:t>
            </a:r>
            <a:r>
              <a:rPr lang="zh-CN" altLang="zh-CN"/>
              <a:t>.chain=merge(S</a:t>
            </a:r>
            <a:r>
              <a:rPr lang="zh-CN" altLang="zh-CN" baseline="30000"/>
              <a:t>(1)</a:t>
            </a:r>
            <a:r>
              <a:rPr lang="zh-CN" altLang="zh-CN"/>
              <a:t>.chain,q);}</a:t>
            </a:r>
          </a:p>
          <a:p>
            <a:pPr algn="just" eaLnBrk="1" hangingPunct="1">
              <a:spcBef>
                <a:spcPct val="50000"/>
              </a:spcBef>
            </a:pPr>
            <a:r>
              <a:rPr lang="zh-CN" altLang="zh-CN"/>
              <a:t>　　(10)  W→while        	{W.quad=nxq;}</a:t>
            </a:r>
          </a:p>
          <a:p>
            <a:pPr algn="just" eaLnBrk="1" hangingPunct="1">
              <a:spcBef>
                <a:spcPct val="50000"/>
              </a:spcBef>
            </a:pPr>
            <a:r>
              <a:rPr lang="zh-CN" altLang="zh-CN"/>
              <a:t>　　(11)  W</a:t>
            </a:r>
            <a:r>
              <a:rPr lang="zh-CN" altLang="zh-CN" baseline="30000"/>
              <a:t>d</a:t>
            </a:r>
            <a:r>
              <a:rPr lang="zh-CN" altLang="zh-CN"/>
              <a:t>→W(E)       	{Backpatch(E.tc, nxq);</a:t>
            </a:r>
          </a:p>
          <a:p>
            <a:pPr algn="just" eaLnBrk="1" hangingPunct="1">
              <a:spcBef>
                <a:spcPct val="50000"/>
              </a:spcBef>
            </a:pPr>
            <a:r>
              <a:rPr lang="zh-CN" altLang="zh-CN"/>
              <a:t>                         		W</a:t>
            </a:r>
            <a:r>
              <a:rPr lang="zh-CN" altLang="zh-CN" baseline="30000"/>
              <a:t>d</a:t>
            </a:r>
            <a:r>
              <a:rPr lang="zh-CN" altLang="zh-CN"/>
              <a:t>.chain= E.fc;</a:t>
            </a:r>
          </a:p>
          <a:p>
            <a:pPr algn="just" eaLnBrk="1" hangingPunct="1">
              <a:spcBef>
                <a:spcPct val="50000"/>
              </a:spcBef>
            </a:pPr>
            <a:r>
              <a:rPr lang="zh-CN" altLang="zh-CN"/>
              <a:t>                         		W</a:t>
            </a:r>
            <a:r>
              <a:rPr lang="zh-CN" altLang="zh-CN" baseline="30000"/>
              <a:t>d</a:t>
            </a:r>
            <a:r>
              <a:rPr lang="zh-CN" altLang="zh-CN"/>
              <a:t>.quad= W.quad;}</a:t>
            </a:r>
          </a:p>
          <a:p>
            <a:pPr algn="just" eaLnBrk="1" hangingPunct="1">
              <a:spcBef>
                <a:spcPct val="50000"/>
              </a:spcBef>
            </a:pPr>
            <a:r>
              <a:rPr lang="zh-CN" altLang="zh-CN"/>
              <a:t>　　(12)  L</a:t>
            </a:r>
            <a:r>
              <a:rPr lang="zh-CN" altLang="zh-CN" baseline="30000"/>
              <a:t>S</a:t>
            </a:r>
            <a:r>
              <a:rPr lang="zh-CN" altLang="zh-CN"/>
              <a:t>→L;          	{Backpatch(L.chain, nxq);}</a:t>
            </a:r>
          </a:p>
        </p:txBody>
      </p:sp>
    </p:spTree>
  </p:cSld>
  <p:clrMapOvr>
    <a:masterClrMapping/>
  </p:clrMapOvr>
  <p:transition>
    <p:random/>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a:extLst>
              <a:ext uri="{FF2B5EF4-FFF2-40B4-BE49-F238E27FC236}">
                <a16:creationId xmlns:a16="http://schemas.microsoft.com/office/drawing/2014/main" id="{9715ADF9-882C-B31C-D91C-716540792947}"/>
              </a:ext>
            </a:extLst>
          </p:cNvPr>
          <p:cNvSpPr txBox="1">
            <a:spLocks noChangeArrowheads="1"/>
          </p:cNvSpPr>
          <p:nvPr/>
        </p:nvSpPr>
        <p:spPr bwMode="auto">
          <a:xfrm>
            <a:off x="174625" y="1282700"/>
            <a:ext cx="87376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zh-CN">
                <a:ea typeface="黑体" panose="02010609060101010101" pitchFamily="49" charset="-122"/>
              </a:rPr>
              <a:t>　　2．翻译示例</a:t>
            </a:r>
          </a:p>
          <a:p>
            <a:pPr algn="just" eaLnBrk="1" hangingPunct="1">
              <a:lnSpc>
                <a:spcPct val="120000"/>
              </a:lnSpc>
              <a:spcBef>
                <a:spcPct val="50000"/>
              </a:spcBef>
            </a:pPr>
            <a:r>
              <a:rPr lang="zh-CN" altLang="zh-CN">
                <a:ea typeface="黑体" panose="02010609060101010101" pitchFamily="49" charset="-122"/>
              </a:rPr>
              <a:t>　　例4.5</a:t>
            </a:r>
            <a:r>
              <a:rPr lang="zh-CN" altLang="zh-CN"/>
              <a:t>  将下面的语句翻译成四元式：</a:t>
            </a:r>
          </a:p>
          <a:p>
            <a:pPr algn="just" eaLnBrk="1" hangingPunct="1">
              <a:lnSpc>
                <a:spcPct val="120000"/>
              </a:lnSpc>
              <a:spcBef>
                <a:spcPct val="50000"/>
              </a:spcBef>
            </a:pPr>
            <a:r>
              <a:rPr lang="zh-CN" altLang="zh-CN"/>
              <a:t>	if (x＞y) if(a∧b)m=m+1；else m=m</a:t>
            </a:r>
            <a:r>
              <a:rPr lang="zh-CN" altLang="zh-CN">
                <a:ea typeface="方正准圆简体"/>
                <a:cs typeface="方正准圆简体"/>
              </a:rPr>
              <a:t>-</a:t>
            </a:r>
            <a:r>
              <a:rPr lang="zh-CN" altLang="zh-CN"/>
              <a:t>1；else x=y；</a:t>
            </a:r>
          </a:p>
        </p:txBody>
      </p:sp>
    </p:spTree>
  </p:cSld>
  <p:clrMapOvr>
    <a:masterClrMapping/>
  </p:clrMapOvr>
  <p:transition>
    <p:random/>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a:extLst>
              <a:ext uri="{FF2B5EF4-FFF2-40B4-BE49-F238E27FC236}">
                <a16:creationId xmlns:a16="http://schemas.microsoft.com/office/drawing/2014/main" id="{A7DA5810-B4A2-37B1-6517-F7F2597F7F35}"/>
              </a:ext>
            </a:extLst>
          </p:cNvPr>
          <p:cNvSpPr txBox="1">
            <a:spLocks noChangeArrowheads="1"/>
          </p:cNvSpPr>
          <p:nvPr/>
        </p:nvSpPr>
        <p:spPr bwMode="auto">
          <a:xfrm>
            <a:off x="160338" y="1268413"/>
            <a:ext cx="87376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spcBef>
                <a:spcPct val="50000"/>
              </a:spcBef>
            </a:pPr>
            <a:r>
              <a:rPr lang="zh-CN" altLang="en-US">
                <a:ea typeface="黑体" panose="02010609060101010101" pitchFamily="49" charset="-122"/>
              </a:rPr>
              <a:t>　　[解答]  </a:t>
            </a:r>
            <a:r>
              <a:rPr lang="zh-CN" altLang="en-US"/>
              <a:t>该语句对应的代码结构图如图4–15所示，它所对应的四元式序列如下：</a:t>
            </a:r>
          </a:p>
          <a:p>
            <a:pPr lvl="2" algn="just" eaLnBrk="1" hangingPunct="1">
              <a:lnSpc>
                <a:spcPct val="80000"/>
              </a:lnSpc>
              <a:spcBef>
                <a:spcPct val="50000"/>
              </a:spcBef>
            </a:pPr>
            <a:r>
              <a:rPr lang="zh-CN" altLang="en-US"/>
              <a:t>100(j＞，x，y，102) </a:t>
            </a:r>
          </a:p>
          <a:p>
            <a:pPr lvl="2" algn="just" eaLnBrk="1" hangingPunct="1">
              <a:lnSpc>
                <a:spcPct val="80000"/>
              </a:lnSpc>
              <a:spcBef>
                <a:spcPct val="50000"/>
              </a:spcBef>
            </a:pPr>
            <a:r>
              <a:rPr lang="zh-CN" altLang="en-US"/>
              <a:t>101(j，_，_，110) </a:t>
            </a:r>
          </a:p>
          <a:p>
            <a:pPr lvl="2" algn="just" eaLnBrk="1" hangingPunct="1">
              <a:lnSpc>
                <a:spcPct val="80000"/>
              </a:lnSpc>
              <a:spcBef>
                <a:spcPct val="50000"/>
              </a:spcBef>
            </a:pPr>
            <a:r>
              <a:rPr lang="zh-CN" altLang="en-US"/>
              <a:t>102(jnz，a，_，104) </a:t>
            </a:r>
          </a:p>
          <a:p>
            <a:pPr lvl="2" algn="just" eaLnBrk="1" hangingPunct="1">
              <a:lnSpc>
                <a:spcPct val="80000"/>
              </a:lnSpc>
              <a:spcBef>
                <a:spcPct val="50000"/>
              </a:spcBef>
            </a:pPr>
            <a:r>
              <a:rPr lang="zh-CN" altLang="en-US"/>
              <a:t>103(j，_，_，108)   </a:t>
            </a:r>
          </a:p>
          <a:p>
            <a:pPr lvl="2" algn="just" eaLnBrk="1" hangingPunct="1">
              <a:lnSpc>
                <a:spcPct val="80000"/>
              </a:lnSpc>
              <a:spcBef>
                <a:spcPct val="50000"/>
              </a:spcBef>
            </a:pPr>
            <a:r>
              <a:rPr lang="zh-CN" altLang="en-US"/>
              <a:t>104(jnz，b，_，106)</a:t>
            </a:r>
          </a:p>
          <a:p>
            <a:pPr lvl="2" algn="just" eaLnBrk="1" hangingPunct="1">
              <a:lnSpc>
                <a:spcPct val="80000"/>
              </a:lnSpc>
              <a:spcBef>
                <a:spcPct val="50000"/>
              </a:spcBef>
            </a:pPr>
            <a:r>
              <a:rPr lang="zh-CN" altLang="en-US"/>
              <a:t>105(j，_，_，108)</a:t>
            </a:r>
          </a:p>
          <a:p>
            <a:pPr lvl="2" algn="just" eaLnBrk="1" hangingPunct="1">
              <a:lnSpc>
                <a:spcPct val="80000"/>
              </a:lnSpc>
              <a:spcBef>
                <a:spcPct val="50000"/>
              </a:spcBef>
            </a:pPr>
            <a:r>
              <a:rPr lang="zh-CN" altLang="en-US"/>
              <a:t>106(+，m，1，m) </a:t>
            </a:r>
          </a:p>
        </p:txBody>
      </p:sp>
    </p:spTree>
  </p:cSld>
  <p:clrMapOvr>
    <a:masterClrMapping/>
  </p:clrMapOvr>
  <p:transition>
    <p:random/>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a:extLst>
              <a:ext uri="{FF2B5EF4-FFF2-40B4-BE49-F238E27FC236}">
                <a16:creationId xmlns:a16="http://schemas.microsoft.com/office/drawing/2014/main" id="{8AC4B05B-0A87-C654-AA32-290C36EBDC02}"/>
              </a:ext>
            </a:extLst>
          </p:cNvPr>
          <p:cNvSpPr txBox="1">
            <a:spLocks noChangeArrowheads="1"/>
          </p:cNvSpPr>
          <p:nvPr/>
        </p:nvSpPr>
        <p:spPr bwMode="auto">
          <a:xfrm>
            <a:off x="160338" y="1339850"/>
            <a:ext cx="8737600"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spcBef>
                <a:spcPct val="50000"/>
              </a:spcBef>
            </a:pPr>
            <a:r>
              <a:rPr lang="zh-CN" altLang="zh-CN"/>
              <a:t>107(j，_，_，109)</a:t>
            </a:r>
          </a:p>
          <a:p>
            <a:pPr lvl="2" algn="just" eaLnBrk="1" hangingPunct="1">
              <a:lnSpc>
                <a:spcPct val="80000"/>
              </a:lnSpc>
              <a:spcBef>
                <a:spcPct val="50000"/>
              </a:spcBef>
            </a:pPr>
            <a:r>
              <a:rPr lang="zh-CN" altLang="zh-CN"/>
              <a:t>108(_，m，1，m)</a:t>
            </a:r>
          </a:p>
          <a:p>
            <a:pPr lvl="2" algn="just" eaLnBrk="1" hangingPunct="1">
              <a:lnSpc>
                <a:spcPct val="80000"/>
              </a:lnSpc>
              <a:spcBef>
                <a:spcPct val="50000"/>
              </a:spcBef>
            </a:pPr>
            <a:r>
              <a:rPr lang="zh-CN" altLang="zh-CN"/>
              <a:t>109(j，_，_，111)</a:t>
            </a:r>
          </a:p>
          <a:p>
            <a:pPr lvl="2" algn="just" eaLnBrk="1" hangingPunct="1">
              <a:lnSpc>
                <a:spcPct val="80000"/>
              </a:lnSpc>
              <a:spcBef>
                <a:spcPct val="50000"/>
              </a:spcBef>
            </a:pPr>
            <a:r>
              <a:rPr lang="zh-CN" altLang="zh-CN"/>
              <a:t>110(=，y，_，x)</a:t>
            </a:r>
          </a:p>
          <a:p>
            <a:pPr lvl="2" algn="just" eaLnBrk="1" hangingPunct="1">
              <a:lnSpc>
                <a:spcPct val="80000"/>
              </a:lnSpc>
              <a:spcBef>
                <a:spcPct val="50000"/>
              </a:spcBef>
            </a:pPr>
            <a:r>
              <a:rPr lang="zh-CN" altLang="zh-CN"/>
              <a:t>111</a:t>
            </a:r>
          </a:p>
        </p:txBody>
      </p:sp>
    </p:spTree>
  </p:cSld>
  <p:clrMapOvr>
    <a:masterClrMapping/>
  </p:clrMapOvr>
  <p:transition>
    <p:random/>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a:extLst>
              <a:ext uri="{FF2B5EF4-FFF2-40B4-BE49-F238E27FC236}">
                <a16:creationId xmlns:a16="http://schemas.microsoft.com/office/drawing/2014/main" id="{D34E12F1-9203-6962-71D5-22DE52C2DA73}"/>
              </a:ext>
            </a:extLst>
          </p:cNvPr>
          <p:cNvSpPr txBox="1">
            <a:spLocks noChangeArrowheads="1"/>
          </p:cNvSpPr>
          <p:nvPr/>
        </p:nvSpPr>
        <p:spPr bwMode="auto">
          <a:xfrm>
            <a:off x="2447925" y="570865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zh-CN" altLang="en-US"/>
              <a:t>4–15  </a:t>
            </a:r>
            <a:r>
              <a:rPr lang="zh-CN" altLang="en-US">
                <a:latin typeface="宋体" panose="02010600030101010101" pitchFamily="2" charset="-122"/>
              </a:rPr>
              <a:t>例</a:t>
            </a:r>
            <a:r>
              <a:rPr lang="zh-CN" altLang="en-US"/>
              <a:t>4.5</a:t>
            </a:r>
            <a:r>
              <a:rPr lang="zh-CN" altLang="en-US">
                <a:latin typeface="宋体" panose="02010600030101010101" pitchFamily="2" charset="-122"/>
              </a:rPr>
              <a:t>的代码结构图</a:t>
            </a:r>
            <a:r>
              <a:rPr lang="zh-CN" altLang="en-US"/>
              <a:t> </a:t>
            </a:r>
          </a:p>
        </p:txBody>
      </p:sp>
      <p:pic>
        <p:nvPicPr>
          <p:cNvPr id="132099" name="Picture 3" descr="4-12">
            <a:extLst>
              <a:ext uri="{FF2B5EF4-FFF2-40B4-BE49-F238E27FC236}">
                <a16:creationId xmlns:a16="http://schemas.microsoft.com/office/drawing/2014/main" id="{D88717BA-7858-EEE4-1559-DC396A0EE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412875"/>
            <a:ext cx="3916363"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a:extLst>
              <a:ext uri="{FF2B5EF4-FFF2-40B4-BE49-F238E27FC236}">
                <a16:creationId xmlns:a16="http://schemas.microsoft.com/office/drawing/2014/main" id="{9766999B-B130-2A27-A296-8870487C47DA}"/>
              </a:ext>
            </a:extLst>
          </p:cNvPr>
          <p:cNvSpPr txBox="1">
            <a:spLocks noChangeArrowheads="1"/>
          </p:cNvSpPr>
          <p:nvPr/>
        </p:nvSpPr>
        <p:spPr bwMode="auto">
          <a:xfrm>
            <a:off x="612775" y="1063625"/>
            <a:ext cx="7921625"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如果按图4-16所示的翻译图进行翻译，则第107句四元式为(j，_，_，111)，虽然与上面的107句不同，但仔细分析就会发现：翻译图与代码结构图两者所翻译的结果在功能上是完全相同的。</a:t>
            </a:r>
          </a:p>
        </p:txBody>
      </p:sp>
    </p:spTree>
  </p:cSld>
  <p:clrMapOvr>
    <a:masterClrMapping/>
  </p:clrMapOvr>
  <p:transition>
    <p:random/>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4-13">
            <a:extLst>
              <a:ext uri="{FF2B5EF4-FFF2-40B4-BE49-F238E27FC236}">
                <a16:creationId xmlns:a16="http://schemas.microsoft.com/office/drawing/2014/main" id="{59432166-4D5B-CD6F-A6A1-8529C7915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2197100"/>
            <a:ext cx="6602413"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Rectangle 3">
            <a:extLst>
              <a:ext uri="{FF2B5EF4-FFF2-40B4-BE49-F238E27FC236}">
                <a16:creationId xmlns:a16="http://schemas.microsoft.com/office/drawing/2014/main" id="{7FF07C0C-2410-A442-3642-111E312D784C}"/>
              </a:ext>
            </a:extLst>
          </p:cNvPr>
          <p:cNvSpPr>
            <a:spLocks noChangeArrowheads="1"/>
          </p:cNvSpPr>
          <p:nvPr/>
        </p:nvSpPr>
        <p:spPr bwMode="auto">
          <a:xfrm>
            <a:off x="3016250" y="4225925"/>
            <a:ext cx="3230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latin typeface="宋体" panose="02010600030101010101" pitchFamily="2" charset="-122"/>
              </a:rPr>
              <a:t>图</a:t>
            </a:r>
            <a:r>
              <a:rPr lang="zh-CN" altLang="en-US"/>
              <a:t>4–16  </a:t>
            </a:r>
            <a:r>
              <a:rPr lang="zh-CN" altLang="en-US">
                <a:latin typeface="宋体" panose="02010600030101010101" pitchFamily="2" charset="-122"/>
              </a:rPr>
              <a:t>例</a:t>
            </a:r>
            <a:r>
              <a:rPr lang="zh-CN" altLang="en-US"/>
              <a:t>4.5</a:t>
            </a:r>
            <a:r>
              <a:rPr lang="zh-CN" altLang="en-US">
                <a:latin typeface="宋体" panose="02010600030101010101" pitchFamily="2" charset="-122"/>
              </a:rPr>
              <a:t>的翻译图</a:t>
            </a:r>
            <a:r>
              <a:rPr lang="zh-CN" altLang="en-US"/>
              <a:t> </a:t>
            </a:r>
          </a:p>
        </p:txBody>
      </p:sp>
    </p:spTree>
  </p:cSld>
  <p:clrMapOvr>
    <a:masterClrMapping/>
  </p:clrMapOvr>
  <p:transition>
    <p:random/>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a:extLst>
              <a:ext uri="{FF2B5EF4-FFF2-40B4-BE49-F238E27FC236}">
                <a16:creationId xmlns:a16="http://schemas.microsoft.com/office/drawing/2014/main" id="{2D65EE5D-356D-D430-2B74-BC279E9A4576}"/>
              </a:ext>
            </a:extLst>
          </p:cNvPr>
          <p:cNvSpPr txBox="1">
            <a:spLocks noChangeArrowheads="1"/>
          </p:cNvSpPr>
          <p:nvPr/>
        </p:nvSpPr>
        <p:spPr bwMode="auto">
          <a:xfrm>
            <a:off x="203200" y="1255713"/>
            <a:ext cx="8621713"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例4.6</a:t>
            </a:r>
            <a:r>
              <a:rPr lang="zh-CN" altLang="en-US"/>
              <a:t>  将下面的语句翻译成四元式：</a:t>
            </a:r>
          </a:p>
          <a:p>
            <a:pPr algn="ctr" eaLnBrk="1" hangingPunct="1">
              <a:lnSpc>
                <a:spcPct val="130000"/>
              </a:lnSpc>
              <a:spcBef>
                <a:spcPct val="50000"/>
              </a:spcBef>
            </a:pPr>
            <a:r>
              <a:rPr lang="zh-CN" altLang="en-US"/>
              <a:t>while(A&lt;B)</a:t>
            </a:r>
          </a:p>
          <a:p>
            <a:pPr algn="just" eaLnBrk="1" hangingPunct="1">
              <a:lnSpc>
                <a:spcPct val="130000"/>
              </a:lnSpc>
              <a:spcBef>
                <a:spcPct val="50000"/>
              </a:spcBef>
            </a:pPr>
            <a:r>
              <a:rPr lang="zh-CN" altLang="en-US"/>
              <a:t>                     			 if(C&lt;D) X=Y+Z</a:t>
            </a:r>
          </a:p>
          <a:p>
            <a:pPr eaLnBrk="1" hangingPunct="1">
              <a:lnSpc>
                <a:spcPct val="130000"/>
              </a:lnSpc>
              <a:spcBef>
                <a:spcPct val="50000"/>
              </a:spcBef>
            </a:pPr>
            <a:r>
              <a:rPr lang="zh-CN" altLang="en-US"/>
              <a:t>　　[</a:t>
            </a:r>
            <a:r>
              <a:rPr lang="zh-CN" altLang="en-US">
                <a:ea typeface="黑体" panose="02010609060101010101" pitchFamily="49" charset="-122"/>
              </a:rPr>
              <a:t>解答</a:t>
            </a:r>
            <a:r>
              <a:rPr lang="zh-CN" altLang="en-US"/>
              <a:t>]  </a:t>
            </a:r>
            <a:r>
              <a:rPr lang="zh-CN" altLang="en-US">
                <a:latin typeface="宋体" panose="02010600030101010101" pitchFamily="2" charset="-122"/>
              </a:rPr>
              <a:t>我们首先画出该语句对应的代码结构图如图</a:t>
            </a:r>
            <a:r>
              <a:rPr lang="zh-CN" altLang="en-US"/>
              <a:t>4–17</a:t>
            </a:r>
            <a:r>
              <a:rPr lang="zh-CN" altLang="en-US">
                <a:latin typeface="宋体" panose="02010600030101010101" pitchFamily="2" charset="-122"/>
              </a:rPr>
              <a:t>所示。</a:t>
            </a:r>
            <a:r>
              <a:rPr lang="zh-CN" altLang="en-US"/>
              <a:t> </a:t>
            </a:r>
          </a:p>
        </p:txBody>
      </p:sp>
    </p:spTree>
  </p:cSld>
  <p:clrMapOvr>
    <a:masterClrMapping/>
  </p:clrMapOvr>
  <p:transition>
    <p:random/>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a:extLst>
              <a:ext uri="{FF2B5EF4-FFF2-40B4-BE49-F238E27FC236}">
                <a16:creationId xmlns:a16="http://schemas.microsoft.com/office/drawing/2014/main" id="{B4D95B28-7E61-569F-D1E9-9E140C8597A6}"/>
              </a:ext>
            </a:extLst>
          </p:cNvPr>
          <p:cNvSpPr txBox="1">
            <a:spLocks noChangeArrowheads="1"/>
          </p:cNvSpPr>
          <p:nvPr/>
        </p:nvSpPr>
        <p:spPr bwMode="auto">
          <a:xfrm>
            <a:off x="2233613" y="4979988"/>
            <a:ext cx="4676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图4–17  例4.3的代码结构图</a:t>
            </a:r>
          </a:p>
        </p:txBody>
      </p:sp>
      <p:pic>
        <p:nvPicPr>
          <p:cNvPr id="136195" name="Picture 3" descr="4-14">
            <a:extLst>
              <a:ext uri="{FF2B5EF4-FFF2-40B4-BE49-F238E27FC236}">
                <a16:creationId xmlns:a16="http://schemas.microsoft.com/office/drawing/2014/main" id="{EA40C869-87AB-EF47-19E4-52E534656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663" y="1479550"/>
            <a:ext cx="412908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a:extLst>
              <a:ext uri="{FF2B5EF4-FFF2-40B4-BE49-F238E27FC236}">
                <a16:creationId xmlns:a16="http://schemas.microsoft.com/office/drawing/2014/main" id="{7A903D1F-2380-F922-81E9-52E1B10CC696}"/>
              </a:ext>
            </a:extLst>
          </p:cNvPr>
          <p:cNvSpPr txBox="1">
            <a:spLocks noChangeArrowheads="1"/>
          </p:cNvSpPr>
          <p:nvPr/>
        </p:nvSpPr>
        <p:spPr bwMode="auto">
          <a:xfrm>
            <a:off x="160338" y="1327150"/>
            <a:ext cx="879475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t>        按照文法及加工子程序（包括前述赋值句和布尔表达式的翻译法）得到该语句对应的四元式序列如下：</a:t>
            </a:r>
          </a:p>
          <a:p>
            <a:pPr lvl="1" algn="just" eaLnBrk="1" hangingPunct="1">
              <a:lnSpc>
                <a:spcPct val="110000"/>
              </a:lnSpc>
              <a:spcBef>
                <a:spcPct val="50000"/>
              </a:spcBef>
            </a:pPr>
            <a:r>
              <a:rPr lang="zh-CN" altLang="en-US"/>
              <a:t>100(j&lt;，A，B，102)    	</a:t>
            </a:r>
            <a:r>
              <a:rPr lang="zh-CN" altLang="en-US">
                <a:ea typeface="楷体_GB2312" pitchFamily="49" charset="-122"/>
              </a:rPr>
              <a:t>//E</a:t>
            </a:r>
            <a:r>
              <a:rPr lang="zh-CN" altLang="en-US" baseline="-30000">
                <a:ea typeface="楷体_GB2312" pitchFamily="49" charset="-122"/>
              </a:rPr>
              <a:t>1</a:t>
            </a:r>
            <a:r>
              <a:rPr lang="zh-CN" altLang="en-US">
                <a:ea typeface="楷体_GB2312" pitchFamily="49" charset="-122"/>
              </a:rPr>
              <a:t>为T</a:t>
            </a:r>
            <a:endParaRPr lang="zh-CN" altLang="en-US"/>
          </a:p>
          <a:p>
            <a:pPr lvl="1" algn="just" eaLnBrk="1" hangingPunct="1">
              <a:lnSpc>
                <a:spcPct val="110000"/>
              </a:lnSpc>
              <a:spcBef>
                <a:spcPct val="50000"/>
              </a:spcBef>
            </a:pPr>
            <a:r>
              <a:rPr lang="zh-CN" altLang="en-US"/>
              <a:t>101(j，_，_，107)      	</a:t>
            </a:r>
            <a:r>
              <a:rPr lang="zh-CN" altLang="en-US">
                <a:ea typeface="楷体_GB2312" pitchFamily="49" charset="-122"/>
              </a:rPr>
              <a:t>//E</a:t>
            </a:r>
            <a:r>
              <a:rPr lang="zh-CN" altLang="en-US" baseline="-30000">
                <a:ea typeface="楷体_GB2312" pitchFamily="49" charset="-122"/>
              </a:rPr>
              <a:t>1</a:t>
            </a:r>
            <a:r>
              <a:rPr lang="zh-CN" altLang="en-US">
                <a:ea typeface="楷体_GB2312" pitchFamily="49" charset="-122"/>
              </a:rPr>
              <a:t>为F</a:t>
            </a:r>
            <a:endParaRPr lang="zh-CN" altLang="en-US"/>
          </a:p>
          <a:p>
            <a:pPr lvl="1" algn="just" eaLnBrk="1" hangingPunct="1">
              <a:lnSpc>
                <a:spcPct val="110000"/>
              </a:lnSpc>
              <a:spcBef>
                <a:spcPct val="50000"/>
              </a:spcBef>
            </a:pPr>
            <a:r>
              <a:rPr lang="zh-CN" altLang="en-US"/>
              <a:t>102(j&lt;，C，D，104)    	</a:t>
            </a:r>
            <a:r>
              <a:rPr lang="zh-CN" altLang="en-US">
                <a:ea typeface="楷体_GB2312" pitchFamily="49" charset="-122"/>
              </a:rPr>
              <a:t>//E</a:t>
            </a:r>
            <a:r>
              <a:rPr lang="zh-CN" altLang="en-US" baseline="-30000">
                <a:ea typeface="楷体_GB2312" pitchFamily="49" charset="-122"/>
              </a:rPr>
              <a:t>2</a:t>
            </a:r>
            <a:r>
              <a:rPr lang="zh-CN" altLang="en-US">
                <a:ea typeface="楷体_GB2312" pitchFamily="49" charset="-122"/>
              </a:rPr>
              <a:t>为T</a:t>
            </a:r>
            <a:endParaRPr lang="zh-CN" altLang="en-US"/>
          </a:p>
          <a:p>
            <a:pPr lvl="1" algn="just" eaLnBrk="1" hangingPunct="1">
              <a:lnSpc>
                <a:spcPct val="110000"/>
              </a:lnSpc>
              <a:spcBef>
                <a:spcPct val="50000"/>
              </a:spcBef>
            </a:pPr>
            <a:r>
              <a:rPr lang="zh-CN" altLang="en-US"/>
              <a:t>103(j，_，_，106)       	</a:t>
            </a:r>
            <a:r>
              <a:rPr lang="zh-CN" altLang="en-US">
                <a:ea typeface="楷体_GB2312" pitchFamily="49" charset="-122"/>
              </a:rPr>
              <a:t>//E</a:t>
            </a:r>
            <a:r>
              <a:rPr lang="zh-CN" altLang="en-US" baseline="-30000">
                <a:ea typeface="楷体_GB2312" pitchFamily="49" charset="-122"/>
              </a:rPr>
              <a:t>2</a:t>
            </a:r>
            <a:r>
              <a:rPr lang="zh-CN" altLang="en-US">
                <a:ea typeface="楷体_GB2312" pitchFamily="49" charset="-122"/>
              </a:rPr>
              <a:t>为F</a:t>
            </a:r>
            <a:endParaRPr lang="zh-CN" altLang="en-US"/>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a:extLst>
              <a:ext uri="{FF2B5EF4-FFF2-40B4-BE49-F238E27FC236}">
                <a16:creationId xmlns:a16="http://schemas.microsoft.com/office/drawing/2014/main" id="{76F5B107-9ABD-C18D-2889-6C588CD49072}"/>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1747" name="Text Box 5">
            <a:extLst>
              <a:ext uri="{FF2B5EF4-FFF2-40B4-BE49-F238E27FC236}">
                <a16:creationId xmlns:a16="http://schemas.microsoft.com/office/drawing/2014/main" id="{CF974CE9-550E-E4FE-2585-2A0154678ECB}"/>
              </a:ext>
            </a:extLst>
          </p:cNvPr>
          <p:cNvSpPr txBox="1">
            <a:spLocks noChangeArrowheads="1"/>
          </p:cNvSpPr>
          <p:nvPr/>
        </p:nvSpPr>
        <p:spPr bwMode="auto">
          <a:xfrm>
            <a:off x="304800" y="14478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ea typeface="黑体" panose="02010609060101010101" pitchFamily="49" charset="-122"/>
              </a:rPr>
              <a:t>对于给定的字母表</a:t>
            </a:r>
            <a:r>
              <a:rPr lang="en-US" altLang="zh-CN" sz="2400" b="1" u="none">
                <a:ea typeface="黑体" panose="02010609060101010101" pitchFamily="49" charset="-122"/>
              </a:rPr>
              <a:t>Σ</a:t>
            </a:r>
            <a:r>
              <a:rPr lang="zh-CN" altLang="en-US" sz="2400" b="1" u="none">
                <a:ea typeface="黑体" panose="02010609060101010101" pitchFamily="49" charset="-122"/>
              </a:rPr>
              <a:t>，正规式和正规集的递归定义如下：</a:t>
            </a:r>
            <a:r>
              <a:rPr lang="zh-CN" altLang="en-US" sz="2400" u="none"/>
              <a:t> </a:t>
            </a:r>
          </a:p>
        </p:txBody>
      </p:sp>
      <p:sp>
        <p:nvSpPr>
          <p:cNvPr id="31748" name="Text Box 6">
            <a:extLst>
              <a:ext uri="{FF2B5EF4-FFF2-40B4-BE49-F238E27FC236}">
                <a16:creationId xmlns:a16="http://schemas.microsoft.com/office/drawing/2014/main" id="{EC2763E6-B71F-A631-0692-2BED1FDE9A42}"/>
              </a:ext>
            </a:extLst>
          </p:cNvPr>
          <p:cNvSpPr txBox="1">
            <a:spLocks noChangeArrowheads="1"/>
          </p:cNvSpPr>
          <p:nvPr/>
        </p:nvSpPr>
        <p:spPr bwMode="auto">
          <a:xfrm>
            <a:off x="457200" y="2559050"/>
            <a:ext cx="815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u="none"/>
              <a:t>（</a:t>
            </a:r>
            <a:r>
              <a:rPr lang="en-US" altLang="zh-CN" sz="2000" u="none"/>
              <a:t>1</a:t>
            </a:r>
            <a:r>
              <a:rPr lang="zh-CN" altLang="en-US" sz="2000" u="none"/>
              <a:t>）</a:t>
            </a:r>
            <a:r>
              <a:rPr lang="en-US" altLang="zh-CN" sz="2000" u="none"/>
              <a:t>ε</a:t>
            </a:r>
            <a:r>
              <a:rPr lang="zh-CN" altLang="en-US" sz="2000" u="none"/>
              <a:t>和</a:t>
            </a:r>
            <a:r>
              <a:rPr lang="en-US" altLang="zh-CN" sz="2000" u="none"/>
              <a:t>Ф</a:t>
            </a:r>
            <a:r>
              <a:rPr lang="zh-CN" altLang="en-US" sz="2000" u="none"/>
              <a:t>都是</a:t>
            </a:r>
            <a:r>
              <a:rPr lang="en-US" altLang="zh-CN" sz="2000" u="none"/>
              <a:t>Σ</a:t>
            </a:r>
            <a:r>
              <a:rPr lang="zh-CN" altLang="en-US" sz="2000" u="none"/>
              <a:t>上的正规式，它们所表示的正规集分别为</a:t>
            </a:r>
            <a:r>
              <a:rPr lang="en-US" altLang="zh-CN" sz="2000" u="none"/>
              <a:t>{ε}</a:t>
            </a:r>
            <a:r>
              <a:rPr lang="zh-CN" altLang="en-US" sz="2000" u="none"/>
              <a:t>和</a:t>
            </a:r>
            <a:r>
              <a:rPr lang="en-US" altLang="zh-CN" sz="2000" u="none"/>
              <a:t>Ф</a:t>
            </a:r>
            <a:r>
              <a:rPr lang="zh-CN" altLang="en-US" sz="2000" u="none"/>
              <a:t>。</a:t>
            </a:r>
          </a:p>
          <a:p>
            <a:pPr eaLnBrk="1" hangingPunct="1">
              <a:lnSpc>
                <a:spcPct val="120000"/>
              </a:lnSpc>
            </a:pPr>
            <a:r>
              <a:rPr lang="zh-CN" altLang="en-US" sz="2000" u="none"/>
              <a:t>（</a:t>
            </a:r>
            <a:r>
              <a:rPr lang="en-US" altLang="zh-CN" sz="2000" u="none"/>
              <a:t>2</a:t>
            </a:r>
            <a:r>
              <a:rPr lang="zh-CN" altLang="en-US" sz="2000" u="none"/>
              <a:t>）对任一个</a:t>
            </a:r>
            <a:r>
              <a:rPr lang="en-US" altLang="zh-CN" sz="2000" u="none"/>
              <a:t>a∈Σ</a:t>
            </a:r>
            <a:r>
              <a:rPr lang="zh-CN" altLang="en-US" sz="2000" u="none"/>
              <a:t>，</a:t>
            </a:r>
            <a:r>
              <a:rPr lang="en-US" altLang="zh-CN" sz="2000" u="none"/>
              <a:t>a</a:t>
            </a:r>
            <a:r>
              <a:rPr lang="zh-CN" altLang="en-US" sz="2000" u="none"/>
              <a:t>是</a:t>
            </a:r>
            <a:r>
              <a:rPr lang="en-US" altLang="zh-CN" sz="2000" u="none"/>
              <a:t>Σ</a:t>
            </a:r>
            <a:r>
              <a:rPr lang="zh-CN" altLang="en-US" sz="2000" u="none"/>
              <a:t>上的一个正规式，它所表示的正规集为</a:t>
            </a:r>
            <a:r>
              <a:rPr lang="en-US" altLang="zh-CN" sz="2000" u="none"/>
              <a:t>{a}</a:t>
            </a:r>
            <a:r>
              <a:rPr lang="zh-CN" altLang="en-US" sz="2000" u="none"/>
              <a:t>。</a:t>
            </a:r>
          </a:p>
        </p:txBody>
      </p:sp>
      <p:sp>
        <p:nvSpPr>
          <p:cNvPr id="31749" name="Text Box 7">
            <a:extLst>
              <a:ext uri="{FF2B5EF4-FFF2-40B4-BE49-F238E27FC236}">
                <a16:creationId xmlns:a16="http://schemas.microsoft.com/office/drawing/2014/main" id="{5F6E7C2D-A5A9-6961-86E4-0842B2FBB3E1}"/>
              </a:ext>
            </a:extLst>
          </p:cNvPr>
          <p:cNvSpPr txBox="1">
            <a:spLocks noChangeArrowheads="1"/>
          </p:cNvSpPr>
          <p:nvPr/>
        </p:nvSpPr>
        <p:spPr bwMode="auto">
          <a:xfrm>
            <a:off x="228600" y="20574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solidFill>
                  <a:srgbClr val="FF0000"/>
                </a:solidFill>
                <a:latin typeface="楷体" panose="02010609060101010101" pitchFamily="49" charset="-122"/>
                <a:ea typeface="楷体" panose="02010609060101010101" pitchFamily="49" charset="-122"/>
              </a:rPr>
              <a:t>基础规则</a:t>
            </a:r>
            <a:r>
              <a:rPr lang="en-US" altLang="zh-CN" sz="2400" b="1" u="none">
                <a:solidFill>
                  <a:srgbClr val="FF0000"/>
                </a:solidFill>
                <a:latin typeface="楷体" panose="02010609060101010101" pitchFamily="49" charset="-122"/>
                <a:ea typeface="楷体" panose="02010609060101010101" pitchFamily="49" charset="-122"/>
              </a:rPr>
              <a:t>:</a:t>
            </a:r>
          </a:p>
        </p:txBody>
      </p:sp>
      <p:sp>
        <p:nvSpPr>
          <p:cNvPr id="31750" name="Text Box 8">
            <a:extLst>
              <a:ext uri="{FF2B5EF4-FFF2-40B4-BE49-F238E27FC236}">
                <a16:creationId xmlns:a16="http://schemas.microsoft.com/office/drawing/2014/main" id="{B2A40E3E-0D36-05A4-97AB-36DC2FDD118D}"/>
              </a:ext>
            </a:extLst>
          </p:cNvPr>
          <p:cNvSpPr txBox="1">
            <a:spLocks noChangeArrowheads="1"/>
          </p:cNvSpPr>
          <p:nvPr/>
        </p:nvSpPr>
        <p:spPr bwMode="auto">
          <a:xfrm>
            <a:off x="914400" y="4343400"/>
            <a:ext cx="708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000" u="none"/>
          </a:p>
        </p:txBody>
      </p:sp>
      <p:sp>
        <p:nvSpPr>
          <p:cNvPr id="31751" name="Text Box 9">
            <a:extLst>
              <a:ext uri="{FF2B5EF4-FFF2-40B4-BE49-F238E27FC236}">
                <a16:creationId xmlns:a16="http://schemas.microsoft.com/office/drawing/2014/main" id="{3FA9C021-0A01-3BA4-36B9-B438AC6091A4}"/>
              </a:ext>
            </a:extLst>
          </p:cNvPr>
          <p:cNvSpPr txBox="1">
            <a:spLocks noChangeArrowheads="1"/>
          </p:cNvSpPr>
          <p:nvPr/>
        </p:nvSpPr>
        <p:spPr bwMode="auto">
          <a:xfrm>
            <a:off x="457200" y="3886200"/>
            <a:ext cx="8077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u="none"/>
              <a:t>（</a:t>
            </a:r>
            <a:r>
              <a:rPr lang="en-US" altLang="zh-CN" sz="2000" u="none"/>
              <a:t>3</a:t>
            </a:r>
            <a:r>
              <a:rPr lang="zh-CN" altLang="en-US" sz="2000" u="none"/>
              <a:t>）如果</a:t>
            </a:r>
            <a:r>
              <a:rPr lang="en-US" altLang="zh-CN" sz="2000" u="none"/>
              <a:t>R</a:t>
            </a:r>
            <a:r>
              <a:rPr lang="zh-CN" altLang="en-US" sz="2000" u="none"/>
              <a:t>和</a:t>
            </a:r>
            <a:r>
              <a:rPr lang="en-US" altLang="zh-CN" sz="2000" u="none"/>
              <a:t>S</a:t>
            </a:r>
            <a:r>
              <a:rPr lang="zh-CN" altLang="en-US" sz="2000" u="none"/>
              <a:t>是</a:t>
            </a:r>
            <a:r>
              <a:rPr lang="en-US" altLang="zh-CN" sz="2000" u="none"/>
              <a:t>Σ</a:t>
            </a:r>
            <a:r>
              <a:rPr lang="zh-CN" altLang="en-US" sz="2000" u="none"/>
              <a:t>上的正规式，它们所表示的正规集分别为</a:t>
            </a:r>
            <a:r>
              <a:rPr lang="en-US" altLang="zh-CN" sz="2000" u="none"/>
              <a:t>L(R) </a:t>
            </a:r>
            <a:r>
              <a:rPr lang="zh-CN" altLang="en-US" sz="2000" u="none"/>
              <a:t>和</a:t>
            </a:r>
            <a:r>
              <a:rPr lang="en-US" altLang="zh-CN" sz="2000" u="none"/>
              <a:t>L(S)</a:t>
            </a:r>
            <a:r>
              <a:rPr lang="zh-CN" altLang="en-US" sz="2000" u="none"/>
              <a:t>，则：</a:t>
            </a:r>
          </a:p>
          <a:p>
            <a:pPr eaLnBrk="1" hangingPunct="1">
              <a:lnSpc>
                <a:spcPct val="120000"/>
              </a:lnSpc>
            </a:pPr>
            <a:r>
              <a:rPr lang="zh-CN" altLang="en-US" sz="2000" u="none"/>
              <a:t>① </a:t>
            </a:r>
            <a:r>
              <a:rPr lang="en-US" altLang="zh-CN" sz="2000" u="none"/>
              <a:t>R</a:t>
            </a:r>
            <a:r>
              <a:rPr lang="en-US" altLang="zh-CN" sz="2000" b="1" u="none"/>
              <a:t>∣</a:t>
            </a:r>
            <a:r>
              <a:rPr lang="en-US" altLang="zh-CN" sz="2000" u="none"/>
              <a:t>S</a:t>
            </a:r>
            <a:r>
              <a:rPr lang="zh-CN" altLang="en-US" sz="2000" u="none"/>
              <a:t>是</a:t>
            </a:r>
            <a:r>
              <a:rPr lang="en-US" altLang="zh-CN" sz="2000" u="none"/>
              <a:t>Σ</a:t>
            </a:r>
            <a:r>
              <a:rPr lang="zh-CN" altLang="en-US" sz="2000" u="none"/>
              <a:t>上的正规式，它所表示的正规集为</a:t>
            </a:r>
            <a:r>
              <a:rPr lang="en-US" altLang="zh-CN" sz="2000" b="1" u="none">
                <a:solidFill>
                  <a:srgbClr val="FF0000"/>
                </a:solidFill>
              </a:rPr>
              <a:t>L(R)∪L(S)</a:t>
            </a:r>
            <a:r>
              <a:rPr lang="zh-CN" altLang="en-US" sz="2000" u="none"/>
              <a:t>；</a:t>
            </a:r>
          </a:p>
          <a:p>
            <a:pPr eaLnBrk="1" hangingPunct="1">
              <a:lnSpc>
                <a:spcPct val="120000"/>
              </a:lnSpc>
            </a:pPr>
            <a:r>
              <a:rPr lang="zh-CN" altLang="en-US" sz="2000" u="none"/>
              <a:t>② </a:t>
            </a:r>
            <a:r>
              <a:rPr lang="en-US" altLang="zh-CN" sz="2000" u="none"/>
              <a:t>R•S</a:t>
            </a:r>
            <a:r>
              <a:rPr lang="zh-CN" altLang="en-US" sz="2000" u="none"/>
              <a:t>是</a:t>
            </a:r>
            <a:r>
              <a:rPr lang="en-US" altLang="zh-CN" sz="2000" u="none"/>
              <a:t>Σ</a:t>
            </a:r>
            <a:r>
              <a:rPr lang="zh-CN" altLang="en-US" sz="2000" u="none"/>
              <a:t>上的正规式，它所表示的正规集为</a:t>
            </a:r>
            <a:r>
              <a:rPr lang="en-US" altLang="zh-CN" sz="2000" b="1" u="none">
                <a:solidFill>
                  <a:srgbClr val="FF0000"/>
                </a:solidFill>
              </a:rPr>
              <a:t>L(R) L(S)</a:t>
            </a:r>
            <a:r>
              <a:rPr lang="zh-CN" altLang="en-US" sz="2000" u="none"/>
              <a:t>；</a:t>
            </a:r>
          </a:p>
          <a:p>
            <a:pPr eaLnBrk="1" hangingPunct="1">
              <a:lnSpc>
                <a:spcPct val="120000"/>
              </a:lnSpc>
            </a:pPr>
            <a:r>
              <a:rPr lang="zh-CN" altLang="en-US" sz="2000" u="none"/>
              <a:t>③ </a:t>
            </a:r>
            <a:r>
              <a:rPr lang="en-US" altLang="zh-CN" sz="2000" u="none"/>
              <a:t>(R)*</a:t>
            </a:r>
            <a:r>
              <a:rPr lang="zh-CN" altLang="en-US" sz="2000" u="none"/>
              <a:t>是</a:t>
            </a:r>
            <a:r>
              <a:rPr lang="en-US" altLang="zh-CN" sz="2000" u="none"/>
              <a:t>Σ</a:t>
            </a:r>
            <a:r>
              <a:rPr lang="zh-CN" altLang="en-US" sz="2000" u="none"/>
              <a:t>上的正规式，它所表示的正规集为</a:t>
            </a:r>
            <a:r>
              <a:rPr lang="en-US" altLang="zh-CN" sz="2000" b="1" u="none">
                <a:solidFill>
                  <a:srgbClr val="FF0000"/>
                </a:solidFill>
              </a:rPr>
              <a:t>(L(R))*</a:t>
            </a:r>
            <a:r>
              <a:rPr lang="zh-CN" altLang="en-US" sz="2000" u="none"/>
              <a:t>；</a:t>
            </a:r>
          </a:p>
          <a:p>
            <a:pPr eaLnBrk="1" hangingPunct="1">
              <a:lnSpc>
                <a:spcPct val="120000"/>
              </a:lnSpc>
            </a:pPr>
            <a:r>
              <a:rPr lang="zh-CN" altLang="en-US" sz="2000" u="none"/>
              <a:t>④ </a:t>
            </a:r>
            <a:r>
              <a:rPr lang="en-US" altLang="zh-CN" sz="2000" u="none"/>
              <a:t>R</a:t>
            </a:r>
            <a:r>
              <a:rPr lang="zh-CN" altLang="en-US" sz="2000" u="none"/>
              <a:t>也是</a:t>
            </a:r>
            <a:r>
              <a:rPr lang="en-US" altLang="zh-CN" sz="2000" u="none"/>
              <a:t>Σ</a:t>
            </a:r>
            <a:r>
              <a:rPr lang="zh-CN" altLang="en-US" sz="2000" u="none"/>
              <a:t>上的正规式，它所表示的正规集为</a:t>
            </a:r>
            <a:r>
              <a:rPr lang="en-US" altLang="zh-CN" sz="2000" b="1" u="none">
                <a:solidFill>
                  <a:srgbClr val="FF0000"/>
                </a:solidFill>
              </a:rPr>
              <a:t>L(R)</a:t>
            </a:r>
            <a:r>
              <a:rPr lang="zh-CN" altLang="en-US" sz="2000" u="none"/>
              <a:t>。</a:t>
            </a:r>
          </a:p>
        </p:txBody>
      </p:sp>
      <p:sp>
        <p:nvSpPr>
          <p:cNvPr id="31752" name="Text Box 10">
            <a:extLst>
              <a:ext uri="{FF2B5EF4-FFF2-40B4-BE49-F238E27FC236}">
                <a16:creationId xmlns:a16="http://schemas.microsoft.com/office/drawing/2014/main" id="{7C5E5BD3-C2E8-248F-8ECA-4ADE9AD0EA44}"/>
              </a:ext>
            </a:extLst>
          </p:cNvPr>
          <p:cNvSpPr txBox="1">
            <a:spLocks noChangeArrowheads="1"/>
          </p:cNvSpPr>
          <p:nvPr/>
        </p:nvSpPr>
        <p:spPr bwMode="auto">
          <a:xfrm>
            <a:off x="228600" y="35814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solidFill>
                  <a:srgbClr val="FF0000"/>
                </a:solidFill>
                <a:latin typeface="楷体" panose="02010609060101010101" pitchFamily="49" charset="-122"/>
                <a:ea typeface="楷体" panose="02010609060101010101" pitchFamily="49" charset="-122"/>
              </a:rPr>
              <a:t>归纳规则</a:t>
            </a:r>
            <a:r>
              <a:rPr lang="en-US" altLang="zh-CN" sz="2400" b="1" u="none">
                <a:solidFill>
                  <a:srgbClr val="FF0000"/>
                </a:solidFill>
                <a:latin typeface="楷体" panose="02010609060101010101" pitchFamily="49" charset="-122"/>
                <a:ea typeface="楷体" panose="02010609060101010101" pitchFamily="49" charset="-122"/>
              </a:rPr>
              <a:t>:</a:t>
            </a:r>
          </a:p>
        </p:txBody>
      </p:sp>
    </p:spTree>
  </p:cSld>
  <p:clrMapOvr>
    <a:masterClrMapping/>
  </p:clrMapOvr>
  <p:transition>
    <p:random/>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a:extLst>
              <a:ext uri="{FF2B5EF4-FFF2-40B4-BE49-F238E27FC236}">
                <a16:creationId xmlns:a16="http://schemas.microsoft.com/office/drawing/2014/main" id="{82758E5C-895B-605F-CB12-FFE1BE9C160C}"/>
              </a:ext>
            </a:extLst>
          </p:cNvPr>
          <p:cNvSpPr txBox="1">
            <a:spLocks noChangeArrowheads="1"/>
          </p:cNvSpPr>
          <p:nvPr/>
        </p:nvSpPr>
        <p:spPr bwMode="auto">
          <a:xfrm>
            <a:off x="160338" y="1255713"/>
            <a:ext cx="8794750"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t>      104(+，Y，Z，T)</a:t>
            </a:r>
          </a:p>
          <a:p>
            <a:pPr lvl="1" algn="just" eaLnBrk="1" hangingPunct="1">
              <a:lnSpc>
                <a:spcPct val="110000"/>
              </a:lnSpc>
              <a:spcBef>
                <a:spcPct val="50000"/>
              </a:spcBef>
            </a:pPr>
            <a:r>
              <a:rPr lang="zh-CN" altLang="en-US"/>
              <a:t>105(=，T，_，X)</a:t>
            </a:r>
          </a:p>
          <a:p>
            <a:pPr lvl="1" algn="just" eaLnBrk="1" hangingPunct="1">
              <a:lnSpc>
                <a:spcPct val="110000"/>
              </a:lnSpc>
              <a:spcBef>
                <a:spcPct val="50000"/>
              </a:spcBef>
            </a:pPr>
            <a:r>
              <a:rPr lang="zh-CN" altLang="en-US"/>
              <a:t>106(j，_，_，100)        </a:t>
            </a:r>
            <a:r>
              <a:rPr lang="zh-CN" altLang="en-US">
                <a:ea typeface="楷体_GB2312" pitchFamily="49" charset="-122"/>
              </a:rPr>
              <a:t>/*转对E的测试*/</a:t>
            </a:r>
            <a:r>
              <a:rPr lang="zh-CN" altLang="en-US"/>
              <a:t> </a:t>
            </a:r>
          </a:p>
          <a:p>
            <a:pPr lvl="1" algn="just" eaLnBrk="1" hangingPunct="1">
              <a:lnSpc>
                <a:spcPct val="110000"/>
              </a:lnSpc>
              <a:spcBef>
                <a:spcPct val="50000"/>
              </a:spcBef>
            </a:pPr>
            <a:r>
              <a:rPr lang="zh-CN" altLang="en-US"/>
              <a:t>107  </a:t>
            </a:r>
          </a:p>
          <a:p>
            <a:pPr lvl="1" algn="just" eaLnBrk="1" hangingPunct="1">
              <a:lnSpc>
                <a:spcPct val="110000"/>
              </a:lnSpc>
              <a:spcBef>
                <a:spcPct val="50000"/>
              </a:spcBef>
            </a:pPr>
            <a:r>
              <a:rPr lang="zh-CN" altLang="en-US">
                <a:ea typeface="黑体" panose="02010609060101010101" pitchFamily="49" charset="-122"/>
              </a:rPr>
              <a:t>例4.7</a:t>
            </a:r>
            <a:r>
              <a:rPr lang="zh-CN" altLang="en-US"/>
              <a:t>  将下面的语句翻译成四元式：</a:t>
            </a:r>
          </a:p>
          <a:p>
            <a:pPr lvl="1" algn="just" eaLnBrk="1" hangingPunct="1">
              <a:lnSpc>
                <a:spcPct val="110000"/>
              </a:lnSpc>
              <a:spcBef>
                <a:spcPct val="50000"/>
              </a:spcBef>
            </a:pPr>
            <a:r>
              <a:rPr lang="zh-CN" altLang="en-US"/>
              <a:t>if(a∧b)</a:t>
            </a:r>
          </a:p>
          <a:p>
            <a:pPr lvl="1" algn="just" eaLnBrk="1" hangingPunct="1">
              <a:lnSpc>
                <a:spcPct val="110000"/>
              </a:lnSpc>
              <a:spcBef>
                <a:spcPct val="50000"/>
              </a:spcBef>
            </a:pPr>
            <a:r>
              <a:rPr lang="zh-CN" altLang="en-US"/>
              <a:t>  　while(x&lt;y)</a:t>
            </a:r>
          </a:p>
        </p:txBody>
      </p:sp>
    </p:spTree>
  </p:cSld>
  <p:clrMapOvr>
    <a:masterClrMapping/>
  </p:clrMapOvr>
  <p:transition>
    <p:random/>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a:extLst>
              <a:ext uri="{FF2B5EF4-FFF2-40B4-BE49-F238E27FC236}">
                <a16:creationId xmlns:a16="http://schemas.microsoft.com/office/drawing/2014/main" id="{AD4C5ABB-70FE-DD0C-57F2-2D590013E871}"/>
              </a:ext>
            </a:extLst>
          </p:cNvPr>
          <p:cNvSpPr txBox="1">
            <a:spLocks noChangeArrowheads="1"/>
          </p:cNvSpPr>
          <p:nvPr/>
        </p:nvSpPr>
        <p:spPr bwMode="auto">
          <a:xfrm>
            <a:off x="188913" y="1227138"/>
            <a:ext cx="8709025"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if(m≠n)</a:t>
            </a:r>
          </a:p>
          <a:p>
            <a:pPr lvl="1" algn="just" eaLnBrk="1" hangingPunct="1">
              <a:spcBef>
                <a:spcPct val="50000"/>
              </a:spcBef>
            </a:pPr>
            <a:r>
              <a:rPr lang="zh-CN" altLang="en-US"/>
              <a:t>    　m=n;</a:t>
            </a:r>
          </a:p>
          <a:p>
            <a:pPr lvl="1" algn="just" eaLnBrk="1" hangingPunct="1">
              <a:spcBef>
                <a:spcPct val="50000"/>
              </a:spcBef>
            </a:pPr>
            <a:r>
              <a:rPr lang="zh-CN" altLang="en-US"/>
              <a:t>  else</a:t>
            </a:r>
          </a:p>
          <a:p>
            <a:pPr lvl="1" algn="just" eaLnBrk="1" hangingPunct="1">
              <a:spcBef>
                <a:spcPct val="50000"/>
              </a:spcBef>
            </a:pPr>
            <a:r>
              <a:rPr lang="zh-CN" altLang="en-US"/>
              <a:t>    m=m+1;</a:t>
            </a:r>
          </a:p>
          <a:p>
            <a:pPr lvl="1" algn="just" eaLnBrk="1" hangingPunct="1">
              <a:spcBef>
                <a:spcPct val="50000"/>
              </a:spcBef>
            </a:pPr>
            <a:r>
              <a:rPr lang="zh-CN" altLang="en-US"/>
              <a:t>        else</a:t>
            </a:r>
          </a:p>
          <a:p>
            <a:pPr lvl="1" algn="just" eaLnBrk="1" hangingPunct="1">
              <a:spcBef>
                <a:spcPct val="50000"/>
              </a:spcBef>
            </a:pPr>
            <a:r>
              <a:rPr lang="zh-CN" altLang="en-US"/>
              <a:t>　　while(m&gt;n)</a:t>
            </a:r>
          </a:p>
          <a:p>
            <a:pPr lvl="1" algn="just" eaLnBrk="1" hangingPunct="1">
              <a:spcBef>
                <a:spcPct val="50000"/>
              </a:spcBef>
            </a:pPr>
            <a:r>
              <a:rPr lang="zh-CN" altLang="en-US"/>
              <a:t>  x=x+y；</a:t>
            </a:r>
          </a:p>
          <a:p>
            <a:pPr algn="just" eaLnBrk="1" hangingPunct="1">
              <a:spcBef>
                <a:spcPct val="50000"/>
              </a:spcBef>
            </a:pPr>
            <a:r>
              <a:rPr lang="zh-CN" altLang="en-US"/>
              <a:t>　　[</a:t>
            </a:r>
            <a:r>
              <a:rPr lang="zh-CN" altLang="en-US">
                <a:ea typeface="黑体" panose="02010609060101010101" pitchFamily="49" charset="-122"/>
              </a:rPr>
              <a:t>解答</a:t>
            </a:r>
            <a:r>
              <a:rPr lang="zh-CN" altLang="en-US"/>
              <a:t>] 我们首先画出该语句对应的代码结构图如图4–18所示。</a:t>
            </a:r>
          </a:p>
        </p:txBody>
      </p:sp>
    </p:spTree>
  </p:cSld>
  <p:clrMapOvr>
    <a:masterClrMapping/>
  </p:clrMapOvr>
  <p:transition>
    <p:random/>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0C6D246A-08E4-021C-80AB-2E912B0ECACE}"/>
              </a:ext>
            </a:extLst>
          </p:cNvPr>
          <p:cNvSpPr>
            <a:spLocks noChangeArrowheads="1"/>
          </p:cNvSpPr>
          <p:nvPr/>
        </p:nvSpPr>
        <p:spPr bwMode="auto">
          <a:xfrm>
            <a:off x="2711450" y="6172200"/>
            <a:ext cx="376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图4–18  例4.4的代码结构图</a:t>
            </a:r>
          </a:p>
        </p:txBody>
      </p:sp>
      <p:pic>
        <p:nvPicPr>
          <p:cNvPr id="140291" name="Picture 3" descr="4-15">
            <a:extLst>
              <a:ext uri="{FF2B5EF4-FFF2-40B4-BE49-F238E27FC236}">
                <a16:creationId xmlns:a16="http://schemas.microsoft.com/office/drawing/2014/main" id="{E5C682D4-A364-BEB4-EBAB-2D54E93CF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960438"/>
            <a:ext cx="3598863" cy="505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a:extLst>
              <a:ext uri="{FF2B5EF4-FFF2-40B4-BE49-F238E27FC236}">
                <a16:creationId xmlns:a16="http://schemas.microsoft.com/office/drawing/2014/main" id="{49297DC6-9007-A238-6252-A8ABD37A28C0}"/>
              </a:ext>
            </a:extLst>
          </p:cNvPr>
          <p:cNvSpPr txBox="1">
            <a:spLocks noChangeArrowheads="1"/>
          </p:cNvSpPr>
          <p:nvPr/>
        </p:nvSpPr>
        <p:spPr bwMode="auto">
          <a:xfrm>
            <a:off x="450850" y="1289050"/>
            <a:ext cx="82407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zh-CN"/>
              <a:t>　　虽然根据文法及加工子程序可以得到该语句对应的四元式序列，但我们知道每个布尔变量及每个关系表达式都对应一真一假固定格式的两个四元式，且if语句在else之前应有一无条件转移语句跳过else后的语句，而while语句则在结束时有一个向回跳的无条件转移语句。</a:t>
            </a:r>
          </a:p>
        </p:txBody>
      </p:sp>
    </p:spTree>
  </p:cSld>
  <p:clrMapOvr>
    <a:masterClrMapping/>
  </p:clrMapOvr>
  <p:transition>
    <p:random/>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a:extLst>
              <a:ext uri="{FF2B5EF4-FFF2-40B4-BE49-F238E27FC236}">
                <a16:creationId xmlns:a16="http://schemas.microsoft.com/office/drawing/2014/main" id="{8779B8F8-CB2E-E648-7160-109027DEEC31}"/>
              </a:ext>
            </a:extLst>
          </p:cNvPr>
          <p:cNvSpPr txBox="1">
            <a:spLocks noChangeArrowheads="1"/>
          </p:cNvSpPr>
          <p:nvPr/>
        </p:nvSpPr>
        <p:spPr bwMode="auto">
          <a:xfrm>
            <a:off x="450850" y="1289050"/>
            <a:ext cx="8240713"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zh-CN"/>
              <a:t>由本题可知，共有两个布尔变量a、b和三个关系表达式，共需10条四元式，而两个if语句和两个while语句共需4条无条件转移四元式，再加上3条赋值四元式，总计为17条四元式。再依据代码结构图来确定各个条件转移和无条件转移四元式的转移地址，就很容易得到该语句的四元式序列如下：</a:t>
            </a:r>
          </a:p>
          <a:p>
            <a:pPr lvl="2" algn="just" eaLnBrk="1" hangingPunct="1">
              <a:lnSpc>
                <a:spcPct val="120000"/>
              </a:lnSpc>
              <a:spcBef>
                <a:spcPct val="50000"/>
              </a:spcBef>
            </a:pPr>
            <a:r>
              <a:rPr lang="zh-CN" altLang="zh-CN"/>
              <a:t>100(jnz，a，_，102)</a:t>
            </a:r>
          </a:p>
          <a:p>
            <a:pPr lvl="2" algn="just" eaLnBrk="1" hangingPunct="1">
              <a:lnSpc>
                <a:spcPct val="120000"/>
              </a:lnSpc>
              <a:spcBef>
                <a:spcPct val="50000"/>
              </a:spcBef>
            </a:pPr>
            <a:r>
              <a:rPr lang="zh-CN" altLang="zh-CN"/>
              <a:t>101(j，_，_，113)</a:t>
            </a:r>
          </a:p>
        </p:txBody>
      </p:sp>
    </p:spTree>
  </p:cSld>
  <p:clrMapOvr>
    <a:masterClrMapping/>
  </p:clrMapOvr>
  <p:transition>
    <p:random/>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a:extLst>
              <a:ext uri="{FF2B5EF4-FFF2-40B4-BE49-F238E27FC236}">
                <a16:creationId xmlns:a16="http://schemas.microsoft.com/office/drawing/2014/main" id="{3060BAD4-D890-A64A-71AE-C6B27CC0AA40}"/>
              </a:ext>
            </a:extLst>
          </p:cNvPr>
          <p:cNvSpPr txBox="1">
            <a:spLocks noChangeArrowheads="1"/>
          </p:cNvSpPr>
          <p:nvPr/>
        </p:nvSpPr>
        <p:spPr bwMode="auto">
          <a:xfrm>
            <a:off x="993775" y="1311275"/>
            <a:ext cx="6315075"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lvl="2" algn="just" eaLnBrk="1" hangingPunct="1">
              <a:spcBef>
                <a:spcPct val="50000"/>
              </a:spcBef>
            </a:pPr>
            <a:r>
              <a:rPr lang="zh-CN" altLang="zh-CN"/>
              <a:t>102(jnz，b，_，104)</a:t>
            </a:r>
          </a:p>
          <a:p>
            <a:pPr lvl="2" algn="just" eaLnBrk="1" hangingPunct="1">
              <a:spcBef>
                <a:spcPct val="50000"/>
              </a:spcBef>
            </a:pPr>
            <a:r>
              <a:rPr lang="zh-CN" altLang="zh-CN"/>
              <a:t>103(j，_，_，113)</a:t>
            </a:r>
          </a:p>
          <a:p>
            <a:pPr lvl="2" algn="just" eaLnBrk="1" hangingPunct="1">
              <a:spcBef>
                <a:spcPct val="50000"/>
              </a:spcBef>
            </a:pPr>
            <a:r>
              <a:rPr lang="zh-CN" altLang="zh-CN"/>
              <a:t>104(j&lt;，x，y，106)</a:t>
            </a:r>
          </a:p>
          <a:p>
            <a:pPr lvl="2" algn="just" eaLnBrk="1" hangingPunct="1">
              <a:spcBef>
                <a:spcPct val="50000"/>
              </a:spcBef>
            </a:pPr>
            <a:r>
              <a:rPr lang="zh-CN" altLang="zh-CN"/>
              <a:t>105(j，_，_，112)</a:t>
            </a:r>
          </a:p>
          <a:p>
            <a:pPr lvl="2" algn="just" eaLnBrk="1" hangingPunct="1">
              <a:spcBef>
                <a:spcPct val="50000"/>
              </a:spcBef>
            </a:pPr>
            <a:r>
              <a:rPr lang="zh-CN" altLang="zh-CN"/>
              <a:t>106(j≠，m，n，108)</a:t>
            </a:r>
          </a:p>
          <a:p>
            <a:pPr lvl="2" algn="just" eaLnBrk="1" hangingPunct="1">
              <a:spcBef>
                <a:spcPct val="50000"/>
              </a:spcBef>
            </a:pPr>
            <a:r>
              <a:rPr lang="zh-CN" altLang="zh-CN"/>
              <a:t>107(j，_，_，110)</a:t>
            </a:r>
          </a:p>
          <a:p>
            <a:pPr lvl="2" algn="just" eaLnBrk="1" hangingPunct="1">
              <a:spcBef>
                <a:spcPct val="50000"/>
              </a:spcBef>
            </a:pPr>
            <a:r>
              <a:rPr lang="zh-CN" altLang="zh-CN"/>
              <a:t>108(=，n，_，m)</a:t>
            </a:r>
          </a:p>
          <a:p>
            <a:pPr lvl="2" algn="just" eaLnBrk="1" hangingPunct="1">
              <a:spcBef>
                <a:spcPct val="50000"/>
              </a:spcBef>
            </a:pPr>
            <a:r>
              <a:rPr lang="zh-CN" altLang="zh-CN"/>
              <a:t>109(j，_，_，111)</a:t>
            </a:r>
          </a:p>
          <a:p>
            <a:pPr lvl="2" algn="just" eaLnBrk="1" hangingPunct="1">
              <a:spcBef>
                <a:spcPct val="50000"/>
              </a:spcBef>
            </a:pPr>
            <a:r>
              <a:rPr lang="zh-CN" altLang="zh-CN"/>
              <a:t>110(+，m，1，m)</a:t>
            </a:r>
          </a:p>
        </p:txBody>
      </p:sp>
    </p:spTree>
  </p:cSld>
  <p:clrMapOvr>
    <a:masterClrMapping/>
  </p:clrMapOvr>
  <p:transition>
    <p:random/>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a:extLst>
              <a:ext uri="{FF2B5EF4-FFF2-40B4-BE49-F238E27FC236}">
                <a16:creationId xmlns:a16="http://schemas.microsoft.com/office/drawing/2014/main" id="{30C8CCA9-F781-431A-E3B4-2AC3CA6CCD35}"/>
              </a:ext>
            </a:extLst>
          </p:cNvPr>
          <p:cNvSpPr txBox="1">
            <a:spLocks noChangeArrowheads="1"/>
          </p:cNvSpPr>
          <p:nvPr/>
        </p:nvSpPr>
        <p:spPr bwMode="auto">
          <a:xfrm>
            <a:off x="1143000" y="1277938"/>
            <a:ext cx="5345113"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lvl="2" algn="just" eaLnBrk="1" hangingPunct="1">
              <a:spcBef>
                <a:spcPct val="50000"/>
              </a:spcBef>
            </a:pPr>
            <a:r>
              <a:rPr lang="zh-CN" altLang="zh-CN"/>
              <a:t>111(j，_，_，104)</a:t>
            </a:r>
          </a:p>
          <a:p>
            <a:pPr lvl="2" algn="just" eaLnBrk="1" hangingPunct="1">
              <a:spcBef>
                <a:spcPct val="50000"/>
              </a:spcBef>
            </a:pPr>
            <a:r>
              <a:rPr lang="zh-CN" altLang="zh-CN"/>
              <a:t>112(j，_，_，117)</a:t>
            </a:r>
          </a:p>
          <a:p>
            <a:pPr lvl="2" algn="just" eaLnBrk="1" hangingPunct="1">
              <a:spcBef>
                <a:spcPct val="50000"/>
              </a:spcBef>
            </a:pPr>
            <a:r>
              <a:rPr lang="zh-CN" altLang="zh-CN"/>
              <a:t>113(j&gt;，m，n，115)</a:t>
            </a:r>
          </a:p>
          <a:p>
            <a:pPr lvl="2" algn="just" eaLnBrk="1" hangingPunct="1">
              <a:spcBef>
                <a:spcPct val="50000"/>
              </a:spcBef>
            </a:pPr>
            <a:r>
              <a:rPr lang="zh-CN" altLang="zh-CN"/>
              <a:t>114(j，_，_，117)</a:t>
            </a:r>
          </a:p>
          <a:p>
            <a:pPr lvl="2" algn="just" eaLnBrk="1" hangingPunct="1">
              <a:spcBef>
                <a:spcPct val="50000"/>
              </a:spcBef>
            </a:pPr>
            <a:r>
              <a:rPr lang="zh-CN" altLang="zh-CN"/>
              <a:t>115(+，x，y，x)</a:t>
            </a:r>
          </a:p>
          <a:p>
            <a:pPr lvl="2" algn="just" eaLnBrk="1" hangingPunct="1">
              <a:spcBef>
                <a:spcPct val="50000"/>
              </a:spcBef>
            </a:pPr>
            <a:r>
              <a:rPr lang="zh-CN" altLang="zh-CN"/>
              <a:t>116(j，_，_，113)</a:t>
            </a:r>
          </a:p>
          <a:p>
            <a:pPr lvl="2" algn="just" eaLnBrk="1" hangingPunct="1">
              <a:spcBef>
                <a:spcPct val="50000"/>
              </a:spcBef>
            </a:pPr>
            <a:r>
              <a:rPr lang="zh-CN" altLang="zh-CN"/>
              <a:t>117</a:t>
            </a:r>
          </a:p>
        </p:txBody>
      </p:sp>
    </p:spTree>
  </p:cSld>
  <p:clrMapOvr>
    <a:masterClrMapping/>
  </p:clrMapOvr>
  <p:transition>
    <p:random/>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a:extLst>
              <a:ext uri="{FF2B5EF4-FFF2-40B4-BE49-F238E27FC236}">
                <a16:creationId xmlns:a16="http://schemas.microsoft.com/office/drawing/2014/main" id="{B963E480-05AF-4883-1E7E-48C2B1B2FAE0}"/>
              </a:ext>
            </a:extLst>
          </p:cNvPr>
          <p:cNvSpPr txBox="1">
            <a:spLocks noChangeArrowheads="1"/>
          </p:cNvSpPr>
          <p:nvPr/>
        </p:nvSpPr>
        <p:spPr bwMode="auto">
          <a:xfrm>
            <a:off x="217488" y="1298575"/>
            <a:ext cx="8709025"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例4.8  将下面的语句翻译成四元式：</a:t>
            </a:r>
          </a:p>
          <a:p>
            <a:pPr algn="just" eaLnBrk="1" hangingPunct="1">
              <a:lnSpc>
                <a:spcPct val="140000"/>
              </a:lnSpc>
              <a:spcBef>
                <a:spcPct val="50000"/>
              </a:spcBef>
            </a:pPr>
            <a:r>
              <a:rPr lang="zh-CN" altLang="en-US"/>
              <a:t>                         for( i=0; i&lt;=10; i++ )</a:t>
            </a:r>
          </a:p>
          <a:p>
            <a:pPr algn="just" eaLnBrk="1" hangingPunct="1">
              <a:lnSpc>
                <a:spcPct val="140000"/>
              </a:lnSpc>
              <a:spcBef>
                <a:spcPct val="50000"/>
              </a:spcBef>
            </a:pPr>
            <a:r>
              <a:rPr lang="zh-CN" altLang="en-US"/>
              <a:t>                          x=x+1;</a:t>
            </a:r>
          </a:p>
          <a:p>
            <a:pPr algn="just" eaLnBrk="1" hangingPunct="1">
              <a:lnSpc>
                <a:spcPct val="140000"/>
              </a:lnSpc>
              <a:spcBef>
                <a:spcPct val="50000"/>
              </a:spcBef>
            </a:pPr>
            <a:r>
              <a:rPr lang="zh-CN" altLang="en-US"/>
              <a:t>[解答]  根据图4-14所示的for语句代码结构可以翻译成如下的四元式序列：</a:t>
            </a:r>
          </a:p>
        </p:txBody>
      </p:sp>
    </p:spTree>
  </p:cSld>
  <p:clrMapOvr>
    <a:masterClrMapping/>
  </p:clrMapOvr>
  <p:transition>
    <p:random/>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9507E0F5-5035-092B-7C36-18EA60BD6D1F}"/>
              </a:ext>
            </a:extLst>
          </p:cNvPr>
          <p:cNvSpPr>
            <a:spLocks noGrp="1" noChangeArrowheads="1"/>
          </p:cNvSpPr>
          <p:nvPr>
            <p:ph type="body" idx="1"/>
          </p:nvPr>
        </p:nvSpPr>
        <p:spPr>
          <a:xfrm>
            <a:off x="395288" y="1266825"/>
            <a:ext cx="8229600" cy="4035425"/>
          </a:xfrm>
        </p:spPr>
        <p:txBody>
          <a:bodyPr/>
          <a:lstStyle/>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100 ( =</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0</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_</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i )</a:t>
            </a:r>
          </a:p>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101 ( j&lt;=</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i</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10</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103 )</a:t>
            </a:r>
          </a:p>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102 ( j</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_</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_</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106 )</a:t>
            </a:r>
          </a:p>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103 ( +</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x</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1</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x )</a:t>
            </a:r>
          </a:p>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104 ( +</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i</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1</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i )</a:t>
            </a:r>
          </a:p>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105 ( j</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_</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_</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101 )</a:t>
            </a:r>
          </a:p>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106</a:t>
            </a:r>
          </a:p>
        </p:txBody>
      </p:sp>
    </p:spTree>
  </p:cSld>
  <p:clrMapOvr>
    <a:masterClrMapping/>
  </p:clrMapOvr>
  <p:transition>
    <p:random/>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E7DEEF50-07B8-7EC4-E461-D4A87B0A450B}"/>
              </a:ext>
            </a:extLst>
          </p:cNvPr>
          <p:cNvSpPr>
            <a:spLocks noGrp="1" noChangeArrowheads="1"/>
          </p:cNvSpPr>
          <p:nvPr>
            <p:ph type="body" idx="1"/>
          </p:nvPr>
        </p:nvSpPr>
        <p:spPr>
          <a:xfrm>
            <a:off x="466725" y="1266825"/>
            <a:ext cx="8229600" cy="2378075"/>
          </a:xfrm>
        </p:spPr>
        <p:txBody>
          <a:bodyPr/>
          <a:lstStyle/>
          <a:p>
            <a:pPr marL="0" indent="0" eaLnBrk="1" hangingPunct="1">
              <a:lnSpc>
                <a:spcPct val="130000"/>
              </a:lnSpc>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例</a:t>
            </a:r>
            <a:r>
              <a:rPr lang="en-US" altLang="zh-CN" b="0">
                <a:effectLst/>
                <a:latin typeface="Times New Roman" panose="02020603050405020304" pitchFamily="18" charset="0"/>
                <a:sym typeface="Arial" panose="020B0604020202020204" pitchFamily="34" charset="0"/>
              </a:rPr>
              <a:t>4.9  </a:t>
            </a:r>
            <a:r>
              <a:rPr lang="zh-CN" altLang="en-US" b="0">
                <a:effectLst/>
                <a:latin typeface="Times New Roman" panose="02020603050405020304" pitchFamily="18" charset="0"/>
                <a:sym typeface="Arial" panose="020B0604020202020204" pitchFamily="34" charset="0"/>
              </a:rPr>
              <a:t>按已学过的文法及语义加工子程序分析下述语句语义加工的全过程：</a:t>
            </a:r>
          </a:p>
          <a:p>
            <a:pPr marL="0" indent="0" eaLnBrk="1" hangingPunct="1">
              <a:lnSpc>
                <a:spcPct val="130000"/>
              </a:lnSpc>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	                 	</a:t>
            </a:r>
            <a:r>
              <a:rPr lang="en-US" altLang="zh-CN" b="0">
                <a:effectLst/>
                <a:latin typeface="Times New Roman" panose="02020603050405020304" pitchFamily="18" charset="0"/>
                <a:sym typeface="Arial" panose="020B0604020202020204" pitchFamily="34" charset="0"/>
              </a:rPr>
              <a:t>while( x&lt;y ) x=x+1</a:t>
            </a:r>
          </a:p>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a:t>
            </a:r>
            <a:r>
              <a:rPr lang="zh-CN" altLang="en-US" b="0">
                <a:effectLst/>
                <a:latin typeface="Times New Roman" panose="02020603050405020304" pitchFamily="18" charset="0"/>
                <a:sym typeface="Arial" panose="020B0604020202020204" pitchFamily="34" charset="0"/>
              </a:rPr>
              <a:t>解答</a:t>
            </a:r>
            <a:r>
              <a:rPr lang="en-US" altLang="zh-CN" b="0">
                <a:effectLst/>
                <a:latin typeface="Times New Roman" panose="02020603050405020304" pitchFamily="18" charset="0"/>
                <a:sym typeface="Arial" panose="020B0604020202020204" pitchFamily="34" charset="0"/>
              </a:rPr>
              <a:t>]  </a:t>
            </a:r>
            <a:r>
              <a:rPr lang="zh-CN" altLang="en-US" b="0">
                <a:effectLst/>
                <a:latin typeface="Times New Roman" panose="02020603050405020304" pitchFamily="18" charset="0"/>
                <a:sym typeface="Arial" panose="020B0604020202020204" pitchFamily="34" charset="0"/>
              </a:rPr>
              <a:t>语句</a:t>
            </a:r>
            <a:r>
              <a:rPr lang="en-US" altLang="zh-CN" b="0">
                <a:effectLst/>
                <a:latin typeface="Times New Roman" panose="02020603050405020304" pitchFamily="18" charset="0"/>
                <a:sym typeface="Arial" panose="020B0604020202020204" pitchFamily="34" charset="0"/>
              </a:rPr>
              <a:t>while( x&lt;y ) x=x+1</a:t>
            </a:r>
            <a:r>
              <a:rPr lang="zh-CN" altLang="en-US" b="0">
                <a:effectLst/>
                <a:latin typeface="Times New Roman" panose="02020603050405020304" pitchFamily="18" charset="0"/>
                <a:sym typeface="Arial" panose="020B0604020202020204" pitchFamily="34" charset="0"/>
              </a:rPr>
              <a:t>的语义加工过程见表</a:t>
            </a:r>
            <a:r>
              <a:rPr lang="en-US" altLang="zh-CN" b="0">
                <a:effectLst/>
                <a:latin typeface="Times New Roman" panose="02020603050405020304" pitchFamily="18" charset="0"/>
                <a:sym typeface="Arial" panose="020B0604020202020204" pitchFamily="34" charset="0"/>
              </a:rPr>
              <a:t>4.3</a:t>
            </a:r>
            <a:r>
              <a:rPr lang="zh-CN" altLang="en-US" b="0">
                <a:effectLst/>
                <a:latin typeface="Times New Roman" panose="02020603050405020304" pitchFamily="18" charset="0"/>
                <a:sym typeface="Arial" panose="020B0604020202020204" pitchFamily="34" charset="0"/>
              </a:rPr>
              <a:t>。</a:t>
            </a:r>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a:extLst>
              <a:ext uri="{FF2B5EF4-FFF2-40B4-BE49-F238E27FC236}">
                <a16:creationId xmlns:a16="http://schemas.microsoft.com/office/drawing/2014/main" id="{2B8C17EB-964F-DAB9-BA4A-290D7B61EAA2}"/>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2771" name="Text Box 3">
            <a:extLst>
              <a:ext uri="{FF2B5EF4-FFF2-40B4-BE49-F238E27FC236}">
                <a16:creationId xmlns:a16="http://schemas.microsoft.com/office/drawing/2014/main" id="{D62B8E57-272C-1544-CB93-64D933BF22BB}"/>
              </a:ext>
            </a:extLst>
          </p:cNvPr>
          <p:cNvSpPr txBox="1">
            <a:spLocks noChangeArrowheads="1"/>
          </p:cNvSpPr>
          <p:nvPr/>
        </p:nvSpPr>
        <p:spPr bwMode="auto">
          <a:xfrm>
            <a:off x="304800" y="2133600"/>
            <a:ext cx="82296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u="none"/>
              <a:t>（</a:t>
            </a:r>
            <a:r>
              <a:rPr lang="en-US" altLang="zh-CN" sz="2400" u="none"/>
              <a:t>4</a:t>
            </a:r>
            <a:r>
              <a:rPr lang="zh-CN" altLang="en-US" sz="2400" u="none"/>
              <a:t>）仅由有限次使用规则（</a:t>
            </a:r>
            <a:r>
              <a:rPr lang="en-US" altLang="zh-CN" sz="2400" u="none"/>
              <a:t>1</a:t>
            </a:r>
            <a:r>
              <a:rPr lang="zh-CN" altLang="en-US" sz="2400" u="none"/>
              <a:t>）～（</a:t>
            </a:r>
            <a:r>
              <a:rPr lang="en-US" altLang="zh-CN" sz="2400" u="none"/>
              <a:t>3</a:t>
            </a:r>
            <a:r>
              <a:rPr lang="zh-CN" altLang="en-US" sz="2400" u="none"/>
              <a:t>）得到的表示式是</a:t>
            </a:r>
            <a:r>
              <a:rPr lang="en-US" altLang="zh-CN" sz="2400" u="none"/>
              <a:t>Σ</a:t>
            </a:r>
            <a:r>
              <a:rPr lang="zh-CN" altLang="en-US" sz="2400" u="none"/>
              <a:t>上的正规式，它所表示的集合是</a:t>
            </a:r>
            <a:r>
              <a:rPr lang="en-US" altLang="zh-CN" sz="2400" u="none"/>
              <a:t>Σ</a:t>
            </a:r>
            <a:r>
              <a:rPr lang="zh-CN" altLang="en-US" sz="2400" u="none"/>
              <a:t>上的正规集。 </a:t>
            </a:r>
          </a:p>
        </p:txBody>
      </p:sp>
      <p:sp>
        <p:nvSpPr>
          <p:cNvPr id="32772" name="Text Box 4">
            <a:extLst>
              <a:ext uri="{FF2B5EF4-FFF2-40B4-BE49-F238E27FC236}">
                <a16:creationId xmlns:a16="http://schemas.microsoft.com/office/drawing/2014/main" id="{6AA74952-F1C8-02CB-28D2-D325235505F2}"/>
              </a:ext>
            </a:extLst>
          </p:cNvPr>
          <p:cNvSpPr txBox="1">
            <a:spLocks noChangeArrowheads="1"/>
          </p:cNvSpPr>
          <p:nvPr/>
        </p:nvSpPr>
        <p:spPr bwMode="auto">
          <a:xfrm>
            <a:off x="152400" y="1447800"/>
            <a:ext cx="487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u="none">
                <a:solidFill>
                  <a:srgbClr val="FF0000"/>
                </a:solidFill>
                <a:ea typeface="楷体" panose="02010609060101010101" pitchFamily="49" charset="-122"/>
              </a:rPr>
              <a:t>界限规则（终止规则）</a:t>
            </a:r>
          </a:p>
        </p:txBody>
      </p:sp>
      <p:sp>
        <p:nvSpPr>
          <p:cNvPr id="32773" name="Text Box 5">
            <a:extLst>
              <a:ext uri="{FF2B5EF4-FFF2-40B4-BE49-F238E27FC236}">
                <a16:creationId xmlns:a16="http://schemas.microsoft.com/office/drawing/2014/main" id="{BF6B6C1B-7C15-D4EB-AD0C-653210BD1641}"/>
              </a:ext>
            </a:extLst>
          </p:cNvPr>
          <p:cNvSpPr txBox="1">
            <a:spLocks noChangeArrowheads="1"/>
          </p:cNvSpPr>
          <p:nvPr/>
        </p:nvSpPr>
        <p:spPr bwMode="auto">
          <a:xfrm>
            <a:off x="381000" y="3429000"/>
            <a:ext cx="8001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u="none"/>
              <a:t>       </a:t>
            </a:r>
            <a:r>
              <a:rPr lang="en-US" altLang="zh-CN" sz="2400" u="none"/>
              <a:t>Σ</a:t>
            </a:r>
            <a:r>
              <a:rPr lang="zh-CN" altLang="en-US" sz="2400" u="none"/>
              <a:t>上的一个字是指由</a:t>
            </a:r>
            <a:r>
              <a:rPr lang="en-US" altLang="zh-CN" sz="2400" u="none"/>
              <a:t>Σ</a:t>
            </a:r>
            <a:r>
              <a:rPr lang="zh-CN" altLang="en-US" sz="2400" u="none"/>
              <a:t>中的字符所构成的一个</a:t>
            </a:r>
            <a:r>
              <a:rPr lang="zh-CN" altLang="en-US" sz="2400" b="1"/>
              <a:t>有穷序列</a:t>
            </a:r>
            <a:r>
              <a:rPr lang="zh-CN" altLang="en-US" sz="2400" u="none"/>
              <a:t>；</a:t>
            </a:r>
            <a:r>
              <a:rPr lang="zh-CN" altLang="en-US" sz="2400"/>
              <a:t>不包含任何字符</a:t>
            </a:r>
            <a:r>
              <a:rPr lang="zh-CN" altLang="en-US" sz="2400" u="none"/>
              <a:t>的序列称为</a:t>
            </a:r>
            <a:r>
              <a:rPr lang="zh-CN" altLang="en-US" sz="2400" b="1"/>
              <a:t>空字</a:t>
            </a:r>
            <a:r>
              <a:rPr lang="zh-CN" altLang="en-US" sz="2400" u="none"/>
              <a:t>，用</a:t>
            </a:r>
            <a:r>
              <a:rPr lang="en-US" altLang="zh-CN" sz="2400" b="1" u="none">
                <a:solidFill>
                  <a:srgbClr val="FF0000"/>
                </a:solidFill>
              </a:rPr>
              <a:t>ε</a:t>
            </a:r>
            <a:r>
              <a:rPr lang="zh-CN" altLang="en-US" sz="2400" u="none"/>
              <a:t>表示。我们用</a:t>
            </a:r>
            <a:r>
              <a:rPr lang="en-US" altLang="zh-CN" sz="2400" b="1" u="none">
                <a:solidFill>
                  <a:srgbClr val="FF0000"/>
                </a:solidFill>
              </a:rPr>
              <a:t>Σ*</a:t>
            </a:r>
            <a:r>
              <a:rPr lang="zh-CN" altLang="en-US" sz="2400" u="none"/>
              <a:t>表示</a:t>
            </a:r>
            <a:r>
              <a:rPr lang="en-US" altLang="zh-CN" sz="2400" u="none"/>
              <a:t>Σ</a:t>
            </a:r>
            <a:r>
              <a:rPr lang="zh-CN" altLang="en-US" sz="2400" u="none"/>
              <a:t>上所有字的</a:t>
            </a:r>
            <a:r>
              <a:rPr lang="zh-CN" altLang="en-US" sz="2400" b="1"/>
              <a:t>全体</a:t>
            </a:r>
            <a:r>
              <a:rPr lang="zh-CN" altLang="en-US" sz="2400" u="none"/>
              <a:t>，则空字</a:t>
            </a:r>
            <a:r>
              <a:rPr lang="en-US" altLang="zh-CN" sz="2400" u="none"/>
              <a:t>ε</a:t>
            </a:r>
            <a:r>
              <a:rPr lang="zh-CN" altLang="en-US" sz="2400" u="none"/>
              <a:t>也在其中。用</a:t>
            </a:r>
            <a:r>
              <a:rPr lang="en-US" altLang="zh-CN" sz="2400" b="1" u="none">
                <a:solidFill>
                  <a:srgbClr val="FF0000"/>
                </a:solidFill>
              </a:rPr>
              <a:t>Ф</a:t>
            </a:r>
            <a:r>
              <a:rPr lang="zh-CN" altLang="en-US" sz="2400" u="none"/>
              <a:t>表示不含任何元素的</a:t>
            </a:r>
            <a:r>
              <a:rPr lang="zh-CN" altLang="en-US" sz="2400" b="1"/>
              <a:t>空集</a:t>
            </a:r>
            <a:r>
              <a:rPr lang="en-US" altLang="zh-CN" sz="2400" b="1"/>
              <a:t>{}</a:t>
            </a:r>
            <a:r>
              <a:rPr lang="zh-CN" altLang="en-US" sz="2400" u="none"/>
              <a:t>。这里需要注意</a:t>
            </a:r>
            <a:r>
              <a:rPr lang="en-US" altLang="zh-CN" sz="2400" u="none"/>
              <a:t>ε</a:t>
            </a:r>
            <a:r>
              <a:rPr lang="zh-CN" altLang="en-US" sz="2400" u="none"/>
              <a:t>、</a:t>
            </a:r>
            <a:r>
              <a:rPr lang="en-US" altLang="zh-CN" sz="2400" u="none"/>
              <a:t>{ }</a:t>
            </a:r>
            <a:r>
              <a:rPr lang="zh-CN" altLang="en-US" sz="2400" u="none"/>
              <a:t>和</a:t>
            </a:r>
            <a:r>
              <a:rPr lang="en-US" altLang="zh-CN" sz="2400" u="none"/>
              <a:t>{ε}</a:t>
            </a:r>
            <a:r>
              <a:rPr lang="zh-CN" altLang="en-US" sz="2400" u="none"/>
              <a:t>的区别：</a:t>
            </a:r>
            <a:r>
              <a:rPr lang="en-US" altLang="zh-CN" sz="2400" u="none"/>
              <a:t>{ε}</a:t>
            </a:r>
            <a:r>
              <a:rPr lang="zh-CN" altLang="en-US" sz="2400" u="none"/>
              <a:t>是由空字组成的集合，而</a:t>
            </a:r>
            <a:r>
              <a:rPr lang="en-US" altLang="zh-CN" sz="2400" u="none"/>
              <a:t>{ }</a:t>
            </a:r>
            <a:r>
              <a:rPr lang="zh-CN" altLang="en-US" sz="2400" u="none"/>
              <a:t>则表示不含任何字的集合。</a:t>
            </a:r>
          </a:p>
        </p:txBody>
      </p:sp>
      <p:sp>
        <p:nvSpPr>
          <p:cNvPr id="32774" name="Text Box 6">
            <a:extLst>
              <a:ext uri="{FF2B5EF4-FFF2-40B4-BE49-F238E27FC236}">
                <a16:creationId xmlns:a16="http://schemas.microsoft.com/office/drawing/2014/main" id="{B21CF4ED-BC74-EBEB-6783-1017B15135C7}"/>
              </a:ext>
            </a:extLst>
          </p:cNvPr>
          <p:cNvSpPr txBox="1">
            <a:spLocks noChangeArrowheads="1"/>
          </p:cNvSpPr>
          <p:nvPr/>
        </p:nvSpPr>
        <p:spPr bwMode="auto">
          <a:xfrm>
            <a:off x="1219200" y="5943600"/>
            <a:ext cx="67818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lang="zh-CN" altLang="en-US" sz="2400" u="none">
                <a:solidFill>
                  <a:srgbClr val="0000FF"/>
                </a:solidFill>
                <a:latin typeface="楷体" panose="02010609060101010101" pitchFamily="49" charset="-122"/>
                <a:ea typeface="楷体" panose="02010609060101010101" pitchFamily="49" charset="-122"/>
              </a:rPr>
              <a:t>例如，若</a:t>
            </a:r>
            <a:r>
              <a:rPr lang="en-US" altLang="zh-CN" sz="2400" u="none">
                <a:solidFill>
                  <a:srgbClr val="0000FF"/>
                </a:solidFill>
                <a:latin typeface="楷体" panose="02010609060101010101" pitchFamily="49" charset="-122"/>
                <a:ea typeface="楷体" panose="02010609060101010101" pitchFamily="49" charset="-122"/>
              </a:rPr>
              <a:t>Σ={a, b}</a:t>
            </a:r>
            <a:r>
              <a:rPr lang="zh-CN" altLang="en-US" sz="2400" u="none">
                <a:solidFill>
                  <a:srgbClr val="0000FF"/>
                </a:solidFill>
                <a:latin typeface="楷体" panose="02010609060101010101" pitchFamily="49" charset="-122"/>
                <a:ea typeface="楷体" panose="02010609060101010101" pitchFamily="49" charset="-122"/>
              </a:rPr>
              <a:t>，</a:t>
            </a:r>
          </a:p>
          <a:p>
            <a:pPr eaLnBrk="1" hangingPunct="1">
              <a:lnSpc>
                <a:spcPct val="80000"/>
              </a:lnSpc>
              <a:spcBef>
                <a:spcPct val="50000"/>
              </a:spcBef>
            </a:pPr>
            <a:r>
              <a:rPr lang="zh-CN" altLang="en-US" sz="2400" u="none">
                <a:solidFill>
                  <a:srgbClr val="0000FF"/>
                </a:solidFill>
                <a:latin typeface="楷体" panose="02010609060101010101" pitchFamily="49" charset="-122"/>
                <a:ea typeface="楷体" panose="02010609060101010101" pitchFamily="49" charset="-122"/>
              </a:rPr>
              <a:t>则</a:t>
            </a:r>
            <a:r>
              <a:rPr lang="en-US" altLang="zh-CN" sz="2400" u="none">
                <a:solidFill>
                  <a:srgbClr val="0000FF"/>
                </a:solidFill>
                <a:latin typeface="楷体" panose="02010609060101010101" pitchFamily="49" charset="-122"/>
                <a:ea typeface="楷体" panose="02010609060101010101" pitchFamily="49" charset="-122"/>
              </a:rPr>
              <a:t>Σ*={ε,</a:t>
            </a:r>
            <a:r>
              <a:rPr lang="da-DK" altLang="zh-CN" sz="2400" u="none">
                <a:solidFill>
                  <a:srgbClr val="0000FF"/>
                </a:solidFill>
                <a:latin typeface="楷体" panose="02010609060101010101" pitchFamily="49" charset="-122"/>
                <a:ea typeface="楷体" panose="02010609060101010101" pitchFamily="49" charset="-122"/>
              </a:rPr>
              <a:t> </a:t>
            </a:r>
            <a:r>
              <a:rPr lang="en-US" altLang="zh-CN" sz="2400" u="none">
                <a:solidFill>
                  <a:srgbClr val="0000FF"/>
                </a:solidFill>
                <a:latin typeface="楷体" panose="02010609060101010101" pitchFamily="49" charset="-122"/>
                <a:ea typeface="楷体" panose="02010609060101010101" pitchFamily="49" charset="-122"/>
              </a:rPr>
              <a:t>a,</a:t>
            </a:r>
            <a:r>
              <a:rPr lang="da-DK" altLang="zh-CN" sz="2400" u="none">
                <a:solidFill>
                  <a:srgbClr val="0000FF"/>
                </a:solidFill>
                <a:latin typeface="楷体" panose="02010609060101010101" pitchFamily="49" charset="-122"/>
                <a:ea typeface="楷体" panose="02010609060101010101" pitchFamily="49" charset="-122"/>
              </a:rPr>
              <a:t> </a:t>
            </a:r>
            <a:r>
              <a:rPr lang="en-US" altLang="zh-CN" sz="2400" u="none">
                <a:solidFill>
                  <a:srgbClr val="0000FF"/>
                </a:solidFill>
                <a:latin typeface="楷体" panose="02010609060101010101" pitchFamily="49" charset="-122"/>
                <a:ea typeface="楷体" panose="02010609060101010101" pitchFamily="49" charset="-122"/>
              </a:rPr>
              <a:t>b,</a:t>
            </a:r>
            <a:r>
              <a:rPr lang="da-DK" altLang="zh-CN" sz="2400" u="none">
                <a:solidFill>
                  <a:srgbClr val="0000FF"/>
                </a:solidFill>
                <a:latin typeface="楷体" panose="02010609060101010101" pitchFamily="49" charset="-122"/>
                <a:ea typeface="楷体" panose="02010609060101010101" pitchFamily="49" charset="-122"/>
              </a:rPr>
              <a:t> </a:t>
            </a:r>
            <a:r>
              <a:rPr lang="en-US" altLang="zh-CN" sz="2400" u="none">
                <a:solidFill>
                  <a:srgbClr val="0000FF"/>
                </a:solidFill>
                <a:latin typeface="楷体" panose="02010609060101010101" pitchFamily="49" charset="-122"/>
                <a:ea typeface="楷体" panose="02010609060101010101" pitchFamily="49" charset="-122"/>
              </a:rPr>
              <a:t>aa,</a:t>
            </a:r>
            <a:r>
              <a:rPr lang="da-DK" altLang="zh-CN" sz="2400" u="none">
                <a:solidFill>
                  <a:srgbClr val="0000FF"/>
                </a:solidFill>
                <a:latin typeface="楷体" panose="02010609060101010101" pitchFamily="49" charset="-122"/>
                <a:ea typeface="楷体" panose="02010609060101010101" pitchFamily="49" charset="-122"/>
              </a:rPr>
              <a:t> </a:t>
            </a:r>
            <a:r>
              <a:rPr lang="en-US" altLang="zh-CN" sz="2400" u="none">
                <a:solidFill>
                  <a:srgbClr val="0000FF"/>
                </a:solidFill>
                <a:latin typeface="楷体" panose="02010609060101010101" pitchFamily="49" charset="-122"/>
                <a:ea typeface="楷体" panose="02010609060101010101" pitchFamily="49" charset="-122"/>
              </a:rPr>
              <a:t>ab,</a:t>
            </a:r>
            <a:r>
              <a:rPr lang="da-DK" altLang="zh-CN" sz="2400" u="none">
                <a:solidFill>
                  <a:srgbClr val="0000FF"/>
                </a:solidFill>
                <a:latin typeface="楷体" panose="02010609060101010101" pitchFamily="49" charset="-122"/>
                <a:ea typeface="楷体" panose="02010609060101010101" pitchFamily="49" charset="-122"/>
              </a:rPr>
              <a:t> </a:t>
            </a:r>
            <a:r>
              <a:rPr lang="en-US" altLang="zh-CN" sz="2400" u="none">
                <a:solidFill>
                  <a:srgbClr val="0000FF"/>
                </a:solidFill>
                <a:latin typeface="楷体" panose="02010609060101010101" pitchFamily="49" charset="-122"/>
                <a:ea typeface="楷体" panose="02010609060101010101" pitchFamily="49" charset="-122"/>
              </a:rPr>
              <a:t>ba,</a:t>
            </a:r>
            <a:r>
              <a:rPr lang="da-DK" altLang="zh-CN" sz="2400" u="none">
                <a:solidFill>
                  <a:srgbClr val="0000FF"/>
                </a:solidFill>
                <a:latin typeface="楷体" panose="02010609060101010101" pitchFamily="49" charset="-122"/>
                <a:ea typeface="楷体" panose="02010609060101010101" pitchFamily="49" charset="-122"/>
              </a:rPr>
              <a:t> </a:t>
            </a:r>
            <a:r>
              <a:rPr lang="en-US" altLang="zh-CN" sz="2400" u="none">
                <a:solidFill>
                  <a:srgbClr val="0000FF"/>
                </a:solidFill>
                <a:latin typeface="楷体" panose="02010609060101010101" pitchFamily="49" charset="-122"/>
                <a:ea typeface="楷体" panose="02010609060101010101" pitchFamily="49" charset="-122"/>
              </a:rPr>
              <a:t>bb,</a:t>
            </a:r>
            <a:r>
              <a:rPr lang="da-DK" altLang="zh-CN" sz="2400" u="none">
                <a:solidFill>
                  <a:srgbClr val="0000FF"/>
                </a:solidFill>
                <a:latin typeface="楷体" panose="02010609060101010101" pitchFamily="49" charset="-122"/>
                <a:ea typeface="楷体" panose="02010609060101010101" pitchFamily="49" charset="-122"/>
              </a:rPr>
              <a:t> </a:t>
            </a:r>
            <a:r>
              <a:rPr lang="en-US" altLang="zh-CN" sz="2400" u="none">
                <a:solidFill>
                  <a:srgbClr val="0000FF"/>
                </a:solidFill>
                <a:latin typeface="楷体" panose="02010609060101010101" pitchFamily="49" charset="-122"/>
                <a:ea typeface="楷体" panose="02010609060101010101" pitchFamily="49" charset="-122"/>
              </a:rPr>
              <a:t>aaa,</a:t>
            </a:r>
            <a:r>
              <a:rPr lang="da-DK" altLang="zh-CN" sz="2400" u="none">
                <a:solidFill>
                  <a:srgbClr val="0000FF"/>
                </a:solidFill>
                <a:latin typeface="楷体" panose="02010609060101010101" pitchFamily="49" charset="-122"/>
                <a:ea typeface="楷体" panose="02010609060101010101" pitchFamily="49" charset="-122"/>
              </a:rPr>
              <a:t> </a:t>
            </a:r>
            <a:r>
              <a:rPr lang="en-US" altLang="zh-CN" sz="2400" u="none">
                <a:solidFill>
                  <a:srgbClr val="0000FF"/>
                </a:solidFill>
                <a:latin typeface="楷体" panose="02010609060101010101" pitchFamily="49" charset="-122"/>
                <a:ea typeface="楷体" panose="02010609060101010101" pitchFamily="49" charset="-122"/>
              </a:rPr>
              <a:t>…}</a:t>
            </a:r>
          </a:p>
        </p:txBody>
      </p:sp>
    </p:spTree>
  </p:cSld>
  <p:clrMapOvr>
    <a:masterClrMapping/>
  </p:clrMapOvr>
  <p:transition>
    <p:random/>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a:extLst>
              <a:ext uri="{FF2B5EF4-FFF2-40B4-BE49-F238E27FC236}">
                <a16:creationId xmlns:a16="http://schemas.microsoft.com/office/drawing/2014/main" id="{5193A42E-D3BA-30CF-621D-37BB350CD9DE}"/>
              </a:ext>
            </a:extLst>
          </p:cNvPr>
          <p:cNvGraphicFramePr>
            <a:graphicFrameLocks noChangeAspect="1"/>
          </p:cNvGraphicFramePr>
          <p:nvPr/>
        </p:nvGraphicFramePr>
        <p:xfrm>
          <a:off x="1547813" y="528638"/>
          <a:ext cx="4968875" cy="6429375"/>
        </p:xfrm>
        <a:graphic>
          <a:graphicData uri="http://schemas.openxmlformats.org/presentationml/2006/ole">
            <mc:AlternateContent xmlns:mc="http://schemas.openxmlformats.org/markup-compatibility/2006">
              <mc:Choice xmlns:v="urn:schemas-microsoft-com:vml" Requires="v">
                <p:oleObj r:id="rId2" imgW="5439473" imgH="8002841" progId="Visio.Drawing.6">
                  <p:embed/>
                </p:oleObj>
              </mc:Choice>
              <mc:Fallback>
                <p:oleObj r:id="rId2" imgW="5439473" imgH="8002841" progId="Visio.Drawing.6">
                  <p:embed/>
                  <p:pic>
                    <p:nvPicPr>
                      <p:cNvPr id="5122" name="Object 2">
                        <a:extLst>
                          <a:ext uri="{FF2B5EF4-FFF2-40B4-BE49-F238E27FC236}">
                            <a16:creationId xmlns:a16="http://schemas.microsoft.com/office/drawing/2014/main" id="{5193A42E-D3BA-30CF-621D-37BB350CD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528638"/>
                        <a:ext cx="4968875" cy="642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36434D91-9749-1261-B325-F8A8F7D5C461}"/>
              </a:ext>
            </a:extLst>
          </p:cNvPr>
          <p:cNvSpPr>
            <a:spLocks noGrp="1" noChangeArrowheads="1"/>
          </p:cNvSpPr>
          <p:nvPr>
            <p:ph type="body" idx="1"/>
          </p:nvPr>
        </p:nvSpPr>
        <p:spPr>
          <a:xfrm>
            <a:off x="466725" y="1268413"/>
            <a:ext cx="8229600" cy="1370012"/>
          </a:xfrm>
        </p:spPr>
        <p:txBody>
          <a:bodyPr/>
          <a:lstStyle/>
          <a:p>
            <a:pPr marL="0" indent="0" algn="just" eaLnBrk="1" hangingPunct="1">
              <a:lnSpc>
                <a:spcPct val="135000"/>
              </a:lnSpc>
              <a:buFont typeface="Wingdings" panose="05000000000000000000" pitchFamily="2" charset="2"/>
              <a:buNone/>
              <a:defRPr/>
            </a:pPr>
            <a:r>
              <a:rPr lang="en-US" altLang="zh-CN">
                <a:ea typeface="方正小标宋简体" charset="-122"/>
              </a:rPr>
              <a:t>4.5.4  </a:t>
            </a:r>
            <a:r>
              <a:rPr lang="zh-CN" altLang="en-US">
                <a:ea typeface="方正小标宋简体" charset="-122"/>
              </a:rPr>
              <a:t>多分支控制语句</a:t>
            </a:r>
            <a:r>
              <a:rPr lang="en-US" altLang="zh-CN">
                <a:ea typeface="方正小标宋简体" charset="-122"/>
              </a:rPr>
              <a:t>case</a:t>
            </a:r>
            <a:r>
              <a:rPr lang="zh-CN" altLang="en-US">
                <a:ea typeface="方正小标宋简体" charset="-122"/>
              </a:rPr>
              <a:t>的翻译</a:t>
            </a:r>
          </a:p>
          <a:p>
            <a:pPr marL="0" indent="0" algn="just" eaLnBrk="1" hangingPunct="1">
              <a:lnSpc>
                <a:spcPct val="135000"/>
              </a:lnSpc>
              <a:buFont typeface="Wingdings" panose="05000000000000000000" pitchFamily="2" charset="2"/>
              <a:buNone/>
              <a:defRPr/>
            </a:pPr>
            <a:r>
              <a:rPr lang="zh-CN" altLang="en-US" b="0">
                <a:effectLst/>
                <a:latin typeface="Times New Roman" pitchFamily="18" charset="0"/>
                <a:sym typeface="Arial" pitchFamily="34" charset="0"/>
              </a:rPr>
              <a:t>　多分支控制语句具有如下形式的语法结构：</a:t>
            </a:r>
          </a:p>
        </p:txBody>
      </p:sp>
    </p:spTree>
  </p:cSld>
  <p:clrMapOvr>
    <a:masterClrMapping/>
  </p:clrMapOvr>
  <p:transition>
    <p:random/>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A810AFC0-3D14-F179-1842-730562E2360A}"/>
              </a:ext>
            </a:extLst>
          </p:cNvPr>
          <p:cNvSpPr>
            <a:spLocks noGrp="1" noChangeArrowheads="1"/>
          </p:cNvSpPr>
          <p:nvPr>
            <p:ph type="body" idx="1"/>
          </p:nvPr>
        </p:nvSpPr>
        <p:spPr>
          <a:xfrm>
            <a:off x="466725" y="1196975"/>
            <a:ext cx="8229600" cy="5661025"/>
          </a:xfrm>
        </p:spPr>
        <p:txBody>
          <a:bodyPr/>
          <a:lstStyle/>
          <a:p>
            <a:pPr marL="0" indent="0" algn="just" eaLnBrk="1" hangingPunct="1">
              <a:lnSpc>
                <a:spcPct val="135000"/>
              </a:lnSpc>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              </a:t>
            </a:r>
            <a:r>
              <a:rPr lang="en-US" altLang="zh-CN" b="0">
                <a:effectLst/>
                <a:latin typeface="Times New Roman" panose="02020603050405020304" pitchFamily="18" charset="0"/>
                <a:sym typeface="Arial" panose="020B0604020202020204" pitchFamily="34" charset="0"/>
              </a:rPr>
              <a:t>switch( E )</a:t>
            </a:r>
          </a:p>
          <a:p>
            <a:pPr marL="0" indent="0" algn="just" eaLnBrk="1" hangingPunct="1">
              <a:lnSpc>
                <a:spcPct val="135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	 </a:t>
            </a:r>
          </a:p>
          <a:p>
            <a:pPr marL="0" indent="0" algn="just" eaLnBrk="1" hangingPunct="1">
              <a:lnSpc>
                <a:spcPct val="135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case c1: S1;</a:t>
            </a:r>
          </a:p>
          <a:p>
            <a:pPr marL="0" indent="0" algn="just" eaLnBrk="1" hangingPunct="1">
              <a:lnSpc>
                <a:spcPct val="135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case c2: S2;</a:t>
            </a:r>
          </a:p>
          <a:p>
            <a:pPr marL="0" indent="0" algn="just" eaLnBrk="1" hangingPunct="1">
              <a:lnSpc>
                <a:spcPct val="135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a:t>
            </a:r>
          </a:p>
          <a:p>
            <a:pPr marL="0" indent="0" algn="just" eaLnBrk="1" hangingPunct="1">
              <a:lnSpc>
                <a:spcPct val="135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case ci: Si;</a:t>
            </a:r>
          </a:p>
          <a:p>
            <a:pPr marL="0" indent="0" algn="just" eaLnBrk="1" hangingPunct="1">
              <a:lnSpc>
                <a:spcPct val="135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a:t>
            </a:r>
          </a:p>
          <a:p>
            <a:pPr marL="0" indent="0" algn="just" eaLnBrk="1" hangingPunct="1">
              <a:lnSpc>
                <a:spcPct val="135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case cn: Sn;</a:t>
            </a:r>
          </a:p>
          <a:p>
            <a:pPr marL="0" indent="0" algn="just" eaLnBrk="1" hangingPunct="1">
              <a:lnSpc>
                <a:spcPct val="135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default: Sn+1</a:t>
            </a:r>
          </a:p>
          <a:p>
            <a:pPr marL="0" indent="0" algn="just" eaLnBrk="1" hangingPunct="1">
              <a:lnSpc>
                <a:spcPct val="135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a:t>
            </a:r>
          </a:p>
        </p:txBody>
      </p:sp>
    </p:spTree>
  </p:cSld>
  <p:clrMapOvr>
    <a:masterClrMapping/>
  </p:clrMapOvr>
  <p:transition>
    <p:random/>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B9E12DEE-EACE-CC0E-9392-9ED55AD3AC45}"/>
              </a:ext>
            </a:extLst>
          </p:cNvPr>
          <p:cNvSpPr>
            <a:spLocks noGrp="1" noChangeArrowheads="1"/>
          </p:cNvSpPr>
          <p:nvPr>
            <p:ph type="body" idx="1"/>
          </p:nvPr>
        </p:nvSpPr>
        <p:spPr>
          <a:xfrm>
            <a:off x="250825" y="1268413"/>
            <a:ext cx="8229600" cy="2160587"/>
          </a:xfrm>
        </p:spPr>
        <p:txBody>
          <a:bodyPr/>
          <a:lstStyle/>
          <a:p>
            <a:pPr eaLnBrk="1" hangingPunct="1">
              <a:lnSpc>
                <a:spcPct val="135000"/>
              </a:lnSpc>
              <a:buFont typeface="Wingdings" panose="05000000000000000000" pitchFamily="2" charset="2"/>
              <a:buNone/>
              <a:defRPr/>
            </a:pPr>
            <a:r>
              <a:rPr lang="zh-CN" altLang="en-US"/>
              <a:t>     </a:t>
            </a:r>
            <a:r>
              <a:rPr lang="zh-CN" altLang="en-US" b="0">
                <a:effectLst/>
                <a:latin typeface="Times New Roman" pitchFamily="18" charset="0"/>
                <a:sym typeface="Arial" pitchFamily="34" charset="0"/>
              </a:rPr>
              <a:t>其中n≥1。switch语句的语义是：先计算整型表达式E的值，然后将表达式的值依次和case后的常数ci比较，当与某常数ci相等时就执行语句Si，并结束多分支控制语句；若与诸常数均不相等，则执行语句Sn+1。</a:t>
            </a:r>
          </a:p>
          <a:p>
            <a:pPr eaLnBrk="1" hangingPunct="1">
              <a:buFont typeface="Wingdings" panose="05000000000000000000" pitchFamily="2" charset="2"/>
              <a:buNone/>
              <a:defRPr/>
            </a:pPr>
            <a:endParaRPr lang="zh-CN" altLang="en-US"/>
          </a:p>
        </p:txBody>
      </p:sp>
    </p:spTree>
  </p:cSld>
  <p:clrMapOvr>
    <a:masterClrMapping/>
  </p:clrMapOvr>
  <p:transition>
    <p:random/>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a:extLst>
              <a:ext uri="{FF2B5EF4-FFF2-40B4-BE49-F238E27FC236}">
                <a16:creationId xmlns:a16="http://schemas.microsoft.com/office/drawing/2014/main" id="{669DF3BA-CD70-0BD3-B130-C257A3FD1BC5}"/>
              </a:ext>
            </a:extLst>
          </p:cNvPr>
          <p:cNvSpPr txBox="1">
            <a:spLocks noChangeArrowheads="1"/>
          </p:cNvSpPr>
          <p:nvPr/>
        </p:nvSpPr>
        <p:spPr bwMode="auto">
          <a:xfrm>
            <a:off x="242888" y="1266825"/>
            <a:ext cx="8650287"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50000"/>
              </a:spcBef>
            </a:pPr>
            <a:r>
              <a:rPr lang="zh-CN" altLang="en-US"/>
              <a:t>多分支控制语句switch常见的中间代码形式如下：</a:t>
            </a:r>
          </a:p>
          <a:p>
            <a:pPr algn="just" eaLnBrk="1" hangingPunct="1">
              <a:lnSpc>
                <a:spcPct val="115000"/>
              </a:lnSpc>
              <a:spcBef>
                <a:spcPct val="50000"/>
              </a:spcBef>
            </a:pPr>
            <a:r>
              <a:rPr lang="zh-CN" altLang="en-US"/>
              <a:t>		                E计值后存放在临时单元T的中间代码；</a:t>
            </a:r>
          </a:p>
          <a:p>
            <a:pPr algn="just" eaLnBrk="1" hangingPunct="1">
              <a:lnSpc>
                <a:spcPct val="115000"/>
              </a:lnSpc>
              <a:spcBef>
                <a:spcPct val="50000"/>
              </a:spcBef>
            </a:pPr>
            <a:r>
              <a:rPr lang="zh-CN" altLang="en-US"/>
              <a:t>           		                goto test；</a:t>
            </a:r>
          </a:p>
          <a:p>
            <a:pPr algn="just" eaLnBrk="1" hangingPunct="1">
              <a:lnSpc>
                <a:spcPct val="115000"/>
              </a:lnSpc>
              <a:spcBef>
                <a:spcPct val="50000"/>
              </a:spcBef>
            </a:pPr>
            <a:r>
              <a:rPr lang="zh-CN" altLang="en-US"/>
              <a:t>　           P1:     	    S1的中间代码；</a:t>
            </a:r>
          </a:p>
          <a:p>
            <a:pPr algn="just" eaLnBrk="1" hangingPunct="1">
              <a:lnSpc>
                <a:spcPct val="115000"/>
              </a:lnSpc>
              <a:spcBef>
                <a:spcPct val="50000"/>
              </a:spcBef>
            </a:pPr>
            <a:r>
              <a:rPr lang="zh-CN" altLang="en-US"/>
              <a:t>                    	                goto next；</a:t>
            </a:r>
          </a:p>
          <a:p>
            <a:pPr algn="just" eaLnBrk="1" hangingPunct="1">
              <a:lnSpc>
                <a:spcPct val="115000"/>
              </a:lnSpc>
              <a:spcBef>
                <a:spcPct val="50000"/>
              </a:spcBef>
            </a:pPr>
            <a:r>
              <a:rPr lang="zh-CN" altLang="en-US"/>
              <a:t>　           P2:     	    S2的中间代码；</a:t>
            </a:r>
          </a:p>
          <a:p>
            <a:pPr algn="just" eaLnBrk="1" hangingPunct="1">
              <a:lnSpc>
                <a:spcPct val="115000"/>
              </a:lnSpc>
              <a:spcBef>
                <a:spcPct val="50000"/>
              </a:spcBef>
            </a:pPr>
            <a:r>
              <a:rPr lang="zh-CN" altLang="en-US"/>
              <a:t>           		                 goto next；</a:t>
            </a:r>
          </a:p>
          <a:p>
            <a:pPr algn="just" eaLnBrk="1" hangingPunct="1">
              <a:lnSpc>
                <a:spcPct val="115000"/>
              </a:lnSpc>
              <a:spcBef>
                <a:spcPct val="50000"/>
              </a:spcBef>
            </a:pPr>
            <a:r>
              <a:rPr lang="zh-CN" altLang="en-US"/>
              <a:t>                                              ┇</a:t>
            </a:r>
          </a:p>
        </p:txBody>
      </p:sp>
    </p:spTree>
  </p:cSld>
  <p:clrMapOvr>
    <a:masterClrMapping/>
  </p:clrMapOvr>
  <p:transition>
    <p:random/>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a:extLst>
              <a:ext uri="{FF2B5EF4-FFF2-40B4-BE49-F238E27FC236}">
                <a16:creationId xmlns:a16="http://schemas.microsoft.com/office/drawing/2014/main" id="{B4283A1B-36C0-8A72-C5F1-A0869ADDF261}"/>
              </a:ext>
            </a:extLst>
          </p:cNvPr>
          <p:cNvSpPr txBox="1">
            <a:spLocks noChangeArrowheads="1"/>
          </p:cNvSpPr>
          <p:nvPr/>
        </p:nvSpPr>
        <p:spPr bwMode="auto">
          <a:xfrm>
            <a:off x="242888" y="1266825"/>
            <a:ext cx="8650287"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50000"/>
              </a:spcBef>
            </a:pPr>
            <a:r>
              <a:rPr lang="zh-CN" altLang="en-US"/>
              <a:t>	         Pn:     	Sn的中间代码；</a:t>
            </a:r>
          </a:p>
          <a:p>
            <a:pPr algn="just" eaLnBrk="1" hangingPunct="1">
              <a:lnSpc>
                <a:spcPct val="115000"/>
              </a:lnSpc>
              <a:spcBef>
                <a:spcPct val="50000"/>
              </a:spcBef>
            </a:pPr>
            <a:r>
              <a:rPr lang="zh-CN" altLang="en-US"/>
              <a:t>           		            goto next；</a:t>
            </a:r>
          </a:p>
          <a:p>
            <a:pPr algn="just" eaLnBrk="1" hangingPunct="1">
              <a:lnSpc>
                <a:spcPct val="115000"/>
              </a:lnSpc>
              <a:spcBef>
                <a:spcPct val="50000"/>
              </a:spcBef>
            </a:pPr>
            <a:r>
              <a:rPr lang="zh-CN" altLang="en-US"/>
              <a:t>	         Pn+1:    	Sn+1的中间代码；</a:t>
            </a:r>
          </a:p>
          <a:p>
            <a:pPr algn="just" eaLnBrk="1" hangingPunct="1">
              <a:lnSpc>
                <a:spcPct val="115000"/>
              </a:lnSpc>
              <a:spcBef>
                <a:spcPct val="50000"/>
              </a:spcBef>
            </a:pPr>
            <a:r>
              <a:rPr lang="zh-CN" altLang="en-US"/>
              <a:t>           		            goto next；</a:t>
            </a:r>
          </a:p>
          <a:p>
            <a:pPr algn="just" eaLnBrk="1" hangingPunct="1">
              <a:lnSpc>
                <a:spcPct val="115000"/>
              </a:lnSpc>
              <a:spcBef>
                <a:spcPct val="50000"/>
              </a:spcBef>
            </a:pPr>
            <a:r>
              <a:rPr lang="zh-CN" altLang="en-US"/>
              <a:t>	         test:     	if( T==c1 ) goto P1；</a:t>
            </a:r>
          </a:p>
          <a:p>
            <a:pPr algn="just" eaLnBrk="1" hangingPunct="1">
              <a:lnSpc>
                <a:spcPct val="115000"/>
              </a:lnSpc>
              <a:spcBef>
                <a:spcPct val="50000"/>
              </a:spcBef>
            </a:pPr>
            <a:r>
              <a:rPr lang="zh-CN" altLang="en-US"/>
              <a:t>           	        	            if( T==c2 ) goto P2；</a:t>
            </a:r>
          </a:p>
          <a:p>
            <a:pPr algn="just" eaLnBrk="1" hangingPunct="1">
              <a:lnSpc>
                <a:spcPct val="115000"/>
              </a:lnSpc>
              <a:spcBef>
                <a:spcPct val="50000"/>
              </a:spcBef>
            </a:pPr>
            <a:r>
              <a:rPr lang="zh-CN" altLang="en-US"/>
              <a:t>                                              ┇</a:t>
            </a:r>
          </a:p>
        </p:txBody>
      </p:sp>
    </p:spTree>
  </p:cSld>
  <p:clrMapOvr>
    <a:masterClrMapping/>
  </p:clrMapOvr>
  <p:transition>
    <p:random/>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a:extLst>
              <a:ext uri="{FF2B5EF4-FFF2-40B4-BE49-F238E27FC236}">
                <a16:creationId xmlns:a16="http://schemas.microsoft.com/office/drawing/2014/main" id="{AA26B459-891E-4D99-36C7-DFBB869503C5}"/>
              </a:ext>
            </a:extLst>
          </p:cNvPr>
          <p:cNvSpPr txBox="1">
            <a:spLocks noChangeArrowheads="1"/>
          </p:cNvSpPr>
          <p:nvPr/>
        </p:nvSpPr>
        <p:spPr bwMode="auto">
          <a:xfrm>
            <a:off x="242888" y="1266825"/>
            <a:ext cx="8650287"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50000"/>
              </a:spcBef>
            </a:pPr>
            <a:r>
              <a:rPr lang="zh-CN" altLang="en-US"/>
              <a:t>            	        if( T==cn ) goto Pn；</a:t>
            </a:r>
          </a:p>
          <a:p>
            <a:pPr algn="just" eaLnBrk="1" hangingPunct="1">
              <a:lnSpc>
                <a:spcPct val="115000"/>
              </a:lnSpc>
              <a:spcBef>
                <a:spcPct val="50000"/>
              </a:spcBef>
            </a:pPr>
            <a:r>
              <a:rPr lang="zh-CN" altLang="en-US"/>
              <a:t>            	        if( T=='default' ) goto Pn+1；</a:t>
            </a:r>
          </a:p>
          <a:p>
            <a:pPr algn="just" eaLnBrk="1" hangingPunct="1">
              <a:lnSpc>
                <a:spcPct val="115000"/>
              </a:lnSpc>
              <a:spcBef>
                <a:spcPct val="50000"/>
              </a:spcBef>
            </a:pPr>
            <a:r>
              <a:rPr lang="zh-CN" altLang="en-US"/>
              <a:t>	                    next:</a:t>
            </a:r>
          </a:p>
          <a:p>
            <a:pPr algn="just" eaLnBrk="1" hangingPunct="1">
              <a:lnSpc>
                <a:spcPct val="115000"/>
              </a:lnSpc>
              <a:spcBef>
                <a:spcPct val="50000"/>
              </a:spcBef>
            </a:pPr>
            <a:r>
              <a:rPr lang="zh-CN" altLang="en-US"/>
              <a:t>        进行语义加工处理时应先设置一空队列queue，当遇到ci时，将这个ci连同nxq（指向标号ci后语句Si的入口）送入队列queue，然后按通常的办法产生语句Si的四元式。需要注意的是，在Si的四元式之后要有一个goto next的四元式。当处理完default: Sn+1之后，应产生以test为标号的n个条件转移语句的四元式。这时，逐项读出queue的内容即可形成如下的四元式序列：</a:t>
            </a:r>
          </a:p>
        </p:txBody>
      </p:sp>
    </p:spTree>
  </p:cSld>
  <p:clrMapOvr>
    <a:masterClrMapping/>
  </p:clrMapOvr>
  <p:transition>
    <p:random/>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a:extLst>
              <a:ext uri="{FF2B5EF4-FFF2-40B4-BE49-F238E27FC236}">
                <a16:creationId xmlns:a16="http://schemas.microsoft.com/office/drawing/2014/main" id="{23EE6B37-955F-2AC1-979D-B44353C94C41}"/>
              </a:ext>
            </a:extLst>
          </p:cNvPr>
          <p:cNvSpPr txBox="1">
            <a:spLocks noChangeArrowheads="1"/>
          </p:cNvSpPr>
          <p:nvPr/>
        </p:nvSpPr>
        <p:spPr bwMode="auto">
          <a:xfrm>
            <a:off x="242888" y="1266825"/>
            <a:ext cx="8650287"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50000"/>
              </a:spcBef>
            </a:pPr>
            <a:r>
              <a:rPr lang="zh-CN" altLang="en-US"/>
              <a:t>                                    ( case, c1, P1, _ )</a:t>
            </a:r>
          </a:p>
          <a:p>
            <a:pPr algn="just" eaLnBrk="1" hangingPunct="1">
              <a:lnSpc>
                <a:spcPct val="115000"/>
              </a:lnSpc>
              <a:spcBef>
                <a:spcPct val="50000"/>
              </a:spcBef>
            </a:pPr>
            <a:r>
              <a:rPr lang="zh-CN" altLang="en-US"/>
              <a:t>                                    ( case, c2, P2, _ )</a:t>
            </a:r>
          </a:p>
          <a:p>
            <a:pPr algn="just" eaLnBrk="1" hangingPunct="1">
              <a:lnSpc>
                <a:spcPct val="115000"/>
              </a:lnSpc>
              <a:spcBef>
                <a:spcPct val="50000"/>
              </a:spcBef>
            </a:pPr>
            <a:r>
              <a:rPr lang="zh-CN" altLang="en-US"/>
              <a:t>                                              ┇</a:t>
            </a:r>
          </a:p>
          <a:p>
            <a:pPr algn="just" eaLnBrk="1" hangingPunct="1">
              <a:lnSpc>
                <a:spcPct val="115000"/>
              </a:lnSpc>
              <a:spcBef>
                <a:spcPct val="50000"/>
              </a:spcBef>
            </a:pPr>
            <a:r>
              <a:rPr lang="zh-CN" altLang="en-US"/>
              <a:t>                                    ( case, cn, Pn, _ )</a:t>
            </a:r>
          </a:p>
          <a:p>
            <a:pPr algn="just" eaLnBrk="1" hangingPunct="1">
              <a:lnSpc>
                <a:spcPct val="115000"/>
              </a:lnSpc>
              <a:spcBef>
                <a:spcPct val="50000"/>
              </a:spcBef>
            </a:pPr>
            <a:r>
              <a:rPr lang="zh-CN" altLang="en-US"/>
              <a:t>                                    ( case, T.place, default, _ )</a:t>
            </a:r>
          </a:p>
          <a:p>
            <a:pPr algn="just" eaLnBrk="1" hangingPunct="1">
              <a:lnSpc>
                <a:spcPct val="115000"/>
              </a:lnSpc>
              <a:spcBef>
                <a:spcPct val="50000"/>
              </a:spcBef>
            </a:pPr>
            <a:r>
              <a:rPr lang="zh-CN" altLang="en-US"/>
              <a:t>其中，T.place是存放E值的临时变量名，每个四元式(case, c</a:t>
            </a:r>
            <a:r>
              <a:rPr lang="zh-CN" altLang="en-US" baseline="-30000"/>
              <a:t>i</a:t>
            </a:r>
            <a:r>
              <a:rPr lang="zh-CN" altLang="en-US"/>
              <a:t>, P</a:t>
            </a:r>
            <a:r>
              <a:rPr lang="zh-CN" altLang="en-US" baseline="-30000"/>
              <a:t>i</a:t>
            </a:r>
            <a:r>
              <a:rPr lang="zh-CN" altLang="en-US"/>
              <a:t>, _ )实际上代表一个如下的条件语句：</a:t>
            </a:r>
          </a:p>
          <a:p>
            <a:pPr algn="just" eaLnBrk="1" hangingPunct="1">
              <a:lnSpc>
                <a:spcPct val="115000"/>
              </a:lnSpc>
              <a:spcBef>
                <a:spcPct val="50000"/>
              </a:spcBef>
            </a:pPr>
            <a:r>
              <a:rPr lang="zh-CN" altLang="en-US"/>
              <a:t>                             if(T==c</a:t>
            </a:r>
            <a:r>
              <a:rPr lang="zh-CN" altLang="en-US" baseline="-30000"/>
              <a:t>i</a:t>
            </a:r>
            <a:r>
              <a:rPr lang="zh-CN" altLang="en-US"/>
              <a:t>) goto P</a:t>
            </a:r>
            <a:r>
              <a:rPr lang="zh-CN" altLang="en-US" baseline="-30000"/>
              <a:t>i</a:t>
            </a:r>
          </a:p>
        </p:txBody>
      </p:sp>
    </p:spTree>
  </p:cSld>
  <p:clrMapOvr>
    <a:masterClrMapping/>
  </p:clrMapOvr>
  <p:transition>
    <p:random/>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a:extLst>
              <a:ext uri="{FF2B5EF4-FFF2-40B4-BE49-F238E27FC236}">
                <a16:creationId xmlns:a16="http://schemas.microsoft.com/office/drawing/2014/main" id="{6E4E23F5-58F1-2C35-46B5-2F14B2139EEA}"/>
              </a:ext>
            </a:extLst>
          </p:cNvPr>
          <p:cNvSpPr txBox="1">
            <a:spLocks noChangeArrowheads="1"/>
          </p:cNvSpPr>
          <p:nvPr/>
        </p:nvSpPr>
        <p:spPr bwMode="auto">
          <a:xfrm>
            <a:off x="242888" y="1266825"/>
            <a:ext cx="8650287"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50000"/>
              </a:spcBef>
            </a:pPr>
            <a:r>
              <a:rPr lang="zh-CN" altLang="en-US"/>
              <a:t>　　为了便于语法制导翻译，我们给出了switch语句的文法和相应的语义加工子程序如下：</a:t>
            </a:r>
          </a:p>
          <a:p>
            <a:pPr algn="just" eaLnBrk="1" hangingPunct="1">
              <a:lnSpc>
                <a:spcPct val="115000"/>
              </a:lnSpc>
              <a:spcBef>
                <a:spcPct val="50000"/>
              </a:spcBef>
            </a:pPr>
            <a:r>
              <a:rPr lang="zh-CN" altLang="en-US"/>
              <a:t>　　(1)  A→switch(E)     { T.place=E.place；</a:t>
            </a:r>
          </a:p>
          <a:p>
            <a:pPr algn="just" eaLnBrk="1" hangingPunct="1">
              <a:lnSpc>
                <a:spcPct val="115000"/>
              </a:lnSpc>
              <a:spcBef>
                <a:spcPct val="50000"/>
              </a:spcBef>
            </a:pPr>
            <a:r>
              <a:rPr lang="zh-CN" altLang="en-US"/>
              <a:t>				F</a:t>
            </a:r>
            <a:r>
              <a:rPr lang="zh-CN" altLang="en-US" baseline="-30000"/>
              <a:t>1</a:t>
            </a:r>
            <a:r>
              <a:rPr lang="zh-CN" altLang="en-US"/>
              <a:t>.quad=nxq；</a:t>
            </a:r>
          </a:p>
          <a:p>
            <a:pPr algn="just" eaLnBrk="1" hangingPunct="1">
              <a:lnSpc>
                <a:spcPct val="115000"/>
              </a:lnSpc>
              <a:spcBef>
                <a:spcPct val="50000"/>
              </a:spcBef>
            </a:pPr>
            <a:r>
              <a:rPr lang="zh-CN" altLang="en-US"/>
              <a:t>				emit(j,_,_,0)； 	</a:t>
            </a:r>
            <a:r>
              <a:rPr lang="zh-CN" altLang="en-US">
                <a:ea typeface="楷体_GB2312" pitchFamily="49" charset="-122"/>
              </a:rPr>
              <a:t>//转向next  }</a:t>
            </a:r>
            <a:endParaRPr lang="zh-CN" altLang="en-US"/>
          </a:p>
          <a:p>
            <a:pPr algn="just" eaLnBrk="1" hangingPunct="1">
              <a:lnSpc>
                <a:spcPct val="115000"/>
              </a:lnSpc>
              <a:spcBef>
                <a:spcPct val="50000"/>
              </a:spcBef>
            </a:pPr>
            <a:r>
              <a:rPr lang="zh-CN" altLang="en-US"/>
              <a:t>　　(2)  B→A{case c       { P=1；</a:t>
            </a:r>
          </a:p>
          <a:p>
            <a:pPr algn="just" eaLnBrk="1" hangingPunct="1">
              <a:lnSpc>
                <a:spcPct val="115000"/>
              </a:lnSpc>
              <a:spcBef>
                <a:spcPct val="50000"/>
              </a:spcBef>
            </a:pPr>
            <a:r>
              <a:rPr lang="zh-CN" altLang="en-US"/>
              <a:t>				queue[P].label=c；</a:t>
            </a:r>
          </a:p>
          <a:p>
            <a:pPr algn="just" eaLnBrk="1" hangingPunct="1">
              <a:lnSpc>
                <a:spcPct val="115000"/>
              </a:lnSpc>
              <a:spcBef>
                <a:spcPct val="50000"/>
              </a:spcBef>
            </a:pPr>
            <a:r>
              <a:rPr lang="zh-CN" altLang="en-US"/>
              <a:t>				queue[P].quad=nxq；}</a:t>
            </a:r>
          </a:p>
        </p:txBody>
      </p:sp>
    </p:spTree>
  </p:cSld>
  <p:clrMapOvr>
    <a:masterClrMapping/>
  </p:clrMapOvr>
  <p:transition>
    <p:random/>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a:extLst>
              <a:ext uri="{FF2B5EF4-FFF2-40B4-BE49-F238E27FC236}">
                <a16:creationId xmlns:a16="http://schemas.microsoft.com/office/drawing/2014/main" id="{4DC1AFF0-DA8D-859F-DF08-8240949E655F}"/>
              </a:ext>
            </a:extLst>
          </p:cNvPr>
          <p:cNvSpPr txBox="1">
            <a:spLocks noChangeArrowheads="1"/>
          </p:cNvSpPr>
          <p:nvPr/>
        </p:nvSpPr>
        <p:spPr bwMode="auto">
          <a:xfrm>
            <a:off x="252413" y="1265238"/>
            <a:ext cx="8650287"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(3)  D→B:S      {生成S的四元式序列；</a:t>
            </a:r>
          </a:p>
          <a:p>
            <a:pPr algn="just" eaLnBrk="1" hangingPunct="1">
              <a:lnSpc>
                <a:spcPct val="130000"/>
              </a:lnSpc>
              <a:spcBef>
                <a:spcPct val="50000"/>
              </a:spcBef>
            </a:pPr>
            <a:r>
              <a:rPr lang="zh-CN" altLang="en-US"/>
              <a:t>			Backpatch(S.chain,nxq)；</a:t>
            </a:r>
          </a:p>
          <a:p>
            <a:pPr algn="just" eaLnBrk="1" hangingPunct="1">
              <a:lnSpc>
                <a:spcPct val="130000"/>
              </a:lnSpc>
              <a:spcBef>
                <a:spcPct val="50000"/>
              </a:spcBef>
            </a:pPr>
            <a:r>
              <a:rPr lang="zh-CN" altLang="en-US"/>
              <a:t>			B.quad=nxq；</a:t>
            </a:r>
          </a:p>
          <a:p>
            <a:pPr algn="just" eaLnBrk="1" hangingPunct="1">
              <a:lnSpc>
                <a:spcPct val="130000"/>
              </a:lnSpc>
              <a:spcBef>
                <a:spcPct val="50000"/>
              </a:spcBef>
            </a:pPr>
            <a:r>
              <a:rPr lang="zh-CN" altLang="en-US"/>
              <a:t>			emit(j,_,_,0)； 		//</a:t>
            </a:r>
            <a:r>
              <a:rPr lang="zh-CN" altLang="en-US">
                <a:ea typeface="楷体_GB2312" pitchFamily="49" charset="-122"/>
              </a:rPr>
              <a:t>转向next }</a:t>
            </a:r>
            <a:endParaRPr lang="zh-CN" altLang="en-US"/>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a:extLst>
              <a:ext uri="{FF2B5EF4-FFF2-40B4-BE49-F238E27FC236}">
                <a16:creationId xmlns:a16="http://schemas.microsoft.com/office/drawing/2014/main" id="{ADB9E5DF-2093-14F5-2F1E-94C707C4772D}"/>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3795" name="Text Box 4">
            <a:extLst>
              <a:ext uri="{FF2B5EF4-FFF2-40B4-BE49-F238E27FC236}">
                <a16:creationId xmlns:a16="http://schemas.microsoft.com/office/drawing/2014/main" id="{F457C445-0C8D-A4BF-7AA0-A53880D2A139}"/>
              </a:ext>
            </a:extLst>
          </p:cNvPr>
          <p:cNvSpPr txBox="1">
            <a:spLocks noChangeArrowheads="1"/>
          </p:cNvSpPr>
          <p:nvPr/>
        </p:nvSpPr>
        <p:spPr bwMode="auto">
          <a:xfrm>
            <a:off x="609600" y="2057400"/>
            <a:ext cx="82296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u="none"/>
              <a:t>“∣”   </a:t>
            </a:r>
            <a:r>
              <a:rPr lang="zh-CN" altLang="en-US" sz="2800" u="none"/>
              <a:t>表示</a:t>
            </a:r>
            <a:r>
              <a:rPr lang="zh-CN" altLang="en-US" sz="2800" b="1" u="none">
                <a:solidFill>
                  <a:srgbClr val="FF0000"/>
                </a:solidFill>
              </a:rPr>
              <a:t>或</a:t>
            </a:r>
          </a:p>
          <a:p>
            <a:pPr eaLnBrk="1" hangingPunct="1">
              <a:spcBef>
                <a:spcPct val="50000"/>
              </a:spcBef>
            </a:pPr>
            <a:r>
              <a:rPr lang="zh-CN" altLang="en-US" sz="2800" u="none"/>
              <a:t>“ </a:t>
            </a:r>
            <a:r>
              <a:rPr lang="en-US" altLang="zh-CN" sz="2800" u="none"/>
              <a:t>• ”   </a:t>
            </a:r>
            <a:r>
              <a:rPr lang="zh-CN" altLang="en-US" sz="2800" u="none"/>
              <a:t>表示</a:t>
            </a:r>
            <a:r>
              <a:rPr lang="zh-CN" altLang="en-US" sz="2800" b="1" u="none">
                <a:solidFill>
                  <a:srgbClr val="FF0000"/>
                </a:solidFill>
              </a:rPr>
              <a:t>连接</a:t>
            </a:r>
            <a:r>
              <a:rPr lang="zh-CN" altLang="en-US" sz="2800" u="none"/>
              <a:t>（通常可省略）</a:t>
            </a:r>
          </a:p>
          <a:p>
            <a:pPr eaLnBrk="1" hangingPunct="1">
              <a:spcBef>
                <a:spcPct val="50000"/>
              </a:spcBef>
            </a:pPr>
            <a:r>
              <a:rPr lang="zh-CN" altLang="en-US" sz="2800" u="none"/>
              <a:t>“ * ”   表示</a:t>
            </a:r>
            <a:r>
              <a:rPr lang="zh-CN" altLang="en-US" sz="2800" b="1" u="none">
                <a:solidFill>
                  <a:srgbClr val="FF0000"/>
                </a:solidFill>
              </a:rPr>
              <a:t>闭包</a:t>
            </a:r>
            <a:r>
              <a:rPr lang="zh-CN" altLang="en-US" sz="2800" u="none"/>
              <a:t>，使用括号可以改变运算的次序</a:t>
            </a:r>
          </a:p>
        </p:txBody>
      </p:sp>
      <p:sp>
        <p:nvSpPr>
          <p:cNvPr id="33796" name="Text Box 5">
            <a:extLst>
              <a:ext uri="{FF2B5EF4-FFF2-40B4-BE49-F238E27FC236}">
                <a16:creationId xmlns:a16="http://schemas.microsoft.com/office/drawing/2014/main" id="{E4E09BC2-E0C7-A103-D91E-C1A64DEAE619}"/>
              </a:ext>
            </a:extLst>
          </p:cNvPr>
          <p:cNvSpPr txBox="1">
            <a:spLocks noChangeArrowheads="1"/>
          </p:cNvSpPr>
          <p:nvPr/>
        </p:nvSpPr>
        <p:spPr bwMode="auto">
          <a:xfrm>
            <a:off x="533400" y="4800600"/>
            <a:ext cx="7848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800" u="none"/>
              <a:t>       </a:t>
            </a:r>
            <a:r>
              <a:rPr lang="zh-CN" altLang="en-US" sz="2800" u="none"/>
              <a:t>如果规定“ * ”优先于“</a:t>
            </a:r>
            <a:r>
              <a:rPr lang="en-US" altLang="zh-CN" sz="2800" u="none"/>
              <a:t>•”</a:t>
            </a:r>
            <a:r>
              <a:rPr lang="zh-CN" altLang="en-US" sz="2800" u="none"/>
              <a:t>，“</a:t>
            </a:r>
            <a:r>
              <a:rPr lang="en-US" altLang="zh-CN" sz="2800" u="none"/>
              <a:t>•”</a:t>
            </a:r>
            <a:r>
              <a:rPr lang="zh-CN" altLang="en-US" sz="2800" u="none"/>
              <a:t>优先于“∣”，则在不出现混淆的情况下括号也可以省去。</a:t>
            </a:r>
          </a:p>
        </p:txBody>
      </p:sp>
    </p:spTree>
  </p:cSld>
  <p:clrMapOvr>
    <a:masterClrMapping/>
  </p:clrMapOvr>
  <p:transition>
    <p:random/>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a:extLst>
              <a:ext uri="{FF2B5EF4-FFF2-40B4-BE49-F238E27FC236}">
                <a16:creationId xmlns:a16="http://schemas.microsoft.com/office/drawing/2014/main" id="{EFD89A93-EB4A-607F-19CF-7F6DC7E28837}"/>
              </a:ext>
            </a:extLst>
          </p:cNvPr>
          <p:cNvSpPr txBox="1">
            <a:spLocks noChangeArrowheads="1"/>
          </p:cNvSpPr>
          <p:nvPr/>
        </p:nvSpPr>
        <p:spPr bwMode="auto">
          <a:xfrm>
            <a:off x="217488" y="1266825"/>
            <a:ext cx="8650287"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(4)  D→F:S       {生成S的四元式序列；</a:t>
            </a:r>
          </a:p>
          <a:p>
            <a:pPr algn="just" eaLnBrk="1" hangingPunct="1">
              <a:lnSpc>
                <a:spcPct val="130000"/>
              </a:lnSpc>
              <a:spcBef>
                <a:spcPct val="50000"/>
              </a:spcBef>
            </a:pPr>
            <a:r>
              <a:rPr lang="zh-CN" altLang="en-US"/>
              <a:t>			Backpatch(S.chain,nxq)；</a:t>
            </a:r>
          </a:p>
          <a:p>
            <a:pPr algn="just" eaLnBrk="1" hangingPunct="1">
              <a:lnSpc>
                <a:spcPct val="130000"/>
              </a:lnSpc>
              <a:spcBef>
                <a:spcPct val="50000"/>
              </a:spcBef>
            </a:pPr>
            <a:r>
              <a:rPr lang="zh-CN" altLang="en-US"/>
              <a:t>			B.quad=nxq；</a:t>
            </a:r>
          </a:p>
          <a:p>
            <a:pPr algn="just" eaLnBrk="1" hangingPunct="1">
              <a:lnSpc>
                <a:spcPct val="130000"/>
              </a:lnSpc>
              <a:spcBef>
                <a:spcPct val="50000"/>
              </a:spcBef>
            </a:pPr>
            <a:r>
              <a:rPr lang="zh-CN" altLang="en-US"/>
              <a:t>			emit(j,_,_,0)；  		</a:t>
            </a:r>
            <a:r>
              <a:rPr lang="zh-CN" altLang="en-US">
                <a:ea typeface="楷体_GB2312" pitchFamily="49" charset="-122"/>
              </a:rPr>
              <a:t>//转向next </a:t>
            </a:r>
          </a:p>
          <a:p>
            <a:pPr algn="just" eaLnBrk="1" hangingPunct="1">
              <a:lnSpc>
                <a:spcPct val="130000"/>
              </a:lnSpc>
              <a:spcBef>
                <a:spcPct val="50000"/>
              </a:spcBef>
            </a:pPr>
            <a:r>
              <a:rPr lang="zh-CN" altLang="en-US"/>
              <a:t>			F.quad=merge(B.quad,F.quad)；</a:t>
            </a:r>
          </a:p>
          <a:p>
            <a:pPr algn="just" eaLnBrk="1" hangingPunct="1">
              <a:lnSpc>
                <a:spcPct val="130000"/>
              </a:lnSpc>
              <a:spcBef>
                <a:spcPct val="50000"/>
              </a:spcBef>
            </a:pPr>
            <a:r>
              <a:rPr lang="zh-CN" altLang="en-US"/>
              <a:t>					</a:t>
            </a:r>
            <a:r>
              <a:rPr lang="zh-CN" altLang="en-US">
                <a:ea typeface="楷体_GB2312" pitchFamily="49" charset="-122"/>
              </a:rPr>
              <a:t>//转向next的语句拉成链 }</a:t>
            </a:r>
            <a:endParaRPr lang="zh-CN" altLang="en-US"/>
          </a:p>
        </p:txBody>
      </p:sp>
    </p:spTree>
  </p:cSld>
  <p:clrMapOvr>
    <a:masterClrMapping/>
  </p:clrMapOvr>
  <p:transition>
    <p:random/>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a:extLst>
              <a:ext uri="{FF2B5EF4-FFF2-40B4-BE49-F238E27FC236}">
                <a16:creationId xmlns:a16="http://schemas.microsoft.com/office/drawing/2014/main" id="{847F4EF1-2CFD-71BF-3996-E5FDD8E95BA2}"/>
              </a:ext>
            </a:extLst>
          </p:cNvPr>
          <p:cNvSpPr txBox="1">
            <a:spLocks noChangeArrowheads="1"/>
          </p:cNvSpPr>
          <p:nvPr/>
        </p:nvSpPr>
        <p:spPr bwMode="auto">
          <a:xfrm>
            <a:off x="188913" y="1265238"/>
            <a:ext cx="8924925"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zh-CN"/>
              <a:t>　　(5)  F→D;case c        {P=P+1；</a:t>
            </a:r>
          </a:p>
          <a:p>
            <a:pPr algn="just" eaLnBrk="1" hangingPunct="1">
              <a:lnSpc>
                <a:spcPct val="120000"/>
              </a:lnSpc>
            </a:pPr>
            <a:r>
              <a:rPr lang="zh-CN" altLang="zh-CN"/>
              <a:t>				queue[P].label=c；</a:t>
            </a:r>
          </a:p>
          <a:p>
            <a:pPr algn="just" eaLnBrk="1" hangingPunct="1">
              <a:lnSpc>
                <a:spcPct val="120000"/>
              </a:lnSpc>
            </a:pPr>
            <a:r>
              <a:rPr lang="zh-CN" altLang="zh-CN"/>
              <a:t>				queue[P].quad=nxq；}</a:t>
            </a:r>
          </a:p>
          <a:p>
            <a:pPr algn="just" eaLnBrk="1" hangingPunct="1">
              <a:lnSpc>
                <a:spcPct val="120000"/>
              </a:lnSpc>
            </a:pPr>
            <a:r>
              <a:rPr lang="zh-CN" altLang="zh-CN"/>
              <a:t>　　(6)  S→D;default:S}</a:t>
            </a:r>
          </a:p>
          <a:p>
            <a:pPr algn="just" eaLnBrk="1" hangingPunct="1">
              <a:lnSpc>
                <a:spcPct val="120000"/>
              </a:lnSpc>
            </a:pPr>
            <a:r>
              <a:rPr lang="zh-CN" altLang="zh-CN"/>
              <a:t>                    		 	{生成S的四元式序列；</a:t>
            </a:r>
          </a:p>
          <a:p>
            <a:pPr algn="just" eaLnBrk="1" hangingPunct="1">
              <a:lnSpc>
                <a:spcPct val="120000"/>
              </a:lnSpc>
            </a:pPr>
            <a:r>
              <a:rPr lang="zh-CN" altLang="zh-CN"/>
              <a:t>				Backpatch(S.chain,nxq)；</a:t>
            </a:r>
          </a:p>
          <a:p>
            <a:pPr algn="just" eaLnBrk="1" hangingPunct="1">
              <a:lnSpc>
                <a:spcPct val="120000"/>
              </a:lnSpc>
            </a:pPr>
            <a:r>
              <a:rPr lang="zh-CN" altLang="zh-CN"/>
              <a:t>				B.quad=nxq；</a:t>
            </a:r>
          </a:p>
          <a:p>
            <a:pPr algn="just" eaLnBrk="1" hangingPunct="1">
              <a:lnSpc>
                <a:spcPct val="120000"/>
              </a:lnSpc>
            </a:pPr>
            <a:r>
              <a:rPr lang="zh-CN" altLang="zh-CN"/>
              <a:t>				emit(j,_,_,0)；</a:t>
            </a:r>
          </a:p>
          <a:p>
            <a:pPr algn="just" eaLnBrk="1" hangingPunct="1">
              <a:lnSpc>
                <a:spcPct val="120000"/>
              </a:lnSpc>
            </a:pPr>
            <a:r>
              <a:rPr lang="zh-CN" altLang="zh-CN"/>
              <a:t>				F.quad=merge(B.quad,F.quad);</a:t>
            </a:r>
          </a:p>
          <a:p>
            <a:pPr algn="just" eaLnBrk="1" hangingPunct="1">
              <a:lnSpc>
                <a:spcPct val="120000"/>
              </a:lnSpc>
            </a:pPr>
            <a:r>
              <a:rPr lang="zh-CN" altLang="zh-CN"/>
              <a:t>					</a:t>
            </a:r>
            <a:r>
              <a:rPr lang="zh-CN" altLang="zh-CN">
                <a:ea typeface="楷体_GB2312" pitchFamily="49" charset="-122"/>
              </a:rPr>
              <a:t>//形成转向next的链首</a:t>
            </a:r>
            <a:r>
              <a:rPr lang="zh-CN" altLang="zh-CN"/>
              <a:t>}</a:t>
            </a:r>
          </a:p>
        </p:txBody>
      </p:sp>
    </p:spTree>
  </p:cSld>
  <p:clrMapOvr>
    <a:masterClrMapping/>
  </p:clrMapOvr>
  <p:transition>
    <p:random/>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a:extLst>
              <a:ext uri="{FF2B5EF4-FFF2-40B4-BE49-F238E27FC236}">
                <a16:creationId xmlns:a16="http://schemas.microsoft.com/office/drawing/2014/main" id="{98FF46F7-F153-E582-2584-0AAB11B72F33}"/>
              </a:ext>
            </a:extLst>
          </p:cNvPr>
          <p:cNvSpPr txBox="1">
            <a:spLocks noChangeArrowheads="1"/>
          </p:cNvSpPr>
          <p:nvPr/>
        </p:nvSpPr>
        <p:spPr bwMode="auto">
          <a:xfrm>
            <a:off x="188913" y="1265238"/>
            <a:ext cx="8924925"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P=P+1；</a:t>
            </a:r>
          </a:p>
          <a:p>
            <a:pPr algn="just" eaLnBrk="1" hangingPunct="1">
              <a:lnSpc>
                <a:spcPct val="120000"/>
              </a:lnSpc>
            </a:pPr>
            <a:r>
              <a:rPr lang="zh-CN" altLang="en-US"/>
              <a:t>		queue[P].label= 'default'；</a:t>
            </a:r>
          </a:p>
          <a:p>
            <a:pPr algn="just" eaLnBrk="1" hangingPunct="1">
              <a:lnSpc>
                <a:spcPct val="120000"/>
              </a:lnSpc>
            </a:pPr>
            <a:r>
              <a:rPr lang="zh-CN" altLang="en-US"/>
              <a:t>		queue[P].quad=nxq；</a:t>
            </a:r>
          </a:p>
          <a:p>
            <a:pPr algn="just" eaLnBrk="1" hangingPunct="1">
              <a:lnSpc>
                <a:spcPct val="120000"/>
              </a:lnSpc>
            </a:pPr>
            <a:r>
              <a:rPr lang="zh-CN" altLang="en-US"/>
              <a:t>	            F</a:t>
            </a:r>
            <a:r>
              <a:rPr lang="zh-CN" altLang="en-US" baseline="-30000"/>
              <a:t>3</a:t>
            </a:r>
            <a:r>
              <a:rPr lang="zh-CN" altLang="en-US"/>
              <a:t>.quad=nxq；  </a:t>
            </a:r>
            <a:r>
              <a:rPr lang="zh-CN" altLang="en-US">
                <a:ea typeface="楷体_GB2312" pitchFamily="49" charset="-122"/>
              </a:rPr>
              <a:t>//指向标号test</a:t>
            </a:r>
          </a:p>
          <a:p>
            <a:pPr algn="just" eaLnBrk="1" hangingPunct="1">
              <a:lnSpc>
                <a:spcPct val="120000"/>
              </a:lnSpc>
            </a:pPr>
            <a:r>
              <a:rPr lang="zh-CN" altLang="en-US"/>
              <a:t>		m=1；</a:t>
            </a:r>
          </a:p>
          <a:p>
            <a:pPr algn="just" eaLnBrk="1" hangingPunct="1">
              <a:lnSpc>
                <a:spcPct val="120000"/>
              </a:lnSpc>
            </a:pPr>
            <a:r>
              <a:rPr lang="zh-CN" altLang="en-US"/>
              <a:t>		do</a:t>
            </a:r>
          </a:p>
          <a:p>
            <a:pPr algn="just" eaLnBrk="1" hangingPunct="1">
              <a:lnSpc>
                <a:spcPct val="120000"/>
              </a:lnSpc>
            </a:pPr>
            <a:r>
              <a:rPr lang="zh-CN" altLang="en-US"/>
              <a:t> 		{</a:t>
            </a:r>
          </a:p>
          <a:p>
            <a:pPr algn="just" eaLnBrk="1" hangingPunct="1">
              <a:lnSpc>
                <a:spcPct val="120000"/>
              </a:lnSpc>
            </a:pPr>
            <a:r>
              <a:rPr lang="zh-CN" altLang="en-US"/>
              <a:t>        			 c</a:t>
            </a:r>
            <a:r>
              <a:rPr lang="zh-CN" altLang="en-US" baseline="-30000"/>
              <a:t>i</a:t>
            </a:r>
            <a:r>
              <a:rPr lang="zh-CN" altLang="en-US"/>
              <a:t>=queue[m].label；</a:t>
            </a:r>
          </a:p>
          <a:p>
            <a:pPr algn="just" eaLnBrk="1" hangingPunct="1">
              <a:lnSpc>
                <a:spcPct val="120000"/>
              </a:lnSpc>
            </a:pPr>
            <a:r>
              <a:rPr lang="zh-CN" altLang="en-US"/>
              <a:t>              		 P</a:t>
            </a:r>
            <a:r>
              <a:rPr lang="zh-CN" altLang="en-US" baseline="-30000"/>
              <a:t>i</a:t>
            </a:r>
            <a:r>
              <a:rPr lang="zh-CN" altLang="en-US"/>
              <a:t>=queue[m].quad；</a:t>
            </a:r>
          </a:p>
          <a:p>
            <a:pPr algn="just" eaLnBrk="1" hangingPunct="1">
              <a:lnSpc>
                <a:spcPct val="120000"/>
              </a:lnSpc>
            </a:pPr>
            <a:r>
              <a:rPr lang="zh-CN" altLang="en-US"/>
              <a:t>      			 m=m+1；</a:t>
            </a:r>
          </a:p>
        </p:txBody>
      </p:sp>
    </p:spTree>
  </p:cSld>
  <p:clrMapOvr>
    <a:masterClrMapping/>
  </p:clrMapOvr>
  <p:transition>
    <p:random/>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a:extLst>
              <a:ext uri="{FF2B5EF4-FFF2-40B4-BE49-F238E27FC236}">
                <a16:creationId xmlns:a16="http://schemas.microsoft.com/office/drawing/2014/main" id="{FFAE7F5B-3965-333D-174B-CC8C7E5999A5}"/>
              </a:ext>
            </a:extLst>
          </p:cNvPr>
          <p:cNvSpPr txBox="1">
            <a:spLocks noChangeArrowheads="1"/>
          </p:cNvSpPr>
          <p:nvPr/>
        </p:nvSpPr>
        <p:spPr bwMode="auto">
          <a:xfrm>
            <a:off x="231775" y="1270000"/>
            <a:ext cx="8666163"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zh-CN"/>
              <a:t>          			 if (c</a:t>
            </a:r>
            <a:r>
              <a:rPr lang="zh-CN" altLang="zh-CN" baseline="-30000"/>
              <a:t>i</a:t>
            </a:r>
            <a:r>
              <a:rPr lang="zh-CN" altLang="zh-CN"/>
              <a:t>!='default') emit(case, c</a:t>
            </a:r>
            <a:r>
              <a:rPr lang="zh-CN" altLang="zh-CN" baseline="-30000"/>
              <a:t>i</a:t>
            </a:r>
            <a:r>
              <a:rPr lang="zh-CN" altLang="zh-CN"/>
              <a:t>, P</a:t>
            </a:r>
            <a:r>
              <a:rPr lang="zh-CN" altLang="zh-CN" baseline="-30000"/>
              <a:t>i</a:t>
            </a:r>
            <a:r>
              <a:rPr lang="zh-CN" altLang="zh-CN"/>
              <a:t>, _ )</a:t>
            </a:r>
          </a:p>
          <a:p>
            <a:pPr algn="just" eaLnBrk="1" hangingPunct="1">
              <a:lnSpc>
                <a:spcPct val="150000"/>
              </a:lnSpc>
            </a:pPr>
            <a:r>
              <a:rPr lang="zh-CN" altLang="zh-CN"/>
              <a:t>		               else emit(case,T.place,default,_)</a:t>
            </a:r>
          </a:p>
          <a:p>
            <a:pPr algn="just" eaLnBrk="1" hangingPunct="1">
              <a:lnSpc>
                <a:spcPct val="150000"/>
              </a:lnSpc>
            </a:pPr>
            <a:r>
              <a:rPr lang="zh-CN" altLang="zh-CN"/>
              <a:t>		}while (m&lt;=P+1)；</a:t>
            </a:r>
          </a:p>
          <a:p>
            <a:pPr algn="just" eaLnBrk="1" hangingPunct="1">
              <a:lnSpc>
                <a:spcPct val="150000"/>
              </a:lnSpc>
            </a:pPr>
            <a:r>
              <a:rPr lang="zh-CN" altLang="zh-CN"/>
              <a:t>		Backpatch(F</a:t>
            </a:r>
            <a:r>
              <a:rPr lang="zh-CN" altLang="zh-CN" baseline="-30000"/>
              <a:t>1</a:t>
            </a:r>
            <a:r>
              <a:rPr lang="zh-CN" altLang="zh-CN"/>
              <a:t>.quad,F</a:t>
            </a:r>
            <a:r>
              <a:rPr lang="zh-CN" altLang="zh-CN" baseline="-30000"/>
              <a:t>3</a:t>
            </a:r>
            <a:r>
              <a:rPr lang="zh-CN" altLang="zh-CN"/>
              <a:t>.quad)；</a:t>
            </a:r>
          </a:p>
          <a:p>
            <a:pPr algn="just" eaLnBrk="1" hangingPunct="1">
              <a:lnSpc>
                <a:spcPct val="150000"/>
              </a:lnSpc>
            </a:pPr>
            <a:r>
              <a:rPr lang="zh-CN" altLang="zh-CN"/>
              <a:t>		Backpatch(F.quad,nxq)；</a:t>
            </a:r>
          </a:p>
          <a:p>
            <a:pPr algn="just" eaLnBrk="1" hangingPunct="1">
              <a:lnSpc>
                <a:spcPct val="150000"/>
              </a:lnSpc>
            </a:pPr>
            <a:r>
              <a:rPr lang="zh-CN" altLang="zh-CN"/>
              <a:t>			</a:t>
            </a:r>
            <a:r>
              <a:rPr lang="zh-CN" altLang="zh-CN">
                <a:ea typeface="楷体_GB2312" pitchFamily="49" charset="-122"/>
              </a:rPr>
              <a:t>    //填写所有转向next语句的转移地址 </a:t>
            </a:r>
            <a:r>
              <a:rPr lang="zh-CN" altLang="zh-CN"/>
              <a:t>}</a:t>
            </a:r>
          </a:p>
        </p:txBody>
      </p:sp>
    </p:spTree>
  </p:cSld>
  <p:clrMapOvr>
    <a:masterClrMapping/>
  </p:clrMapOvr>
  <p:transition>
    <p:random/>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a:extLst>
              <a:ext uri="{FF2B5EF4-FFF2-40B4-BE49-F238E27FC236}">
                <a16:creationId xmlns:a16="http://schemas.microsoft.com/office/drawing/2014/main" id="{DEC93AB1-07AC-6518-DFC9-2E5068EFB3EF}"/>
              </a:ext>
            </a:extLst>
          </p:cNvPr>
          <p:cNvSpPr txBox="1">
            <a:spLocks noChangeArrowheads="1"/>
          </p:cNvSpPr>
          <p:nvPr/>
        </p:nvSpPr>
        <p:spPr bwMode="auto">
          <a:xfrm>
            <a:off x="261938" y="1241425"/>
            <a:ext cx="866457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b="1">
                <a:ea typeface="方正小标宋简体" charset="-122"/>
              </a:rPr>
              <a:t>4.5.5  语句标号和转移语句的翻译</a:t>
            </a:r>
          </a:p>
          <a:p>
            <a:pPr algn="just" eaLnBrk="1" hangingPunct="1">
              <a:lnSpc>
                <a:spcPct val="140000"/>
              </a:lnSpc>
              <a:spcBef>
                <a:spcPct val="50000"/>
              </a:spcBef>
            </a:pPr>
            <a:r>
              <a:rPr lang="zh-CN" altLang="zh-CN"/>
              <a:t>　　程序语言中直接改变控制流程的语句是goto L语句，其中L是源程序中的语句标号。标号L在源程序中可以以两种方式出现：</a:t>
            </a:r>
          </a:p>
          <a:p>
            <a:pPr algn="just" eaLnBrk="1" hangingPunct="1">
              <a:lnSpc>
                <a:spcPct val="140000"/>
              </a:lnSpc>
              <a:spcBef>
                <a:spcPct val="50000"/>
              </a:spcBef>
            </a:pPr>
            <a:r>
              <a:rPr lang="zh-CN" altLang="zh-CN"/>
              <a:t>　　(1) 定义性出现。定义性出现的语句形式为</a:t>
            </a:r>
          </a:p>
          <a:p>
            <a:pPr algn="just" eaLnBrk="1" hangingPunct="1">
              <a:lnSpc>
                <a:spcPct val="140000"/>
              </a:lnSpc>
              <a:spcBef>
                <a:spcPct val="50000"/>
              </a:spcBef>
            </a:pPr>
            <a:r>
              <a:rPr lang="zh-CN" altLang="zh-CN"/>
              <a:t>	                   L：S</a:t>
            </a:r>
          </a:p>
          <a:p>
            <a:pPr algn="just" eaLnBrk="1" hangingPunct="1">
              <a:lnSpc>
                <a:spcPct val="140000"/>
              </a:lnSpc>
              <a:spcBef>
                <a:spcPct val="50000"/>
              </a:spcBef>
            </a:pPr>
            <a:r>
              <a:rPr lang="zh-CN" altLang="zh-CN"/>
              <a:t>此时，带标号的语句S所生成的第一个四元式地址即为标号L的值。</a:t>
            </a:r>
          </a:p>
        </p:txBody>
      </p:sp>
    </p:spTree>
  </p:cSld>
  <p:clrMapOvr>
    <a:masterClrMapping/>
  </p:clrMapOvr>
  <p:transition>
    <p:random/>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a:extLst>
              <a:ext uri="{FF2B5EF4-FFF2-40B4-BE49-F238E27FC236}">
                <a16:creationId xmlns:a16="http://schemas.microsoft.com/office/drawing/2014/main" id="{CF9E3BF3-A5DA-463B-7C2D-1FC1F7AA2E61}"/>
              </a:ext>
            </a:extLst>
          </p:cNvPr>
          <p:cNvSpPr txBox="1">
            <a:spLocks noChangeArrowheads="1"/>
          </p:cNvSpPr>
          <p:nvPr/>
        </p:nvSpPr>
        <p:spPr bwMode="auto">
          <a:xfrm>
            <a:off x="203200" y="1254125"/>
            <a:ext cx="8766175"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(2) 引用性出现。引用性出现的语句形式为</a:t>
            </a:r>
          </a:p>
          <a:p>
            <a:pPr algn="just" eaLnBrk="1" hangingPunct="1">
              <a:lnSpc>
                <a:spcPct val="140000"/>
              </a:lnSpc>
              <a:spcBef>
                <a:spcPct val="50000"/>
              </a:spcBef>
            </a:pPr>
            <a:r>
              <a:rPr lang="zh-CN" altLang="zh-CN"/>
              <a:t>                      	goto L</a:t>
            </a:r>
          </a:p>
          <a:p>
            <a:pPr algn="just" eaLnBrk="1" hangingPunct="1">
              <a:lnSpc>
                <a:spcPct val="140000"/>
              </a:lnSpc>
              <a:spcBef>
                <a:spcPct val="50000"/>
              </a:spcBef>
            </a:pPr>
            <a:r>
              <a:rPr lang="zh-CN" altLang="zh-CN"/>
              <a:t>它引用L的值作为四元式(j,_,_,L)中转向的目标地址。</a:t>
            </a:r>
          </a:p>
          <a:p>
            <a:pPr algn="just" eaLnBrk="1" hangingPunct="1">
              <a:lnSpc>
                <a:spcPct val="140000"/>
              </a:lnSpc>
              <a:spcBef>
                <a:spcPct val="50000"/>
              </a:spcBef>
            </a:pPr>
            <a:r>
              <a:rPr lang="zh-CN" altLang="zh-CN"/>
              <a:t>　　对标号L的处理方法是：当标号L定义性出现时，应将标号此时对应的四元式地址(即标号L的值)登录到符号表中L所对应的项；当标号L引用性出现时，则引用符号表中该标号L的值。</a:t>
            </a:r>
          </a:p>
        </p:txBody>
      </p:sp>
    </p:spTree>
  </p:cSld>
  <p:clrMapOvr>
    <a:masterClrMapping/>
  </p:clrMapOvr>
  <p:transition>
    <p:random/>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a:extLst>
              <a:ext uri="{FF2B5EF4-FFF2-40B4-BE49-F238E27FC236}">
                <a16:creationId xmlns:a16="http://schemas.microsoft.com/office/drawing/2014/main" id="{CB485C42-5462-BE09-8DCE-6FEFF8F6E25D}"/>
              </a:ext>
            </a:extLst>
          </p:cNvPr>
          <p:cNvSpPr txBox="1">
            <a:spLocks noChangeArrowheads="1"/>
          </p:cNvSpPr>
          <p:nvPr/>
        </p:nvSpPr>
        <p:spPr bwMode="auto">
          <a:xfrm>
            <a:off x="217488" y="1284288"/>
            <a:ext cx="8621712"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显然，在源程序中，如果标号的定义性出现在前而引用性出现在后，即先定值后引用(称为向后引用)，则填、查符号表及将转移语句翻译成四元式很容易。但是，如果标号引用性出现在前而定义性出现在后(称为向前引用)，则引用时不可能从符号表中获得标号L的值，此时只能生成有待回填的四元式(j,_,_,0)，等到向前翻译到标号L定义性出现时，再将标号L的值回填到待填的四元式中。</a:t>
            </a:r>
          </a:p>
        </p:txBody>
      </p:sp>
    </p:spTree>
  </p:cSld>
  <p:clrMapOvr>
    <a:masterClrMapping/>
  </p:clrMapOvr>
  <p:transition>
    <p:random/>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a:extLst>
              <a:ext uri="{FF2B5EF4-FFF2-40B4-BE49-F238E27FC236}">
                <a16:creationId xmlns:a16="http://schemas.microsoft.com/office/drawing/2014/main" id="{B36D1445-F449-72C3-8098-6A34389BAAC0}"/>
              </a:ext>
            </a:extLst>
          </p:cNvPr>
          <p:cNvSpPr txBox="1">
            <a:spLocks noChangeArrowheads="1"/>
          </p:cNvSpPr>
          <p:nvPr/>
        </p:nvSpPr>
        <p:spPr bwMode="auto">
          <a:xfrm>
            <a:off x="130175" y="1265238"/>
            <a:ext cx="8824913" cy="455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翻译goto L语句时需要查符号表，看L是否定值，有以下几种情况：</a:t>
            </a:r>
          </a:p>
          <a:p>
            <a:pPr algn="just" eaLnBrk="1" hangingPunct="1">
              <a:lnSpc>
                <a:spcPct val="140000"/>
              </a:lnSpc>
              <a:spcBef>
                <a:spcPct val="50000"/>
              </a:spcBef>
            </a:pPr>
            <a:r>
              <a:rPr lang="zh-CN" altLang="en-US"/>
              <a:t>　　(1)  L已经定值，即L.value为符号表中所记录的L值，这时生成(j,_,_,L.value)语句。</a:t>
            </a:r>
          </a:p>
          <a:p>
            <a:pPr algn="just" eaLnBrk="1" hangingPunct="1">
              <a:lnSpc>
                <a:spcPct val="140000"/>
              </a:lnSpc>
              <a:spcBef>
                <a:spcPct val="50000"/>
              </a:spcBef>
            </a:pPr>
            <a:r>
              <a:rPr lang="zh-CN" altLang="en-US"/>
              <a:t>      （2）在符号表中未出现标号L项，则goto L中的L是首次出现，故生成 ( j, _, _, 0 ) 形式的语句并在符号表中登录L项，给L项标记为“未定值”并将四元式 ( j, _, _, 0 ) 的地址作为L的值记入符号表（作为L引用链的链头），以待L定值后回填。</a:t>
            </a:r>
          </a:p>
        </p:txBody>
      </p:sp>
    </p:spTree>
  </p:cSld>
  <p:clrMapOvr>
    <a:masterClrMapping/>
  </p:clrMapOvr>
  <p:transition>
    <p:random/>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a:extLst>
              <a:ext uri="{FF2B5EF4-FFF2-40B4-BE49-F238E27FC236}">
                <a16:creationId xmlns:a16="http://schemas.microsoft.com/office/drawing/2014/main" id="{2B2D3806-C6E4-EFFA-9719-734F910D6944}"/>
              </a:ext>
            </a:extLst>
          </p:cNvPr>
          <p:cNvSpPr txBox="1">
            <a:spLocks noChangeArrowheads="1"/>
          </p:cNvSpPr>
          <p:nvPr/>
        </p:nvSpPr>
        <p:spPr bwMode="auto">
          <a:xfrm>
            <a:off x="201613" y="1265238"/>
            <a:ext cx="8824912"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（3）在符号表中已有标号L项但未定值，此时的goto L语句并非首次出现，故生成四元式 ( j, _, _, 0 ) 并将其地址挂入到L的引用链中，待L定值后再进行回填。</a:t>
            </a:r>
          </a:p>
        </p:txBody>
      </p:sp>
    </p:spTree>
  </p:cSld>
  <p:clrMapOvr>
    <a:masterClrMapping/>
  </p:clrMapOvr>
  <p:transition>
    <p:random/>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2">
            <a:extLst>
              <a:ext uri="{FF2B5EF4-FFF2-40B4-BE49-F238E27FC236}">
                <a16:creationId xmlns:a16="http://schemas.microsoft.com/office/drawing/2014/main" id="{E960A6F0-129D-F0E2-9410-AB0E2CBA6685}"/>
              </a:ext>
            </a:extLst>
          </p:cNvPr>
          <p:cNvSpPr txBox="1">
            <a:spLocks noChangeArrowheads="1"/>
          </p:cNvSpPr>
          <p:nvPr/>
        </p:nvSpPr>
        <p:spPr bwMode="auto">
          <a:xfrm>
            <a:off x="188913" y="1254125"/>
            <a:ext cx="8723312"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翻译语句L：S时，在识别L后也要查符号表。如L为首次出现，则在符号表中建立L项，将此时的nxq值作为L的值登入符号表并置“已定值”标记；如果符号表中已有L项且标记为“未定值”，这意味着是向前引用情况，应将此时的nxq值作为L的值登入符号表并置“已定值”，同时以此值回填L的引用链；若查找符号表发现L已定值，则表示L出现了重复定义的错误。</a:t>
            </a:r>
          </a:p>
        </p:txBody>
      </p:sp>
      <p:sp>
        <p:nvSpPr>
          <p:cNvPr id="166915" name="AutoShape 3">
            <a:hlinkClick r:id="" action="ppaction://hlinkshowjump?jump=firstslide" highlightClick="1"/>
            <a:extLst>
              <a:ext uri="{FF2B5EF4-FFF2-40B4-BE49-F238E27FC236}">
                <a16:creationId xmlns:a16="http://schemas.microsoft.com/office/drawing/2014/main" id="{A4D205DC-9EED-96D7-E6F2-136C7C2230B6}"/>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5">
            <a:extLst>
              <a:ext uri="{FF2B5EF4-FFF2-40B4-BE49-F238E27FC236}">
                <a16:creationId xmlns:a16="http://schemas.microsoft.com/office/drawing/2014/main" id="{64FFBDD4-1ED9-3237-FE3C-9B0944F1D5BD}"/>
              </a:ext>
            </a:extLst>
          </p:cNvPr>
          <p:cNvSpPr txBox="1">
            <a:spLocks noChangeArrowheads="1"/>
          </p:cNvSpPr>
          <p:nvPr/>
        </p:nvSpPr>
        <p:spPr bwMode="auto">
          <a:xfrm>
            <a:off x="1676400" y="58674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1–2  </a:t>
            </a:r>
            <a:r>
              <a:rPr lang="zh-CN" altLang="en-US">
                <a:latin typeface="宋体" panose="02010600030101010101" pitchFamily="2" charset="-122"/>
              </a:rPr>
              <a:t>源程序的编译和运行阶段</a:t>
            </a:r>
            <a:r>
              <a:rPr lang="zh-CN" altLang="en-US"/>
              <a:t> </a:t>
            </a:r>
          </a:p>
        </p:txBody>
      </p:sp>
      <p:pic>
        <p:nvPicPr>
          <p:cNvPr id="14339" name="Picture 6" descr="1-2">
            <a:extLst>
              <a:ext uri="{FF2B5EF4-FFF2-40B4-BE49-F238E27FC236}">
                <a16:creationId xmlns:a16="http://schemas.microsoft.com/office/drawing/2014/main" id="{63F6C9A7-D623-FD44-35E2-3298E6051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40000"/>
            <a:ext cx="85344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a:extLst>
              <a:ext uri="{FF2B5EF4-FFF2-40B4-BE49-F238E27FC236}">
                <a16:creationId xmlns:a16="http://schemas.microsoft.com/office/drawing/2014/main" id="{796215A5-E7AE-D48A-5F3C-93E31C2AAAC6}"/>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4819" name="Text Box 3">
            <a:extLst>
              <a:ext uri="{FF2B5EF4-FFF2-40B4-BE49-F238E27FC236}">
                <a16:creationId xmlns:a16="http://schemas.microsoft.com/office/drawing/2014/main" id="{4DBD1016-20A0-DBD3-CF31-6193DD293992}"/>
              </a:ext>
            </a:extLst>
          </p:cNvPr>
          <p:cNvSpPr txBox="1">
            <a:spLocks noChangeArrowheads="1"/>
          </p:cNvSpPr>
          <p:nvPr/>
        </p:nvSpPr>
        <p:spPr bwMode="auto">
          <a:xfrm>
            <a:off x="1066800" y="16002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400" u="none"/>
              <a:t>Σ*</a:t>
            </a:r>
            <a:r>
              <a:rPr lang="zh-CN" altLang="en-US" sz="2400" u="none"/>
              <a:t>的正规式</a:t>
            </a:r>
            <a:r>
              <a:rPr lang="en-US" altLang="zh-CN" sz="2400" u="none"/>
              <a:t>R</a:t>
            </a:r>
            <a:r>
              <a:rPr lang="zh-CN" altLang="en-US" sz="2400" u="none"/>
              <a:t>和</a:t>
            </a:r>
            <a:r>
              <a:rPr lang="en-US" altLang="zh-CN" sz="2400" u="none"/>
              <a:t>S</a:t>
            </a:r>
            <a:r>
              <a:rPr lang="zh-CN" altLang="en-US" sz="2400" u="none"/>
              <a:t>的连接可以形式化地定义为</a:t>
            </a:r>
          </a:p>
        </p:txBody>
      </p:sp>
      <p:sp>
        <p:nvSpPr>
          <p:cNvPr id="34820" name="AutoShape 4">
            <a:extLst>
              <a:ext uri="{FF2B5EF4-FFF2-40B4-BE49-F238E27FC236}">
                <a16:creationId xmlns:a16="http://schemas.microsoft.com/office/drawing/2014/main" id="{5D4910BB-D5B1-E410-EE36-D9E0D5FFF7E8}"/>
              </a:ext>
            </a:extLst>
          </p:cNvPr>
          <p:cNvSpPr>
            <a:spLocks/>
          </p:cNvSpPr>
          <p:nvPr/>
        </p:nvSpPr>
        <p:spPr bwMode="auto">
          <a:xfrm rot="5400000">
            <a:off x="4511675" y="4251325"/>
            <a:ext cx="196850" cy="685800"/>
          </a:xfrm>
          <a:prstGeom prst="rightBrace">
            <a:avLst>
              <a:gd name="adj1" fmla="val 2903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1" name="Text Box 5">
            <a:extLst>
              <a:ext uri="{FF2B5EF4-FFF2-40B4-BE49-F238E27FC236}">
                <a16:creationId xmlns:a16="http://schemas.microsoft.com/office/drawing/2014/main" id="{A28429AC-DBB0-05A8-21DB-F5F3A9AA25D3}"/>
              </a:ext>
            </a:extLst>
          </p:cNvPr>
          <p:cNvSpPr txBox="1">
            <a:spLocks noChangeArrowheads="1"/>
          </p:cNvSpPr>
          <p:nvPr/>
        </p:nvSpPr>
        <p:spPr bwMode="auto">
          <a:xfrm>
            <a:off x="2286000" y="2438400"/>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400" b="1" u="none">
                <a:solidFill>
                  <a:srgbClr val="FF0000"/>
                </a:solidFill>
              </a:rPr>
              <a:t>RS={αβ∣α∈R &amp;β∈S}</a:t>
            </a:r>
            <a:endParaRPr lang="en-US" altLang="zh-CN" sz="2400" b="1">
              <a:solidFill>
                <a:srgbClr val="FF0000"/>
              </a:solidFill>
            </a:endParaRPr>
          </a:p>
        </p:txBody>
      </p:sp>
      <p:sp>
        <p:nvSpPr>
          <p:cNvPr id="34822" name="Text Box 6">
            <a:extLst>
              <a:ext uri="{FF2B5EF4-FFF2-40B4-BE49-F238E27FC236}">
                <a16:creationId xmlns:a16="http://schemas.microsoft.com/office/drawing/2014/main" id="{0AB6460A-0006-5E1A-399D-4B38B87BE1FD}"/>
              </a:ext>
            </a:extLst>
          </p:cNvPr>
          <p:cNvSpPr txBox="1">
            <a:spLocks noChangeArrowheads="1"/>
          </p:cNvSpPr>
          <p:nvPr/>
        </p:nvSpPr>
        <p:spPr bwMode="auto">
          <a:xfrm>
            <a:off x="533400" y="3124200"/>
            <a:ext cx="8001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u="none"/>
              <a:t>       </a:t>
            </a:r>
            <a:r>
              <a:rPr lang="zh-CN" altLang="en-US" sz="2400" u="none"/>
              <a:t>即集合</a:t>
            </a:r>
            <a:r>
              <a:rPr lang="en-US" altLang="zh-CN" sz="2400" u="none"/>
              <a:t>RS</a:t>
            </a:r>
            <a:r>
              <a:rPr lang="zh-CN" altLang="en-US" sz="2400" u="none"/>
              <a:t>中的字是由</a:t>
            </a:r>
            <a:r>
              <a:rPr lang="en-US" altLang="zh-CN" sz="2400" u="none"/>
              <a:t>R</a:t>
            </a:r>
            <a:r>
              <a:rPr lang="zh-CN" altLang="en-US" sz="2400" u="none"/>
              <a:t>和</a:t>
            </a:r>
            <a:r>
              <a:rPr lang="en-US" altLang="zh-CN" sz="2400" u="none"/>
              <a:t>S</a:t>
            </a:r>
            <a:r>
              <a:rPr lang="zh-CN" altLang="en-US" sz="2400" u="none"/>
              <a:t>中的字连接而成的，且</a:t>
            </a:r>
            <a:r>
              <a:rPr lang="en-US" altLang="zh-CN" sz="2400" u="none"/>
              <a:t>R</a:t>
            </a:r>
            <a:r>
              <a:rPr lang="zh-CN" altLang="en-US" sz="2400" u="none"/>
              <a:t>自身的</a:t>
            </a:r>
            <a:r>
              <a:rPr lang="en-US" altLang="zh-CN" sz="2400" u="none"/>
              <a:t>n</a:t>
            </a:r>
            <a:r>
              <a:rPr lang="zh-CN" altLang="en-US" sz="2400" u="none"/>
              <a:t>次连接记为</a:t>
            </a:r>
            <a:endParaRPr lang="zh-CN" altLang="en-US" sz="2400"/>
          </a:p>
        </p:txBody>
      </p:sp>
      <p:sp>
        <p:nvSpPr>
          <p:cNvPr id="34823" name="Text Box 7">
            <a:extLst>
              <a:ext uri="{FF2B5EF4-FFF2-40B4-BE49-F238E27FC236}">
                <a16:creationId xmlns:a16="http://schemas.microsoft.com/office/drawing/2014/main" id="{752FAAB4-0C44-072E-9842-68CC8D7135BC}"/>
              </a:ext>
            </a:extLst>
          </p:cNvPr>
          <p:cNvSpPr txBox="1">
            <a:spLocks noChangeArrowheads="1"/>
          </p:cNvSpPr>
          <p:nvPr/>
        </p:nvSpPr>
        <p:spPr bwMode="auto">
          <a:xfrm>
            <a:off x="3429000" y="41148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400" b="1" u="none">
                <a:solidFill>
                  <a:srgbClr val="FF0000"/>
                </a:solidFill>
              </a:rPr>
              <a:t>Rn=RR…R</a:t>
            </a:r>
            <a:r>
              <a:rPr lang="en-US" altLang="zh-CN" sz="2000" b="1" u="none">
                <a:solidFill>
                  <a:srgbClr val="FF0000"/>
                </a:solidFill>
              </a:rPr>
              <a:t>                                                     </a:t>
            </a:r>
          </a:p>
        </p:txBody>
      </p:sp>
      <p:sp>
        <p:nvSpPr>
          <p:cNvPr id="34824" name="Text Box 8">
            <a:extLst>
              <a:ext uri="{FF2B5EF4-FFF2-40B4-BE49-F238E27FC236}">
                <a16:creationId xmlns:a16="http://schemas.microsoft.com/office/drawing/2014/main" id="{D727CBAC-E0F1-8AF3-4B12-C3BE43BECCFB}"/>
              </a:ext>
            </a:extLst>
          </p:cNvPr>
          <p:cNvSpPr txBox="1">
            <a:spLocks noChangeArrowheads="1"/>
          </p:cNvSpPr>
          <p:nvPr/>
        </p:nvSpPr>
        <p:spPr bwMode="auto">
          <a:xfrm>
            <a:off x="381000" y="5181600"/>
            <a:ext cx="83820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u="none"/>
              <a:t>       </a:t>
            </a:r>
            <a:r>
              <a:rPr lang="zh-CN" altLang="en-US" sz="2400" u="none"/>
              <a:t>我们规定</a:t>
            </a:r>
            <a:r>
              <a:rPr lang="en-US" altLang="zh-CN" sz="2400" u="none"/>
              <a:t>R0={ε}</a:t>
            </a:r>
            <a:r>
              <a:rPr lang="zh-CN" altLang="en-US" sz="2400" u="none"/>
              <a:t>，并令</a:t>
            </a:r>
            <a:r>
              <a:rPr lang="en-US" altLang="zh-CN" sz="2400" u="none"/>
              <a:t>R*=R0∪R1∪R2∪R3∪…</a:t>
            </a:r>
            <a:r>
              <a:rPr lang="zh-CN" altLang="en-US" sz="2400" u="none"/>
              <a:t>，则称</a:t>
            </a:r>
            <a:r>
              <a:rPr lang="en-US" altLang="zh-CN" sz="2400" u="none"/>
              <a:t>R*</a:t>
            </a:r>
            <a:r>
              <a:rPr lang="zh-CN" altLang="en-US" sz="2400" u="none"/>
              <a:t>是</a:t>
            </a:r>
            <a:r>
              <a:rPr lang="en-US" altLang="zh-CN" sz="2400" u="none"/>
              <a:t>R</a:t>
            </a:r>
            <a:r>
              <a:rPr lang="zh-CN" altLang="en-US" sz="2400" u="none"/>
              <a:t>的</a:t>
            </a:r>
            <a:r>
              <a:rPr lang="zh-CN" altLang="en-US" sz="2400" b="1">
                <a:solidFill>
                  <a:srgbClr val="FF0000"/>
                </a:solidFill>
              </a:rPr>
              <a:t>闭包</a:t>
            </a:r>
            <a:r>
              <a:rPr lang="zh-CN" altLang="en-US" sz="2400" u="none"/>
              <a:t>；此外，令</a:t>
            </a:r>
            <a:r>
              <a:rPr lang="en-US" altLang="zh-CN" sz="2400" u="none"/>
              <a:t>R+=RR*</a:t>
            </a:r>
            <a:r>
              <a:rPr lang="zh-CN" altLang="en-US" sz="2400" u="none"/>
              <a:t>，并称</a:t>
            </a:r>
            <a:r>
              <a:rPr lang="en-US" altLang="zh-CN" sz="2400" u="none"/>
              <a:t>R+</a:t>
            </a:r>
            <a:r>
              <a:rPr lang="zh-CN" altLang="en-US" sz="2400" u="none"/>
              <a:t>是</a:t>
            </a:r>
            <a:r>
              <a:rPr lang="en-US" altLang="zh-CN" sz="2400" u="none"/>
              <a:t>R</a:t>
            </a:r>
            <a:r>
              <a:rPr lang="zh-CN" altLang="en-US" sz="2400" u="none"/>
              <a:t>的</a:t>
            </a:r>
            <a:r>
              <a:rPr lang="zh-CN" altLang="en-US" sz="2400" b="1">
                <a:solidFill>
                  <a:srgbClr val="FF0000"/>
                </a:solidFill>
              </a:rPr>
              <a:t>正则闭包</a:t>
            </a:r>
            <a:r>
              <a:rPr lang="zh-CN" altLang="en-US" sz="2400" u="none"/>
              <a:t>。闭包</a:t>
            </a:r>
            <a:r>
              <a:rPr lang="en-US" altLang="zh-CN" sz="2400" u="none"/>
              <a:t>R*</a:t>
            </a:r>
            <a:r>
              <a:rPr lang="zh-CN" altLang="en-US" sz="2400" u="none"/>
              <a:t>中的每个字都是由</a:t>
            </a:r>
            <a:r>
              <a:rPr lang="en-US" altLang="zh-CN" sz="2400" u="none"/>
              <a:t>R</a:t>
            </a:r>
            <a:r>
              <a:rPr lang="zh-CN" altLang="en-US" sz="2400" u="none"/>
              <a:t>中的字经过</a:t>
            </a:r>
            <a:r>
              <a:rPr lang="zh-CN" altLang="en-US" sz="2400" b="1" u="none"/>
              <a:t>有限次</a:t>
            </a:r>
            <a:r>
              <a:rPr lang="zh-CN" altLang="en-US" sz="2400" u="none"/>
              <a:t>连接而生成的。 </a:t>
            </a:r>
            <a:endParaRPr lang="zh-CN" altLang="en-US" sz="2400"/>
          </a:p>
        </p:txBody>
      </p:sp>
      <p:sp>
        <p:nvSpPr>
          <p:cNvPr id="34825" name="Text Box 10">
            <a:extLst>
              <a:ext uri="{FF2B5EF4-FFF2-40B4-BE49-F238E27FC236}">
                <a16:creationId xmlns:a16="http://schemas.microsoft.com/office/drawing/2014/main" id="{FFC2562B-694D-3DB9-B631-3059326643BF}"/>
              </a:ext>
            </a:extLst>
          </p:cNvPr>
          <p:cNvSpPr txBox="1">
            <a:spLocks noChangeArrowheads="1"/>
          </p:cNvSpPr>
          <p:nvPr/>
        </p:nvSpPr>
        <p:spPr bwMode="auto">
          <a:xfrm>
            <a:off x="4343400" y="48006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000" b="1" u="none">
                <a:solidFill>
                  <a:srgbClr val="FF0000"/>
                </a:solidFill>
              </a:rPr>
              <a:t>n</a:t>
            </a:r>
            <a:r>
              <a:rPr lang="zh-CN" altLang="en-US" sz="2000" b="1" u="none">
                <a:solidFill>
                  <a:srgbClr val="FF0000"/>
                </a:solidFill>
              </a:rPr>
              <a:t>个</a:t>
            </a:r>
            <a:endParaRPr lang="zh-CN" altLang="en-US" sz="2000"/>
          </a:p>
        </p:txBody>
      </p:sp>
    </p:spTree>
  </p:cSld>
  <p:clrMapOvr>
    <a:masterClrMapping/>
  </p:clrMapOvr>
  <p:transition>
    <p:random/>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a:extLst>
              <a:ext uri="{FF2B5EF4-FFF2-40B4-BE49-F238E27FC236}">
                <a16:creationId xmlns:a16="http://schemas.microsoft.com/office/drawing/2014/main" id="{4E95C4B2-0E20-2207-35FE-D85D50F42D02}"/>
              </a:ext>
            </a:extLst>
          </p:cNvPr>
          <p:cNvSpPr txBox="1">
            <a:spLocks noChangeArrowheads="1"/>
          </p:cNvSpPr>
          <p:nvPr/>
        </p:nvSpPr>
        <p:spPr bwMode="auto">
          <a:xfrm>
            <a:off x="144463" y="536575"/>
            <a:ext cx="8869362"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50000"/>
              </a:spcBef>
            </a:pPr>
            <a:r>
              <a:rPr lang="zh-CN" altLang="en-US" sz="3200" b="1">
                <a:ea typeface="方正宋黑简体" pitchFamily="65" charset="-122"/>
              </a:rPr>
              <a:t>4.6  数组元素的翻译</a:t>
            </a:r>
          </a:p>
          <a:p>
            <a:pPr algn="just" eaLnBrk="1" hangingPunct="1">
              <a:lnSpc>
                <a:spcPct val="140000"/>
              </a:lnSpc>
              <a:spcBef>
                <a:spcPct val="50000"/>
              </a:spcBef>
            </a:pPr>
            <a:r>
              <a:rPr lang="zh-CN" altLang="en-US" b="1">
                <a:ea typeface="方正小标宋简体" charset="-122"/>
              </a:rPr>
              <a:t>4.6.1  数组元素的地址计算及中间代码形式</a:t>
            </a:r>
          </a:p>
          <a:p>
            <a:pPr algn="just" eaLnBrk="1" hangingPunct="1">
              <a:lnSpc>
                <a:spcPct val="140000"/>
              </a:lnSpc>
              <a:spcBef>
                <a:spcPct val="50000"/>
              </a:spcBef>
            </a:pPr>
            <a:r>
              <a:rPr lang="zh-CN" altLang="en-US"/>
              <a:t>        在表达式或赋值语句中若出现数组元素，则翻译时将牵涉到数组元素的地址计算。数组在存储器中的存放方式决定了数组元素的地址计算法，从而也决定了应该产生什么样的中间代码。数组在存储器中的存放方式通常有按行存放和按列存放两种。在此，我</a:t>
            </a:r>
            <a:r>
              <a:rPr lang="zh-CN" altLang="en-US">
                <a:sym typeface="Arial" panose="020B0604020202020204" pitchFamily="34" charset="0"/>
              </a:rPr>
              <a:t>们讨论以行为主序存放方式的数组元素地址计算方法。</a:t>
            </a:r>
          </a:p>
          <a:p>
            <a:pPr algn="just" eaLnBrk="1" hangingPunct="1">
              <a:lnSpc>
                <a:spcPct val="140000"/>
              </a:lnSpc>
              <a:spcBef>
                <a:spcPct val="50000"/>
              </a:spcBef>
            </a:pPr>
            <a:r>
              <a:rPr lang="zh-CN" altLang="en-US">
                <a:sym typeface="Arial" panose="020B0604020202020204" pitchFamily="34" charset="0"/>
              </a:rPr>
              <a:t>      数组的</a:t>
            </a:r>
            <a:r>
              <a:rPr lang="zh-CN" altLang="en-US"/>
              <a:t>一般定义为   A[l</a:t>
            </a:r>
            <a:r>
              <a:rPr lang="zh-CN" altLang="en-US" baseline="-30000"/>
              <a:t>1</a:t>
            </a:r>
            <a:r>
              <a:rPr lang="zh-CN" altLang="en-US"/>
              <a:t>:u</a:t>
            </a:r>
            <a:r>
              <a:rPr lang="zh-CN" altLang="en-US" baseline="-30000"/>
              <a:t>1 </a:t>
            </a:r>
            <a:r>
              <a:rPr lang="zh-CN" altLang="en-US"/>
              <a:t>, l</a:t>
            </a:r>
            <a:r>
              <a:rPr lang="zh-CN" altLang="en-US" baseline="-30000"/>
              <a:t>2</a:t>
            </a:r>
            <a:r>
              <a:rPr lang="zh-CN" altLang="en-US"/>
              <a:t>:u</a:t>
            </a:r>
            <a:r>
              <a:rPr lang="zh-CN" altLang="en-US" baseline="-30000"/>
              <a:t>2 </a:t>
            </a:r>
            <a:r>
              <a:rPr lang="zh-CN" altLang="en-US"/>
              <a:t>, … , l</a:t>
            </a:r>
            <a:r>
              <a:rPr lang="zh-CN" altLang="en-US" baseline="-30000"/>
              <a:t>k</a:t>
            </a:r>
            <a:r>
              <a:rPr lang="zh-CN" altLang="en-US"/>
              <a:t>:u</a:t>
            </a:r>
            <a:r>
              <a:rPr lang="zh-CN" altLang="en-US" baseline="-30000"/>
              <a:t>k </a:t>
            </a:r>
            <a:r>
              <a:rPr lang="zh-CN" altLang="en-US"/>
              <a:t>, … , l</a:t>
            </a:r>
            <a:r>
              <a:rPr lang="zh-CN" altLang="en-US" baseline="-30000"/>
              <a:t>n</a:t>
            </a:r>
            <a:r>
              <a:rPr lang="zh-CN" altLang="en-US"/>
              <a:t>:u</a:t>
            </a:r>
            <a:r>
              <a:rPr lang="zh-CN" altLang="en-US" baseline="-30000"/>
              <a:t>n</a:t>
            </a:r>
            <a:r>
              <a:rPr lang="zh-CN" altLang="en-US"/>
              <a:t>]</a:t>
            </a:r>
          </a:p>
        </p:txBody>
      </p:sp>
    </p:spTree>
  </p:cSld>
  <p:clrMapOvr>
    <a:masterClrMapping/>
  </p:clrMapOvr>
  <p:transition>
    <p:random/>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2">
            <a:extLst>
              <a:ext uri="{FF2B5EF4-FFF2-40B4-BE49-F238E27FC236}">
                <a16:creationId xmlns:a16="http://schemas.microsoft.com/office/drawing/2014/main" id="{CD27CD18-0A3B-5739-2981-84D9CF88C57F}"/>
              </a:ext>
            </a:extLst>
          </p:cNvPr>
          <p:cNvSpPr txBox="1">
            <a:spLocks noChangeArrowheads="1"/>
          </p:cNvSpPr>
          <p:nvPr/>
        </p:nvSpPr>
        <p:spPr bwMode="auto">
          <a:xfrm>
            <a:off x="174625" y="1266825"/>
            <a:ext cx="8707438"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zh-CN"/>
              <a:t>其中，A是数组名，l</a:t>
            </a:r>
            <a:r>
              <a:rPr lang="zh-CN" altLang="zh-CN" baseline="-30000"/>
              <a:t>k</a:t>
            </a:r>
            <a:r>
              <a:rPr lang="zh-CN" altLang="zh-CN"/>
              <a:t>是数组A第k维的下界，u</a:t>
            </a:r>
            <a:r>
              <a:rPr lang="zh-CN" altLang="zh-CN" baseline="-30000"/>
              <a:t>k</a:t>
            </a:r>
            <a:r>
              <a:rPr lang="zh-CN" altLang="zh-CN"/>
              <a:t>是第k维的上界。为简单起见，假定数组A中每个元素的存储长度为1，a是数组A的首地址，则数组元素A[i</a:t>
            </a:r>
            <a:r>
              <a:rPr lang="zh-CN" altLang="zh-CN" baseline="-30000"/>
              <a:t>1 </a:t>
            </a:r>
            <a:r>
              <a:rPr lang="zh-CN" altLang="zh-CN"/>
              <a:t>, i</a:t>
            </a:r>
            <a:r>
              <a:rPr lang="zh-CN" altLang="zh-CN" baseline="-30000"/>
              <a:t>2</a:t>
            </a:r>
            <a:r>
              <a:rPr lang="zh-CN" altLang="zh-CN"/>
              <a:t>,… i</a:t>
            </a:r>
            <a:r>
              <a:rPr lang="zh-CN" altLang="zh-CN" baseline="-30000"/>
              <a:t>n</a:t>
            </a:r>
            <a:r>
              <a:rPr lang="zh-CN" altLang="zh-CN"/>
              <a:t>]的地址D的计算公式如下：</a:t>
            </a:r>
          </a:p>
          <a:p>
            <a:pPr algn="ctr" eaLnBrk="1" hangingPunct="1">
              <a:lnSpc>
                <a:spcPct val="150000"/>
              </a:lnSpc>
            </a:pPr>
            <a:r>
              <a:rPr lang="zh-CN" altLang="zh-CN"/>
              <a:t>D=a+(i</a:t>
            </a:r>
            <a:r>
              <a:rPr lang="zh-CN" altLang="zh-CN" baseline="-30000"/>
              <a:t>1</a:t>
            </a:r>
            <a:r>
              <a:rPr lang="zh-CN" altLang="zh-CN"/>
              <a:t>−l</a:t>
            </a:r>
            <a:r>
              <a:rPr lang="zh-CN" altLang="zh-CN" baseline="-30000"/>
              <a:t>1</a:t>
            </a:r>
            <a:r>
              <a:rPr lang="zh-CN" altLang="zh-CN"/>
              <a:t>)d</a:t>
            </a:r>
            <a:r>
              <a:rPr lang="zh-CN" altLang="zh-CN" baseline="-30000"/>
              <a:t>2</a:t>
            </a:r>
            <a:r>
              <a:rPr lang="zh-CN" altLang="zh-CN"/>
              <a:t>d</a:t>
            </a:r>
            <a:r>
              <a:rPr lang="zh-CN" altLang="zh-CN" baseline="-30000"/>
              <a:t>3</a:t>
            </a:r>
            <a:r>
              <a:rPr lang="zh-CN" altLang="zh-CN"/>
              <a:t>…d</a:t>
            </a:r>
            <a:r>
              <a:rPr lang="zh-CN" altLang="zh-CN" baseline="-30000"/>
              <a:t>n</a:t>
            </a:r>
            <a:r>
              <a:rPr lang="zh-CN" altLang="zh-CN"/>
              <a:t>+(i</a:t>
            </a:r>
            <a:r>
              <a:rPr lang="zh-CN" altLang="zh-CN" baseline="-30000"/>
              <a:t>2</a:t>
            </a:r>
            <a:r>
              <a:rPr lang="zh-CN" altLang="zh-CN"/>
              <a:t>−l</a:t>
            </a:r>
            <a:r>
              <a:rPr lang="zh-CN" altLang="zh-CN" baseline="-30000"/>
              <a:t>2</a:t>
            </a:r>
            <a:r>
              <a:rPr lang="zh-CN" altLang="zh-CN"/>
              <a:t>)d</a:t>
            </a:r>
            <a:r>
              <a:rPr lang="zh-CN" altLang="zh-CN" baseline="-30000"/>
              <a:t>3</a:t>
            </a:r>
            <a:r>
              <a:rPr lang="zh-CN" altLang="zh-CN"/>
              <a:t>d</a:t>
            </a:r>
            <a:r>
              <a:rPr lang="zh-CN" altLang="zh-CN" baseline="-30000"/>
              <a:t>4</a:t>
            </a:r>
            <a:r>
              <a:rPr lang="zh-CN" altLang="zh-CN"/>
              <a:t>…d</a:t>
            </a:r>
            <a:r>
              <a:rPr lang="zh-CN" altLang="zh-CN" baseline="-30000"/>
              <a:t>n</a:t>
            </a:r>
            <a:r>
              <a:rPr lang="zh-CN" altLang="zh-CN"/>
              <a:t>+…+(i</a:t>
            </a:r>
            <a:r>
              <a:rPr lang="zh-CN" altLang="zh-CN" baseline="-30000"/>
              <a:t>n-1</a:t>
            </a:r>
            <a:r>
              <a:rPr lang="zh-CN" altLang="zh-CN"/>
              <a:t>−l</a:t>
            </a:r>
            <a:r>
              <a:rPr lang="zh-CN" altLang="zh-CN" baseline="-30000"/>
              <a:t>n−1</a:t>
            </a:r>
            <a:r>
              <a:rPr lang="zh-CN" altLang="zh-CN"/>
              <a:t>)d</a:t>
            </a:r>
            <a:r>
              <a:rPr lang="zh-CN" altLang="zh-CN" baseline="-30000"/>
              <a:t>n</a:t>
            </a:r>
            <a:r>
              <a:rPr lang="zh-CN" altLang="zh-CN"/>
              <a:t>+(i</a:t>
            </a:r>
            <a:r>
              <a:rPr lang="zh-CN" altLang="zh-CN" baseline="-30000"/>
              <a:t>n</a:t>
            </a:r>
            <a:r>
              <a:rPr lang="zh-CN" altLang="zh-CN"/>
              <a:t>−l</a:t>
            </a:r>
            <a:r>
              <a:rPr lang="zh-CN" altLang="zh-CN" baseline="-30000"/>
              <a:t>n</a:t>
            </a:r>
            <a:r>
              <a:rPr lang="zh-CN" altLang="zh-CN"/>
              <a:t>)</a:t>
            </a:r>
          </a:p>
          <a:p>
            <a:pPr algn="just" eaLnBrk="1" hangingPunct="1">
              <a:lnSpc>
                <a:spcPct val="150000"/>
              </a:lnSpc>
            </a:pPr>
            <a:r>
              <a:rPr lang="zh-CN" altLang="zh-CN"/>
              <a:t>其中，d</a:t>
            </a:r>
            <a:r>
              <a:rPr lang="zh-CN" altLang="zh-CN" baseline="-30000"/>
              <a:t>i</a:t>
            </a:r>
            <a:r>
              <a:rPr lang="zh-CN" altLang="zh-CN"/>
              <a:t>=u</a:t>
            </a:r>
            <a:r>
              <a:rPr lang="zh-CN" altLang="zh-CN" baseline="-30000"/>
              <a:t>i</a:t>
            </a:r>
            <a:r>
              <a:rPr lang="zh-CN" altLang="zh-CN"/>
              <a:t>−l</a:t>
            </a:r>
            <a:r>
              <a:rPr lang="zh-CN" altLang="zh-CN" baseline="-30000"/>
              <a:t>i</a:t>
            </a:r>
            <a:r>
              <a:rPr lang="zh-CN" altLang="zh-CN"/>
              <a:t>+1 (i=1,2,…,n−1)。整理后得到</a:t>
            </a:r>
          </a:p>
          <a:p>
            <a:pPr algn="ctr" eaLnBrk="1" hangingPunct="1">
              <a:lnSpc>
                <a:spcPct val="150000"/>
              </a:lnSpc>
            </a:pPr>
            <a:r>
              <a:rPr lang="zh-CN" altLang="zh-CN"/>
              <a:t>D=CONSPART+VARPART</a:t>
            </a:r>
          </a:p>
          <a:p>
            <a:pPr algn="just" eaLnBrk="1" hangingPunct="1">
              <a:lnSpc>
                <a:spcPct val="150000"/>
              </a:lnSpc>
            </a:pPr>
            <a:r>
              <a:rPr lang="zh-CN" altLang="zh-CN"/>
              <a:t>其中，CONSPART=a− (…((l</a:t>
            </a:r>
            <a:r>
              <a:rPr lang="zh-CN" altLang="zh-CN" baseline="-30000"/>
              <a:t>1</a:t>
            </a:r>
            <a:r>
              <a:rPr lang="zh-CN" altLang="zh-CN"/>
              <a:t>d</a:t>
            </a:r>
            <a:r>
              <a:rPr lang="zh-CN" altLang="zh-CN" baseline="-30000"/>
              <a:t>2</a:t>
            </a:r>
            <a:r>
              <a:rPr lang="zh-CN" altLang="zh-CN"/>
              <a:t>+l</a:t>
            </a:r>
            <a:r>
              <a:rPr lang="zh-CN" altLang="zh-CN" baseline="-30000"/>
              <a:t>2</a:t>
            </a:r>
            <a:r>
              <a:rPr lang="zh-CN" altLang="zh-CN"/>
              <a:t>)d</a:t>
            </a:r>
            <a:r>
              <a:rPr lang="zh-CN" altLang="zh-CN" baseline="-30000"/>
              <a:t>3</a:t>
            </a:r>
            <a:r>
              <a:rPr lang="zh-CN" altLang="zh-CN"/>
              <a:t>+l</a:t>
            </a:r>
            <a:r>
              <a:rPr lang="zh-CN" altLang="zh-CN" baseline="-30000"/>
              <a:t>3</a:t>
            </a:r>
            <a:r>
              <a:rPr lang="zh-CN" altLang="zh-CN"/>
              <a:t>)d</a:t>
            </a:r>
            <a:r>
              <a:rPr lang="zh-CN" altLang="zh-CN" baseline="-30000"/>
              <a:t>4</a:t>
            </a:r>
            <a:r>
              <a:rPr lang="zh-CN" altLang="zh-CN"/>
              <a:t>+…+ l</a:t>
            </a:r>
            <a:r>
              <a:rPr lang="zh-CN" altLang="zh-CN" baseline="-30000"/>
              <a:t>n-1</a:t>
            </a:r>
            <a:r>
              <a:rPr lang="zh-CN" altLang="zh-CN"/>
              <a:t>)d</a:t>
            </a:r>
            <a:r>
              <a:rPr lang="zh-CN" altLang="zh-CN" baseline="-30000"/>
              <a:t>n</a:t>
            </a:r>
            <a:r>
              <a:rPr lang="zh-CN" altLang="zh-CN"/>
              <a:t>+l</a:t>
            </a:r>
            <a:r>
              <a:rPr lang="zh-CN" altLang="zh-CN" baseline="-30000"/>
              <a:t>n</a:t>
            </a:r>
            <a:endParaRPr lang="zh-CN" altLang="zh-CN"/>
          </a:p>
          <a:p>
            <a:pPr algn="just" eaLnBrk="1" hangingPunct="1">
              <a:lnSpc>
                <a:spcPct val="150000"/>
              </a:lnSpc>
            </a:pPr>
            <a:r>
              <a:rPr lang="zh-CN" altLang="zh-CN"/>
              <a:t>	VARPART=(…((i</a:t>
            </a:r>
            <a:r>
              <a:rPr lang="zh-CN" altLang="zh-CN" baseline="-30000"/>
              <a:t>1</a:t>
            </a:r>
            <a:r>
              <a:rPr lang="zh-CN" altLang="zh-CN"/>
              <a:t>d</a:t>
            </a:r>
            <a:r>
              <a:rPr lang="zh-CN" altLang="zh-CN" baseline="-30000"/>
              <a:t>2</a:t>
            </a:r>
            <a:r>
              <a:rPr lang="zh-CN" altLang="zh-CN"/>
              <a:t>+i</a:t>
            </a:r>
            <a:r>
              <a:rPr lang="zh-CN" altLang="zh-CN" baseline="-30000"/>
              <a:t>2</a:t>
            </a:r>
            <a:r>
              <a:rPr lang="zh-CN" altLang="zh-CN"/>
              <a:t>)d</a:t>
            </a:r>
            <a:r>
              <a:rPr lang="zh-CN" altLang="zh-CN" baseline="-30000"/>
              <a:t>3</a:t>
            </a:r>
            <a:r>
              <a:rPr lang="zh-CN" altLang="zh-CN"/>
              <a:t>+i</a:t>
            </a:r>
            <a:r>
              <a:rPr lang="zh-CN" altLang="zh-CN" baseline="-30000"/>
              <a:t>3</a:t>
            </a:r>
            <a:r>
              <a:rPr lang="zh-CN" altLang="zh-CN"/>
              <a:t>)d</a:t>
            </a:r>
            <a:r>
              <a:rPr lang="zh-CN" altLang="zh-CN" baseline="-30000"/>
              <a:t>4</a:t>
            </a:r>
            <a:r>
              <a:rPr lang="zh-CN" altLang="zh-CN"/>
              <a:t>+…+i</a:t>
            </a:r>
            <a:r>
              <a:rPr lang="zh-CN" altLang="zh-CN" baseline="-30000"/>
              <a:t>n−1</a:t>
            </a:r>
            <a:r>
              <a:rPr lang="zh-CN" altLang="zh-CN"/>
              <a:t>d</a:t>
            </a:r>
            <a:r>
              <a:rPr lang="zh-CN" altLang="zh-CN" baseline="-30000"/>
              <a:t>n</a:t>
            </a:r>
            <a:r>
              <a:rPr lang="zh-CN" altLang="zh-CN"/>
              <a:t>)+i</a:t>
            </a:r>
            <a:r>
              <a:rPr lang="zh-CN" altLang="zh-CN" baseline="-30000"/>
              <a:t>n</a:t>
            </a:r>
            <a:endParaRPr lang="zh-CN" altLang="zh-CN"/>
          </a:p>
        </p:txBody>
      </p:sp>
    </p:spTree>
  </p:cSld>
  <p:clrMapOvr>
    <a:masterClrMapping/>
  </p:clrMapOvr>
  <p:transition>
    <p:random/>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a:extLst>
              <a:ext uri="{FF2B5EF4-FFF2-40B4-BE49-F238E27FC236}">
                <a16:creationId xmlns:a16="http://schemas.microsoft.com/office/drawing/2014/main" id="{5088A0D3-0CB8-7D1A-5878-9929A1E9FF6F}"/>
              </a:ext>
            </a:extLst>
          </p:cNvPr>
          <p:cNvSpPr txBox="1">
            <a:spLocks noChangeArrowheads="1"/>
          </p:cNvSpPr>
          <p:nvPr/>
        </p:nvSpPr>
        <p:spPr bwMode="auto">
          <a:xfrm>
            <a:off x="188913" y="1266825"/>
            <a:ext cx="8723312"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CONSPART中的各项（如li、di（i=1, 2, …, n））在处理说明语句时就可以得到，因此CONSPART值可在编译时计算出来后保存在数组A的相关符号表项里。此后，在计算数组A的元素地址时仅需计算VARPART值，而直接引用CONSPART值。</a:t>
            </a:r>
          </a:p>
          <a:p>
            <a:pPr algn="just" eaLnBrk="1" hangingPunct="1">
              <a:lnSpc>
                <a:spcPct val="130000"/>
              </a:lnSpc>
            </a:pPr>
            <a:r>
              <a:rPr lang="zh-CN" altLang="en-US"/>
              <a:t>实现数组元素的地址计算时，将产生两组四元式序列：一组计算CONSPART，其值存放在临时变量T中；另一组计算VARPART，其值存放在临时变量T1中，即用T1[T] 表示数组元素的地址。这样，对数组元素的引用和赋值就有如下两种不同的四元式：</a:t>
            </a:r>
          </a:p>
        </p:txBody>
      </p:sp>
    </p:spTree>
  </p:cSld>
  <p:clrMapOvr>
    <a:masterClrMapping/>
  </p:clrMapOvr>
  <p:transition>
    <p:random/>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2">
            <a:extLst>
              <a:ext uri="{FF2B5EF4-FFF2-40B4-BE49-F238E27FC236}">
                <a16:creationId xmlns:a16="http://schemas.microsoft.com/office/drawing/2014/main" id="{1946695F-EC6B-7EDC-84B6-BAB30B7AD09A}"/>
              </a:ext>
            </a:extLst>
          </p:cNvPr>
          <p:cNvSpPr txBox="1">
            <a:spLocks noChangeArrowheads="1"/>
          </p:cNvSpPr>
          <p:nvPr/>
        </p:nvSpPr>
        <p:spPr bwMode="auto">
          <a:xfrm>
            <a:off x="188913" y="1266825"/>
            <a:ext cx="8723312"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zh-CN"/>
              <a:t>(1) 变址存数：若有T1[T] =X，则可以用四元式 ( [ ]=, X, _, T1[T] ) 表示。</a:t>
            </a:r>
          </a:p>
          <a:p>
            <a:pPr algn="just" eaLnBrk="1" hangingPunct="1">
              <a:lnSpc>
                <a:spcPct val="130000"/>
              </a:lnSpc>
            </a:pPr>
            <a:r>
              <a:rPr lang="zh-CN" altLang="zh-CN"/>
              <a:t>(2) 变址取数：若有X=T1[T]，则可用四元式 ( =[ ], T1[T], _, X ) 表示。</a:t>
            </a:r>
          </a:p>
        </p:txBody>
      </p:sp>
    </p:spTree>
  </p:cSld>
  <p:clrMapOvr>
    <a:masterClrMapping/>
  </p:clrMapOvr>
  <p:transition>
    <p:random/>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a:extLst>
              <a:ext uri="{FF2B5EF4-FFF2-40B4-BE49-F238E27FC236}">
                <a16:creationId xmlns:a16="http://schemas.microsoft.com/office/drawing/2014/main" id="{22BA9209-00C3-0A9F-F196-AB1C642ABF56}"/>
              </a:ext>
            </a:extLst>
          </p:cNvPr>
          <p:cNvSpPr txBox="1">
            <a:spLocks noChangeArrowheads="1"/>
          </p:cNvSpPr>
          <p:nvPr/>
        </p:nvSpPr>
        <p:spPr bwMode="auto">
          <a:xfrm>
            <a:off x="160338" y="1265238"/>
            <a:ext cx="8707437"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b="1">
                <a:ea typeface="方正小标宋简体" charset="-122"/>
              </a:rPr>
              <a:t>4.6.2  赋值语句中数组元素的翻译</a:t>
            </a:r>
          </a:p>
          <a:p>
            <a:pPr algn="just" eaLnBrk="1" hangingPunct="1">
              <a:lnSpc>
                <a:spcPct val="130000"/>
              </a:lnSpc>
              <a:spcBef>
                <a:spcPct val="50000"/>
              </a:spcBef>
            </a:pPr>
            <a:r>
              <a:rPr lang="zh-CN" altLang="en-US"/>
              <a:t>为了便于语法制导翻译，我们定义一个含有数组元素的赋值语句文法G[A] 如下：</a:t>
            </a:r>
          </a:p>
          <a:p>
            <a:pPr algn="just" eaLnBrk="1" hangingPunct="1">
              <a:lnSpc>
                <a:spcPct val="130000"/>
              </a:lnSpc>
              <a:spcBef>
                <a:spcPct val="50000"/>
              </a:spcBef>
            </a:pPr>
            <a:r>
              <a:rPr lang="zh-CN" altLang="en-US"/>
              <a:t>                 G[A]：（1）A→V=E</a:t>
            </a:r>
          </a:p>
          <a:p>
            <a:pPr algn="just" eaLnBrk="1" hangingPunct="1">
              <a:lnSpc>
                <a:spcPct val="130000"/>
              </a:lnSpc>
              <a:spcBef>
                <a:spcPct val="50000"/>
              </a:spcBef>
            </a:pPr>
            <a:r>
              <a:rPr lang="zh-CN" altLang="en-US"/>
              <a:t>                              （2）V→i [ elist ]∣i</a:t>
            </a:r>
          </a:p>
          <a:p>
            <a:pPr algn="just" eaLnBrk="1" hangingPunct="1">
              <a:lnSpc>
                <a:spcPct val="130000"/>
              </a:lnSpc>
              <a:spcBef>
                <a:spcPct val="50000"/>
              </a:spcBef>
            </a:pPr>
            <a:r>
              <a:rPr lang="zh-CN" altLang="en-US"/>
              <a:t>                              （3）elist→elist, E∣E</a:t>
            </a:r>
          </a:p>
          <a:p>
            <a:pPr algn="just" eaLnBrk="1" hangingPunct="1">
              <a:lnSpc>
                <a:spcPct val="130000"/>
              </a:lnSpc>
              <a:spcBef>
                <a:spcPct val="50000"/>
              </a:spcBef>
            </a:pPr>
            <a:r>
              <a:rPr lang="zh-CN" altLang="en-US"/>
              <a:t>                              （4）E→E+E∣(E)∣V</a:t>
            </a:r>
          </a:p>
        </p:txBody>
      </p:sp>
    </p:spTree>
  </p:cSld>
  <p:clrMapOvr>
    <a:masterClrMapping/>
  </p:clrMapOvr>
  <p:transition>
    <p:random/>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a:extLst>
              <a:ext uri="{FF2B5EF4-FFF2-40B4-BE49-F238E27FC236}">
                <a16:creationId xmlns:a16="http://schemas.microsoft.com/office/drawing/2014/main" id="{FB09A830-2F25-636D-93B1-9EB419A7C5A3}"/>
              </a:ext>
            </a:extLst>
          </p:cNvPr>
          <p:cNvSpPr txBox="1">
            <a:spLocks noChangeArrowheads="1"/>
          </p:cNvSpPr>
          <p:nvPr/>
        </p:nvSpPr>
        <p:spPr bwMode="auto">
          <a:xfrm>
            <a:off x="179388" y="1266825"/>
            <a:ext cx="8707437"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其中，A代表赋值语句；V代表变量名；E代表算术表达式；elist代表由逗号分隔的表达式，它表示数组的一维下标；i代表简单变量名或数组名。</a:t>
            </a:r>
          </a:p>
        </p:txBody>
      </p:sp>
    </p:spTree>
  </p:cSld>
  <p:clrMapOvr>
    <a:masterClrMapping/>
  </p:clrMapOvr>
  <p:transition>
    <p:random/>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a:extLst>
              <a:ext uri="{FF2B5EF4-FFF2-40B4-BE49-F238E27FC236}">
                <a16:creationId xmlns:a16="http://schemas.microsoft.com/office/drawing/2014/main" id="{5C701173-8C78-2D4C-2911-E47942B319BE}"/>
              </a:ext>
            </a:extLst>
          </p:cNvPr>
          <p:cNvSpPr txBox="1">
            <a:spLocks noChangeArrowheads="1"/>
          </p:cNvSpPr>
          <p:nvPr/>
        </p:nvSpPr>
        <p:spPr bwMode="auto">
          <a:xfrm>
            <a:off x="188913" y="1266825"/>
            <a:ext cx="8678862"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在用产生式（2）、（3）进行归约时，为了能够及时计算数组元素的VARPART，我们将产生式（2）、（3）改写为</a:t>
            </a:r>
          </a:p>
          <a:p>
            <a:pPr algn="just" eaLnBrk="1" hangingPunct="1">
              <a:lnSpc>
                <a:spcPct val="140000"/>
              </a:lnSpc>
              <a:spcBef>
                <a:spcPct val="50000"/>
              </a:spcBef>
            </a:pPr>
            <a:r>
              <a:rPr lang="zh-CN" altLang="en-US"/>
              <a:t>			        （2'）V→elist ]∣i</a:t>
            </a:r>
          </a:p>
          <a:p>
            <a:pPr algn="just" eaLnBrk="1" hangingPunct="1">
              <a:lnSpc>
                <a:spcPct val="140000"/>
              </a:lnSpc>
              <a:spcBef>
                <a:spcPct val="50000"/>
              </a:spcBef>
            </a:pPr>
            <a:r>
              <a:rPr lang="zh-CN" altLang="en-US"/>
              <a:t>			        （3'）elist→elist, E∣i [ E</a:t>
            </a:r>
          </a:p>
          <a:p>
            <a:pPr algn="just" eaLnBrk="1" hangingPunct="1">
              <a:lnSpc>
                <a:spcPct val="140000"/>
              </a:lnSpc>
              <a:spcBef>
                <a:spcPct val="50000"/>
              </a:spcBef>
            </a:pPr>
            <a:r>
              <a:rPr lang="zh-CN" altLang="en-US"/>
              <a:t>        把数组名i和最左的下标式写在一起的目的是在整个下标串elist的翻译过程中随时都能知道数组名i的符号表入口，从而随时能够了解登记在符号表中有关数组i的全部信息。</a:t>
            </a:r>
          </a:p>
        </p:txBody>
      </p:sp>
    </p:spTree>
  </p:cSld>
  <p:clrMapOvr>
    <a:masterClrMapping/>
  </p:clrMapOvr>
  <p:transition>
    <p:random/>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a:extLst>
              <a:ext uri="{FF2B5EF4-FFF2-40B4-BE49-F238E27FC236}">
                <a16:creationId xmlns:a16="http://schemas.microsoft.com/office/drawing/2014/main" id="{391D5DCE-ACAE-65F9-4A6D-A0CFD872EE19}"/>
              </a:ext>
            </a:extLst>
          </p:cNvPr>
          <p:cNvSpPr txBox="1">
            <a:spLocks noChangeArrowheads="1"/>
          </p:cNvSpPr>
          <p:nvPr/>
        </p:nvSpPr>
        <p:spPr bwMode="auto">
          <a:xfrm>
            <a:off x="217488" y="1266825"/>
            <a:ext cx="8709025"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　　为产生计算VARPART的四元式序列，还需要设置如下的语义变量和函数：</a:t>
            </a:r>
          </a:p>
          <a:p>
            <a:pPr algn="just" eaLnBrk="1" hangingPunct="1">
              <a:lnSpc>
                <a:spcPct val="130000"/>
              </a:lnSpc>
              <a:spcBef>
                <a:spcPct val="50000"/>
              </a:spcBef>
            </a:pPr>
            <a:r>
              <a:rPr lang="zh-CN" altLang="zh-CN"/>
              <a:t>　　(1)  elist.ARRAY：表示数组名在符号表的入口。</a:t>
            </a:r>
          </a:p>
          <a:p>
            <a:pPr algn="just" eaLnBrk="1" hangingPunct="1">
              <a:lnSpc>
                <a:spcPct val="130000"/>
              </a:lnSpc>
              <a:spcBef>
                <a:spcPct val="50000"/>
              </a:spcBef>
            </a:pPr>
            <a:r>
              <a:rPr lang="zh-CN" altLang="zh-CN"/>
              <a:t>　　(2)  elist.DIM：计数器，用来计算数组的维数。</a:t>
            </a:r>
          </a:p>
          <a:p>
            <a:pPr algn="just" eaLnBrk="1" hangingPunct="1">
              <a:lnSpc>
                <a:spcPct val="130000"/>
              </a:lnSpc>
              <a:spcBef>
                <a:spcPct val="50000"/>
              </a:spcBef>
            </a:pPr>
            <a:r>
              <a:rPr lang="zh-CN" altLang="zh-CN"/>
              <a:t>　　(3)  elist.place：登录已生成VARPART中间结果的单元名字在符号表中的存放位置，或是一个临时变量的整数码。</a:t>
            </a:r>
          </a:p>
        </p:txBody>
      </p:sp>
    </p:spTree>
  </p:cSld>
  <p:clrMapOvr>
    <a:masterClrMapping/>
  </p:clrMapOvr>
  <p:transition>
    <p:random/>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a:extLst>
              <a:ext uri="{FF2B5EF4-FFF2-40B4-BE49-F238E27FC236}">
                <a16:creationId xmlns:a16="http://schemas.microsoft.com/office/drawing/2014/main" id="{F51E212D-2C2D-A106-84A9-0D783466026B}"/>
              </a:ext>
            </a:extLst>
          </p:cNvPr>
          <p:cNvSpPr txBox="1">
            <a:spLocks noChangeArrowheads="1"/>
          </p:cNvSpPr>
          <p:nvPr/>
        </p:nvSpPr>
        <p:spPr bwMode="auto">
          <a:xfrm>
            <a:off x="217488" y="1266825"/>
            <a:ext cx="8709025"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　　(4)  limit(ARRAY,k)：参数ARRAY表示数组名在符号表的入口，k表示数组当前计算的维数；函数limit( )计算数组ARRAY的第k维长度d</a:t>
            </a:r>
            <a:r>
              <a:rPr lang="zh-CN" altLang="zh-CN" baseline="-30000"/>
              <a:t>k</a:t>
            </a:r>
            <a:r>
              <a:rPr lang="zh-CN" altLang="zh-CN"/>
              <a:t>。　</a:t>
            </a:r>
          </a:p>
        </p:txBody>
      </p:sp>
    </p:spTree>
  </p:cSld>
  <p:clrMapOvr>
    <a:masterClrMapping/>
  </p:clrMapOvr>
  <p:transition>
    <p:random/>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a:extLst>
              <a:ext uri="{FF2B5EF4-FFF2-40B4-BE49-F238E27FC236}">
                <a16:creationId xmlns:a16="http://schemas.microsoft.com/office/drawing/2014/main" id="{92D8D162-5FC1-A3A6-B166-CF07D3D1C754}"/>
              </a:ext>
            </a:extLst>
          </p:cNvPr>
          <p:cNvSpPr txBox="1">
            <a:spLocks noChangeArrowheads="1"/>
          </p:cNvSpPr>
          <p:nvPr/>
        </p:nvSpPr>
        <p:spPr bwMode="auto">
          <a:xfrm>
            <a:off x="203200" y="1266825"/>
            <a:ext cx="87376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在逐次对elist归约的过程中，将逐步产生计算VARPART的四元式。</a:t>
            </a:r>
          </a:p>
          <a:p>
            <a:pPr algn="just" eaLnBrk="1" hangingPunct="1">
              <a:lnSpc>
                <a:spcPct val="140000"/>
              </a:lnSpc>
              <a:spcBef>
                <a:spcPct val="50000"/>
              </a:spcBef>
            </a:pPr>
            <a:r>
              <a:rPr lang="zh-CN" altLang="zh-CN"/>
              <a:t>　　此外，每个变量V有两项语义值：V.place和V.offset。 若V是一个简单变量名i，则V.place就是该变量名在符号表中的入口，而V.offset此时为null；若V是一个下标变量名，则V.place是保存CONSPART的临时变量名的整数码，而V.offset则是保存VARPART的临时变量名的整数码。</a:t>
            </a:r>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a:extLst>
              <a:ext uri="{FF2B5EF4-FFF2-40B4-BE49-F238E27FC236}">
                <a16:creationId xmlns:a16="http://schemas.microsoft.com/office/drawing/2014/main" id="{A0595277-EF10-F819-CE05-657C9C6EA9B5}"/>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5843" name="Text Box 3">
            <a:extLst>
              <a:ext uri="{FF2B5EF4-FFF2-40B4-BE49-F238E27FC236}">
                <a16:creationId xmlns:a16="http://schemas.microsoft.com/office/drawing/2014/main" id="{44A5DE48-3522-025C-C8EE-D62B99C523AE}"/>
              </a:ext>
            </a:extLst>
          </p:cNvPr>
          <p:cNvSpPr txBox="1">
            <a:spLocks noChangeArrowheads="1"/>
          </p:cNvSpPr>
          <p:nvPr/>
        </p:nvSpPr>
        <p:spPr bwMode="auto">
          <a:xfrm>
            <a:off x="609600" y="1447800"/>
            <a:ext cx="822960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en-US" altLang="zh-CN" sz="2400" u="none"/>
              <a:t>        </a:t>
            </a:r>
            <a:r>
              <a:rPr lang="zh-CN" altLang="en-US" sz="2400" u="none"/>
              <a:t>对于</a:t>
            </a:r>
            <a:r>
              <a:rPr lang="en-US" altLang="zh-CN" sz="2400" u="none"/>
              <a:t>Σ</a:t>
            </a:r>
            <a:r>
              <a:rPr lang="zh-CN" altLang="en-US" sz="2400" u="none"/>
              <a:t>上的正规式</a:t>
            </a:r>
            <a:r>
              <a:rPr lang="en-US" altLang="zh-CN" sz="2400" u="none"/>
              <a:t>R</a:t>
            </a:r>
            <a:r>
              <a:rPr lang="zh-CN" altLang="en-US" sz="2400" u="none"/>
              <a:t>和</a:t>
            </a:r>
            <a:r>
              <a:rPr lang="en-US" altLang="zh-CN" sz="2400" u="none"/>
              <a:t>S</a:t>
            </a:r>
            <a:r>
              <a:rPr lang="zh-CN" altLang="en-US" sz="2400" u="none"/>
              <a:t>，如果它所表示的正规集</a:t>
            </a:r>
            <a:r>
              <a:rPr lang="en-US" altLang="zh-CN" sz="2400" u="none"/>
              <a:t>L(R) =L(S)</a:t>
            </a:r>
            <a:r>
              <a:rPr lang="zh-CN" altLang="en-US" sz="2400" u="none"/>
              <a:t>，则称</a:t>
            </a:r>
            <a:r>
              <a:rPr lang="en-US" altLang="zh-CN" sz="2400" u="none"/>
              <a:t>R</a:t>
            </a:r>
            <a:r>
              <a:rPr lang="zh-CN" altLang="en-US" sz="2400" u="none"/>
              <a:t>和</a:t>
            </a:r>
            <a:r>
              <a:rPr lang="en-US" altLang="zh-CN" sz="2400" u="none"/>
              <a:t>S</a:t>
            </a:r>
            <a:r>
              <a:rPr lang="zh-CN" altLang="en-US" sz="2400" u="none"/>
              <a:t>等价并记为</a:t>
            </a:r>
            <a:r>
              <a:rPr lang="en-US" altLang="zh-CN" sz="2400" u="none"/>
              <a:t>R=S</a:t>
            </a:r>
            <a:r>
              <a:rPr lang="zh-CN" altLang="en-US" sz="2400" u="none"/>
              <a:t>。</a:t>
            </a:r>
          </a:p>
          <a:p>
            <a:pPr eaLnBrk="1" hangingPunct="1">
              <a:spcBef>
                <a:spcPct val="50000"/>
              </a:spcBef>
            </a:pPr>
            <a:r>
              <a:rPr lang="zh-CN" altLang="en-US" sz="2400" u="none"/>
              <a:t>正规式具有下列</a:t>
            </a:r>
            <a:r>
              <a:rPr lang="zh-CN" altLang="en-US" sz="2400" b="1">
                <a:solidFill>
                  <a:srgbClr val="FF0000"/>
                </a:solidFill>
              </a:rPr>
              <a:t>性质</a:t>
            </a:r>
            <a:r>
              <a:rPr lang="zh-CN" altLang="en-US" sz="2400" u="none"/>
              <a:t>： </a:t>
            </a:r>
          </a:p>
        </p:txBody>
      </p:sp>
      <p:sp>
        <p:nvSpPr>
          <p:cNvPr id="35844" name="AutoShape 8">
            <a:extLst>
              <a:ext uri="{FF2B5EF4-FFF2-40B4-BE49-F238E27FC236}">
                <a16:creationId xmlns:a16="http://schemas.microsoft.com/office/drawing/2014/main" id="{D0A861D1-3D2B-CCFC-F74E-868E295AF5A8}"/>
              </a:ext>
            </a:extLst>
          </p:cNvPr>
          <p:cNvSpPr>
            <a:spLocks noChangeArrowheads="1"/>
          </p:cNvSpPr>
          <p:nvPr/>
        </p:nvSpPr>
        <p:spPr bwMode="auto">
          <a:xfrm>
            <a:off x="1219200" y="3048000"/>
            <a:ext cx="6400800" cy="609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b="1" u="none">
                <a:latin typeface="楷体" panose="02010609060101010101" pitchFamily="49" charset="-122"/>
                <a:ea typeface="楷体" panose="02010609060101010101" pitchFamily="49" charset="-122"/>
              </a:rPr>
              <a:t>交换律：</a:t>
            </a:r>
            <a:r>
              <a:rPr lang="en-US" altLang="zh-CN" sz="2400" b="1" u="none">
                <a:latin typeface="楷体" panose="02010609060101010101" pitchFamily="49" charset="-122"/>
                <a:ea typeface="楷体" panose="02010609060101010101" pitchFamily="49" charset="-122"/>
              </a:rPr>
              <a:t>R∣S = S∣R</a:t>
            </a:r>
          </a:p>
        </p:txBody>
      </p:sp>
      <p:sp>
        <p:nvSpPr>
          <p:cNvPr id="35845" name="AutoShape 10">
            <a:extLst>
              <a:ext uri="{FF2B5EF4-FFF2-40B4-BE49-F238E27FC236}">
                <a16:creationId xmlns:a16="http://schemas.microsoft.com/office/drawing/2014/main" id="{846D3B54-1D0D-7B80-9DA0-6A0D2F027181}"/>
              </a:ext>
            </a:extLst>
          </p:cNvPr>
          <p:cNvSpPr>
            <a:spLocks noChangeArrowheads="1"/>
          </p:cNvSpPr>
          <p:nvPr/>
        </p:nvSpPr>
        <p:spPr bwMode="auto">
          <a:xfrm>
            <a:off x="1219200" y="3962400"/>
            <a:ext cx="6400800" cy="7620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b="1" u="none">
                <a:latin typeface="楷体" panose="02010609060101010101" pitchFamily="49" charset="-122"/>
                <a:ea typeface="楷体" panose="02010609060101010101" pitchFamily="49" charset="-122"/>
              </a:rPr>
              <a:t>结合律：</a:t>
            </a:r>
            <a:r>
              <a:rPr lang="en-US" altLang="zh-CN" sz="2400" b="1" u="none">
                <a:latin typeface="楷体" panose="02010609060101010101" pitchFamily="49" charset="-122"/>
                <a:ea typeface="楷体" panose="02010609060101010101" pitchFamily="49" charset="-122"/>
              </a:rPr>
              <a:t>R∣(S∣T) = (R∣S)∣T</a:t>
            </a:r>
          </a:p>
          <a:p>
            <a:pPr eaLnBrk="1" hangingPunct="1"/>
            <a:r>
              <a:rPr lang="en-US" altLang="zh-CN" sz="2400" b="1" u="none">
                <a:latin typeface="楷体" panose="02010609060101010101" pitchFamily="49" charset="-122"/>
                <a:ea typeface="楷体" panose="02010609060101010101" pitchFamily="49" charset="-122"/>
              </a:rPr>
              <a:t>        R(ST) = (RS)T</a:t>
            </a:r>
            <a:endParaRPr lang="en-US" altLang="zh-CN" b="1">
              <a:latin typeface="楷体" panose="02010609060101010101" pitchFamily="49" charset="-122"/>
              <a:ea typeface="楷体" panose="02010609060101010101" pitchFamily="49" charset="-122"/>
            </a:endParaRPr>
          </a:p>
        </p:txBody>
      </p:sp>
      <p:sp>
        <p:nvSpPr>
          <p:cNvPr id="35846" name="AutoShape 11">
            <a:extLst>
              <a:ext uri="{FF2B5EF4-FFF2-40B4-BE49-F238E27FC236}">
                <a16:creationId xmlns:a16="http://schemas.microsoft.com/office/drawing/2014/main" id="{8F727C07-A24F-9815-23F7-F4338F2FD225}"/>
              </a:ext>
            </a:extLst>
          </p:cNvPr>
          <p:cNvSpPr>
            <a:spLocks noChangeArrowheads="1"/>
          </p:cNvSpPr>
          <p:nvPr/>
        </p:nvSpPr>
        <p:spPr bwMode="auto">
          <a:xfrm>
            <a:off x="1219200" y="5029200"/>
            <a:ext cx="6400800" cy="8382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b="1" u="none">
                <a:latin typeface="楷体" panose="02010609060101010101" pitchFamily="49" charset="-122"/>
                <a:ea typeface="楷体" panose="02010609060101010101" pitchFamily="49" charset="-122"/>
              </a:rPr>
              <a:t>分配律：</a:t>
            </a:r>
            <a:r>
              <a:rPr lang="en-US" altLang="zh-CN" sz="2400" b="1" u="none">
                <a:latin typeface="楷体" panose="02010609060101010101" pitchFamily="49" charset="-122"/>
                <a:ea typeface="楷体" panose="02010609060101010101" pitchFamily="49" charset="-122"/>
              </a:rPr>
              <a:t>R(S∣T) = RS∣RT		</a:t>
            </a:r>
          </a:p>
          <a:p>
            <a:pPr eaLnBrk="1" hangingPunct="1"/>
            <a:r>
              <a:rPr lang="en-US" altLang="zh-CN" sz="2400" b="1" u="none">
                <a:latin typeface="楷体" panose="02010609060101010101" pitchFamily="49" charset="-122"/>
                <a:ea typeface="楷体" panose="02010609060101010101" pitchFamily="49" charset="-122"/>
              </a:rPr>
              <a:t>       (R∣S)T = RT∣ST</a:t>
            </a:r>
          </a:p>
        </p:txBody>
      </p:sp>
      <p:sp>
        <p:nvSpPr>
          <p:cNvPr id="35847" name="AutoShape 12">
            <a:extLst>
              <a:ext uri="{FF2B5EF4-FFF2-40B4-BE49-F238E27FC236}">
                <a16:creationId xmlns:a16="http://schemas.microsoft.com/office/drawing/2014/main" id="{9FE6DCA1-3F23-6565-DE93-CE87B46ED278}"/>
              </a:ext>
            </a:extLst>
          </p:cNvPr>
          <p:cNvSpPr>
            <a:spLocks noChangeArrowheads="1"/>
          </p:cNvSpPr>
          <p:nvPr/>
        </p:nvSpPr>
        <p:spPr bwMode="auto">
          <a:xfrm>
            <a:off x="1219200" y="6096000"/>
            <a:ext cx="6400800" cy="609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b="1" u="none">
                <a:latin typeface="楷体" panose="02010609060101010101" pitchFamily="49" charset="-122"/>
                <a:ea typeface="楷体" panose="02010609060101010101" pitchFamily="49" charset="-122"/>
              </a:rPr>
              <a:t>同一律：</a:t>
            </a:r>
            <a:r>
              <a:rPr lang="en-US" altLang="zh-CN" sz="2400" b="1" u="none">
                <a:latin typeface="楷体" panose="02010609060101010101" pitchFamily="49" charset="-122"/>
                <a:ea typeface="楷体" panose="02010609060101010101" pitchFamily="49" charset="-122"/>
              </a:rPr>
              <a:t>εR = Rε= R</a:t>
            </a:r>
          </a:p>
        </p:txBody>
      </p:sp>
    </p:spTree>
  </p:cSld>
  <p:clrMapOvr>
    <a:masterClrMapping/>
  </p:clrMapOvr>
  <p:transition>
    <p:random/>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a:extLst>
              <a:ext uri="{FF2B5EF4-FFF2-40B4-BE49-F238E27FC236}">
                <a16:creationId xmlns:a16="http://schemas.microsoft.com/office/drawing/2014/main" id="{ED35F9A7-199D-6C10-D17F-43DCBD9C779F}"/>
              </a:ext>
            </a:extLst>
          </p:cNvPr>
          <p:cNvSpPr txBox="1">
            <a:spLocks noChangeArrowheads="1"/>
          </p:cNvSpPr>
          <p:nvPr/>
        </p:nvSpPr>
        <p:spPr bwMode="auto">
          <a:xfrm>
            <a:off x="188913" y="1265238"/>
            <a:ext cx="867886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含有数组元素的赋值语句对应的文法G[A]及相应的语义子程序如下(省略语义检查，仅给出主要语义动作)：</a:t>
            </a:r>
          </a:p>
          <a:p>
            <a:pPr algn="just" eaLnBrk="1" hangingPunct="1">
              <a:lnSpc>
                <a:spcPct val="130000"/>
              </a:lnSpc>
              <a:spcBef>
                <a:spcPct val="50000"/>
              </a:spcBef>
            </a:pPr>
            <a:r>
              <a:rPr lang="zh-CN" altLang="en-US"/>
              <a:t>　　(1)  A→V=E     {if(V.offset==null)</a:t>
            </a:r>
          </a:p>
          <a:p>
            <a:pPr algn="just" eaLnBrk="1" hangingPunct="1">
              <a:lnSpc>
                <a:spcPct val="130000"/>
              </a:lnSpc>
              <a:spcBef>
                <a:spcPct val="50000"/>
              </a:spcBef>
            </a:pPr>
            <a:r>
              <a:rPr lang="zh-CN" altLang="en-US"/>
              <a:t> 		emit(=,E.place,_,V.place);             </a:t>
            </a:r>
            <a:r>
              <a:rPr lang="zh-CN" altLang="en-US">
                <a:ea typeface="楷体_GB2312" pitchFamily="49" charset="-122"/>
              </a:rPr>
              <a:t>//V是简单变量</a:t>
            </a:r>
            <a:endParaRPr lang="zh-CN" altLang="en-US"/>
          </a:p>
          <a:p>
            <a:pPr algn="just" eaLnBrk="1" hangingPunct="1">
              <a:lnSpc>
                <a:spcPct val="130000"/>
              </a:lnSpc>
              <a:spcBef>
                <a:spcPct val="50000"/>
              </a:spcBef>
            </a:pPr>
            <a:r>
              <a:rPr lang="zh-CN" altLang="en-US"/>
              <a:t>		else emit([]=,E.place,_,V.place[V.offset]);  	</a:t>
            </a:r>
          </a:p>
          <a:p>
            <a:pPr algn="just" eaLnBrk="1" hangingPunct="1">
              <a:lnSpc>
                <a:spcPct val="130000"/>
              </a:lnSpc>
              <a:spcBef>
                <a:spcPct val="50000"/>
              </a:spcBef>
            </a:pPr>
            <a:r>
              <a:rPr lang="zh-CN" altLang="en-US"/>
              <a:t>						　　</a:t>
            </a:r>
            <a:r>
              <a:rPr lang="zh-CN" altLang="en-US">
                <a:ea typeface="楷体_GB2312" pitchFamily="49" charset="-122"/>
              </a:rPr>
              <a:t>//V是下标变量*</a:t>
            </a:r>
            <a:r>
              <a:rPr lang="zh-CN" altLang="en-US"/>
              <a:t>}</a:t>
            </a:r>
          </a:p>
        </p:txBody>
      </p:sp>
    </p:spTree>
  </p:cSld>
  <p:clrMapOvr>
    <a:masterClrMapping/>
  </p:clrMapOvr>
  <p:transition>
    <p:random/>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a:extLst>
              <a:ext uri="{FF2B5EF4-FFF2-40B4-BE49-F238E27FC236}">
                <a16:creationId xmlns:a16="http://schemas.microsoft.com/office/drawing/2014/main" id="{7323D674-81AE-AE87-A87F-F890432A1A33}"/>
              </a:ext>
            </a:extLst>
          </p:cNvPr>
          <p:cNvSpPr txBox="1">
            <a:spLocks noChangeArrowheads="1"/>
          </p:cNvSpPr>
          <p:nvPr/>
        </p:nvSpPr>
        <p:spPr bwMode="auto">
          <a:xfrm>
            <a:off x="188913" y="1265238"/>
            <a:ext cx="8678862"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(2)  E→E</a:t>
            </a:r>
            <a:r>
              <a:rPr lang="zh-CN" altLang="en-US" baseline="30000"/>
              <a:t>(1) </a:t>
            </a:r>
            <a:r>
              <a:rPr lang="zh-CN" altLang="en-US"/>
              <a:t>+E</a:t>
            </a:r>
            <a:r>
              <a:rPr lang="zh-CN" altLang="en-US" baseline="30000"/>
              <a:t>(2)</a:t>
            </a:r>
            <a:r>
              <a:rPr lang="zh-CN" altLang="en-US"/>
              <a:t>  {T=newtemp; emit(+,E</a:t>
            </a:r>
            <a:r>
              <a:rPr lang="zh-CN" altLang="en-US" baseline="30000"/>
              <a:t>(1)</a:t>
            </a:r>
            <a:r>
              <a:rPr lang="zh-CN" altLang="en-US"/>
              <a:t>.place, E</a:t>
            </a:r>
            <a:r>
              <a:rPr lang="zh-CN" altLang="en-US" baseline="30000"/>
              <a:t>(2)</a:t>
            </a:r>
            <a:r>
              <a:rPr lang="zh-CN" altLang="en-US"/>
              <a:t>.place,T); E.place=T;}</a:t>
            </a:r>
          </a:p>
          <a:p>
            <a:pPr algn="just" eaLnBrk="1" hangingPunct="1">
              <a:lnSpc>
                <a:spcPct val="130000"/>
              </a:lnSpc>
              <a:spcBef>
                <a:spcPct val="50000"/>
              </a:spcBef>
            </a:pPr>
            <a:r>
              <a:rPr lang="zh-CN" altLang="en-US"/>
              <a:t>　　(3)  E→(E</a:t>
            </a:r>
            <a:r>
              <a:rPr lang="zh-CN" altLang="en-US" baseline="30000"/>
              <a:t>(1) </a:t>
            </a:r>
            <a:r>
              <a:rPr lang="zh-CN" altLang="en-US"/>
              <a:t>)    {E.place= E</a:t>
            </a:r>
            <a:r>
              <a:rPr lang="zh-CN" altLang="en-US" baseline="30000"/>
              <a:t>(1)</a:t>
            </a:r>
            <a:r>
              <a:rPr lang="zh-CN" altLang="en-US"/>
              <a:t>.place;}</a:t>
            </a:r>
          </a:p>
          <a:p>
            <a:pPr algn="just" eaLnBrk="1" hangingPunct="1">
              <a:lnSpc>
                <a:spcPct val="130000"/>
              </a:lnSpc>
              <a:spcBef>
                <a:spcPct val="50000"/>
              </a:spcBef>
            </a:pPr>
            <a:r>
              <a:rPr lang="zh-CN" altLang="en-US"/>
              <a:t>　　(4)  E→V       {if (V.offset==null)</a:t>
            </a:r>
          </a:p>
          <a:p>
            <a:pPr algn="just" eaLnBrk="1" hangingPunct="1">
              <a:lnSpc>
                <a:spcPct val="130000"/>
              </a:lnSpc>
              <a:spcBef>
                <a:spcPct val="50000"/>
              </a:spcBef>
            </a:pPr>
            <a:r>
              <a:rPr lang="zh-CN" altLang="en-US"/>
              <a:t> 			E.place=V.place;        	</a:t>
            </a:r>
            <a:r>
              <a:rPr lang="zh-CN" altLang="en-US">
                <a:ea typeface="楷体_GB2312" pitchFamily="49" charset="-122"/>
              </a:rPr>
              <a:t> //V是简单变量</a:t>
            </a:r>
            <a:r>
              <a:rPr lang="zh-CN" altLang="en-US"/>
              <a:t>		                     else {T=newtemp;           //V是下标变量</a:t>
            </a:r>
          </a:p>
          <a:p>
            <a:pPr algn="just" eaLnBrk="1" hangingPunct="1">
              <a:lnSpc>
                <a:spcPct val="130000"/>
              </a:lnSpc>
              <a:spcBef>
                <a:spcPct val="50000"/>
              </a:spcBef>
            </a:pPr>
            <a:r>
              <a:rPr lang="zh-CN" altLang="en-US"/>
              <a:t> 			emit(=[ ],V.place[V.offset],_,T);     </a:t>
            </a:r>
          </a:p>
          <a:p>
            <a:pPr algn="just" eaLnBrk="1" hangingPunct="1">
              <a:lnSpc>
                <a:spcPct val="130000"/>
              </a:lnSpc>
              <a:spcBef>
                <a:spcPct val="50000"/>
              </a:spcBef>
            </a:pPr>
            <a:r>
              <a:rPr lang="zh-CN" altLang="en-US"/>
              <a:t>                     		E.place=T;};}</a:t>
            </a:r>
          </a:p>
        </p:txBody>
      </p:sp>
    </p:spTree>
  </p:cSld>
  <p:clrMapOvr>
    <a:masterClrMapping/>
  </p:clrMapOvr>
  <p:transition>
    <p:random/>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a:extLst>
              <a:ext uri="{FF2B5EF4-FFF2-40B4-BE49-F238E27FC236}">
                <a16:creationId xmlns:a16="http://schemas.microsoft.com/office/drawing/2014/main" id="{95EB682A-2309-D63A-73B8-303E998D8C3A}"/>
              </a:ext>
            </a:extLst>
          </p:cNvPr>
          <p:cNvSpPr txBox="1">
            <a:spLocks noChangeArrowheads="1"/>
          </p:cNvSpPr>
          <p:nvPr/>
        </p:nvSpPr>
        <p:spPr bwMode="auto">
          <a:xfrm>
            <a:off x="203200" y="1265238"/>
            <a:ext cx="8751888"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　　(5)  V→elist]    {T=newtemp; emit(−，elist.ARRAY,C,T); </a:t>
            </a:r>
          </a:p>
          <a:p>
            <a:pPr algn="just" eaLnBrk="1" hangingPunct="1">
              <a:lnSpc>
                <a:spcPct val="130000"/>
              </a:lnSpc>
              <a:spcBef>
                <a:spcPct val="50000"/>
              </a:spcBef>
            </a:pPr>
            <a:r>
              <a:rPr lang="zh-CN" altLang="zh-CN"/>
              <a:t>                     V.place=T; V.offset=elist.place;}</a:t>
            </a:r>
          </a:p>
          <a:p>
            <a:pPr algn="just" eaLnBrk="1" hangingPunct="1">
              <a:lnSpc>
                <a:spcPct val="130000"/>
              </a:lnSpc>
              <a:spcBef>
                <a:spcPct val="50000"/>
              </a:spcBef>
            </a:pPr>
            <a:r>
              <a:rPr lang="zh-CN" altLang="zh-CN">
                <a:ea typeface="楷体_GB2312" pitchFamily="49" charset="-122"/>
              </a:rPr>
              <a:t>　</a:t>
            </a:r>
            <a:r>
              <a:rPr lang="zh-CN" altLang="zh-CN"/>
              <a:t>//假定通过数组名的符号表入口不仅能获得地址a而且也能得到常数C(CONSPART=a−C)</a:t>
            </a:r>
          </a:p>
        </p:txBody>
      </p:sp>
    </p:spTree>
  </p:cSld>
  <p:clrMapOvr>
    <a:masterClrMapping/>
  </p:clrMapOvr>
  <p:transition>
    <p:random/>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a:extLst>
              <a:ext uri="{FF2B5EF4-FFF2-40B4-BE49-F238E27FC236}">
                <a16:creationId xmlns:a16="http://schemas.microsoft.com/office/drawing/2014/main" id="{83FAAF66-46F6-0FEB-8E13-69280C2D56B8}"/>
              </a:ext>
            </a:extLst>
          </p:cNvPr>
          <p:cNvSpPr txBox="1">
            <a:spLocks noChangeArrowheads="1"/>
          </p:cNvSpPr>
          <p:nvPr/>
        </p:nvSpPr>
        <p:spPr bwMode="auto">
          <a:xfrm>
            <a:off x="276225" y="1266825"/>
            <a:ext cx="859155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　　(6)  V→i</a:t>
            </a:r>
            <a:r>
              <a:rPr lang="zh-CN" altLang="zh-CN" baseline="30000"/>
              <a:t> </a:t>
            </a:r>
            <a:r>
              <a:rPr lang="zh-CN" altLang="zh-CN"/>
              <a:t>        { V.place=entry(i); V.offset=null;} </a:t>
            </a:r>
          </a:p>
          <a:p>
            <a:pPr algn="just" eaLnBrk="1" hangingPunct="1">
              <a:lnSpc>
                <a:spcPct val="130000"/>
              </a:lnSpc>
              <a:spcBef>
                <a:spcPct val="50000"/>
              </a:spcBef>
            </a:pPr>
            <a:r>
              <a:rPr lang="zh-CN" altLang="zh-CN"/>
              <a:t>　　(7)  elist→elist</a:t>
            </a:r>
            <a:r>
              <a:rPr lang="zh-CN" altLang="zh-CN" baseline="30000"/>
              <a:t>(1)</a:t>
            </a:r>
            <a:r>
              <a:rPr lang="zh-CN" altLang="zh-CN"/>
              <a:t>,E</a:t>
            </a:r>
            <a:r>
              <a:rPr lang="zh-CN" altLang="zh-CN" baseline="30000"/>
              <a:t>  </a:t>
            </a:r>
            <a:r>
              <a:rPr lang="zh-CN" altLang="zh-CN"/>
              <a:t>{ T=newtemp; k=elist</a:t>
            </a:r>
            <a:r>
              <a:rPr lang="zh-CN" altLang="zh-CN" baseline="30000"/>
              <a:t>(1)</a:t>
            </a:r>
            <a:r>
              <a:rPr lang="zh-CN" altLang="zh-CN"/>
              <a:t>.DIM+1;</a:t>
            </a:r>
          </a:p>
          <a:p>
            <a:pPr algn="just" eaLnBrk="1" hangingPunct="1">
              <a:lnSpc>
                <a:spcPct val="130000"/>
              </a:lnSpc>
              <a:spcBef>
                <a:spcPct val="50000"/>
              </a:spcBef>
            </a:pPr>
            <a:r>
              <a:rPr lang="zh-CN" altLang="zh-CN"/>
              <a:t>                 d</a:t>
            </a:r>
            <a:r>
              <a:rPr lang="zh-CN" altLang="zh-CN" baseline="-30000"/>
              <a:t>k</a:t>
            </a:r>
            <a:r>
              <a:rPr lang="zh-CN" altLang="zh-CN"/>
              <a:t>=limit(elist</a:t>
            </a:r>
            <a:r>
              <a:rPr lang="zh-CN" altLang="zh-CN" baseline="30000"/>
              <a:t>(1)</a:t>
            </a:r>
            <a:r>
              <a:rPr lang="zh-CN" altLang="zh-CN"/>
              <a:t>.ARRAY,k); emit(*,elist</a:t>
            </a:r>
            <a:r>
              <a:rPr lang="zh-CN" altLang="zh-CN" baseline="30000"/>
              <a:t>(1)</a:t>
            </a:r>
            <a:r>
              <a:rPr lang="zh-CN" altLang="zh-CN"/>
              <a:t>.place,d</a:t>
            </a:r>
            <a:r>
              <a:rPr lang="zh-CN" altLang="zh-CN" baseline="-30000"/>
              <a:t>k </a:t>
            </a:r>
            <a:r>
              <a:rPr lang="zh-CN" altLang="zh-CN"/>
              <a:t>,T); </a:t>
            </a:r>
          </a:p>
          <a:p>
            <a:pPr algn="just" eaLnBrk="1" hangingPunct="1">
              <a:lnSpc>
                <a:spcPct val="130000"/>
              </a:lnSpc>
              <a:spcBef>
                <a:spcPct val="50000"/>
              </a:spcBef>
            </a:pPr>
            <a:r>
              <a:rPr lang="zh-CN" altLang="zh-CN"/>
              <a:t>                 emit(+,E.place,T,T); elist.ARRAY=elist</a:t>
            </a:r>
            <a:r>
              <a:rPr lang="zh-CN" altLang="zh-CN" baseline="30000"/>
              <a:t>(1)</a:t>
            </a:r>
            <a:r>
              <a:rPr lang="zh-CN" altLang="zh-CN"/>
              <a:t>.ARRAY; </a:t>
            </a:r>
          </a:p>
          <a:p>
            <a:pPr algn="just" eaLnBrk="1" hangingPunct="1">
              <a:lnSpc>
                <a:spcPct val="130000"/>
              </a:lnSpc>
              <a:spcBef>
                <a:spcPct val="50000"/>
              </a:spcBef>
            </a:pPr>
            <a:r>
              <a:rPr lang="zh-CN" altLang="zh-CN"/>
              <a:t>                 elist.place=T; elist.DIM=k;}</a:t>
            </a:r>
          </a:p>
          <a:p>
            <a:pPr algn="just" eaLnBrk="1" hangingPunct="1">
              <a:lnSpc>
                <a:spcPct val="130000"/>
              </a:lnSpc>
              <a:spcBef>
                <a:spcPct val="50000"/>
              </a:spcBef>
            </a:pPr>
            <a:r>
              <a:rPr lang="zh-CN" altLang="zh-CN"/>
              <a:t>　　(8)elist→i[E{elist.place=E.place;elist.DIM:=1; elist.ARRAY=　entry(i);}</a:t>
            </a:r>
          </a:p>
        </p:txBody>
      </p:sp>
    </p:spTree>
  </p:cSld>
  <p:clrMapOvr>
    <a:masterClrMapping/>
  </p:clrMapOvr>
  <p:transition>
    <p:random/>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a:extLst>
              <a:ext uri="{FF2B5EF4-FFF2-40B4-BE49-F238E27FC236}">
                <a16:creationId xmlns:a16="http://schemas.microsoft.com/office/drawing/2014/main" id="{B7EA8F15-7648-675B-A810-64E0CA4B4490}"/>
              </a:ext>
            </a:extLst>
          </p:cNvPr>
          <p:cNvSpPr txBox="1">
            <a:spLocks noChangeArrowheads="1"/>
          </p:cNvSpPr>
          <p:nvPr/>
        </p:nvSpPr>
        <p:spPr bwMode="auto">
          <a:xfrm>
            <a:off x="231775" y="1254125"/>
            <a:ext cx="8650288"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b="1">
                <a:ea typeface="方正小标宋简体" charset="-122"/>
              </a:rPr>
              <a:t>4.6.3  数组元素翻译示例</a:t>
            </a:r>
          </a:p>
          <a:p>
            <a:pPr algn="just" eaLnBrk="1" hangingPunct="1">
              <a:lnSpc>
                <a:spcPct val="140000"/>
              </a:lnSpc>
            </a:pPr>
            <a:r>
              <a:rPr lang="zh-CN" altLang="en-US"/>
              <a:t>        例4.10  已知A是一个10×20的数组（每维下界均为1）且按行存放，求：</a:t>
            </a:r>
          </a:p>
          <a:p>
            <a:pPr algn="just" eaLnBrk="1" hangingPunct="1">
              <a:lnSpc>
                <a:spcPct val="140000"/>
              </a:lnSpc>
            </a:pPr>
            <a:r>
              <a:rPr lang="zh-CN" altLang="en-US"/>
              <a:t>（1）赋值语句X= A[I, J] 的四元式序列； </a:t>
            </a:r>
          </a:p>
          <a:p>
            <a:pPr algn="just" eaLnBrk="1" hangingPunct="1">
              <a:lnSpc>
                <a:spcPct val="140000"/>
              </a:lnSpc>
            </a:pPr>
            <a:r>
              <a:rPr lang="zh-CN" altLang="en-US"/>
              <a:t>（2）赋值语句A[I+2, J+1] =M+N的四元式序列。</a:t>
            </a:r>
          </a:p>
          <a:p>
            <a:pPr algn="just" eaLnBrk="1" hangingPunct="1">
              <a:lnSpc>
                <a:spcPct val="140000"/>
              </a:lnSpc>
            </a:pPr>
            <a:r>
              <a:rPr lang="zh-CN" altLang="en-US"/>
              <a:t>要求给出语法制导翻译过程。</a:t>
            </a:r>
          </a:p>
        </p:txBody>
      </p:sp>
    </p:spTree>
  </p:cSld>
  <p:clrMapOvr>
    <a:masterClrMapping/>
  </p:clrMapOvr>
  <p:transition>
    <p:random/>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
            <a:extLst>
              <a:ext uri="{FF2B5EF4-FFF2-40B4-BE49-F238E27FC236}">
                <a16:creationId xmlns:a16="http://schemas.microsoft.com/office/drawing/2014/main" id="{29CA12C8-680C-4ED3-22CB-44774DC1039A}"/>
              </a:ext>
            </a:extLst>
          </p:cNvPr>
          <p:cNvSpPr txBox="1">
            <a:spLocks noChangeArrowheads="1"/>
          </p:cNvSpPr>
          <p:nvPr/>
        </p:nvSpPr>
        <p:spPr bwMode="auto">
          <a:xfrm>
            <a:off x="231775" y="1254125"/>
            <a:ext cx="8650288"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[解答]  由于A是10×20的数组，故d1=10，d2=20，C=d2+1=21。</a:t>
            </a:r>
          </a:p>
          <a:p>
            <a:pPr algn="just" eaLnBrk="1" hangingPunct="1">
              <a:lnSpc>
                <a:spcPct val="140000"/>
              </a:lnSpc>
            </a:pPr>
            <a:r>
              <a:rPr lang="zh-CN" altLang="en-US"/>
              <a:t>（1）根据文法G[A] 及对应的语义加工子程序，赋值语句X=A[I, J] 的语法制导翻译过程如图4-19所示。</a:t>
            </a:r>
          </a:p>
        </p:txBody>
      </p:sp>
    </p:spTree>
  </p:cSld>
  <p:clrMapOvr>
    <a:masterClrMapping/>
  </p:clrMapOvr>
  <p:transition>
    <p:random/>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a:extLst>
              <a:ext uri="{FF2B5EF4-FFF2-40B4-BE49-F238E27FC236}">
                <a16:creationId xmlns:a16="http://schemas.microsoft.com/office/drawing/2014/main" id="{5811BC2C-01E8-9232-90D7-F0764A671AE3}"/>
              </a:ext>
            </a:extLst>
          </p:cNvPr>
          <p:cNvSpPr txBox="1">
            <a:spLocks noChangeArrowheads="1"/>
          </p:cNvSpPr>
          <p:nvPr/>
        </p:nvSpPr>
        <p:spPr bwMode="auto">
          <a:xfrm>
            <a:off x="1692275" y="635635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zh-CN" altLang="en-US"/>
              <a:t>4–19  X=A[I,J]</a:t>
            </a:r>
            <a:r>
              <a:rPr lang="zh-CN" altLang="en-US">
                <a:latin typeface="宋体" panose="02010600030101010101" pitchFamily="2" charset="-122"/>
              </a:rPr>
              <a:t>的语法制导翻译过程</a:t>
            </a:r>
            <a:r>
              <a:rPr lang="zh-CN" altLang="en-US"/>
              <a:t> </a:t>
            </a:r>
          </a:p>
        </p:txBody>
      </p:sp>
      <p:pic>
        <p:nvPicPr>
          <p:cNvPr id="184323" name="Picture 3" descr="4-16">
            <a:extLst>
              <a:ext uri="{FF2B5EF4-FFF2-40B4-BE49-F238E27FC236}">
                <a16:creationId xmlns:a16="http://schemas.microsoft.com/office/drawing/2014/main" id="{B1B45D25-03DD-24F2-8B5D-63E6F015E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58738"/>
            <a:ext cx="5319713" cy="626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a:extLst>
              <a:ext uri="{FF2B5EF4-FFF2-40B4-BE49-F238E27FC236}">
                <a16:creationId xmlns:a16="http://schemas.microsoft.com/office/drawing/2014/main" id="{BB239D76-4D9E-337F-56D1-A017EF3956BA}"/>
              </a:ext>
            </a:extLst>
          </p:cNvPr>
          <p:cNvSpPr txBox="1">
            <a:spLocks noChangeArrowheads="1"/>
          </p:cNvSpPr>
          <p:nvPr/>
        </p:nvSpPr>
        <p:spPr bwMode="auto">
          <a:xfrm>
            <a:off x="381000" y="1255713"/>
            <a:ext cx="8458200"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注意：由（7）计算出的是数组元素A[I, J] 的地址，即为I×列数长度（即d2=20）+J，而此处数组A的行、列下界值为1，即实际上多计算了一行一列，故应减去，则实际A[I, J] 对应的地址是：</a:t>
            </a:r>
          </a:p>
          <a:p>
            <a:pPr algn="ctr" eaLnBrk="1" hangingPunct="1">
              <a:lnSpc>
                <a:spcPct val="140000"/>
              </a:lnSpc>
              <a:spcBef>
                <a:spcPct val="50000"/>
              </a:spcBef>
            </a:pPr>
            <a:r>
              <a:rPr lang="zh-CN" altLang="en-US">
                <a:ea typeface="楷体_GB2312" pitchFamily="49" charset="-122"/>
              </a:rPr>
              <a:t>A+(20−1)*I+J−1=A+20I+J−21</a:t>
            </a:r>
          </a:p>
        </p:txBody>
      </p:sp>
    </p:spTree>
  </p:cSld>
  <p:clrMapOvr>
    <a:masterClrMapping/>
  </p:clrMapOvr>
  <p:transition>
    <p:random/>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a:extLst>
              <a:ext uri="{FF2B5EF4-FFF2-40B4-BE49-F238E27FC236}">
                <a16:creationId xmlns:a16="http://schemas.microsoft.com/office/drawing/2014/main" id="{D05758C6-890A-1D42-FEC7-6266AC4E36DD}"/>
              </a:ext>
            </a:extLst>
          </p:cNvPr>
          <p:cNvSpPr txBox="1">
            <a:spLocks noChangeArrowheads="1"/>
          </p:cNvSpPr>
          <p:nvPr/>
        </p:nvSpPr>
        <p:spPr bwMode="auto">
          <a:xfrm>
            <a:off x="231775" y="1336675"/>
            <a:ext cx="86360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最后得到的赋值句X=A[I, J] 的四元式序列为</a:t>
            </a:r>
          </a:p>
          <a:p>
            <a:pPr algn="just" eaLnBrk="1" hangingPunct="1">
              <a:lnSpc>
                <a:spcPct val="140000"/>
              </a:lnSpc>
              <a:spcBef>
                <a:spcPct val="50000"/>
              </a:spcBef>
            </a:pPr>
            <a:r>
              <a:rPr lang="zh-CN" altLang="en-US"/>
              <a:t>	100 ( *，I，20，T1 )           //d2=20</a:t>
            </a:r>
          </a:p>
          <a:p>
            <a:pPr algn="just" eaLnBrk="1" hangingPunct="1">
              <a:lnSpc>
                <a:spcPct val="140000"/>
              </a:lnSpc>
              <a:spcBef>
                <a:spcPct val="50000"/>
              </a:spcBef>
            </a:pPr>
            <a:r>
              <a:rPr lang="zh-CN" altLang="en-US"/>
              <a:t>	101 ( +，J，T1，T1 )           //得到20I+J</a:t>
            </a:r>
          </a:p>
          <a:p>
            <a:pPr algn="just" eaLnBrk="1" hangingPunct="1">
              <a:lnSpc>
                <a:spcPct val="140000"/>
              </a:lnSpc>
              <a:spcBef>
                <a:spcPct val="50000"/>
              </a:spcBef>
            </a:pPr>
            <a:r>
              <a:rPr lang="zh-CN" altLang="en-US"/>
              <a:t>	102 ( −，A，21，T2 )          //得到A−21</a:t>
            </a:r>
          </a:p>
          <a:p>
            <a:pPr algn="just" eaLnBrk="1" hangingPunct="1">
              <a:lnSpc>
                <a:spcPct val="140000"/>
              </a:lnSpc>
              <a:spcBef>
                <a:spcPct val="50000"/>
              </a:spcBef>
            </a:pPr>
            <a:r>
              <a:rPr lang="zh-CN" altLang="en-US"/>
              <a:t>　	103 ( =[ ],T2[T1],_,T3 )     //T2[T1]即为A[I, J]，即T3=T2[1]</a:t>
            </a:r>
          </a:p>
          <a:p>
            <a:pPr algn="just" eaLnBrk="1" hangingPunct="1">
              <a:lnSpc>
                <a:spcPct val="140000"/>
              </a:lnSpc>
              <a:spcBef>
                <a:spcPct val="50000"/>
              </a:spcBef>
            </a:pPr>
            <a:r>
              <a:rPr lang="zh-CN" altLang="en-US"/>
              <a:t>	104 ( =，T3，_，X )</a:t>
            </a:r>
          </a:p>
        </p:txBody>
      </p:sp>
    </p:spTree>
  </p:cSld>
  <p:clrMapOvr>
    <a:masterClrMapping/>
  </p:clrMapOvr>
  <p:transition>
    <p:random/>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a:extLst>
              <a:ext uri="{FF2B5EF4-FFF2-40B4-BE49-F238E27FC236}">
                <a16:creationId xmlns:a16="http://schemas.microsoft.com/office/drawing/2014/main" id="{451A0DB9-685A-D21E-B771-9DF92CCFC446}"/>
              </a:ext>
            </a:extLst>
          </p:cNvPr>
          <p:cNvSpPr txBox="1">
            <a:spLocks noChangeArrowheads="1"/>
          </p:cNvSpPr>
          <p:nvPr/>
        </p:nvSpPr>
        <p:spPr bwMode="auto">
          <a:xfrm>
            <a:off x="261938" y="1284288"/>
            <a:ext cx="8620125" cy="375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zh-CN"/>
              <a:t>　　(2) 根据文法G[A]及对应的语义加工子程序，赋值语句A[I+2,J+1]=M+N的语法制导翻译过程如图4–17所示(为节省篇幅，特将表达式的翻译由顺序进行改为同时进行)。因此得到赋值句A[I+2, J+1]=M+N的四元式序列为</a:t>
            </a:r>
          </a:p>
          <a:p>
            <a:pPr algn="just" eaLnBrk="1" hangingPunct="1">
              <a:lnSpc>
                <a:spcPct val="140000"/>
              </a:lnSpc>
            </a:pPr>
            <a:r>
              <a:rPr lang="zh-CN" altLang="zh-CN"/>
              <a:t>	100 (+，I，2，T</a:t>
            </a:r>
            <a:r>
              <a:rPr lang="zh-CN" altLang="zh-CN" baseline="-30000"/>
              <a:t>1</a:t>
            </a:r>
            <a:r>
              <a:rPr lang="zh-CN" altLang="zh-CN"/>
              <a:t>)</a:t>
            </a:r>
          </a:p>
          <a:p>
            <a:pPr algn="just" eaLnBrk="1" hangingPunct="1">
              <a:lnSpc>
                <a:spcPct val="140000"/>
              </a:lnSpc>
            </a:pPr>
            <a:r>
              <a:rPr lang="zh-CN" altLang="zh-CN"/>
              <a:t>	101 (+，J，1，T</a:t>
            </a:r>
            <a:r>
              <a:rPr lang="zh-CN" altLang="zh-CN" baseline="-30000"/>
              <a:t>2</a:t>
            </a:r>
            <a:r>
              <a:rPr lang="zh-CN" altLang="zh-CN"/>
              <a:t>)</a:t>
            </a:r>
          </a:p>
          <a:p>
            <a:pPr algn="just" eaLnBrk="1" hangingPunct="1">
              <a:lnSpc>
                <a:spcPct val="140000"/>
              </a:lnSpc>
            </a:pPr>
            <a:r>
              <a:rPr lang="zh-CN" altLang="zh-CN"/>
              <a:t>	102 (*，T</a:t>
            </a:r>
            <a:r>
              <a:rPr lang="zh-CN" altLang="zh-CN" baseline="-30000"/>
              <a:t>1</a:t>
            </a:r>
            <a:r>
              <a:rPr lang="zh-CN" altLang="zh-CN"/>
              <a:t>，20，T</a:t>
            </a:r>
            <a:r>
              <a:rPr lang="zh-CN" altLang="zh-CN" baseline="-30000"/>
              <a:t>3</a:t>
            </a:r>
            <a:r>
              <a:rPr lang="zh-CN" altLang="zh-CN"/>
              <a:t>)</a:t>
            </a:r>
          </a:p>
        </p:txBody>
      </p:sp>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a:extLst>
              <a:ext uri="{FF2B5EF4-FFF2-40B4-BE49-F238E27FC236}">
                <a16:creationId xmlns:a16="http://schemas.microsoft.com/office/drawing/2014/main" id="{A751CD31-73E4-3B9E-3898-45F10FB51DB9}"/>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6867" name="Text Box 3">
            <a:extLst>
              <a:ext uri="{FF2B5EF4-FFF2-40B4-BE49-F238E27FC236}">
                <a16:creationId xmlns:a16="http://schemas.microsoft.com/office/drawing/2014/main" id="{277737BC-7408-127E-6E6A-FBB796DF1F61}"/>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36868" name="Text Box 4">
            <a:extLst>
              <a:ext uri="{FF2B5EF4-FFF2-40B4-BE49-F238E27FC236}">
                <a16:creationId xmlns:a16="http://schemas.microsoft.com/office/drawing/2014/main" id="{1FCFECA0-C4B0-9EF4-65C4-BD7B0B7D02DD}"/>
              </a:ext>
            </a:extLst>
          </p:cNvPr>
          <p:cNvSpPr txBox="1">
            <a:spLocks noChangeArrowheads="1"/>
          </p:cNvSpPr>
          <p:nvPr/>
        </p:nvSpPr>
        <p:spPr bwMode="auto">
          <a:xfrm>
            <a:off x="381000" y="1447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u="none"/>
              <a:t>2.</a:t>
            </a:r>
            <a:r>
              <a:rPr lang="zh-CN" altLang="en-US" sz="2400" b="1" u="none"/>
              <a:t>有限自动机</a:t>
            </a:r>
          </a:p>
        </p:txBody>
      </p:sp>
      <p:sp>
        <p:nvSpPr>
          <p:cNvPr id="36869" name="Text Box 5">
            <a:extLst>
              <a:ext uri="{FF2B5EF4-FFF2-40B4-BE49-F238E27FC236}">
                <a16:creationId xmlns:a16="http://schemas.microsoft.com/office/drawing/2014/main" id="{33DDC248-DF11-D2E2-DD4B-CEBD73136936}"/>
              </a:ext>
            </a:extLst>
          </p:cNvPr>
          <p:cNvSpPr txBox="1">
            <a:spLocks noChangeArrowheads="1"/>
          </p:cNvSpPr>
          <p:nvPr/>
        </p:nvSpPr>
        <p:spPr bwMode="auto">
          <a:xfrm>
            <a:off x="381000" y="2133600"/>
            <a:ext cx="81534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en-US" altLang="zh-CN" sz="2000" u="none"/>
              <a:t>       </a:t>
            </a:r>
            <a:r>
              <a:rPr lang="zh-CN" altLang="en-US" sz="2000" u="none"/>
              <a:t>有限自动机（</a:t>
            </a:r>
            <a:r>
              <a:rPr lang="en-US" altLang="zh-CN" sz="2000" u="none"/>
              <a:t>FA</a:t>
            </a:r>
            <a:r>
              <a:rPr lang="zh-CN" altLang="en-US" sz="2000" u="none"/>
              <a:t>）是更一般化的状态转换图，它分为确定</a:t>
            </a:r>
            <a:r>
              <a:rPr lang="zh-CN" altLang="en-US" sz="2000">
                <a:solidFill>
                  <a:srgbClr val="FF0000"/>
                </a:solidFill>
              </a:rPr>
              <a:t>有限自动机</a:t>
            </a:r>
            <a:r>
              <a:rPr lang="en-US" altLang="zh-CN" sz="2000">
                <a:solidFill>
                  <a:srgbClr val="FF0000"/>
                </a:solidFill>
              </a:rPr>
              <a:t>DFA</a:t>
            </a:r>
            <a:r>
              <a:rPr lang="zh-CN" altLang="en-US" sz="2000" u="none"/>
              <a:t>和</a:t>
            </a:r>
            <a:r>
              <a:rPr lang="zh-CN" altLang="en-US" sz="2000">
                <a:solidFill>
                  <a:srgbClr val="FF0000"/>
                </a:solidFill>
              </a:rPr>
              <a:t>非确定有限自动机</a:t>
            </a:r>
            <a:r>
              <a:rPr lang="en-US" altLang="zh-CN" sz="2000">
                <a:solidFill>
                  <a:srgbClr val="FF0000"/>
                </a:solidFill>
              </a:rPr>
              <a:t>NFA</a:t>
            </a:r>
            <a:r>
              <a:rPr lang="zh-CN" altLang="en-US" sz="2000" u="none"/>
              <a:t>两种。 </a:t>
            </a:r>
          </a:p>
        </p:txBody>
      </p:sp>
      <p:sp>
        <p:nvSpPr>
          <p:cNvPr id="36870" name="Text Box 6">
            <a:extLst>
              <a:ext uri="{FF2B5EF4-FFF2-40B4-BE49-F238E27FC236}">
                <a16:creationId xmlns:a16="http://schemas.microsoft.com/office/drawing/2014/main" id="{392DC6E9-9172-A92D-5B11-F841141353ED}"/>
              </a:ext>
            </a:extLst>
          </p:cNvPr>
          <p:cNvSpPr txBox="1">
            <a:spLocks noChangeArrowheads="1"/>
          </p:cNvSpPr>
          <p:nvPr/>
        </p:nvSpPr>
        <p:spPr bwMode="auto">
          <a:xfrm>
            <a:off x="0" y="3200400"/>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solidFill>
                  <a:srgbClr val="800080"/>
                </a:solidFill>
                <a:latin typeface="黑体" panose="02010609060101010101" pitchFamily="49" charset="-122"/>
                <a:ea typeface="黑体" panose="02010609060101010101" pitchFamily="49" charset="-122"/>
              </a:rPr>
              <a:t>确定有限自动机（</a:t>
            </a:r>
            <a:r>
              <a:rPr lang="en-US" altLang="zh-CN" sz="2400" b="1" u="none">
                <a:solidFill>
                  <a:srgbClr val="800080"/>
                </a:solidFill>
                <a:latin typeface="黑体" panose="02010609060101010101" pitchFamily="49" charset="-122"/>
                <a:ea typeface="黑体" panose="02010609060101010101" pitchFamily="49" charset="-122"/>
              </a:rPr>
              <a:t>DFA</a:t>
            </a:r>
            <a:r>
              <a:rPr lang="zh-CN" altLang="en-US" sz="2400" b="1" u="none">
                <a:solidFill>
                  <a:srgbClr val="800080"/>
                </a:solidFill>
                <a:latin typeface="黑体" panose="02010609060101010101" pitchFamily="49" charset="-122"/>
                <a:ea typeface="黑体" panose="02010609060101010101" pitchFamily="49" charset="-122"/>
              </a:rPr>
              <a:t>）</a:t>
            </a:r>
            <a:r>
              <a:rPr lang="zh-CN" altLang="en-US" u="none"/>
              <a:t> </a:t>
            </a:r>
          </a:p>
        </p:txBody>
      </p:sp>
      <p:sp>
        <p:nvSpPr>
          <p:cNvPr id="36871" name="Text Box 7">
            <a:extLst>
              <a:ext uri="{FF2B5EF4-FFF2-40B4-BE49-F238E27FC236}">
                <a16:creationId xmlns:a16="http://schemas.microsoft.com/office/drawing/2014/main" id="{78A0AB1E-A9FE-E957-EB9C-C3456DB6BFBC}"/>
              </a:ext>
            </a:extLst>
          </p:cNvPr>
          <p:cNvSpPr txBox="1">
            <a:spLocks noChangeArrowheads="1"/>
          </p:cNvSpPr>
          <p:nvPr/>
        </p:nvSpPr>
        <p:spPr bwMode="auto">
          <a:xfrm>
            <a:off x="381000" y="3657600"/>
            <a:ext cx="815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000" u="none">
                <a:latin typeface="宋体" panose="02010600030101010101" pitchFamily="2" charset="-122"/>
              </a:rPr>
              <a:t>一个确定的有限自动机</a:t>
            </a:r>
            <a:r>
              <a:rPr lang="en-US" altLang="zh-CN" sz="2000" u="none">
                <a:latin typeface="宋体" panose="02010600030101010101" pitchFamily="2" charset="-122"/>
              </a:rPr>
              <a:t>Md</a:t>
            </a:r>
            <a:r>
              <a:rPr lang="zh-CN" altLang="en-US" sz="2000" u="none">
                <a:latin typeface="宋体" panose="02010600030101010101" pitchFamily="2" charset="-122"/>
              </a:rPr>
              <a:t>（记为</a:t>
            </a:r>
            <a:r>
              <a:rPr lang="en-US" altLang="zh-CN" sz="2000" u="none">
                <a:latin typeface="宋体" panose="02010600030101010101" pitchFamily="2" charset="-122"/>
              </a:rPr>
              <a:t>DFA Md</a:t>
            </a:r>
            <a:r>
              <a:rPr lang="zh-CN" altLang="en-US" sz="2000" u="none">
                <a:latin typeface="宋体" panose="02010600030101010101" pitchFamily="2" charset="-122"/>
              </a:rPr>
              <a:t>）是一个</a:t>
            </a:r>
            <a:r>
              <a:rPr lang="zh-CN" altLang="en-US" sz="2000" b="1" u="none">
                <a:latin typeface="宋体" panose="02010600030101010101" pitchFamily="2" charset="-122"/>
              </a:rPr>
              <a:t>五元组          </a:t>
            </a:r>
          </a:p>
        </p:txBody>
      </p:sp>
      <p:sp>
        <p:nvSpPr>
          <p:cNvPr id="36872" name="Text Box 8">
            <a:extLst>
              <a:ext uri="{FF2B5EF4-FFF2-40B4-BE49-F238E27FC236}">
                <a16:creationId xmlns:a16="http://schemas.microsoft.com/office/drawing/2014/main" id="{BE93ED23-1DBE-F927-6B27-55A7D1B0C121}"/>
              </a:ext>
            </a:extLst>
          </p:cNvPr>
          <p:cNvSpPr txBox="1">
            <a:spLocks noChangeArrowheads="1"/>
          </p:cNvSpPr>
          <p:nvPr/>
        </p:nvSpPr>
        <p:spPr bwMode="auto">
          <a:xfrm>
            <a:off x="228600" y="4632325"/>
            <a:ext cx="83058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000" u="none"/>
              <a:t>（</a:t>
            </a:r>
            <a:r>
              <a:rPr lang="en-US" altLang="zh-CN" sz="2000" u="none"/>
              <a:t>1</a:t>
            </a:r>
            <a:r>
              <a:rPr lang="zh-CN" altLang="en-US" sz="2000" u="none"/>
              <a:t>）</a:t>
            </a:r>
            <a:r>
              <a:rPr lang="en-US" altLang="zh-CN" sz="2000" u="none"/>
              <a:t>S</a:t>
            </a:r>
            <a:r>
              <a:rPr lang="zh-CN" altLang="en-US" sz="2000" u="none"/>
              <a:t>是一个</a:t>
            </a:r>
            <a:r>
              <a:rPr lang="zh-CN" altLang="en-US" sz="2000" b="1" i="1" u="none"/>
              <a:t>有限状态集</a:t>
            </a:r>
            <a:r>
              <a:rPr lang="zh-CN" altLang="en-US" sz="2000" u="none"/>
              <a:t>，它的每一个元素称为一个状态；</a:t>
            </a:r>
          </a:p>
          <a:p>
            <a:pPr eaLnBrk="1" hangingPunct="1">
              <a:lnSpc>
                <a:spcPct val="110000"/>
              </a:lnSpc>
            </a:pPr>
            <a:r>
              <a:rPr lang="zh-CN" altLang="en-US" sz="2000" u="none"/>
              <a:t>（</a:t>
            </a:r>
            <a:r>
              <a:rPr lang="en-US" altLang="zh-CN" sz="2000" u="none"/>
              <a:t>2</a:t>
            </a:r>
            <a:r>
              <a:rPr lang="zh-CN" altLang="en-US" sz="2000" u="none"/>
              <a:t>）</a:t>
            </a:r>
            <a:r>
              <a:rPr lang="en-US" altLang="zh-CN" sz="2000" u="none"/>
              <a:t>Σ</a:t>
            </a:r>
            <a:r>
              <a:rPr lang="zh-CN" altLang="en-US" sz="2000" u="none"/>
              <a:t>是一个</a:t>
            </a:r>
            <a:r>
              <a:rPr lang="zh-CN" altLang="en-US" sz="2000" b="1" i="1" u="none"/>
              <a:t>有穷输入字母表</a:t>
            </a:r>
            <a:r>
              <a:rPr lang="zh-CN" altLang="en-US" sz="2000" u="none"/>
              <a:t>，它的每一个元素称为一个输入字符；</a:t>
            </a:r>
          </a:p>
          <a:p>
            <a:pPr eaLnBrk="1" hangingPunct="1">
              <a:lnSpc>
                <a:spcPct val="110000"/>
              </a:lnSpc>
            </a:pPr>
            <a:r>
              <a:rPr lang="zh-CN" altLang="en-US" sz="2000" u="none"/>
              <a:t>（</a:t>
            </a:r>
            <a:r>
              <a:rPr lang="en-US" altLang="zh-CN" sz="2000" u="none"/>
              <a:t>3</a:t>
            </a:r>
            <a:r>
              <a:rPr lang="zh-CN" altLang="en-US" sz="2000" u="none"/>
              <a:t>）</a:t>
            </a:r>
            <a:r>
              <a:rPr lang="en-US" altLang="zh-CN" sz="2000" u="none"/>
              <a:t>f</a:t>
            </a:r>
            <a:r>
              <a:rPr lang="zh-CN" altLang="en-US" sz="2000" u="none"/>
              <a:t>是一个从</a:t>
            </a:r>
            <a:r>
              <a:rPr lang="en-US" altLang="zh-CN" sz="2000" u="none"/>
              <a:t>S×Σ</a:t>
            </a:r>
            <a:r>
              <a:rPr lang="zh-CN" altLang="en-US" sz="2000" u="none"/>
              <a:t>到</a:t>
            </a:r>
            <a:r>
              <a:rPr lang="en-US" altLang="zh-CN" sz="2000" u="none"/>
              <a:t>S</a:t>
            </a:r>
            <a:r>
              <a:rPr lang="zh-CN" altLang="en-US" sz="2000" u="none"/>
              <a:t>的</a:t>
            </a:r>
            <a:r>
              <a:rPr lang="zh-CN" altLang="en-US" sz="2000" b="1" i="1" u="none"/>
              <a:t>单值映射</a:t>
            </a:r>
            <a:r>
              <a:rPr lang="zh-CN" altLang="en-US" sz="2000" u="none"/>
              <a:t>，即</a:t>
            </a:r>
            <a:r>
              <a:rPr lang="en-US" altLang="zh-CN" sz="2000" u="none"/>
              <a:t>f(si, a) =sj</a:t>
            </a:r>
            <a:r>
              <a:rPr lang="zh-CN" altLang="en-US" sz="2000" u="none"/>
              <a:t>且有</a:t>
            </a:r>
            <a:r>
              <a:rPr lang="en-US" altLang="zh-CN" sz="2000" u="none"/>
              <a:t>si</a:t>
            </a:r>
            <a:r>
              <a:rPr lang="zh-CN" altLang="en-US" sz="2000" u="none"/>
              <a:t>、</a:t>
            </a:r>
            <a:r>
              <a:rPr lang="en-US" altLang="zh-CN" sz="2000" u="none"/>
              <a:t>sj∈S</a:t>
            </a:r>
            <a:r>
              <a:rPr lang="zh-CN" altLang="en-US" sz="2000" u="none"/>
              <a:t>和</a:t>
            </a:r>
            <a:r>
              <a:rPr lang="en-US" altLang="zh-CN" sz="2000" u="none"/>
              <a:t>a∈Σ</a:t>
            </a:r>
            <a:r>
              <a:rPr lang="zh-CN" altLang="en-US" sz="2000" u="none"/>
              <a:t>；</a:t>
            </a:r>
          </a:p>
          <a:p>
            <a:pPr eaLnBrk="1" hangingPunct="1">
              <a:lnSpc>
                <a:spcPct val="110000"/>
              </a:lnSpc>
            </a:pPr>
            <a:r>
              <a:rPr lang="zh-CN" altLang="en-US" sz="2000" u="none"/>
              <a:t>（</a:t>
            </a:r>
            <a:r>
              <a:rPr lang="en-US" altLang="zh-CN" sz="2000" u="none"/>
              <a:t>4</a:t>
            </a:r>
            <a:r>
              <a:rPr lang="zh-CN" altLang="en-US" sz="2000" u="none"/>
              <a:t>）</a:t>
            </a:r>
            <a:r>
              <a:rPr lang="en-US" altLang="zh-CN" sz="2000" u="none"/>
              <a:t>s0∈S</a:t>
            </a:r>
            <a:r>
              <a:rPr lang="zh-CN" altLang="en-US" sz="2000" u="none"/>
              <a:t>，是</a:t>
            </a:r>
            <a:r>
              <a:rPr lang="zh-CN" altLang="en-US" sz="2000" b="1" u="none"/>
              <a:t>惟一</a:t>
            </a:r>
            <a:r>
              <a:rPr lang="zh-CN" altLang="en-US" sz="2000" u="none"/>
              <a:t>的一个</a:t>
            </a:r>
            <a:r>
              <a:rPr lang="zh-CN" altLang="en-US" sz="2000" b="1" i="1" u="none"/>
              <a:t>初态</a:t>
            </a:r>
            <a:r>
              <a:rPr lang="zh-CN" altLang="en-US" sz="2000" u="none"/>
              <a:t>；</a:t>
            </a:r>
          </a:p>
          <a:p>
            <a:pPr eaLnBrk="1" hangingPunct="1">
              <a:lnSpc>
                <a:spcPct val="110000"/>
              </a:lnSpc>
            </a:pPr>
            <a:r>
              <a:rPr lang="zh-CN" altLang="en-US" sz="2000" u="none"/>
              <a:t>（</a:t>
            </a:r>
            <a:r>
              <a:rPr lang="en-US" altLang="zh-CN" sz="2000" u="none"/>
              <a:t>5</a:t>
            </a:r>
            <a:r>
              <a:rPr lang="zh-CN" altLang="en-US" sz="2000" u="none"/>
              <a:t>）</a:t>
            </a:r>
            <a:r>
              <a:rPr lang="en-US" altLang="zh-CN" sz="2000" u="none"/>
              <a:t>Z</a:t>
            </a:r>
            <a:r>
              <a:rPr lang="da-DK" altLang="zh-CN" sz="2000" u="none"/>
              <a:t> </a:t>
            </a:r>
            <a:r>
              <a:rPr lang="en-US" altLang="zh-CN" sz="2000" u="none">
                <a:sym typeface="Symbol" panose="05050102010706020507" pitchFamily="18" charset="2"/>
              </a:rPr>
              <a:t></a:t>
            </a:r>
            <a:r>
              <a:rPr lang="da-DK" altLang="zh-CN" sz="2000" u="none"/>
              <a:t> </a:t>
            </a:r>
            <a:r>
              <a:rPr lang="en-US" altLang="zh-CN" sz="2000" u="none"/>
              <a:t>S</a:t>
            </a:r>
            <a:r>
              <a:rPr lang="zh-CN" altLang="en-US" sz="2000" u="none"/>
              <a:t>，是一个</a:t>
            </a:r>
            <a:r>
              <a:rPr lang="zh-CN" altLang="en-US" sz="2000" b="1" i="1" u="none"/>
              <a:t>终态集</a:t>
            </a:r>
            <a:r>
              <a:rPr lang="zh-CN" altLang="en-US" sz="2000" u="none"/>
              <a:t>。</a:t>
            </a:r>
            <a:endParaRPr lang="zh-CN" altLang="en-US" sz="2000"/>
          </a:p>
        </p:txBody>
      </p:sp>
      <p:sp>
        <p:nvSpPr>
          <p:cNvPr id="36873" name="Text Box 9">
            <a:extLst>
              <a:ext uri="{FF2B5EF4-FFF2-40B4-BE49-F238E27FC236}">
                <a16:creationId xmlns:a16="http://schemas.microsoft.com/office/drawing/2014/main" id="{085B9910-2755-1F46-9382-88AF34D94595}"/>
              </a:ext>
            </a:extLst>
          </p:cNvPr>
          <p:cNvSpPr txBox="1">
            <a:spLocks noChangeArrowheads="1"/>
          </p:cNvSpPr>
          <p:nvPr/>
        </p:nvSpPr>
        <p:spPr bwMode="auto">
          <a:xfrm>
            <a:off x="2133600" y="41148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400" b="1" u="none">
                <a:solidFill>
                  <a:srgbClr val="FF0000"/>
                </a:solidFill>
                <a:latin typeface="宋体" panose="02010600030101010101" pitchFamily="2" charset="-122"/>
              </a:rPr>
              <a:t> Md= (S, Σ, f, s0, Z)</a:t>
            </a:r>
            <a:endParaRPr lang="en-US" altLang="zh-CN"/>
          </a:p>
        </p:txBody>
      </p:sp>
    </p:spTree>
  </p:cSld>
  <p:clrMapOvr>
    <a:masterClrMapping/>
  </p:clrMapOvr>
  <p:transition>
    <p:random/>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a:extLst>
              <a:ext uri="{FF2B5EF4-FFF2-40B4-BE49-F238E27FC236}">
                <a16:creationId xmlns:a16="http://schemas.microsoft.com/office/drawing/2014/main" id="{B2E07C39-6538-B134-C07E-7FAD085ABD29}"/>
              </a:ext>
            </a:extLst>
          </p:cNvPr>
          <p:cNvSpPr txBox="1">
            <a:spLocks noChangeArrowheads="1"/>
          </p:cNvSpPr>
          <p:nvPr/>
        </p:nvSpPr>
        <p:spPr bwMode="auto">
          <a:xfrm>
            <a:off x="261938" y="1284288"/>
            <a:ext cx="8620125"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zh-CN"/>
              <a:t>	103 (+，T</a:t>
            </a:r>
            <a:r>
              <a:rPr lang="zh-CN" altLang="zh-CN" baseline="-30000"/>
              <a:t>2</a:t>
            </a:r>
            <a:r>
              <a:rPr lang="zh-CN" altLang="zh-CN"/>
              <a:t>，T</a:t>
            </a:r>
            <a:r>
              <a:rPr lang="zh-CN" altLang="zh-CN" baseline="-30000"/>
              <a:t>3</a:t>
            </a:r>
            <a:r>
              <a:rPr lang="zh-CN" altLang="zh-CN"/>
              <a:t>，T</a:t>
            </a:r>
            <a:r>
              <a:rPr lang="zh-CN" altLang="zh-CN" baseline="-30000"/>
              <a:t>3</a:t>
            </a:r>
            <a:r>
              <a:rPr lang="zh-CN" altLang="zh-CN"/>
              <a:t>)</a:t>
            </a:r>
          </a:p>
          <a:p>
            <a:pPr algn="just" eaLnBrk="1" hangingPunct="1">
              <a:lnSpc>
                <a:spcPct val="140000"/>
              </a:lnSpc>
            </a:pPr>
            <a:r>
              <a:rPr lang="zh-CN" altLang="zh-CN"/>
              <a:t>	104 (−，A，21，T</a:t>
            </a:r>
            <a:r>
              <a:rPr lang="zh-CN" altLang="zh-CN" baseline="-30000"/>
              <a:t>4</a:t>
            </a:r>
            <a:r>
              <a:rPr lang="zh-CN" altLang="zh-CN"/>
              <a:t>)</a:t>
            </a:r>
          </a:p>
          <a:p>
            <a:pPr algn="just" eaLnBrk="1" hangingPunct="1">
              <a:lnSpc>
                <a:spcPct val="140000"/>
              </a:lnSpc>
            </a:pPr>
            <a:r>
              <a:rPr lang="zh-CN" altLang="zh-CN"/>
              <a:t>	105 (+，M，N，T</a:t>
            </a:r>
            <a:r>
              <a:rPr lang="zh-CN" altLang="zh-CN" baseline="-30000"/>
              <a:t>5</a:t>
            </a:r>
            <a:r>
              <a:rPr lang="zh-CN" altLang="zh-CN"/>
              <a:t>)</a:t>
            </a:r>
          </a:p>
          <a:p>
            <a:pPr algn="just" eaLnBrk="1" hangingPunct="1">
              <a:lnSpc>
                <a:spcPct val="140000"/>
              </a:lnSpc>
            </a:pPr>
            <a:r>
              <a:rPr lang="zh-CN" altLang="zh-CN"/>
              <a:t>	106 ([ ]=，T</a:t>
            </a:r>
            <a:r>
              <a:rPr lang="zh-CN" altLang="zh-CN" baseline="-30000"/>
              <a:t>5</a:t>
            </a:r>
            <a:r>
              <a:rPr lang="zh-CN" altLang="zh-CN"/>
              <a:t>，_，T</a:t>
            </a:r>
            <a:r>
              <a:rPr lang="zh-CN" altLang="zh-CN" baseline="-30000"/>
              <a:t>4</a:t>
            </a:r>
            <a:r>
              <a:rPr lang="zh-CN" altLang="zh-CN"/>
              <a:t>[T</a:t>
            </a:r>
            <a:r>
              <a:rPr lang="zh-CN" altLang="zh-CN" baseline="-30000"/>
              <a:t>3</a:t>
            </a:r>
            <a:r>
              <a:rPr lang="zh-CN" altLang="zh-CN"/>
              <a:t>])            //T4[T3] =T5</a:t>
            </a:r>
          </a:p>
        </p:txBody>
      </p:sp>
    </p:spTree>
  </p:cSld>
  <p:clrMapOvr>
    <a:masterClrMapping/>
  </p:clrMapOvr>
  <p:transition>
    <p:random/>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2">
            <a:extLst>
              <a:ext uri="{FF2B5EF4-FFF2-40B4-BE49-F238E27FC236}">
                <a16:creationId xmlns:a16="http://schemas.microsoft.com/office/drawing/2014/main" id="{E86E6FF5-B40E-A992-770A-C5E5405541A3}"/>
              </a:ext>
            </a:extLst>
          </p:cNvPr>
          <p:cNvSpPr txBox="1">
            <a:spLocks noChangeArrowheads="1"/>
          </p:cNvSpPr>
          <p:nvPr/>
        </p:nvSpPr>
        <p:spPr bwMode="auto">
          <a:xfrm>
            <a:off x="1600200" y="6308725"/>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zh-CN" altLang="en-US"/>
              <a:t>4–20  A[I+2, J+1]=M+N</a:t>
            </a:r>
            <a:r>
              <a:rPr lang="zh-CN" altLang="en-US">
                <a:latin typeface="宋体" panose="02010600030101010101" pitchFamily="2" charset="-122"/>
              </a:rPr>
              <a:t>的语法制导翻译过程</a:t>
            </a:r>
            <a:r>
              <a:rPr lang="zh-CN" altLang="en-US"/>
              <a:t> </a:t>
            </a:r>
          </a:p>
        </p:txBody>
      </p:sp>
      <p:pic>
        <p:nvPicPr>
          <p:cNvPr id="189443" name="Picture 3" descr="4-17">
            <a:extLst>
              <a:ext uri="{FF2B5EF4-FFF2-40B4-BE49-F238E27FC236}">
                <a16:creationId xmlns:a16="http://schemas.microsoft.com/office/drawing/2014/main" id="{F0828E67-6B4E-AB39-DF3A-54AB58833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44450"/>
            <a:ext cx="4435475"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a:extLst>
              <a:ext uri="{FF2B5EF4-FFF2-40B4-BE49-F238E27FC236}">
                <a16:creationId xmlns:a16="http://schemas.microsoft.com/office/drawing/2014/main" id="{6A4A6017-C200-52A3-D8DC-1031CE348EC0}"/>
              </a:ext>
            </a:extLst>
          </p:cNvPr>
          <p:cNvSpPr txBox="1">
            <a:spLocks noChangeArrowheads="1"/>
          </p:cNvSpPr>
          <p:nvPr/>
        </p:nvSpPr>
        <p:spPr bwMode="auto">
          <a:xfrm>
            <a:off x="160338" y="1284288"/>
            <a:ext cx="8809037"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例4.11  试给出下列语句的四元式序列：</a:t>
            </a:r>
          </a:p>
          <a:p>
            <a:pPr algn="just" eaLnBrk="1" hangingPunct="1">
              <a:lnSpc>
                <a:spcPct val="130000"/>
              </a:lnSpc>
              <a:spcBef>
                <a:spcPct val="50000"/>
              </a:spcBef>
            </a:pPr>
            <a:r>
              <a:rPr lang="zh-CN" altLang="zh-CN"/>
              <a:t>　　           if( p1==0∧p2＞10 ) X[1, 1] =1; else X[7, 6] =0;</a:t>
            </a:r>
          </a:p>
          <a:p>
            <a:pPr algn="just" eaLnBrk="1" hangingPunct="1">
              <a:lnSpc>
                <a:spcPct val="130000"/>
              </a:lnSpc>
              <a:spcBef>
                <a:spcPct val="50000"/>
              </a:spcBef>
            </a:pPr>
            <a:r>
              <a:rPr lang="zh-CN" altLang="zh-CN"/>
              <a:t>其中，X是10×20的数组（每维下界为1）且按行存放；一个数组元素占用两个字节，机器按字节编址。</a:t>
            </a:r>
          </a:p>
          <a:p>
            <a:pPr algn="just" eaLnBrk="1" hangingPunct="1">
              <a:lnSpc>
                <a:spcPct val="130000"/>
              </a:lnSpc>
              <a:spcBef>
                <a:spcPct val="50000"/>
              </a:spcBef>
            </a:pPr>
            <a:r>
              <a:rPr lang="zh-CN" altLang="zh-CN"/>
              <a:t>　　[</a:t>
            </a:r>
            <a:r>
              <a:rPr lang="zh-CN" altLang="zh-CN">
                <a:ea typeface="黑体" panose="02010609060101010101" pitchFamily="49" charset="-122"/>
              </a:rPr>
              <a:t>解答</a:t>
            </a:r>
            <a:r>
              <a:rPr lang="zh-CN" altLang="zh-CN"/>
              <a:t>]  拓展数组元素翻译的语义子程序功能，得到该语句对应的四元式序列如下：</a:t>
            </a:r>
          </a:p>
          <a:p>
            <a:pPr algn="just" eaLnBrk="1" hangingPunct="1">
              <a:lnSpc>
                <a:spcPct val="130000"/>
              </a:lnSpc>
              <a:spcBef>
                <a:spcPct val="50000"/>
              </a:spcBef>
            </a:pPr>
            <a:r>
              <a:rPr lang="zh-CN" altLang="zh-CN"/>
              <a:t>	100 (j=, P</a:t>
            </a:r>
            <a:r>
              <a:rPr lang="zh-CN" altLang="zh-CN" baseline="-30000"/>
              <a:t>1</a:t>
            </a:r>
            <a:r>
              <a:rPr lang="zh-CN" altLang="zh-CN"/>
              <a:t>, 0, 102)</a:t>
            </a:r>
          </a:p>
        </p:txBody>
      </p:sp>
    </p:spTree>
  </p:cSld>
  <p:clrMapOvr>
    <a:masterClrMapping/>
  </p:clrMapOvr>
  <p:transition>
    <p:random/>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a:extLst>
              <a:ext uri="{FF2B5EF4-FFF2-40B4-BE49-F238E27FC236}">
                <a16:creationId xmlns:a16="http://schemas.microsoft.com/office/drawing/2014/main" id="{A9C83246-9245-5F1F-591D-D980F1BBA8CA}"/>
              </a:ext>
            </a:extLst>
          </p:cNvPr>
          <p:cNvSpPr txBox="1">
            <a:spLocks noChangeArrowheads="1"/>
          </p:cNvSpPr>
          <p:nvPr/>
        </p:nvSpPr>
        <p:spPr bwMode="auto">
          <a:xfrm>
            <a:off x="217488" y="1266825"/>
            <a:ext cx="8578850"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zh-CN"/>
              <a:t>	101 (j,_, _,110)</a:t>
            </a:r>
          </a:p>
          <a:p>
            <a:pPr algn="just" eaLnBrk="1" hangingPunct="1">
              <a:lnSpc>
                <a:spcPct val="120000"/>
              </a:lnSpc>
              <a:spcBef>
                <a:spcPct val="50000"/>
              </a:spcBef>
            </a:pPr>
            <a:r>
              <a:rPr lang="zh-CN" altLang="zh-CN"/>
              <a:t>	102 (j&gt;,P</a:t>
            </a:r>
            <a:r>
              <a:rPr lang="zh-CN" altLang="zh-CN" baseline="-30000"/>
              <a:t>2</a:t>
            </a:r>
            <a:r>
              <a:rPr lang="zh-CN" altLang="zh-CN"/>
              <a:t>,10,104)</a:t>
            </a:r>
          </a:p>
          <a:p>
            <a:pPr algn="just" eaLnBrk="1" hangingPunct="1">
              <a:lnSpc>
                <a:spcPct val="120000"/>
              </a:lnSpc>
              <a:spcBef>
                <a:spcPct val="50000"/>
              </a:spcBef>
            </a:pPr>
            <a:r>
              <a:rPr lang="zh-CN" altLang="zh-CN"/>
              <a:t>	103 (j, _,_,110)</a:t>
            </a:r>
          </a:p>
          <a:p>
            <a:pPr algn="just" eaLnBrk="1" hangingPunct="1">
              <a:lnSpc>
                <a:spcPct val="120000"/>
              </a:lnSpc>
              <a:spcBef>
                <a:spcPct val="50000"/>
              </a:spcBef>
            </a:pPr>
            <a:r>
              <a:rPr lang="zh-CN" altLang="zh-CN"/>
              <a:t>	104 (*,1,40,T</a:t>
            </a:r>
            <a:r>
              <a:rPr lang="zh-CN" altLang="zh-CN" baseline="-30000"/>
              <a:t>1</a:t>
            </a:r>
            <a:r>
              <a:rPr lang="zh-CN" altLang="zh-CN"/>
              <a:t>)</a:t>
            </a:r>
          </a:p>
          <a:p>
            <a:pPr algn="just" eaLnBrk="1" hangingPunct="1">
              <a:lnSpc>
                <a:spcPct val="120000"/>
              </a:lnSpc>
              <a:spcBef>
                <a:spcPct val="50000"/>
              </a:spcBef>
            </a:pPr>
            <a:r>
              <a:rPr lang="zh-CN" altLang="zh-CN"/>
              <a:t>	105 (*,1,2,T</a:t>
            </a:r>
            <a:r>
              <a:rPr lang="zh-CN" altLang="zh-CN" baseline="-30000"/>
              <a:t>2</a:t>
            </a:r>
            <a:r>
              <a:rPr lang="zh-CN" altLang="zh-CN"/>
              <a:t>)</a:t>
            </a:r>
          </a:p>
          <a:p>
            <a:pPr algn="just" eaLnBrk="1" hangingPunct="1">
              <a:lnSpc>
                <a:spcPct val="120000"/>
              </a:lnSpc>
              <a:spcBef>
                <a:spcPct val="50000"/>
              </a:spcBef>
            </a:pPr>
            <a:r>
              <a:rPr lang="zh-CN" altLang="zh-CN"/>
              <a:t>	106 (+,T</a:t>
            </a:r>
            <a:r>
              <a:rPr lang="zh-CN" altLang="zh-CN" baseline="-30000"/>
              <a:t>1</a:t>
            </a:r>
            <a:r>
              <a:rPr lang="zh-CN" altLang="zh-CN"/>
              <a:t>,T</a:t>
            </a:r>
            <a:r>
              <a:rPr lang="zh-CN" altLang="zh-CN" baseline="-30000"/>
              <a:t>2</a:t>
            </a:r>
            <a:r>
              <a:rPr lang="zh-CN" altLang="zh-CN"/>
              <a:t>,T</a:t>
            </a:r>
            <a:r>
              <a:rPr lang="zh-CN" altLang="zh-CN" baseline="-30000"/>
              <a:t>3</a:t>
            </a:r>
            <a:r>
              <a:rPr lang="zh-CN" altLang="zh-CN"/>
              <a:t>)</a:t>
            </a:r>
          </a:p>
          <a:p>
            <a:pPr algn="just" eaLnBrk="1" hangingPunct="1">
              <a:lnSpc>
                <a:spcPct val="120000"/>
              </a:lnSpc>
              <a:spcBef>
                <a:spcPct val="50000"/>
              </a:spcBef>
            </a:pPr>
            <a:r>
              <a:rPr lang="zh-CN" altLang="zh-CN"/>
              <a:t>	107 (−,X,42,T</a:t>
            </a:r>
            <a:r>
              <a:rPr lang="zh-CN" altLang="zh-CN" baseline="-30000"/>
              <a:t>4</a:t>
            </a:r>
            <a:r>
              <a:rPr lang="zh-CN" altLang="zh-CN"/>
              <a:t>)</a:t>
            </a:r>
          </a:p>
        </p:txBody>
      </p:sp>
    </p:spTree>
  </p:cSld>
  <p:clrMapOvr>
    <a:masterClrMapping/>
  </p:clrMapOvr>
  <p:transition>
    <p:random/>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a:extLst>
              <a:ext uri="{FF2B5EF4-FFF2-40B4-BE49-F238E27FC236}">
                <a16:creationId xmlns:a16="http://schemas.microsoft.com/office/drawing/2014/main" id="{5D8E0CDC-B7C1-6491-C49A-E69E44F664F8}"/>
              </a:ext>
            </a:extLst>
          </p:cNvPr>
          <p:cNvSpPr txBox="1">
            <a:spLocks noChangeArrowheads="1"/>
          </p:cNvSpPr>
          <p:nvPr/>
        </p:nvSpPr>
        <p:spPr bwMode="auto">
          <a:xfrm>
            <a:off x="276225" y="1266825"/>
            <a:ext cx="8650288"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zh-CN"/>
              <a:t>	108 ([ ]=,1, _,T</a:t>
            </a:r>
            <a:r>
              <a:rPr lang="zh-CN" altLang="zh-CN" baseline="-30000"/>
              <a:t>4</a:t>
            </a:r>
            <a:r>
              <a:rPr lang="zh-CN" altLang="zh-CN"/>
              <a:t>[T</a:t>
            </a:r>
            <a:r>
              <a:rPr lang="zh-CN" altLang="zh-CN" baseline="-30000"/>
              <a:t>3</a:t>
            </a:r>
            <a:r>
              <a:rPr lang="zh-CN" altLang="zh-CN"/>
              <a:t>])</a:t>
            </a:r>
          </a:p>
          <a:p>
            <a:pPr algn="just" eaLnBrk="1" hangingPunct="1">
              <a:lnSpc>
                <a:spcPct val="120000"/>
              </a:lnSpc>
              <a:spcBef>
                <a:spcPct val="50000"/>
              </a:spcBef>
            </a:pPr>
            <a:r>
              <a:rPr lang="zh-CN" altLang="zh-CN"/>
              <a:t>	109 (j, _,_,115)</a:t>
            </a:r>
          </a:p>
          <a:p>
            <a:pPr algn="just" eaLnBrk="1" hangingPunct="1">
              <a:lnSpc>
                <a:spcPct val="120000"/>
              </a:lnSpc>
              <a:spcBef>
                <a:spcPct val="50000"/>
              </a:spcBef>
            </a:pPr>
            <a:r>
              <a:rPr lang="zh-CN" altLang="zh-CN"/>
              <a:t>	110 (*,7,40,T</a:t>
            </a:r>
            <a:r>
              <a:rPr lang="zh-CN" altLang="zh-CN" baseline="-30000"/>
              <a:t>1</a:t>
            </a:r>
            <a:r>
              <a:rPr lang="zh-CN" altLang="zh-CN"/>
              <a:t>)</a:t>
            </a:r>
          </a:p>
          <a:p>
            <a:pPr algn="just" eaLnBrk="1" hangingPunct="1">
              <a:lnSpc>
                <a:spcPct val="120000"/>
              </a:lnSpc>
              <a:spcBef>
                <a:spcPct val="50000"/>
              </a:spcBef>
            </a:pPr>
            <a:r>
              <a:rPr lang="zh-CN" altLang="zh-CN"/>
              <a:t>	111 (*,6,2,T</a:t>
            </a:r>
            <a:r>
              <a:rPr lang="zh-CN" altLang="zh-CN" baseline="-30000"/>
              <a:t>2</a:t>
            </a:r>
            <a:r>
              <a:rPr lang="zh-CN" altLang="zh-CN"/>
              <a:t>)</a:t>
            </a:r>
          </a:p>
          <a:p>
            <a:pPr algn="just" eaLnBrk="1" hangingPunct="1">
              <a:lnSpc>
                <a:spcPct val="120000"/>
              </a:lnSpc>
              <a:spcBef>
                <a:spcPct val="50000"/>
              </a:spcBef>
            </a:pPr>
            <a:r>
              <a:rPr lang="zh-CN" altLang="zh-CN"/>
              <a:t>	112 (+,T</a:t>
            </a:r>
            <a:r>
              <a:rPr lang="zh-CN" altLang="zh-CN" baseline="-30000"/>
              <a:t>1</a:t>
            </a:r>
            <a:r>
              <a:rPr lang="zh-CN" altLang="zh-CN"/>
              <a:t>,T</a:t>
            </a:r>
            <a:r>
              <a:rPr lang="zh-CN" altLang="zh-CN" baseline="-30000"/>
              <a:t>2</a:t>
            </a:r>
            <a:r>
              <a:rPr lang="zh-CN" altLang="zh-CN"/>
              <a:t>,T</a:t>
            </a:r>
            <a:r>
              <a:rPr lang="zh-CN" altLang="zh-CN" baseline="-30000"/>
              <a:t>3</a:t>
            </a:r>
            <a:r>
              <a:rPr lang="zh-CN" altLang="zh-CN"/>
              <a:t>)</a:t>
            </a:r>
          </a:p>
          <a:p>
            <a:pPr algn="just" eaLnBrk="1" hangingPunct="1">
              <a:lnSpc>
                <a:spcPct val="120000"/>
              </a:lnSpc>
              <a:spcBef>
                <a:spcPct val="50000"/>
              </a:spcBef>
            </a:pPr>
            <a:r>
              <a:rPr lang="zh-CN" altLang="zh-CN"/>
              <a:t>	113 (−,X,42,T</a:t>
            </a:r>
            <a:r>
              <a:rPr lang="zh-CN" altLang="zh-CN" baseline="-30000"/>
              <a:t>4</a:t>
            </a:r>
            <a:r>
              <a:rPr lang="zh-CN" altLang="zh-CN"/>
              <a:t>)</a:t>
            </a:r>
          </a:p>
          <a:p>
            <a:pPr algn="just" eaLnBrk="1" hangingPunct="1">
              <a:lnSpc>
                <a:spcPct val="120000"/>
              </a:lnSpc>
              <a:spcBef>
                <a:spcPct val="50000"/>
              </a:spcBef>
            </a:pPr>
            <a:r>
              <a:rPr lang="zh-CN" altLang="zh-CN"/>
              <a:t>	114 ([ ]=,0, _,T</a:t>
            </a:r>
            <a:r>
              <a:rPr lang="zh-CN" altLang="zh-CN" baseline="-30000"/>
              <a:t>4</a:t>
            </a:r>
            <a:r>
              <a:rPr lang="zh-CN" altLang="zh-CN"/>
              <a:t>[T</a:t>
            </a:r>
            <a:r>
              <a:rPr lang="zh-CN" altLang="zh-CN" baseline="-30000"/>
              <a:t>3</a:t>
            </a:r>
            <a:r>
              <a:rPr lang="zh-CN" altLang="zh-CN"/>
              <a:t>])</a:t>
            </a:r>
          </a:p>
          <a:p>
            <a:pPr algn="just" eaLnBrk="1" hangingPunct="1">
              <a:lnSpc>
                <a:spcPct val="120000"/>
              </a:lnSpc>
              <a:spcBef>
                <a:spcPct val="50000"/>
              </a:spcBef>
            </a:pPr>
            <a:r>
              <a:rPr lang="zh-CN" altLang="zh-CN"/>
              <a:t>	115</a:t>
            </a:r>
          </a:p>
        </p:txBody>
      </p:sp>
      <p:sp>
        <p:nvSpPr>
          <p:cNvPr id="192515" name="AutoShape 3">
            <a:hlinkClick r:id="" action="ppaction://hlinkshowjump?jump=firstslide" highlightClick="1"/>
            <a:extLst>
              <a:ext uri="{FF2B5EF4-FFF2-40B4-BE49-F238E27FC236}">
                <a16:creationId xmlns:a16="http://schemas.microsoft.com/office/drawing/2014/main" id="{363157A1-B910-7084-0CB0-A8E695E3EA85}"/>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a:extLst>
              <a:ext uri="{FF2B5EF4-FFF2-40B4-BE49-F238E27FC236}">
                <a16:creationId xmlns:a16="http://schemas.microsoft.com/office/drawing/2014/main" id="{B07FF96B-8EB5-EAA0-29FA-18289F4450D8}"/>
              </a:ext>
            </a:extLst>
          </p:cNvPr>
          <p:cNvSpPr txBox="1">
            <a:spLocks noChangeArrowheads="1"/>
          </p:cNvSpPr>
          <p:nvPr/>
        </p:nvSpPr>
        <p:spPr bwMode="auto">
          <a:xfrm>
            <a:off x="246063" y="439738"/>
            <a:ext cx="87376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50000"/>
              </a:lnSpc>
            </a:pPr>
            <a:r>
              <a:rPr lang="zh-CN" altLang="en-US" sz="3200" b="1">
                <a:ea typeface="方正宋黑简体" pitchFamily="65" charset="-122"/>
              </a:rPr>
              <a:t>4.7  过程或函数调用语句的翻译</a:t>
            </a:r>
          </a:p>
          <a:p>
            <a:pPr algn="just" eaLnBrk="1" hangingPunct="1">
              <a:lnSpc>
                <a:spcPct val="150000"/>
              </a:lnSpc>
            </a:pPr>
            <a:r>
              <a:rPr lang="zh-CN" altLang="en-US" b="1">
                <a:ea typeface="方正小标宋简体" charset="-122"/>
              </a:rPr>
              <a:t>4.7.1  过程调用的方法</a:t>
            </a:r>
          </a:p>
          <a:p>
            <a:pPr algn="just" eaLnBrk="1" hangingPunct="1">
              <a:lnSpc>
                <a:spcPct val="150000"/>
              </a:lnSpc>
            </a:pPr>
            <a:r>
              <a:rPr lang="zh-CN" altLang="en-US"/>
              <a:t>　　过程或函数（注：C语言将过程与函数统称为函数）是程序设计中最常用的手段之一，也是程序语言中最常用的一种结构。</a:t>
            </a:r>
          </a:p>
          <a:p>
            <a:pPr algn="just" eaLnBrk="1" hangingPunct="1">
              <a:lnSpc>
                <a:spcPct val="150000"/>
              </a:lnSpc>
            </a:pPr>
            <a:r>
              <a:rPr lang="zh-CN" altLang="en-US"/>
              <a:t>过程或函数调用语句的翻译是为了产生一个调用序列和返回序列。如果在P过程中有过程调用语句call Q，则当目标程序执行到过程调用语句call Q时所做的过程调用工作如下（参见第6章）：</a:t>
            </a:r>
          </a:p>
          <a:p>
            <a:pPr algn="just" eaLnBrk="1" hangingPunct="1">
              <a:lnSpc>
                <a:spcPct val="150000"/>
              </a:lnSpc>
            </a:pPr>
            <a:r>
              <a:rPr lang="zh-CN" altLang="en-US"/>
              <a:t>      （1）为被调用过程Q分配活动记录的存储空间；</a:t>
            </a:r>
          </a:p>
        </p:txBody>
      </p:sp>
    </p:spTree>
  </p:cSld>
  <p:clrMapOvr>
    <a:masterClrMapping/>
  </p:clrMapOvr>
  <p:transition>
    <p:random/>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0AB348A5-1B7C-87CD-12FD-E1DDA64B92B9}"/>
              </a:ext>
            </a:extLst>
          </p:cNvPr>
          <p:cNvSpPr>
            <a:spLocks noChangeArrowheads="1"/>
          </p:cNvSpPr>
          <p:nvPr/>
        </p:nvSpPr>
        <p:spPr bwMode="auto">
          <a:xfrm>
            <a:off x="323850" y="1266825"/>
            <a:ext cx="8424863"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zh-CN"/>
              <a:t>（2）将实在参数传递给被调用过程Q的形式单元；</a:t>
            </a:r>
          </a:p>
          <a:p>
            <a:pPr eaLnBrk="1" hangingPunct="1">
              <a:lnSpc>
                <a:spcPct val="150000"/>
              </a:lnSpc>
            </a:pPr>
            <a:r>
              <a:rPr lang="zh-CN" altLang="zh-CN"/>
              <a:t>（3）建立被调用过程Q的外围嵌套过程的层次显示表，以便存取外围过程的数据；</a:t>
            </a:r>
          </a:p>
          <a:p>
            <a:pPr eaLnBrk="1" hangingPunct="1">
              <a:lnSpc>
                <a:spcPct val="150000"/>
              </a:lnSpc>
            </a:pPr>
            <a:r>
              <a:rPr lang="zh-CN" altLang="zh-CN"/>
              <a:t>（4）保留被调用时刻的环境状态，以便调用返回后能恢复过程P的原运行状态；</a:t>
            </a:r>
          </a:p>
          <a:p>
            <a:pPr eaLnBrk="1" hangingPunct="1">
              <a:lnSpc>
                <a:spcPct val="150000"/>
              </a:lnSpc>
            </a:pPr>
            <a:r>
              <a:rPr lang="zh-CN" altLang="zh-CN"/>
              <a:t>（5）保存返回地址（通常是调用指令的下一条指令地址）；</a:t>
            </a:r>
          </a:p>
          <a:p>
            <a:pPr eaLnBrk="1" hangingPunct="1">
              <a:lnSpc>
                <a:spcPct val="150000"/>
              </a:lnSpc>
            </a:pPr>
            <a:r>
              <a:rPr lang="zh-CN" altLang="zh-CN"/>
              <a:t>（6）在完成上述调用序列动作后，生成一条转子指令转移到被调用过程的代码段开始位置。</a:t>
            </a:r>
          </a:p>
        </p:txBody>
      </p:sp>
    </p:spTree>
  </p:cSld>
  <p:clrMapOvr>
    <a:masterClrMapping/>
  </p:clrMapOvr>
  <p:transition>
    <p:random/>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a:extLst>
              <a:ext uri="{FF2B5EF4-FFF2-40B4-BE49-F238E27FC236}">
                <a16:creationId xmlns:a16="http://schemas.microsoft.com/office/drawing/2014/main" id="{4C955189-4EF3-CE1A-1E87-A1E838E5778E}"/>
              </a:ext>
            </a:extLst>
          </p:cNvPr>
          <p:cNvSpPr txBox="1">
            <a:spLocks noChangeArrowheads="1"/>
          </p:cNvSpPr>
          <p:nvPr/>
        </p:nvSpPr>
        <p:spPr bwMode="auto">
          <a:xfrm>
            <a:off x="188913" y="1266825"/>
            <a:ext cx="8723312"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zh-CN"/>
              <a:t>在过程调用结束返回时：</a:t>
            </a:r>
          </a:p>
          <a:p>
            <a:pPr algn="just" eaLnBrk="1" hangingPunct="1">
              <a:lnSpc>
                <a:spcPct val="130000"/>
              </a:lnSpc>
            </a:pPr>
            <a:r>
              <a:rPr lang="zh-CN" altLang="zh-CN"/>
              <a:t>（1）如果是函数调用，则在返回之前将返回值存放到指定的位置；</a:t>
            </a:r>
          </a:p>
          <a:p>
            <a:pPr algn="just" eaLnBrk="1" hangingPunct="1">
              <a:lnSpc>
                <a:spcPct val="130000"/>
              </a:lnSpc>
            </a:pPr>
            <a:r>
              <a:rPr lang="zh-CN" altLang="zh-CN"/>
              <a:t>（2）恢复过程P的活动记录；</a:t>
            </a:r>
          </a:p>
          <a:p>
            <a:pPr algn="just" eaLnBrk="1" hangingPunct="1">
              <a:lnSpc>
                <a:spcPct val="130000"/>
              </a:lnSpc>
            </a:pPr>
            <a:r>
              <a:rPr lang="zh-CN" altLang="zh-CN"/>
              <a:t>（3）生成goto返回地址的指令，返回到P过程。</a:t>
            </a:r>
          </a:p>
          <a:p>
            <a:pPr algn="just" eaLnBrk="1" hangingPunct="1">
              <a:lnSpc>
                <a:spcPct val="130000"/>
              </a:lnSpc>
            </a:pPr>
            <a:r>
              <a:rPr lang="zh-CN" altLang="zh-CN"/>
              <a:t>在编译阶段对过程或函数调用语句的翻译所做的工作主要是参数传递。参数传递的方式很多，我们在此只讨论传递实在参数地址（传地址）的处理方式。</a:t>
            </a:r>
          </a:p>
        </p:txBody>
      </p:sp>
    </p:spTree>
  </p:cSld>
  <p:clrMapOvr>
    <a:masterClrMapping/>
  </p:clrMapOvr>
  <p:transition>
    <p:random/>
  </p:transition>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a:extLst>
              <a:ext uri="{FF2B5EF4-FFF2-40B4-BE49-F238E27FC236}">
                <a16:creationId xmlns:a16="http://schemas.microsoft.com/office/drawing/2014/main" id="{0CBD7580-7B91-A92F-B49F-DE5577E2BB85}"/>
              </a:ext>
            </a:extLst>
          </p:cNvPr>
          <p:cNvSpPr txBox="1">
            <a:spLocks noChangeArrowheads="1"/>
          </p:cNvSpPr>
          <p:nvPr/>
        </p:nvSpPr>
        <p:spPr bwMode="auto">
          <a:xfrm>
            <a:off x="188913" y="1266825"/>
            <a:ext cx="8723312"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黑体" panose="02010609060101010101" pitchFamily="49" charset="-122"/>
              </a:rPr>
              <a:t>　　注意</a:t>
            </a:r>
            <a:endParaRPr lang="zh-CN" altLang="en-US"/>
          </a:p>
          <a:p>
            <a:pPr algn="just" eaLnBrk="1" hangingPunct="1">
              <a:lnSpc>
                <a:spcPct val="130000"/>
              </a:lnSpc>
            </a:pPr>
            <a:r>
              <a:rPr lang="zh-CN" altLang="en-US"/>
              <a:t>       如果实在参数是一个变量或数组元素，则直接传递它的地址；如果是其它表达式，如A+B或2，则先把它的值计算出来并存放在某个临时单元T中，然后传送T的地址。</a:t>
            </a:r>
          </a:p>
        </p:txBody>
      </p:sp>
    </p:spTree>
  </p:cSld>
  <p:clrMapOvr>
    <a:masterClrMapping/>
  </p:clrMapOvr>
  <p:transition>
    <p:random/>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2">
            <a:extLst>
              <a:ext uri="{FF2B5EF4-FFF2-40B4-BE49-F238E27FC236}">
                <a16:creationId xmlns:a16="http://schemas.microsoft.com/office/drawing/2014/main" id="{CB17D3E6-4D0C-CE5A-1311-41F3FCCB6970}"/>
              </a:ext>
            </a:extLst>
          </p:cNvPr>
          <p:cNvSpPr txBox="1">
            <a:spLocks noChangeArrowheads="1"/>
          </p:cNvSpPr>
          <p:nvPr/>
        </p:nvSpPr>
        <p:spPr bwMode="auto">
          <a:xfrm>
            <a:off x="217488" y="1266825"/>
            <a:ext cx="86645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所有实在参数的地址都应存放在被调用过程（如Q）能够取得到的地方。在被调用的过程中，每个形式参数都有一个单元（称为形式单元）用来存放相应的实在参数的地址，对形式参数的任何引用都当作是对形式单元的间接访问。在通过转子指令进入被调用过程后，被调用过程的第一步工作就是把实在参数的地址取到对应的形式单元中，然后再开始执行本过程中的语句。</a:t>
            </a:r>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a:extLst>
              <a:ext uri="{FF2B5EF4-FFF2-40B4-BE49-F238E27FC236}">
                <a16:creationId xmlns:a16="http://schemas.microsoft.com/office/drawing/2014/main" id="{BEDE5FCD-CFB9-935B-69EE-56AE1F1F8AB5}"/>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7891" name="Text Box 3">
            <a:extLst>
              <a:ext uri="{FF2B5EF4-FFF2-40B4-BE49-F238E27FC236}">
                <a16:creationId xmlns:a16="http://schemas.microsoft.com/office/drawing/2014/main" id="{ABFDE4B5-4045-EFA9-0BBE-A4D9D46A8364}"/>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37892" name="Text Box 4">
            <a:extLst>
              <a:ext uri="{FF2B5EF4-FFF2-40B4-BE49-F238E27FC236}">
                <a16:creationId xmlns:a16="http://schemas.microsoft.com/office/drawing/2014/main" id="{4C058047-4C90-35EE-65AE-413376155BE0}"/>
              </a:ext>
            </a:extLst>
          </p:cNvPr>
          <p:cNvSpPr txBox="1">
            <a:spLocks noChangeArrowheads="1"/>
          </p:cNvSpPr>
          <p:nvPr/>
        </p:nvSpPr>
        <p:spPr bwMode="auto">
          <a:xfrm>
            <a:off x="304800" y="1447800"/>
            <a:ext cx="85344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en-US" altLang="zh-CN" sz="2400" u="none"/>
              <a:t>              f(si,</a:t>
            </a:r>
            <a:r>
              <a:rPr lang="da-DK" altLang="zh-CN" sz="2400" u="none"/>
              <a:t> </a:t>
            </a:r>
            <a:r>
              <a:rPr lang="en-US" altLang="zh-CN" sz="2400" u="none"/>
              <a:t>a)</a:t>
            </a:r>
            <a:r>
              <a:rPr lang="da-DK" altLang="zh-CN" sz="2400" u="none"/>
              <a:t> </a:t>
            </a:r>
            <a:r>
              <a:rPr lang="en-US" altLang="zh-CN" sz="2400" u="none"/>
              <a:t>=sj</a:t>
            </a:r>
            <a:r>
              <a:rPr lang="zh-CN" altLang="en-US" sz="2400" u="none"/>
              <a:t>表示当前状态为</a:t>
            </a:r>
            <a:r>
              <a:rPr lang="en-US" altLang="zh-CN" sz="2400" u="none"/>
              <a:t>si</a:t>
            </a:r>
            <a:r>
              <a:rPr lang="zh-CN" altLang="en-US" sz="2400" u="none"/>
              <a:t>且输入字符为</a:t>
            </a:r>
            <a:r>
              <a:rPr lang="en-US" altLang="zh-CN" sz="2400" u="none"/>
              <a:t>a</a:t>
            </a:r>
            <a:r>
              <a:rPr lang="zh-CN" altLang="en-US" sz="2400" u="none"/>
              <a:t>时，自动机将转换到下一个状态</a:t>
            </a:r>
            <a:r>
              <a:rPr lang="en-US" altLang="zh-CN" sz="2400" u="none"/>
              <a:t>sj</a:t>
            </a:r>
            <a:r>
              <a:rPr lang="zh-CN" altLang="en-US" sz="2400" u="none"/>
              <a:t>，也即</a:t>
            </a:r>
            <a:r>
              <a:rPr lang="en-US" altLang="zh-CN" sz="2400" u="none"/>
              <a:t>sj</a:t>
            </a:r>
            <a:r>
              <a:rPr lang="zh-CN" altLang="en-US" sz="2400" u="none"/>
              <a:t>称为</a:t>
            </a:r>
            <a:r>
              <a:rPr lang="en-US" altLang="zh-CN" sz="2400" u="none"/>
              <a:t>si</a:t>
            </a:r>
            <a:r>
              <a:rPr lang="zh-CN" altLang="en-US" sz="2400" u="none"/>
              <a:t>的一个</a:t>
            </a:r>
            <a:r>
              <a:rPr lang="zh-CN" altLang="en-US" sz="2400" b="1" i="1">
                <a:solidFill>
                  <a:srgbClr val="FF0000"/>
                </a:solidFill>
              </a:rPr>
              <a:t>后继状态</a:t>
            </a:r>
            <a:r>
              <a:rPr lang="zh-CN" altLang="en-US" sz="2400" u="none"/>
              <a:t>。状态转换函数</a:t>
            </a:r>
            <a:r>
              <a:rPr lang="en-US" altLang="zh-CN" sz="2400" u="none"/>
              <a:t>f</a:t>
            </a:r>
            <a:r>
              <a:rPr lang="zh-CN" altLang="en-US" sz="2400" u="none"/>
              <a:t>是</a:t>
            </a:r>
            <a:r>
              <a:rPr lang="zh-CN" altLang="en-US" sz="2400" b="1" i="1" u="none"/>
              <a:t>单值函数</a:t>
            </a:r>
            <a:r>
              <a:rPr lang="zh-CN" altLang="en-US" sz="2400" u="none"/>
              <a:t>，</a:t>
            </a:r>
            <a:r>
              <a:rPr lang="en-US" altLang="zh-CN" sz="2400" u="none"/>
              <a:t>f(si,</a:t>
            </a:r>
            <a:r>
              <a:rPr lang="da-DK" altLang="zh-CN" sz="2400" u="none"/>
              <a:t> </a:t>
            </a:r>
            <a:r>
              <a:rPr lang="en-US" altLang="zh-CN" sz="2400" u="none"/>
              <a:t>a)</a:t>
            </a:r>
            <a:r>
              <a:rPr lang="da-DK" altLang="zh-CN" sz="2400" u="none"/>
              <a:t> </a:t>
            </a:r>
            <a:r>
              <a:rPr lang="zh-CN" altLang="en-US" sz="2400" u="none"/>
              <a:t>惟一确定了下一个要转换的状态，即由每个状态发出的有向边（输出边）上所标记的输入字符各不相同。</a:t>
            </a:r>
            <a:r>
              <a:rPr lang="zh-CN" altLang="en-US" u="none"/>
              <a:t> </a:t>
            </a:r>
          </a:p>
        </p:txBody>
      </p:sp>
      <p:sp>
        <p:nvSpPr>
          <p:cNvPr id="37893" name="Text Box 5">
            <a:extLst>
              <a:ext uri="{FF2B5EF4-FFF2-40B4-BE49-F238E27FC236}">
                <a16:creationId xmlns:a16="http://schemas.microsoft.com/office/drawing/2014/main" id="{28B5B548-EEF9-7E4B-40B9-B29C2382957E}"/>
              </a:ext>
            </a:extLst>
          </p:cNvPr>
          <p:cNvSpPr txBox="1">
            <a:spLocks noChangeArrowheads="1"/>
          </p:cNvSpPr>
          <p:nvPr/>
        </p:nvSpPr>
        <p:spPr bwMode="auto">
          <a:xfrm>
            <a:off x="457200" y="3733800"/>
            <a:ext cx="4419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i="1" u="none"/>
              <a:t>例如，对右图给出的状态</a:t>
            </a:r>
            <a:r>
              <a:rPr lang="en-US" altLang="zh-CN" sz="2400" i="1" u="none"/>
              <a:t>s1</a:t>
            </a:r>
            <a:r>
              <a:rPr lang="zh-CN" altLang="en-US" sz="2400" i="1" u="none"/>
              <a:t>有：</a:t>
            </a:r>
          </a:p>
          <a:p>
            <a:pPr eaLnBrk="1" hangingPunct="1"/>
            <a:endParaRPr lang="zh-CN" altLang="en-US" sz="2400" i="1" u="none"/>
          </a:p>
          <a:p>
            <a:pPr eaLnBrk="1" hangingPunct="1"/>
            <a:r>
              <a:rPr lang="zh-CN" altLang="en-US" sz="2400" i="1" u="none"/>
              <a:t>　　		</a:t>
            </a:r>
            <a:r>
              <a:rPr lang="en-US" altLang="zh-CN" sz="2400" i="1" u="none"/>
              <a:t>f(s1, a) =s2</a:t>
            </a:r>
          </a:p>
          <a:p>
            <a:pPr eaLnBrk="1" hangingPunct="1"/>
            <a:r>
              <a:rPr lang="zh-CN" altLang="en-US" sz="2400" i="1" u="none"/>
              <a:t>　　		</a:t>
            </a:r>
            <a:r>
              <a:rPr lang="en-US" altLang="zh-CN" sz="2400" i="1" u="none"/>
              <a:t>f(s1, b) =s3</a:t>
            </a:r>
          </a:p>
          <a:p>
            <a:pPr eaLnBrk="1" hangingPunct="1"/>
            <a:r>
              <a:rPr lang="zh-CN" altLang="en-US" sz="2400" i="1" u="none"/>
              <a:t>　　		</a:t>
            </a:r>
            <a:r>
              <a:rPr lang="en-US" altLang="zh-CN" sz="2400" i="1" u="none"/>
              <a:t>f(s1, c) =s4</a:t>
            </a:r>
          </a:p>
          <a:p>
            <a:pPr eaLnBrk="1" hangingPunct="1"/>
            <a:endParaRPr lang="en-US" altLang="zh-CN" sz="2400" i="1" u="none"/>
          </a:p>
          <a:p>
            <a:pPr eaLnBrk="1" hangingPunct="1"/>
            <a:r>
              <a:rPr lang="zh-CN" altLang="en-US" sz="2400" i="1" u="none"/>
              <a:t>因此，</a:t>
            </a:r>
            <a:r>
              <a:rPr lang="en-US" altLang="zh-CN" sz="2400" i="1" u="none"/>
              <a:t>f</a:t>
            </a:r>
            <a:r>
              <a:rPr lang="zh-CN" altLang="en-US" sz="2400" i="1" u="none"/>
              <a:t>是</a:t>
            </a:r>
            <a:r>
              <a:rPr lang="zh-CN" altLang="en-US" sz="2400" b="1" i="1"/>
              <a:t>单值映射函数</a:t>
            </a:r>
            <a:r>
              <a:rPr lang="zh-CN" altLang="en-US" sz="2400" i="1" u="none"/>
              <a:t>。 </a:t>
            </a:r>
          </a:p>
        </p:txBody>
      </p:sp>
      <p:pic>
        <p:nvPicPr>
          <p:cNvPr id="37894" name="Picture 17" descr="2-6 拷贝">
            <a:extLst>
              <a:ext uri="{FF2B5EF4-FFF2-40B4-BE49-F238E27FC236}">
                <a16:creationId xmlns:a16="http://schemas.microsoft.com/office/drawing/2014/main" id="{1BE09F9F-B751-BABE-CC30-4D2F5E28F16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3581400"/>
            <a:ext cx="27273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Oval 18">
            <a:extLst>
              <a:ext uri="{FF2B5EF4-FFF2-40B4-BE49-F238E27FC236}">
                <a16:creationId xmlns:a16="http://schemas.microsoft.com/office/drawing/2014/main" id="{3235EE13-DB2A-E3EA-C8DE-C70DDD94E07A}"/>
              </a:ext>
            </a:extLst>
          </p:cNvPr>
          <p:cNvSpPr>
            <a:spLocks noChangeArrowheads="1"/>
          </p:cNvSpPr>
          <p:nvPr/>
        </p:nvSpPr>
        <p:spPr bwMode="auto">
          <a:xfrm>
            <a:off x="381000" y="1447800"/>
            <a:ext cx="1066800" cy="4889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u="none">
                <a:latin typeface="楷体" panose="02010609060101010101" pitchFamily="49" charset="-122"/>
                <a:ea typeface="楷体" panose="02010609060101010101" pitchFamily="49" charset="-122"/>
              </a:rPr>
              <a:t> </a:t>
            </a:r>
            <a:r>
              <a:rPr lang="zh-CN" altLang="en-US" sz="2400" b="1" u="none">
                <a:latin typeface="楷体" panose="02010609060101010101" pitchFamily="49" charset="-122"/>
                <a:ea typeface="楷体" panose="02010609060101010101" pitchFamily="49" charset="-122"/>
              </a:rPr>
              <a:t>注意：</a:t>
            </a:r>
          </a:p>
        </p:txBody>
      </p:sp>
    </p:spTree>
  </p:cSld>
  <p:clrMapOvr>
    <a:masterClrMapping/>
  </p:clrMapOvr>
  <p:transition>
    <p:random/>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a:extLst>
              <a:ext uri="{FF2B5EF4-FFF2-40B4-BE49-F238E27FC236}">
                <a16:creationId xmlns:a16="http://schemas.microsoft.com/office/drawing/2014/main" id="{3C7AC506-E556-7EA0-61EE-EBB2D6A57B1D}"/>
              </a:ext>
            </a:extLst>
          </p:cNvPr>
          <p:cNvSpPr txBox="1">
            <a:spLocks noChangeArrowheads="1"/>
          </p:cNvSpPr>
          <p:nvPr/>
        </p:nvSpPr>
        <p:spPr bwMode="auto">
          <a:xfrm>
            <a:off x="188913" y="1265238"/>
            <a:ext cx="878046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60000"/>
              </a:lnSpc>
            </a:pPr>
            <a:r>
              <a:rPr lang="zh-CN" altLang="en-US"/>
              <a:t>       传递实在参数地址的一个简单办法是把实参的地址逐一放在转子指令的前面。例如，过程调用call Q(A+B, Z) 将被翻译成：</a:t>
            </a:r>
          </a:p>
          <a:p>
            <a:pPr algn="just" eaLnBrk="1" hangingPunct="1">
              <a:lnSpc>
                <a:spcPct val="160000"/>
              </a:lnSpc>
            </a:pPr>
            <a:r>
              <a:rPr lang="zh-CN" altLang="en-US"/>
              <a:t>计算A+B置于T中的代码         //即生成四元式：( +, A, B, T )</a:t>
            </a:r>
          </a:p>
          <a:p>
            <a:pPr algn="just" eaLnBrk="1" hangingPunct="1">
              <a:lnSpc>
                <a:spcPct val="160000"/>
              </a:lnSpc>
            </a:pPr>
            <a:r>
              <a:rPr lang="zh-CN" altLang="en-US"/>
              <a:t>　　par T                       	//第一个实参地址</a:t>
            </a:r>
          </a:p>
          <a:p>
            <a:pPr algn="just" eaLnBrk="1" hangingPunct="1">
              <a:lnSpc>
                <a:spcPct val="160000"/>
              </a:lnSpc>
            </a:pPr>
            <a:r>
              <a:rPr lang="zh-CN" altLang="en-US"/>
              <a:t>　　par Z                       	//第二个实参地址</a:t>
            </a:r>
          </a:p>
          <a:p>
            <a:pPr algn="just" eaLnBrk="1" hangingPunct="1">
              <a:lnSpc>
                <a:spcPct val="160000"/>
              </a:lnSpc>
            </a:pPr>
            <a:r>
              <a:rPr lang="zh-CN" altLang="en-US"/>
              <a:t>　　call Q                      	//转子指令</a:t>
            </a:r>
          </a:p>
        </p:txBody>
      </p:sp>
    </p:spTree>
  </p:cSld>
  <p:clrMapOvr>
    <a:masterClrMapping/>
  </p:clrMapOvr>
  <p:transition>
    <p:random/>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a:extLst>
              <a:ext uri="{FF2B5EF4-FFF2-40B4-BE49-F238E27FC236}">
                <a16:creationId xmlns:a16="http://schemas.microsoft.com/office/drawing/2014/main" id="{6F1DF192-0480-C876-E6F8-5FCEE0F59FA1}"/>
              </a:ext>
            </a:extLst>
          </p:cNvPr>
          <p:cNvSpPr txBox="1">
            <a:spLocks noChangeArrowheads="1"/>
          </p:cNvSpPr>
          <p:nvPr/>
        </p:nvSpPr>
        <p:spPr bwMode="auto">
          <a:xfrm>
            <a:off x="188913" y="1265238"/>
            <a:ext cx="8780462"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60000"/>
              </a:lnSpc>
            </a:pPr>
            <a:r>
              <a:rPr lang="zh-CN" altLang="en-US"/>
              <a:t>        这样，在目标代码执行过程中，在通过执行转子指令call Q而进入过程Q之后，Q就可根据返回地址(假定为K，它是call Q后面的那条指令地址)寻找到存放实在参数地址的单元(在此分别为K−3对应着T和K−2对应着Z)。</a:t>
            </a:r>
          </a:p>
        </p:txBody>
      </p:sp>
    </p:spTree>
  </p:cSld>
  <p:clrMapOvr>
    <a:masterClrMapping/>
  </p:clrMapOvr>
  <p:transition>
    <p:random/>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a:extLst>
              <a:ext uri="{FF2B5EF4-FFF2-40B4-BE49-F238E27FC236}">
                <a16:creationId xmlns:a16="http://schemas.microsoft.com/office/drawing/2014/main" id="{B9EC36FB-8D87-BEA5-E740-20E052778226}"/>
              </a:ext>
            </a:extLst>
          </p:cNvPr>
          <p:cNvSpPr txBox="1">
            <a:spLocks noChangeArrowheads="1"/>
          </p:cNvSpPr>
          <p:nvPr/>
        </p:nvSpPr>
        <p:spPr bwMode="auto">
          <a:xfrm>
            <a:off x="188913" y="1265238"/>
            <a:ext cx="8780462"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b="1">
                <a:ea typeface="方正小标宋简体" charset="-122"/>
              </a:rPr>
              <a:t>4.7.2  过程或函数调用语句的四元式生成</a:t>
            </a:r>
          </a:p>
          <a:p>
            <a:pPr algn="just" eaLnBrk="1" hangingPunct="1">
              <a:lnSpc>
                <a:spcPct val="130000"/>
              </a:lnSpc>
              <a:spcBef>
                <a:spcPct val="50000"/>
              </a:spcBef>
            </a:pPr>
            <a:r>
              <a:rPr lang="zh-CN" altLang="zh-CN"/>
              <a:t>　　根据上述关于过程或函数调用的目标结构，我们现在来讨论如何产生反映这种结构的四元式序列。</a:t>
            </a:r>
          </a:p>
          <a:p>
            <a:pPr algn="just" eaLnBrk="1" hangingPunct="1">
              <a:lnSpc>
                <a:spcPct val="130000"/>
              </a:lnSpc>
              <a:spcBef>
                <a:spcPct val="50000"/>
              </a:spcBef>
            </a:pPr>
            <a:r>
              <a:rPr lang="zh-CN" altLang="zh-CN"/>
              <a:t>　　一种描述过程或函数调用语句的文法G[S]如下：</a:t>
            </a:r>
          </a:p>
          <a:p>
            <a:pPr algn="just" eaLnBrk="1" hangingPunct="1">
              <a:lnSpc>
                <a:spcPct val="130000"/>
              </a:lnSpc>
              <a:spcBef>
                <a:spcPct val="50000"/>
              </a:spcBef>
            </a:pPr>
            <a:r>
              <a:rPr lang="zh-CN" altLang="zh-CN"/>
              <a:t>	G[S]:  (1)  S→call i(elist)</a:t>
            </a:r>
          </a:p>
          <a:p>
            <a:pPr algn="just" eaLnBrk="1" hangingPunct="1">
              <a:lnSpc>
                <a:spcPct val="130000"/>
              </a:lnSpc>
              <a:spcBef>
                <a:spcPct val="50000"/>
              </a:spcBef>
            </a:pPr>
            <a:r>
              <a:rPr lang="zh-CN" altLang="zh-CN"/>
              <a:t>              	(2)  elist→elist, E</a:t>
            </a:r>
          </a:p>
          <a:p>
            <a:pPr algn="just" eaLnBrk="1" hangingPunct="1">
              <a:lnSpc>
                <a:spcPct val="130000"/>
              </a:lnSpc>
              <a:spcBef>
                <a:spcPct val="50000"/>
              </a:spcBef>
            </a:pPr>
            <a:r>
              <a:rPr lang="zh-CN" altLang="zh-CN"/>
              <a:t>     	 	(3)  elist→E</a:t>
            </a:r>
          </a:p>
        </p:txBody>
      </p:sp>
    </p:spTree>
  </p:cSld>
  <p:clrMapOvr>
    <a:masterClrMapping/>
  </p:clrMapOvr>
  <p:transition>
    <p:random/>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2">
            <a:extLst>
              <a:ext uri="{FF2B5EF4-FFF2-40B4-BE49-F238E27FC236}">
                <a16:creationId xmlns:a16="http://schemas.microsoft.com/office/drawing/2014/main" id="{4365B289-4F82-E946-7B4D-E6DD37EADDAE}"/>
              </a:ext>
            </a:extLst>
          </p:cNvPr>
          <p:cNvSpPr txBox="1">
            <a:spLocks noChangeArrowheads="1"/>
          </p:cNvSpPr>
          <p:nvPr/>
        </p:nvSpPr>
        <p:spPr bwMode="auto">
          <a:xfrm>
            <a:off x="203200" y="1265238"/>
            <a:ext cx="8678863" cy="436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为了在处理实在参数串的过程中记住每个实参的地址，以便最后把它们排列在转子指令call之前，我们需要把这些地址保存起来。用来存放这些地址的有效办法是使用队列这种数据结构，以便按序记录每个实在参数的地址。我们赋予产生式elist→elist,E的语义的动作是将表达式E的存放地址E.place放入队列queue中；而产生式S→call i(elist) 的语义动作是对队列queue中的每一项P生成一个四元式 ( par, _, _, P )，并让这些四元式按顺序排列在对实参表达式求值的那些四元式之后。注意，实参表达式求值的语句已经在把它们归约为E的时候生成。下面是文法</a:t>
            </a:r>
          </a:p>
        </p:txBody>
      </p:sp>
    </p:spTree>
  </p:cSld>
  <p:clrMapOvr>
    <a:masterClrMapping/>
  </p:clrMapOvr>
  <p:transition>
    <p:random/>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a:extLst>
              <a:ext uri="{FF2B5EF4-FFF2-40B4-BE49-F238E27FC236}">
                <a16:creationId xmlns:a16="http://schemas.microsoft.com/office/drawing/2014/main" id="{C1CEA4B2-78C4-0391-2BD5-EA5AC8A33047}"/>
              </a:ext>
            </a:extLst>
          </p:cNvPr>
          <p:cNvSpPr txBox="1">
            <a:spLocks noChangeArrowheads="1"/>
          </p:cNvSpPr>
          <p:nvPr/>
        </p:nvSpPr>
        <p:spPr bwMode="auto">
          <a:xfrm>
            <a:off x="231775" y="1312863"/>
            <a:ext cx="85788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zh-CN"/>
              <a:t>G[S] 和与之对应的语义加工子程序：</a:t>
            </a:r>
          </a:p>
          <a:p>
            <a:pPr algn="just" eaLnBrk="1" hangingPunct="1">
              <a:lnSpc>
                <a:spcPct val="120000"/>
              </a:lnSpc>
              <a:spcBef>
                <a:spcPct val="50000"/>
              </a:spcBef>
            </a:pPr>
            <a:r>
              <a:rPr lang="zh-CN" altLang="zh-CN"/>
              <a:t>　(1)  S→call i (elist)       {for (队列queue中的每一项P)</a:t>
            </a:r>
          </a:p>
          <a:p>
            <a:pPr algn="just" eaLnBrk="1" hangingPunct="1">
              <a:lnSpc>
                <a:spcPct val="120000"/>
              </a:lnSpc>
              <a:spcBef>
                <a:spcPct val="50000"/>
              </a:spcBef>
            </a:pPr>
            <a:r>
              <a:rPr lang="zh-CN" altLang="zh-CN"/>
              <a:t>                       			emit(par,_,_,P);</a:t>
            </a:r>
          </a:p>
          <a:p>
            <a:pPr algn="just" eaLnBrk="1" hangingPunct="1">
              <a:lnSpc>
                <a:spcPct val="120000"/>
              </a:lnSpc>
              <a:spcBef>
                <a:spcPct val="50000"/>
              </a:spcBef>
            </a:pPr>
            <a:r>
              <a:rPr lang="zh-CN" altLang="zh-CN"/>
              <a:t>                       			emit(call,_,_,i.place);}　</a:t>
            </a:r>
          </a:p>
          <a:p>
            <a:pPr algn="just" eaLnBrk="1" hangingPunct="1">
              <a:lnSpc>
                <a:spcPct val="120000"/>
              </a:lnSpc>
              <a:spcBef>
                <a:spcPct val="50000"/>
              </a:spcBef>
            </a:pPr>
            <a:r>
              <a:rPr lang="zh-CN" altLang="zh-CN"/>
              <a:t>　(2)  elist→elist, E        {将E.place加入到queue的队尾 }</a:t>
            </a:r>
          </a:p>
          <a:p>
            <a:pPr algn="just" eaLnBrk="1" hangingPunct="1">
              <a:lnSpc>
                <a:spcPct val="120000"/>
              </a:lnSpc>
              <a:spcBef>
                <a:spcPct val="50000"/>
              </a:spcBef>
            </a:pPr>
            <a:r>
              <a:rPr lang="zh-CN" altLang="zh-CN"/>
              <a:t>　(3)  elist→E             {初始化queue仅包含E.place}</a:t>
            </a:r>
          </a:p>
        </p:txBody>
      </p:sp>
    </p:spTree>
  </p:cSld>
  <p:clrMapOvr>
    <a:masterClrMapping/>
  </p:clrMapOvr>
  <p:transition>
    <p:random/>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a:extLst>
              <a:ext uri="{FF2B5EF4-FFF2-40B4-BE49-F238E27FC236}">
                <a16:creationId xmlns:a16="http://schemas.microsoft.com/office/drawing/2014/main" id="{A1B4388C-8865-93E0-DB55-085EE8252FF9}"/>
              </a:ext>
            </a:extLst>
          </p:cNvPr>
          <p:cNvSpPr txBox="1">
            <a:spLocks noChangeArrowheads="1"/>
          </p:cNvSpPr>
          <p:nvPr/>
        </p:nvSpPr>
        <p:spPr bwMode="auto">
          <a:xfrm>
            <a:off x="231775" y="1284288"/>
            <a:ext cx="870902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ea typeface="楷体_GB2312" pitchFamily="49" charset="-122"/>
              </a:rPr>
              <a:t>　　注意：(1)中S的四元式首先包括elist的四元式(即对各实参表达式求值的四元式)，接下来还包括顺序为每一个参数产生的一个四元式(par,_,_,P)，最后还包括生成(call,_,_,i.place)的四元式。</a:t>
            </a:r>
            <a:endParaRPr lang="zh-CN" altLang="zh-CN"/>
          </a:p>
        </p:txBody>
      </p:sp>
      <p:sp>
        <p:nvSpPr>
          <p:cNvPr id="203779" name="AutoShape 3">
            <a:hlinkClick r:id="" action="ppaction://hlinkshowjump?jump=firstslide" highlightClick="1"/>
            <a:extLst>
              <a:ext uri="{FF2B5EF4-FFF2-40B4-BE49-F238E27FC236}">
                <a16:creationId xmlns:a16="http://schemas.microsoft.com/office/drawing/2014/main" id="{0F349607-67D9-B6AC-AC05-82E9A5FFDD8A}"/>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a:extLst>
              <a:ext uri="{FF2B5EF4-FFF2-40B4-BE49-F238E27FC236}">
                <a16:creationId xmlns:a16="http://schemas.microsoft.com/office/drawing/2014/main" id="{73EA51E1-6F05-75FD-52A0-27FBB0E2901C}"/>
              </a:ext>
            </a:extLst>
          </p:cNvPr>
          <p:cNvSpPr txBox="1">
            <a:spLocks noChangeArrowheads="1"/>
          </p:cNvSpPr>
          <p:nvPr/>
        </p:nvSpPr>
        <p:spPr bwMode="auto">
          <a:xfrm>
            <a:off x="276225" y="476250"/>
            <a:ext cx="859155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pPr>
            <a:r>
              <a:rPr lang="zh-CN" altLang="zh-CN" sz="3200" b="1">
                <a:ea typeface="方正宋黑简体" pitchFamily="65" charset="-122"/>
              </a:rPr>
              <a:t>4.8  说明语句的翻译</a:t>
            </a:r>
          </a:p>
          <a:p>
            <a:pPr algn="just" eaLnBrk="1" hangingPunct="1">
              <a:lnSpc>
                <a:spcPct val="140000"/>
              </a:lnSpc>
            </a:pPr>
            <a:r>
              <a:rPr lang="zh-CN" altLang="zh-CN" b="1">
                <a:ea typeface="方正小标宋简体" charset="-122"/>
              </a:rPr>
              <a:t>4.8.1  变量说明的翻译</a:t>
            </a:r>
          </a:p>
          <a:p>
            <a:pPr algn="just" eaLnBrk="1" hangingPunct="1">
              <a:lnSpc>
                <a:spcPct val="140000"/>
              </a:lnSpc>
            </a:pPr>
            <a:r>
              <a:rPr lang="zh-CN" altLang="zh-CN"/>
              <a:t>　　程序中的每个名字(如变量名)都必须在使用之前进行说明，而说明语句的功能就是为编译程序说明源程序中的每一个名字及其性质。简单说明语句的一般形式是用一个基本字来定义某些名字的性质，如整型变量、实型变量等。</a:t>
            </a:r>
          </a:p>
          <a:p>
            <a:pPr algn="just" eaLnBrk="1" hangingPunct="1">
              <a:lnSpc>
                <a:spcPct val="140000"/>
              </a:lnSpc>
            </a:pPr>
            <a:r>
              <a:rPr lang="zh-CN" altLang="zh-CN"/>
              <a:t>　　简单说明语句的文法G[D]定义如下：</a:t>
            </a:r>
          </a:p>
          <a:p>
            <a:pPr algn="just" eaLnBrk="1" hangingPunct="1">
              <a:lnSpc>
                <a:spcPct val="140000"/>
              </a:lnSpc>
            </a:pPr>
            <a:r>
              <a:rPr lang="zh-CN" altLang="zh-CN"/>
              <a:t>　　G[D]: D→int namelist∣float namelist </a:t>
            </a:r>
          </a:p>
          <a:p>
            <a:pPr algn="just" eaLnBrk="1" hangingPunct="1">
              <a:lnSpc>
                <a:spcPct val="140000"/>
              </a:lnSpc>
            </a:pPr>
            <a:r>
              <a:rPr lang="zh-CN" altLang="zh-CN"/>
              <a:t>            	 namelist→namelist,i∣i</a:t>
            </a:r>
          </a:p>
          <a:p>
            <a:pPr algn="just" eaLnBrk="1" hangingPunct="1">
              <a:lnSpc>
                <a:spcPct val="140000"/>
              </a:lnSpc>
            </a:pPr>
            <a:r>
              <a:rPr lang="zh-CN" altLang="zh-CN"/>
              <a:t>其中，int、float为保留字，用来说明名字的性质分别为整型或实型，其相应的翻译工作是将名字及其性质登录在符号表中。</a:t>
            </a:r>
          </a:p>
        </p:txBody>
      </p:sp>
    </p:spTree>
  </p:cSld>
  <p:clrMapOvr>
    <a:masterClrMapping/>
  </p:clrMapOvr>
  <p:transition>
    <p:random/>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a:extLst>
              <a:ext uri="{FF2B5EF4-FFF2-40B4-BE49-F238E27FC236}">
                <a16:creationId xmlns:a16="http://schemas.microsoft.com/office/drawing/2014/main" id="{044AF3BF-18FA-9AC7-1D53-02B97BCC546A}"/>
              </a:ext>
            </a:extLst>
          </p:cNvPr>
          <p:cNvSpPr txBox="1">
            <a:spLocks noChangeArrowheads="1"/>
          </p:cNvSpPr>
          <p:nvPr/>
        </p:nvSpPr>
        <p:spPr bwMode="auto">
          <a:xfrm>
            <a:off x="217488" y="1311275"/>
            <a:ext cx="868045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按照自下而上的制导翻译方法用上述文法的产生式进行归约时，首先将所有的名字都归约成namelist后才能把它们的性质登入符号表，这意味着必须用一个队列(或栈)来保存namelist中的所有名字。我们可以把文法G[D]改为G'[D]：</a:t>
            </a:r>
          </a:p>
          <a:p>
            <a:pPr algn="just" eaLnBrk="1" hangingPunct="1">
              <a:lnSpc>
                <a:spcPct val="140000"/>
              </a:lnSpc>
              <a:spcBef>
                <a:spcPct val="50000"/>
              </a:spcBef>
            </a:pPr>
            <a:r>
              <a:rPr lang="zh-CN" altLang="zh-CN"/>
              <a:t>                      G'[D]: D→D, i∣int i∣float i</a:t>
            </a:r>
          </a:p>
          <a:p>
            <a:pPr algn="just" eaLnBrk="1" hangingPunct="1">
              <a:lnSpc>
                <a:spcPct val="140000"/>
              </a:lnSpc>
              <a:spcBef>
                <a:spcPct val="50000"/>
              </a:spcBef>
            </a:pPr>
            <a:r>
              <a:rPr lang="zh-CN" altLang="zh-CN"/>
              <a:t>这样，就能把所说明的性质及时地告诉每个名字i；或者说，每当读进一个标识符时就可以把它的性质登记到符号表中，而无须到最后再集中登记了。</a:t>
            </a:r>
          </a:p>
        </p:txBody>
      </p:sp>
    </p:spTree>
  </p:cSld>
  <p:clrMapOvr>
    <a:masterClrMapping/>
  </p:clrMapOvr>
  <p:transition>
    <p:random/>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ext Box 2">
            <a:extLst>
              <a:ext uri="{FF2B5EF4-FFF2-40B4-BE49-F238E27FC236}">
                <a16:creationId xmlns:a16="http://schemas.microsoft.com/office/drawing/2014/main" id="{301DA4F4-C12E-F6E3-6EC8-15A229799E1C}"/>
              </a:ext>
            </a:extLst>
          </p:cNvPr>
          <p:cNvSpPr txBox="1">
            <a:spLocks noChangeArrowheads="1"/>
          </p:cNvSpPr>
          <p:nvPr/>
        </p:nvSpPr>
        <p:spPr bwMode="auto">
          <a:xfrm>
            <a:off x="246063" y="1284288"/>
            <a:ext cx="8694737" cy="472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我们给D的语义子程序设置了一个函数和一个语义变量：函数fill(i,A)的功能是把名字i和性质A登录在符号表中；考虑到一个性质说明(如int)后可能有一系列名字，故设置D的语义变量D.att来传递相关名字的性质。这样，文法G'[D]和相应的语义加工子程序如下：</a:t>
            </a:r>
          </a:p>
          <a:p>
            <a:pPr algn="just" eaLnBrk="1" hangingPunct="1">
              <a:lnSpc>
                <a:spcPct val="140000"/>
              </a:lnSpc>
              <a:spcBef>
                <a:spcPct val="50000"/>
              </a:spcBef>
            </a:pPr>
            <a:r>
              <a:rPr lang="zh-CN" altLang="zh-CN"/>
              <a:t>　　(1)  D→int i            	{fill(i,int)；D.att=int；}</a:t>
            </a:r>
          </a:p>
          <a:p>
            <a:pPr algn="just" eaLnBrk="1" hangingPunct="1">
              <a:lnSpc>
                <a:spcPct val="140000"/>
              </a:lnSpc>
              <a:spcBef>
                <a:spcPct val="50000"/>
              </a:spcBef>
            </a:pPr>
            <a:r>
              <a:rPr lang="zh-CN" altLang="zh-CN"/>
              <a:t>　　(2)  D→float i           	{fill(i,float)；D.att=float；}</a:t>
            </a:r>
          </a:p>
          <a:p>
            <a:pPr algn="just" eaLnBrk="1" hangingPunct="1">
              <a:lnSpc>
                <a:spcPct val="140000"/>
              </a:lnSpc>
              <a:spcBef>
                <a:spcPct val="50000"/>
              </a:spcBef>
            </a:pPr>
            <a:r>
              <a:rPr lang="zh-CN" altLang="zh-CN"/>
              <a:t>　　(3)  D→D</a:t>
            </a:r>
            <a:r>
              <a:rPr lang="zh-CN" altLang="zh-CN" baseline="30000"/>
              <a:t>(1)</a:t>
            </a:r>
            <a:r>
              <a:rPr lang="zh-CN" altLang="zh-CN"/>
              <a:t>, i           	{fill(i,D</a:t>
            </a:r>
            <a:r>
              <a:rPr lang="zh-CN" altLang="zh-CN" baseline="30000"/>
              <a:t>(1)</a:t>
            </a:r>
            <a:r>
              <a:rPr lang="zh-CN" altLang="zh-CN"/>
              <a:t>.att)；D.att= D</a:t>
            </a:r>
            <a:r>
              <a:rPr lang="zh-CN" altLang="zh-CN" baseline="30000"/>
              <a:t>(1)</a:t>
            </a:r>
            <a:r>
              <a:rPr lang="zh-CN" altLang="zh-CN"/>
              <a:t>.att；}</a:t>
            </a:r>
          </a:p>
        </p:txBody>
      </p:sp>
    </p:spTree>
  </p:cSld>
  <p:clrMapOvr>
    <a:masterClrMapping/>
  </p:clrMapOvr>
  <p:transition>
    <p:random/>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a:extLst>
              <a:ext uri="{FF2B5EF4-FFF2-40B4-BE49-F238E27FC236}">
                <a16:creationId xmlns:a16="http://schemas.microsoft.com/office/drawing/2014/main" id="{455C762F-1008-827D-0AA5-660F124AA654}"/>
              </a:ext>
            </a:extLst>
          </p:cNvPr>
          <p:cNvSpPr txBox="1">
            <a:spLocks noChangeArrowheads="1"/>
          </p:cNvSpPr>
          <p:nvPr/>
        </p:nvSpPr>
        <p:spPr bwMode="auto">
          <a:xfrm>
            <a:off x="203200" y="1266825"/>
            <a:ext cx="8737600"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b="1">
                <a:ea typeface="方正小标宋简体" charset="-122"/>
              </a:rPr>
              <a:t>4.8.2  数组说明的翻译</a:t>
            </a:r>
          </a:p>
          <a:p>
            <a:pPr algn="just" eaLnBrk="1" hangingPunct="1">
              <a:lnSpc>
                <a:spcPct val="150000"/>
              </a:lnSpc>
            </a:pPr>
            <a:r>
              <a:rPr lang="zh-CN" altLang="en-US"/>
              <a:t>       包括变量说明和数组说明的文法G[D] 定义如下：</a:t>
            </a:r>
          </a:p>
          <a:p>
            <a:pPr algn="just" eaLnBrk="1" hangingPunct="1">
              <a:lnSpc>
                <a:spcPct val="150000"/>
              </a:lnSpc>
            </a:pPr>
            <a:r>
              <a:rPr lang="zh-CN" altLang="en-US"/>
              <a:t>                   G[D]：D→int namelist∣float namelist</a:t>
            </a:r>
          </a:p>
          <a:p>
            <a:pPr algn="just" eaLnBrk="1" hangingPunct="1">
              <a:lnSpc>
                <a:spcPct val="150000"/>
              </a:lnSpc>
            </a:pPr>
            <a:r>
              <a:rPr lang="zh-CN" altLang="en-US"/>
              <a:t>                         namelist→namelist, V∣V </a:t>
            </a:r>
          </a:p>
          <a:p>
            <a:pPr algn="just" eaLnBrk="1" hangingPunct="1">
              <a:lnSpc>
                <a:spcPct val="150000"/>
              </a:lnSpc>
            </a:pPr>
            <a:r>
              <a:rPr lang="zh-CN" altLang="en-US"/>
              <a:t>                	     V→i [ elist ]∣i</a:t>
            </a:r>
          </a:p>
          <a:p>
            <a:pPr algn="just" eaLnBrk="1" hangingPunct="1">
              <a:lnSpc>
                <a:spcPct val="150000"/>
              </a:lnSpc>
            </a:pPr>
            <a:r>
              <a:rPr lang="zh-CN" altLang="en-US"/>
              <a:t>             	         elist→elist, E∣E</a:t>
            </a:r>
          </a:p>
          <a:p>
            <a:pPr algn="just" eaLnBrk="1" hangingPunct="1">
              <a:lnSpc>
                <a:spcPct val="150000"/>
              </a:lnSpc>
            </a:pPr>
            <a:r>
              <a:rPr lang="zh-CN" altLang="en-US"/>
              <a:t>                	     E→E+E∣(E)∣i</a:t>
            </a: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a:extLst>
              <a:ext uri="{FF2B5EF4-FFF2-40B4-BE49-F238E27FC236}">
                <a16:creationId xmlns:a16="http://schemas.microsoft.com/office/drawing/2014/main" id="{7E5EA3D6-C4E7-4B15-C161-B365DAFC1AEF}"/>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8915" name="Text Box 3">
            <a:extLst>
              <a:ext uri="{FF2B5EF4-FFF2-40B4-BE49-F238E27FC236}">
                <a16:creationId xmlns:a16="http://schemas.microsoft.com/office/drawing/2014/main" id="{5F23AA3E-755A-F18A-ED00-55D6B02BEC4E}"/>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38916" name="Text Box 4">
            <a:extLst>
              <a:ext uri="{FF2B5EF4-FFF2-40B4-BE49-F238E27FC236}">
                <a16:creationId xmlns:a16="http://schemas.microsoft.com/office/drawing/2014/main" id="{56E52785-C3D3-DD6B-9AF0-C69BDCA88D33}"/>
              </a:ext>
            </a:extLst>
          </p:cNvPr>
          <p:cNvSpPr txBox="1">
            <a:spLocks noChangeArrowheads="1"/>
          </p:cNvSpPr>
          <p:nvPr/>
        </p:nvSpPr>
        <p:spPr bwMode="auto">
          <a:xfrm>
            <a:off x="533400" y="23622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u="none"/>
              <a:t>一个非确定有限自动机</a:t>
            </a:r>
            <a:r>
              <a:rPr lang="en-US" altLang="zh-CN" sz="2400" u="none"/>
              <a:t>Mn</a:t>
            </a:r>
            <a:r>
              <a:rPr lang="zh-CN" altLang="en-US" sz="2400" u="none"/>
              <a:t>（记为</a:t>
            </a:r>
            <a:r>
              <a:rPr lang="en-US" altLang="zh-CN" sz="2400" u="none"/>
              <a:t>NFA Mn</a:t>
            </a:r>
            <a:r>
              <a:rPr lang="zh-CN" altLang="en-US" sz="2400" u="none"/>
              <a:t>）是一个</a:t>
            </a:r>
            <a:r>
              <a:rPr lang="zh-CN" altLang="en-US" sz="2400" b="1" u="none"/>
              <a:t>五元组</a:t>
            </a:r>
          </a:p>
        </p:txBody>
      </p:sp>
      <p:sp>
        <p:nvSpPr>
          <p:cNvPr id="38917" name="Text Box 5">
            <a:extLst>
              <a:ext uri="{FF2B5EF4-FFF2-40B4-BE49-F238E27FC236}">
                <a16:creationId xmlns:a16="http://schemas.microsoft.com/office/drawing/2014/main" id="{4FA537DD-56B7-CEA9-B9B0-D6F09C071E6D}"/>
              </a:ext>
            </a:extLst>
          </p:cNvPr>
          <p:cNvSpPr txBox="1">
            <a:spLocks noChangeArrowheads="1"/>
          </p:cNvSpPr>
          <p:nvPr/>
        </p:nvSpPr>
        <p:spPr bwMode="auto">
          <a:xfrm>
            <a:off x="533400" y="16002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none">
                <a:solidFill>
                  <a:srgbClr val="800080"/>
                </a:solidFill>
                <a:latin typeface="黑体" panose="02010609060101010101" pitchFamily="49" charset="-122"/>
                <a:ea typeface="黑体" panose="02010609060101010101" pitchFamily="49" charset="-122"/>
              </a:rPr>
              <a:t>非确定有限自动机（</a:t>
            </a:r>
            <a:r>
              <a:rPr lang="en-US" altLang="zh-CN" sz="2800" b="1" u="none">
                <a:solidFill>
                  <a:srgbClr val="800080"/>
                </a:solidFill>
                <a:latin typeface="黑体" panose="02010609060101010101" pitchFamily="49" charset="-122"/>
                <a:ea typeface="黑体" panose="02010609060101010101" pitchFamily="49" charset="-122"/>
              </a:rPr>
              <a:t>NFA</a:t>
            </a:r>
            <a:r>
              <a:rPr lang="zh-CN" altLang="en-US" sz="2800" b="1" u="none">
                <a:solidFill>
                  <a:srgbClr val="800080"/>
                </a:solidFill>
                <a:latin typeface="黑体" panose="02010609060101010101" pitchFamily="49" charset="-122"/>
                <a:ea typeface="黑体" panose="02010609060101010101" pitchFamily="49" charset="-122"/>
              </a:rPr>
              <a:t>）</a:t>
            </a:r>
            <a:endParaRPr lang="zh-CN" altLang="en-US" sz="2800" b="1">
              <a:solidFill>
                <a:srgbClr val="800080"/>
              </a:solidFill>
              <a:latin typeface="黑体" panose="02010609060101010101" pitchFamily="49" charset="-122"/>
              <a:ea typeface="黑体" panose="02010609060101010101" pitchFamily="49" charset="-122"/>
            </a:endParaRPr>
          </a:p>
        </p:txBody>
      </p:sp>
      <p:sp>
        <p:nvSpPr>
          <p:cNvPr id="38918" name="Text Box 6">
            <a:extLst>
              <a:ext uri="{FF2B5EF4-FFF2-40B4-BE49-F238E27FC236}">
                <a16:creationId xmlns:a16="http://schemas.microsoft.com/office/drawing/2014/main" id="{62631A8D-FE5B-5705-3830-F78347853101}"/>
              </a:ext>
            </a:extLst>
          </p:cNvPr>
          <p:cNvSpPr txBox="1">
            <a:spLocks noChangeArrowheads="1"/>
          </p:cNvSpPr>
          <p:nvPr/>
        </p:nvSpPr>
        <p:spPr bwMode="auto">
          <a:xfrm>
            <a:off x="2895600" y="32766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400" b="1" u="none">
                <a:solidFill>
                  <a:srgbClr val="FF0000"/>
                </a:solidFill>
              </a:rPr>
              <a:t>Mn=</a:t>
            </a:r>
            <a:r>
              <a:rPr lang="da-DK" altLang="zh-CN" sz="2400" b="1" u="none">
                <a:solidFill>
                  <a:srgbClr val="FF0000"/>
                </a:solidFill>
              </a:rPr>
              <a:t> </a:t>
            </a:r>
            <a:r>
              <a:rPr lang="en-US" altLang="zh-CN" sz="2400" b="1" u="none">
                <a:solidFill>
                  <a:srgbClr val="FF0000"/>
                </a:solidFill>
              </a:rPr>
              <a:t>(S,</a:t>
            </a:r>
            <a:r>
              <a:rPr lang="da-DK" altLang="zh-CN" sz="2400" b="1" u="none">
                <a:solidFill>
                  <a:srgbClr val="FF0000"/>
                </a:solidFill>
              </a:rPr>
              <a:t> Σ</a:t>
            </a:r>
            <a:r>
              <a:rPr lang="en-US" altLang="zh-CN" sz="2400" b="1" u="none">
                <a:solidFill>
                  <a:srgbClr val="FF0000"/>
                </a:solidFill>
              </a:rPr>
              <a:t>,</a:t>
            </a:r>
            <a:r>
              <a:rPr lang="da-DK" altLang="zh-CN" sz="2400" b="1" u="none">
                <a:solidFill>
                  <a:srgbClr val="FF0000"/>
                </a:solidFill>
              </a:rPr>
              <a:t> </a:t>
            </a:r>
            <a:r>
              <a:rPr lang="en-US" altLang="zh-CN" sz="2400" b="1" u="none">
                <a:solidFill>
                  <a:srgbClr val="FF0000"/>
                </a:solidFill>
              </a:rPr>
              <a:t>f,</a:t>
            </a:r>
            <a:r>
              <a:rPr lang="da-DK" altLang="zh-CN" sz="2400" b="1" u="none">
                <a:solidFill>
                  <a:srgbClr val="FF0000"/>
                </a:solidFill>
              </a:rPr>
              <a:t> </a:t>
            </a:r>
            <a:r>
              <a:rPr lang="en-US" altLang="zh-CN" sz="2400" b="1" u="none">
                <a:solidFill>
                  <a:srgbClr val="FF0000"/>
                </a:solidFill>
              </a:rPr>
              <a:t>Q,</a:t>
            </a:r>
            <a:r>
              <a:rPr lang="da-DK" altLang="zh-CN" sz="2400" b="1" u="none">
                <a:solidFill>
                  <a:srgbClr val="FF0000"/>
                </a:solidFill>
              </a:rPr>
              <a:t> </a:t>
            </a:r>
            <a:r>
              <a:rPr lang="en-US" altLang="zh-CN" sz="2400" b="1" u="none">
                <a:solidFill>
                  <a:srgbClr val="FF0000"/>
                </a:solidFill>
              </a:rPr>
              <a:t>Z)</a:t>
            </a:r>
            <a:endParaRPr lang="en-US" altLang="zh-CN" sz="2400" b="1">
              <a:solidFill>
                <a:srgbClr val="FF0000"/>
              </a:solidFill>
            </a:endParaRPr>
          </a:p>
        </p:txBody>
      </p:sp>
      <p:sp>
        <p:nvSpPr>
          <p:cNvPr id="38919" name="Text Box 7">
            <a:extLst>
              <a:ext uri="{FF2B5EF4-FFF2-40B4-BE49-F238E27FC236}">
                <a16:creationId xmlns:a16="http://schemas.microsoft.com/office/drawing/2014/main" id="{DFAA0808-518D-4D8B-5D4F-4D7CA4E49073}"/>
              </a:ext>
            </a:extLst>
          </p:cNvPr>
          <p:cNvSpPr txBox="1">
            <a:spLocks noChangeArrowheads="1"/>
          </p:cNvSpPr>
          <p:nvPr/>
        </p:nvSpPr>
        <p:spPr bwMode="auto">
          <a:xfrm>
            <a:off x="838200" y="4343400"/>
            <a:ext cx="61722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u="none"/>
              <a:t>（</a:t>
            </a:r>
            <a:r>
              <a:rPr lang="en-US" altLang="zh-CN" sz="2400" u="none"/>
              <a:t>1</a:t>
            </a:r>
            <a:r>
              <a:rPr lang="zh-CN" altLang="en-US" sz="2400" u="none"/>
              <a:t>）</a:t>
            </a:r>
            <a:r>
              <a:rPr lang="en-US" altLang="zh-CN" sz="2400" u="none"/>
              <a:t>S</a:t>
            </a:r>
            <a:r>
              <a:rPr lang="zh-CN" altLang="en-US" sz="2400" u="none"/>
              <a:t>、</a:t>
            </a:r>
            <a:r>
              <a:rPr lang="en-US" altLang="zh-CN" sz="2400" u="none"/>
              <a:t>Σ</a:t>
            </a:r>
            <a:r>
              <a:rPr lang="zh-CN" altLang="en-US" sz="2400" u="none"/>
              <a:t>、</a:t>
            </a:r>
            <a:r>
              <a:rPr lang="en-US" altLang="zh-CN" sz="2400" u="none"/>
              <a:t>Z</a:t>
            </a:r>
            <a:r>
              <a:rPr lang="zh-CN" altLang="en-US" sz="2400" u="none"/>
              <a:t>的意义与</a:t>
            </a:r>
            <a:r>
              <a:rPr lang="en-US" altLang="zh-CN" sz="2400" u="none"/>
              <a:t>DFA</a:t>
            </a:r>
            <a:r>
              <a:rPr lang="zh-CN" altLang="en-US" sz="2400" u="none"/>
              <a:t>相同；</a:t>
            </a:r>
          </a:p>
          <a:p>
            <a:pPr eaLnBrk="1" hangingPunct="1">
              <a:lnSpc>
                <a:spcPct val="120000"/>
              </a:lnSpc>
            </a:pPr>
            <a:r>
              <a:rPr lang="zh-CN" altLang="en-US" sz="2400" u="none"/>
              <a:t>（</a:t>
            </a:r>
            <a:r>
              <a:rPr lang="en-US" altLang="zh-CN" sz="2400" u="none"/>
              <a:t>2</a:t>
            </a:r>
            <a:r>
              <a:rPr lang="zh-CN" altLang="en-US" sz="2400" u="none"/>
              <a:t>）</a:t>
            </a:r>
            <a:r>
              <a:rPr lang="en-US" altLang="zh-CN" sz="2400" u="none"/>
              <a:t>f</a:t>
            </a:r>
            <a:r>
              <a:rPr lang="zh-CN" altLang="en-US" sz="2400" u="none"/>
              <a:t>是一个从</a:t>
            </a:r>
            <a:r>
              <a:rPr lang="en-US" altLang="zh-CN" sz="2400" u="none"/>
              <a:t>S×Σ*</a:t>
            </a:r>
            <a:r>
              <a:rPr lang="zh-CN" altLang="en-US" sz="2400" u="none"/>
              <a:t>到</a:t>
            </a:r>
            <a:r>
              <a:rPr lang="en-US" altLang="zh-CN" sz="2400" u="none"/>
              <a:t>S</a:t>
            </a:r>
            <a:r>
              <a:rPr lang="zh-CN" altLang="en-US" sz="2400" u="none"/>
              <a:t>的</a:t>
            </a:r>
            <a:r>
              <a:rPr lang="zh-CN" altLang="en-US" sz="2400" b="1" i="1"/>
              <a:t>子集映射</a:t>
            </a:r>
            <a:r>
              <a:rPr lang="zh-CN" altLang="en-US" sz="2400" u="none"/>
              <a:t>；</a:t>
            </a:r>
          </a:p>
          <a:p>
            <a:pPr eaLnBrk="1" hangingPunct="1">
              <a:lnSpc>
                <a:spcPct val="120000"/>
              </a:lnSpc>
            </a:pPr>
            <a:r>
              <a:rPr lang="zh-CN" altLang="en-US" sz="2400" u="none"/>
              <a:t>（</a:t>
            </a:r>
            <a:r>
              <a:rPr lang="en-US" altLang="zh-CN" sz="2400" u="none"/>
              <a:t>3</a:t>
            </a:r>
            <a:r>
              <a:rPr lang="zh-CN" altLang="en-US" sz="2400" u="none"/>
              <a:t>）</a:t>
            </a:r>
            <a:r>
              <a:rPr lang="en-US" altLang="zh-CN" sz="2400" u="none"/>
              <a:t>Q</a:t>
            </a:r>
            <a:r>
              <a:rPr lang="da-DK" altLang="zh-CN" sz="2400" u="none"/>
              <a:t> </a:t>
            </a:r>
            <a:r>
              <a:rPr lang="en-US" altLang="zh-CN" sz="2400" u="none">
                <a:sym typeface="Symbol" panose="05050102010706020507" pitchFamily="18" charset="2"/>
              </a:rPr>
              <a:t></a:t>
            </a:r>
            <a:r>
              <a:rPr lang="da-DK" altLang="zh-CN" sz="2400" u="none"/>
              <a:t> </a:t>
            </a:r>
            <a:r>
              <a:rPr lang="en-US" altLang="zh-CN" sz="2400" u="none"/>
              <a:t>S</a:t>
            </a:r>
            <a:r>
              <a:rPr lang="zh-CN" altLang="en-US" sz="2400" u="none"/>
              <a:t>，是一个</a:t>
            </a:r>
            <a:r>
              <a:rPr lang="zh-CN" altLang="en-US" sz="2400" b="1" i="1"/>
              <a:t>非空初态集</a:t>
            </a:r>
            <a:r>
              <a:rPr lang="zh-CN" altLang="en-US" sz="2400" u="none"/>
              <a:t>。</a:t>
            </a:r>
          </a:p>
        </p:txBody>
      </p:sp>
    </p:spTree>
  </p:cSld>
  <p:clrMapOvr>
    <a:masterClrMapping/>
  </p:clrMapOvr>
  <p:transition>
    <p:random/>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ext Box 2">
            <a:extLst>
              <a:ext uri="{FF2B5EF4-FFF2-40B4-BE49-F238E27FC236}">
                <a16:creationId xmlns:a16="http://schemas.microsoft.com/office/drawing/2014/main" id="{96A88116-20E6-87F6-017A-60F952D20F2E}"/>
              </a:ext>
            </a:extLst>
          </p:cNvPr>
          <p:cNvSpPr txBox="1">
            <a:spLocks noChangeArrowheads="1"/>
          </p:cNvSpPr>
          <p:nvPr/>
        </p:nvSpPr>
        <p:spPr bwMode="auto">
          <a:xfrm>
            <a:off x="203200" y="1266825"/>
            <a:ext cx="87376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当处理数组说明时，需要把数组的有关信息汇集在一个称为“内情向量”的表格中，以供后来计算数组元素的地址时查询。例如，数组int A[ l1:u1, l2:u2, …, ln:un ] 相应的内情向量见表4.4。</a:t>
            </a:r>
          </a:p>
        </p:txBody>
      </p:sp>
    </p:spTree>
  </p:cSld>
  <p:clrMapOvr>
    <a:masterClrMapping/>
  </p:clrMapOvr>
  <p:transition>
    <p:random/>
  </p:transitio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a:extLst>
              <a:ext uri="{FF2B5EF4-FFF2-40B4-BE49-F238E27FC236}">
                <a16:creationId xmlns:a16="http://schemas.microsoft.com/office/drawing/2014/main" id="{45A22E05-D9FF-B0F9-7D65-50DA99BB6EC2}"/>
              </a:ext>
            </a:extLst>
          </p:cNvPr>
          <p:cNvGraphicFramePr>
            <a:graphicFrameLocks noChangeAspect="1"/>
          </p:cNvGraphicFramePr>
          <p:nvPr/>
        </p:nvGraphicFramePr>
        <p:xfrm>
          <a:off x="0" y="1125538"/>
          <a:ext cx="9144000" cy="4324350"/>
        </p:xfrm>
        <a:graphic>
          <a:graphicData uri="http://schemas.openxmlformats.org/presentationml/2006/ole">
            <mc:AlternateContent xmlns:mc="http://schemas.openxmlformats.org/markup-compatibility/2006">
              <mc:Choice xmlns:v="urn:schemas-microsoft-com:vml" Requires="v">
                <p:oleObj r:id="rId2" imgW="5401373" imgH="1743773" progId="Word.Document.8">
                  <p:embed/>
                </p:oleObj>
              </mc:Choice>
              <mc:Fallback>
                <p:oleObj r:id="rId2" imgW="5401373" imgH="1743773" progId="Word.Document.8">
                  <p:embed/>
                  <p:pic>
                    <p:nvPicPr>
                      <p:cNvPr id="6146" name="Object 2">
                        <a:extLst>
                          <a:ext uri="{FF2B5EF4-FFF2-40B4-BE49-F238E27FC236}">
                            <a16:creationId xmlns:a16="http://schemas.microsoft.com/office/drawing/2014/main" id="{45A22E05-D9FF-B0F9-7D65-50DA99BB6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138" r="15608"/>
                      <a:stretch>
                        <a:fillRect/>
                      </a:stretch>
                    </p:blipFill>
                    <p:spPr bwMode="auto">
                      <a:xfrm>
                        <a:off x="0" y="1125538"/>
                        <a:ext cx="9144000"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2">
            <a:extLst>
              <a:ext uri="{FF2B5EF4-FFF2-40B4-BE49-F238E27FC236}">
                <a16:creationId xmlns:a16="http://schemas.microsoft.com/office/drawing/2014/main" id="{87E6B720-6155-9F55-0593-10DBFEF1BCB6}"/>
              </a:ext>
            </a:extLst>
          </p:cNvPr>
          <p:cNvSpPr txBox="1">
            <a:spLocks noChangeArrowheads="1"/>
          </p:cNvSpPr>
          <p:nvPr/>
        </p:nvSpPr>
        <p:spPr bwMode="auto">
          <a:xfrm>
            <a:off x="188913" y="1266825"/>
            <a:ext cx="8766175"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如果不检查数组引用时的下标是否越界，则内情向量的内容还可以进一步压缩，如l、u、d三栏只用l、d栏即可。显然，内情向量的大小是由数组的维数n所确定的。</a:t>
            </a:r>
          </a:p>
          <a:p>
            <a:pPr algn="just" eaLnBrk="1" hangingPunct="1">
              <a:lnSpc>
                <a:spcPct val="140000"/>
              </a:lnSpc>
              <a:spcBef>
                <a:spcPct val="50000"/>
              </a:spcBef>
            </a:pPr>
            <a:r>
              <a:rPr lang="zh-CN" altLang="en-US"/>
              <a:t>       对静态数组来说，它的每一维上、下界ui和li都是常数，故每维的长度di（从而可求出CONSPART中的C）在编译时就可计算出来，在编译时就能知道数组所需占用存储空间的大小。在这种情况下，内情向量只在编译时有用而无需将其保留到目标程序的运行时刻，因此，可将它安排为符号表的一部分。</a:t>
            </a:r>
          </a:p>
        </p:txBody>
      </p:sp>
    </p:spTree>
  </p:cSld>
  <p:clrMapOvr>
    <a:masterClrMapping/>
  </p:clrMapOvr>
  <p:transition>
    <p:random/>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a:extLst>
              <a:ext uri="{FF2B5EF4-FFF2-40B4-BE49-F238E27FC236}">
                <a16:creationId xmlns:a16="http://schemas.microsoft.com/office/drawing/2014/main" id="{770CE541-153E-7BFF-5DA6-2560FBA15FF7}"/>
              </a:ext>
            </a:extLst>
          </p:cNvPr>
          <p:cNvSpPr txBox="1">
            <a:spLocks noChangeArrowheads="1"/>
          </p:cNvSpPr>
          <p:nvPr/>
        </p:nvSpPr>
        <p:spPr bwMode="auto">
          <a:xfrm>
            <a:off x="174625" y="1268413"/>
            <a:ext cx="8766175"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如果是可变数组，有些维的上、下界ui、li是变量，则某些维的长度di以及C在运行时才能计算出来，因此，数组所需的存储空间大小在程序运行时才能知道。在这种情况下，编译时应分配数组的内情向量表区。在目标程序运行中，当执行到数组A所在的分程序时，把内情向量的各有关成分填入此表区，然后再动态地申请数组所需的存储空间。这表明可变数组在编译时，一方面要分配它的内情向量表区，另一方面必须产生在运行时动态建立内情向量和分配数组空间的目标指令，而这些指令就是在翻译数组说明时产生的。</a:t>
            </a:r>
          </a:p>
        </p:txBody>
      </p:sp>
      <p:sp>
        <p:nvSpPr>
          <p:cNvPr id="210947" name="AutoShape 3">
            <a:hlinkClick r:id="" action="ppaction://hlinkshowjump?jump=firstslide" highlightClick="1"/>
            <a:extLst>
              <a:ext uri="{FF2B5EF4-FFF2-40B4-BE49-F238E27FC236}">
                <a16:creationId xmlns:a16="http://schemas.microsoft.com/office/drawing/2014/main" id="{BFEEE8E8-2506-9F01-2D0C-2D38F1BE9C37}"/>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a:extLst>
              <a:ext uri="{FF2B5EF4-FFF2-40B4-BE49-F238E27FC236}">
                <a16:creationId xmlns:a16="http://schemas.microsoft.com/office/drawing/2014/main" id="{9B7A5BEF-FFD9-6A5B-6818-74B19AF4F99F}"/>
              </a:ext>
            </a:extLst>
          </p:cNvPr>
          <p:cNvSpPr txBox="1">
            <a:spLocks noChangeArrowheads="1"/>
          </p:cNvSpPr>
          <p:nvPr/>
        </p:nvSpPr>
        <p:spPr bwMode="auto">
          <a:xfrm>
            <a:off x="246063" y="574675"/>
            <a:ext cx="8621712"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50000"/>
              </a:spcBef>
            </a:pPr>
            <a:r>
              <a:rPr lang="zh-CN" altLang="en-US" sz="3200" b="1">
                <a:ea typeface="方正宋黑简体" pitchFamily="65" charset="-122"/>
              </a:rPr>
              <a:t>4.9  递归下降语法制导翻译方法简介</a:t>
            </a:r>
          </a:p>
          <a:p>
            <a:pPr algn="just" eaLnBrk="1" hangingPunct="1">
              <a:lnSpc>
                <a:spcPct val="130000"/>
              </a:lnSpc>
              <a:spcBef>
                <a:spcPct val="50000"/>
              </a:spcBef>
            </a:pPr>
            <a:r>
              <a:rPr lang="zh-CN" altLang="en-US"/>
              <a:t>        自底向上分析法适应更多的文法，因此，自底向上分析制导翻译技术也受到普遍重视。但是，自顶向下分析法也有自底向上分析法不可取代的优点，它可以在一个产生式的中间调用语义子程序。例如，假定我们正在为非终结符A寻找匹配，并已确定用A的候选式BCD（即用A→BCD规则），那么可分别在识别出B、C和D之后直接调用某些语义子程序，而无须等到整个候选式匹配完之后。</a:t>
            </a:r>
          </a:p>
        </p:txBody>
      </p:sp>
    </p:spTree>
  </p:cSld>
  <p:clrMapOvr>
    <a:masterClrMapping/>
  </p:clrMapOvr>
  <p:transition>
    <p:random/>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a:extLst>
              <a:ext uri="{FF2B5EF4-FFF2-40B4-BE49-F238E27FC236}">
                <a16:creationId xmlns:a16="http://schemas.microsoft.com/office/drawing/2014/main" id="{BFAD4B19-7FBD-0EFE-B287-F3CC92A5EB64}"/>
              </a:ext>
            </a:extLst>
          </p:cNvPr>
          <p:cNvSpPr txBox="1">
            <a:spLocks noChangeArrowheads="1"/>
          </p:cNvSpPr>
          <p:nvPr/>
        </p:nvSpPr>
        <p:spPr bwMode="auto">
          <a:xfrm>
            <a:off x="246063" y="1268413"/>
            <a:ext cx="86360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为了完整起见，我们简略地讨论一下自顶向下分析制导翻译技术，如递归下降分析制导翻译技术，它的特点是将语义子程序嵌入到每个递归过程中，通过递归子程序内部的局部量和参数来传递语义信息。　　</a:t>
            </a:r>
          </a:p>
          <a:p>
            <a:pPr algn="just" eaLnBrk="1" hangingPunct="1">
              <a:lnSpc>
                <a:spcPct val="130000"/>
              </a:lnSpc>
              <a:spcBef>
                <a:spcPct val="50000"/>
              </a:spcBef>
            </a:pPr>
            <a:r>
              <a:rPr lang="zh-CN" altLang="en-US"/>
              <a:t>        作为一个例子，我们考虑下面关于算术表达式的文法G[E]：</a:t>
            </a:r>
          </a:p>
          <a:p>
            <a:pPr algn="just" eaLnBrk="1" hangingPunct="1">
              <a:lnSpc>
                <a:spcPct val="130000"/>
              </a:lnSpc>
              <a:spcBef>
                <a:spcPct val="50000"/>
              </a:spcBef>
            </a:pPr>
            <a:r>
              <a:rPr lang="zh-CN" altLang="en-US"/>
              <a:t>               G[E]： E→T{+T}</a:t>
            </a:r>
          </a:p>
          <a:p>
            <a:pPr algn="just" eaLnBrk="1" hangingPunct="1">
              <a:lnSpc>
                <a:spcPct val="130000"/>
              </a:lnSpc>
              <a:spcBef>
                <a:spcPct val="50000"/>
              </a:spcBef>
            </a:pPr>
            <a:r>
              <a:rPr lang="zh-CN" altLang="en-US"/>
              <a:t>		　T→F{*F}</a:t>
            </a:r>
          </a:p>
          <a:p>
            <a:pPr algn="just" eaLnBrk="1" hangingPunct="1">
              <a:lnSpc>
                <a:spcPct val="130000"/>
              </a:lnSpc>
              <a:spcBef>
                <a:spcPct val="50000"/>
              </a:spcBef>
            </a:pPr>
            <a:r>
              <a:rPr lang="zh-CN" altLang="en-US"/>
              <a:t>		　F→i∣(E)       (注：在此“{”和“}”为元语言符号)</a:t>
            </a:r>
          </a:p>
        </p:txBody>
      </p:sp>
    </p:spTree>
  </p:cSld>
  <p:clrMapOvr>
    <a:masterClrMapping/>
  </p:clrMapOvr>
  <p:transition>
    <p:random/>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ext Box 2">
            <a:extLst>
              <a:ext uri="{FF2B5EF4-FFF2-40B4-BE49-F238E27FC236}">
                <a16:creationId xmlns:a16="http://schemas.microsoft.com/office/drawing/2014/main" id="{E726E7C9-328C-00A1-F541-A988B4EBB722}"/>
              </a:ext>
            </a:extLst>
          </p:cNvPr>
          <p:cNvSpPr txBox="1">
            <a:spLocks noChangeArrowheads="1"/>
          </p:cNvSpPr>
          <p:nvPr/>
        </p:nvSpPr>
        <p:spPr bwMode="auto">
          <a:xfrm>
            <a:off x="188913" y="1266825"/>
            <a:ext cx="87376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zh-CN"/>
              <a:t>　　关于这个文法的递归下降分析程序见3.3.1节，我们很容易将其改造为如下的递归下降分析制导翻译程序：</a:t>
            </a:r>
          </a:p>
        </p:txBody>
      </p:sp>
    </p:spTree>
  </p:cSld>
  <p:clrMapOvr>
    <a:masterClrMapping/>
  </p:clrMapOvr>
  <p:transition>
    <p:random/>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a:extLst>
              <a:ext uri="{FF2B5EF4-FFF2-40B4-BE49-F238E27FC236}">
                <a16:creationId xmlns:a16="http://schemas.microsoft.com/office/drawing/2014/main" id="{9C224F34-808D-EE2E-4010-587A55952A79}"/>
              </a:ext>
            </a:extLst>
          </p:cNvPr>
          <p:cNvSpPr txBox="1">
            <a:spLocks noChangeArrowheads="1"/>
          </p:cNvSpPr>
          <p:nvPr/>
        </p:nvSpPr>
        <p:spPr bwMode="auto">
          <a:xfrm>
            <a:off x="188913" y="1050925"/>
            <a:ext cx="8737600" cy="531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zh-CN"/>
              <a:t>        E ( )                        			</a:t>
            </a:r>
            <a:r>
              <a:rPr lang="zh-CN" altLang="zh-CN">
                <a:ea typeface="楷体_GB2312" pitchFamily="49" charset="-122"/>
              </a:rPr>
              <a:t>//E→T{+T}</a:t>
            </a:r>
          </a:p>
          <a:p>
            <a:pPr algn="just" eaLnBrk="1" hangingPunct="1">
              <a:lnSpc>
                <a:spcPct val="130000"/>
              </a:lnSpc>
            </a:pPr>
            <a:r>
              <a:rPr lang="zh-CN" altLang="zh-CN"/>
              <a:t>         {</a:t>
            </a:r>
          </a:p>
          <a:p>
            <a:pPr algn="just" eaLnBrk="1" hangingPunct="1">
              <a:lnSpc>
                <a:spcPct val="130000"/>
              </a:lnSpc>
            </a:pPr>
            <a:r>
              <a:rPr lang="zh-CN" altLang="zh-CN"/>
              <a:t>           E</a:t>
            </a:r>
            <a:r>
              <a:rPr lang="zh-CN" altLang="zh-CN" baseline="30000"/>
              <a:t>(1)</a:t>
            </a:r>
            <a:r>
              <a:rPr lang="zh-CN" altLang="zh-CN"/>
              <a:t>.place=T( );                  	//调用过程T</a:t>
            </a:r>
          </a:p>
          <a:p>
            <a:pPr algn="just" eaLnBrk="1" hangingPunct="1">
              <a:lnSpc>
                <a:spcPct val="130000"/>
              </a:lnSpc>
            </a:pPr>
            <a:r>
              <a:rPr lang="zh-CN" altLang="zh-CN"/>
              <a:t>           do{</a:t>
            </a:r>
          </a:p>
          <a:p>
            <a:pPr algn="just" eaLnBrk="1" hangingPunct="1">
              <a:lnSpc>
                <a:spcPct val="130000"/>
              </a:lnSpc>
            </a:pPr>
            <a:r>
              <a:rPr lang="zh-CN" altLang="zh-CN"/>
              <a:t>                scaner( );                     </a:t>
            </a:r>
            <a:r>
              <a:rPr lang="zh-CN" altLang="zh-CN">
                <a:ea typeface="楷体_GB2312" pitchFamily="49" charset="-122"/>
              </a:rPr>
              <a:t> //读进下一个符号</a:t>
            </a:r>
          </a:p>
          <a:p>
            <a:pPr algn="just" eaLnBrk="1" hangingPunct="1">
              <a:lnSpc>
                <a:spcPct val="130000"/>
              </a:lnSpc>
            </a:pPr>
            <a:r>
              <a:rPr lang="zh-CN" altLang="zh-CN"/>
              <a:t>	     E</a:t>
            </a:r>
            <a:r>
              <a:rPr lang="zh-CN" altLang="zh-CN" baseline="30000"/>
              <a:t>(2)</a:t>
            </a:r>
            <a:r>
              <a:rPr lang="zh-CN" altLang="zh-CN"/>
              <a:t>.place=T( );</a:t>
            </a:r>
          </a:p>
          <a:p>
            <a:pPr algn="just" eaLnBrk="1" hangingPunct="1">
              <a:lnSpc>
                <a:spcPct val="130000"/>
              </a:lnSpc>
            </a:pPr>
            <a:r>
              <a:rPr lang="zh-CN" altLang="zh-CN"/>
              <a:t>	     T</a:t>
            </a:r>
            <a:r>
              <a:rPr lang="zh-CN" altLang="zh-CN" baseline="-30000"/>
              <a:t>1</a:t>
            </a:r>
            <a:r>
              <a:rPr lang="zh-CN" altLang="zh-CN"/>
              <a:t>=newtemp;</a:t>
            </a:r>
          </a:p>
          <a:p>
            <a:pPr algn="just" eaLnBrk="1" hangingPunct="1">
              <a:lnSpc>
                <a:spcPct val="130000"/>
              </a:lnSpc>
            </a:pPr>
            <a:r>
              <a:rPr lang="zh-CN" altLang="zh-CN"/>
              <a:t>	      emit(+, E</a:t>
            </a:r>
            <a:r>
              <a:rPr lang="zh-CN" altLang="zh-CN" baseline="30000"/>
              <a:t>(1)</a:t>
            </a:r>
            <a:r>
              <a:rPr lang="zh-CN" altLang="zh-CN"/>
              <a:t>.place, E</a:t>
            </a:r>
            <a:r>
              <a:rPr lang="zh-CN" altLang="zh-CN" baseline="30000"/>
              <a:t>(2)</a:t>
            </a:r>
            <a:r>
              <a:rPr lang="zh-CN" altLang="zh-CN"/>
              <a:t>.place, E</a:t>
            </a:r>
            <a:r>
              <a:rPr lang="zh-CN" altLang="zh-CN" baseline="30000"/>
              <a:t>(1)</a:t>
            </a:r>
            <a:r>
              <a:rPr lang="zh-CN" altLang="zh-CN"/>
              <a:t>.place);</a:t>
            </a:r>
          </a:p>
          <a:p>
            <a:pPr algn="just" eaLnBrk="1" hangingPunct="1">
              <a:lnSpc>
                <a:spcPct val="130000"/>
              </a:lnSpc>
            </a:pPr>
            <a:r>
              <a:rPr lang="zh-CN" altLang="zh-CN"/>
              <a:t>             }while(lookahead=='+');</a:t>
            </a:r>
          </a:p>
          <a:p>
            <a:pPr algn="just" eaLnBrk="1" hangingPunct="1">
              <a:lnSpc>
                <a:spcPct val="130000"/>
              </a:lnSpc>
            </a:pPr>
            <a:r>
              <a:rPr lang="zh-CN" altLang="zh-CN"/>
              <a:t>           return(E</a:t>
            </a:r>
            <a:r>
              <a:rPr lang="zh-CN" altLang="zh-CN" baseline="30000"/>
              <a:t>(1)</a:t>
            </a:r>
            <a:r>
              <a:rPr lang="zh-CN" altLang="zh-CN"/>
              <a:t>.place);</a:t>
            </a:r>
          </a:p>
          <a:p>
            <a:pPr algn="just" eaLnBrk="1" hangingPunct="1">
              <a:lnSpc>
                <a:spcPct val="130000"/>
              </a:lnSpc>
            </a:pPr>
            <a:r>
              <a:rPr lang="zh-CN" altLang="zh-CN"/>
              <a:t>         }</a:t>
            </a:r>
          </a:p>
        </p:txBody>
      </p:sp>
    </p:spTree>
  </p:cSld>
  <p:clrMapOvr>
    <a:masterClrMapping/>
  </p:clrMapOvr>
  <p:transition>
    <p:random/>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a:extLst>
              <a:ext uri="{FF2B5EF4-FFF2-40B4-BE49-F238E27FC236}">
                <a16:creationId xmlns:a16="http://schemas.microsoft.com/office/drawing/2014/main" id="{43F83519-E2AA-7826-4AC7-C13C4AD89249}"/>
              </a:ext>
            </a:extLst>
          </p:cNvPr>
          <p:cNvSpPr txBox="1">
            <a:spLocks noChangeArrowheads="1"/>
          </p:cNvSpPr>
          <p:nvPr/>
        </p:nvSpPr>
        <p:spPr bwMode="auto">
          <a:xfrm>
            <a:off x="217488" y="476250"/>
            <a:ext cx="8723312" cy="634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10000"/>
              </a:lnSpc>
              <a:spcBef>
                <a:spcPct val="50000"/>
              </a:spcBef>
            </a:pPr>
            <a:r>
              <a:rPr lang="zh-CN" altLang="zh-CN"/>
              <a:t> T( )                             		</a:t>
            </a:r>
            <a:r>
              <a:rPr lang="zh-CN" altLang="zh-CN">
                <a:ea typeface="楷体_GB2312" pitchFamily="49" charset="-122"/>
              </a:rPr>
              <a:t>//T→F{*F}</a:t>
            </a:r>
          </a:p>
          <a:p>
            <a:pPr lvl="1" algn="just" eaLnBrk="1" hangingPunct="1">
              <a:lnSpc>
                <a:spcPct val="110000"/>
              </a:lnSpc>
              <a:spcBef>
                <a:spcPct val="50000"/>
              </a:spcBef>
            </a:pPr>
            <a:r>
              <a:rPr lang="zh-CN" altLang="zh-CN"/>
              <a:t>          {</a:t>
            </a:r>
          </a:p>
          <a:p>
            <a:pPr lvl="1" algn="just" eaLnBrk="1" hangingPunct="1">
              <a:lnSpc>
                <a:spcPct val="110000"/>
              </a:lnSpc>
              <a:spcBef>
                <a:spcPct val="50000"/>
              </a:spcBef>
            </a:pPr>
            <a:r>
              <a:rPr lang="zh-CN" altLang="zh-CN"/>
              <a:t>            T</a:t>
            </a:r>
            <a:r>
              <a:rPr lang="zh-CN" altLang="zh-CN" baseline="30000"/>
              <a:t>(1)</a:t>
            </a:r>
            <a:r>
              <a:rPr lang="zh-CN" altLang="zh-CN"/>
              <a:t>.place=F( );</a:t>
            </a:r>
          </a:p>
          <a:p>
            <a:pPr lvl="1" algn="just" eaLnBrk="1" hangingPunct="1">
              <a:lnSpc>
                <a:spcPct val="110000"/>
              </a:lnSpc>
              <a:spcBef>
                <a:spcPct val="50000"/>
              </a:spcBef>
            </a:pPr>
            <a:r>
              <a:rPr lang="zh-CN" altLang="zh-CN"/>
              <a:t>            do{</a:t>
            </a:r>
          </a:p>
          <a:p>
            <a:pPr lvl="1" algn="just" eaLnBrk="1" hangingPunct="1">
              <a:lnSpc>
                <a:spcPct val="110000"/>
              </a:lnSpc>
              <a:spcBef>
                <a:spcPct val="50000"/>
              </a:spcBef>
            </a:pPr>
            <a:r>
              <a:rPr lang="zh-CN" altLang="zh-CN"/>
              <a:t>		scaner( );</a:t>
            </a:r>
          </a:p>
          <a:p>
            <a:pPr lvl="1" algn="just" eaLnBrk="1" hangingPunct="1">
              <a:lnSpc>
                <a:spcPct val="110000"/>
              </a:lnSpc>
              <a:spcBef>
                <a:spcPct val="50000"/>
              </a:spcBef>
            </a:pPr>
            <a:r>
              <a:rPr lang="zh-CN" altLang="zh-CN"/>
              <a:t>		T</a:t>
            </a:r>
            <a:r>
              <a:rPr lang="zh-CN" altLang="zh-CN" baseline="30000"/>
              <a:t>(2)</a:t>
            </a:r>
            <a:r>
              <a:rPr lang="zh-CN" altLang="zh-CN"/>
              <a:t>.place=F( );</a:t>
            </a:r>
          </a:p>
          <a:p>
            <a:pPr lvl="1" algn="just" eaLnBrk="1" hangingPunct="1">
              <a:lnSpc>
                <a:spcPct val="110000"/>
              </a:lnSpc>
              <a:spcBef>
                <a:spcPct val="50000"/>
              </a:spcBef>
            </a:pPr>
            <a:r>
              <a:rPr lang="zh-CN" altLang="zh-CN"/>
              <a:t>		T</a:t>
            </a:r>
            <a:r>
              <a:rPr lang="zh-CN" altLang="zh-CN" baseline="30000"/>
              <a:t>(1)</a:t>
            </a:r>
            <a:r>
              <a:rPr lang="zh-CN" altLang="zh-CN"/>
              <a:t>=newtemp;</a:t>
            </a:r>
          </a:p>
          <a:p>
            <a:pPr lvl="1" algn="just" eaLnBrk="1" hangingPunct="1">
              <a:lnSpc>
                <a:spcPct val="110000"/>
              </a:lnSpc>
              <a:spcBef>
                <a:spcPct val="50000"/>
              </a:spcBef>
            </a:pPr>
            <a:r>
              <a:rPr lang="zh-CN" altLang="zh-CN"/>
              <a:t>		emit(*, T</a:t>
            </a:r>
            <a:r>
              <a:rPr lang="zh-CN" altLang="zh-CN" baseline="30000"/>
              <a:t>(1)</a:t>
            </a:r>
            <a:r>
              <a:rPr lang="zh-CN" altLang="zh-CN"/>
              <a:t>.place, T</a:t>
            </a:r>
            <a:r>
              <a:rPr lang="zh-CN" altLang="zh-CN" baseline="30000"/>
              <a:t>(2)</a:t>
            </a:r>
            <a:r>
              <a:rPr lang="zh-CN" altLang="zh-CN"/>
              <a:t>.place, T</a:t>
            </a:r>
            <a:r>
              <a:rPr lang="zh-CN" altLang="zh-CN" baseline="30000"/>
              <a:t>(1)</a:t>
            </a:r>
            <a:r>
              <a:rPr lang="zh-CN" altLang="zh-CN"/>
              <a:t>.place);</a:t>
            </a:r>
          </a:p>
          <a:p>
            <a:pPr lvl="1" algn="just" eaLnBrk="1" hangingPunct="1">
              <a:lnSpc>
                <a:spcPct val="110000"/>
              </a:lnSpc>
              <a:spcBef>
                <a:spcPct val="50000"/>
              </a:spcBef>
            </a:pPr>
            <a:r>
              <a:rPr lang="zh-CN" altLang="zh-CN"/>
              <a:t>              }while(lookahead=='*');</a:t>
            </a:r>
          </a:p>
          <a:p>
            <a:pPr lvl="1" algn="just" eaLnBrk="1" hangingPunct="1">
              <a:lnSpc>
                <a:spcPct val="110000"/>
              </a:lnSpc>
              <a:spcBef>
                <a:spcPct val="50000"/>
              </a:spcBef>
            </a:pPr>
            <a:r>
              <a:rPr lang="zh-CN" altLang="zh-CN"/>
              <a:t>            return(T</a:t>
            </a:r>
            <a:r>
              <a:rPr lang="zh-CN" altLang="zh-CN" baseline="30000"/>
              <a:t>(1)</a:t>
            </a:r>
            <a:r>
              <a:rPr lang="zh-CN" altLang="zh-CN"/>
              <a:t>.place);</a:t>
            </a:r>
          </a:p>
          <a:p>
            <a:pPr lvl="1" algn="just" eaLnBrk="1" hangingPunct="1">
              <a:lnSpc>
                <a:spcPct val="110000"/>
              </a:lnSpc>
              <a:spcBef>
                <a:spcPct val="50000"/>
              </a:spcBef>
            </a:pPr>
            <a:r>
              <a:rPr lang="zh-CN" altLang="zh-CN"/>
              <a:t>          }</a:t>
            </a:r>
          </a:p>
        </p:txBody>
      </p:sp>
    </p:spTree>
  </p:cSld>
  <p:clrMapOvr>
    <a:masterClrMapping/>
  </p:clrMapOvr>
  <p:transition>
    <p:random/>
  </p:transition>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a:extLst>
              <a:ext uri="{FF2B5EF4-FFF2-40B4-BE49-F238E27FC236}">
                <a16:creationId xmlns:a16="http://schemas.microsoft.com/office/drawing/2014/main" id="{9DFB2FD2-4CBE-C2A7-AC45-925B07A7D7A3}"/>
              </a:ext>
            </a:extLst>
          </p:cNvPr>
          <p:cNvSpPr txBox="1">
            <a:spLocks noChangeArrowheads="1"/>
          </p:cNvSpPr>
          <p:nvPr/>
        </p:nvSpPr>
        <p:spPr bwMode="auto">
          <a:xfrm>
            <a:off x="217488" y="1298575"/>
            <a:ext cx="8664575"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30000"/>
              </a:lnSpc>
              <a:spcBef>
                <a:spcPct val="50000"/>
              </a:spcBef>
            </a:pPr>
            <a:r>
              <a:rPr lang="zh-CN" altLang="zh-CN"/>
              <a:t> F( )                             //F→ (E)│i</a:t>
            </a:r>
          </a:p>
          <a:p>
            <a:pPr lvl="1" algn="just" eaLnBrk="1" hangingPunct="1">
              <a:lnSpc>
                <a:spcPct val="130000"/>
              </a:lnSpc>
              <a:spcBef>
                <a:spcPct val="50000"/>
              </a:spcBef>
            </a:pPr>
            <a:r>
              <a:rPr lang="zh-CN" altLang="zh-CN"/>
              <a:t>          {</a:t>
            </a:r>
          </a:p>
          <a:p>
            <a:pPr lvl="1" algn="just" eaLnBrk="1" hangingPunct="1">
              <a:lnSpc>
                <a:spcPct val="130000"/>
              </a:lnSpc>
              <a:spcBef>
                <a:spcPct val="50000"/>
              </a:spcBef>
            </a:pPr>
            <a:r>
              <a:rPr lang="zh-CN" altLang="zh-CN"/>
              <a:t>            if(lookahead=='i')</a:t>
            </a:r>
          </a:p>
          <a:p>
            <a:pPr lvl="1" algn="just" eaLnBrk="1" hangingPunct="1">
              <a:lnSpc>
                <a:spcPct val="130000"/>
              </a:lnSpc>
              <a:spcBef>
                <a:spcPct val="50000"/>
              </a:spcBef>
            </a:pPr>
            <a:r>
              <a:rPr lang="zh-CN" altLang="zh-CN"/>
              <a:t>             {</a:t>
            </a:r>
          </a:p>
          <a:p>
            <a:pPr lvl="1" algn="just" eaLnBrk="1" hangingPunct="1">
              <a:lnSpc>
                <a:spcPct val="130000"/>
              </a:lnSpc>
              <a:spcBef>
                <a:spcPct val="50000"/>
              </a:spcBef>
            </a:pPr>
            <a:r>
              <a:rPr lang="zh-CN" altLang="zh-CN"/>
              <a:t>               scaner( );</a:t>
            </a:r>
          </a:p>
          <a:p>
            <a:pPr lvl="1" algn="just" eaLnBrk="1" hangingPunct="1">
              <a:lnSpc>
                <a:spcPct val="130000"/>
              </a:lnSpc>
              <a:spcBef>
                <a:spcPct val="50000"/>
              </a:spcBef>
            </a:pPr>
            <a:r>
              <a:rPr lang="zh-CN" altLang="zh-CN"/>
              <a:t>               return(i.place);</a:t>
            </a:r>
          </a:p>
          <a:p>
            <a:pPr lvl="1" algn="just" eaLnBrk="1" hangingPunct="1">
              <a:lnSpc>
                <a:spcPct val="130000"/>
              </a:lnSpc>
              <a:spcBef>
                <a:spcPct val="50000"/>
              </a:spcBef>
            </a:pPr>
            <a:r>
              <a:rPr lang="zh-CN" altLang="zh-CN"/>
              <a:t>             }</a:t>
            </a: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2">
            <a:extLst>
              <a:ext uri="{FF2B5EF4-FFF2-40B4-BE49-F238E27FC236}">
                <a16:creationId xmlns:a16="http://schemas.microsoft.com/office/drawing/2014/main" id="{ECD928B0-D9DB-9C9E-B3AF-AC7B73BE76AE}"/>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39939" name="Text Box 7">
            <a:extLst>
              <a:ext uri="{FF2B5EF4-FFF2-40B4-BE49-F238E27FC236}">
                <a16:creationId xmlns:a16="http://schemas.microsoft.com/office/drawing/2014/main" id="{C4C4C929-85DD-4710-38B2-9C7F113F5275}"/>
              </a:ext>
            </a:extLst>
          </p:cNvPr>
          <p:cNvSpPr txBox="1">
            <a:spLocks noChangeArrowheads="1"/>
          </p:cNvSpPr>
          <p:nvPr/>
        </p:nvSpPr>
        <p:spPr bwMode="auto">
          <a:xfrm>
            <a:off x="1066800" y="2743200"/>
            <a:ext cx="73152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400" u="none"/>
              <a:t>NFA</a:t>
            </a:r>
            <a:r>
              <a:rPr lang="zh-CN" altLang="en-US" sz="2400" u="none"/>
              <a:t>可以有</a:t>
            </a:r>
            <a:r>
              <a:rPr lang="zh-CN" altLang="en-US" sz="2400" b="1"/>
              <a:t>若干个</a:t>
            </a:r>
            <a:r>
              <a:rPr lang="zh-CN" altLang="en-US" sz="2400" u="none"/>
              <a:t>初始状态，而</a:t>
            </a:r>
            <a:r>
              <a:rPr lang="en-US" altLang="zh-CN" sz="2400" u="none"/>
              <a:t>DFA </a:t>
            </a:r>
            <a:r>
              <a:rPr lang="zh-CN" altLang="en-US" sz="2400" b="1"/>
              <a:t>仅有一个</a:t>
            </a:r>
            <a:r>
              <a:rPr lang="zh-CN" altLang="en-US" sz="2400" b="1" u="none"/>
              <a:t> </a:t>
            </a:r>
            <a:r>
              <a:rPr lang="zh-CN" altLang="en-US" sz="2400" u="none"/>
              <a:t>初始状态；</a:t>
            </a:r>
          </a:p>
        </p:txBody>
      </p:sp>
      <p:sp>
        <p:nvSpPr>
          <p:cNvPr id="39940" name="Text Box 8">
            <a:extLst>
              <a:ext uri="{FF2B5EF4-FFF2-40B4-BE49-F238E27FC236}">
                <a16:creationId xmlns:a16="http://schemas.microsoft.com/office/drawing/2014/main" id="{2A76FDE3-ADF1-C6F6-6BF8-DEB1B9516E40}"/>
              </a:ext>
            </a:extLst>
          </p:cNvPr>
          <p:cNvSpPr txBox="1">
            <a:spLocks noChangeArrowheads="1"/>
          </p:cNvSpPr>
          <p:nvPr/>
        </p:nvSpPr>
        <p:spPr bwMode="auto">
          <a:xfrm>
            <a:off x="609600" y="167640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u="none">
                <a:solidFill>
                  <a:srgbClr val="800080"/>
                </a:solidFill>
              </a:rPr>
              <a:t>NFA</a:t>
            </a:r>
            <a:r>
              <a:rPr lang="zh-CN" altLang="en-US" sz="2800" b="1" u="none">
                <a:solidFill>
                  <a:srgbClr val="800080"/>
                </a:solidFill>
              </a:rPr>
              <a:t>和</a:t>
            </a:r>
            <a:r>
              <a:rPr lang="en-US" altLang="zh-CN" sz="2800" b="1" u="none">
                <a:solidFill>
                  <a:srgbClr val="800080"/>
                </a:solidFill>
              </a:rPr>
              <a:t>DFA</a:t>
            </a:r>
            <a:r>
              <a:rPr lang="zh-CN" altLang="en-US" sz="2800" b="1" u="none">
                <a:solidFill>
                  <a:srgbClr val="800080"/>
                </a:solidFill>
              </a:rPr>
              <a:t>的区别</a:t>
            </a:r>
          </a:p>
        </p:txBody>
      </p:sp>
      <p:sp>
        <p:nvSpPr>
          <p:cNvPr id="39941" name="Text Box 9">
            <a:extLst>
              <a:ext uri="{FF2B5EF4-FFF2-40B4-BE49-F238E27FC236}">
                <a16:creationId xmlns:a16="http://schemas.microsoft.com/office/drawing/2014/main" id="{03059CBB-550A-8F19-4934-773406D89876}"/>
              </a:ext>
            </a:extLst>
          </p:cNvPr>
          <p:cNvSpPr txBox="1">
            <a:spLocks noChangeArrowheads="1"/>
          </p:cNvSpPr>
          <p:nvPr/>
        </p:nvSpPr>
        <p:spPr bwMode="auto">
          <a:xfrm>
            <a:off x="1066800" y="43434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u="none"/>
              <a:t>NFA</a:t>
            </a:r>
            <a:r>
              <a:rPr lang="zh-CN" altLang="en-US" sz="2400" u="none"/>
              <a:t>的状态转换函数</a:t>
            </a:r>
            <a:r>
              <a:rPr lang="en-US" altLang="zh-CN" sz="2400" u="none"/>
              <a:t>f</a:t>
            </a:r>
            <a:r>
              <a:rPr lang="zh-CN" altLang="en-US" sz="2400" u="none"/>
              <a:t>是一个多值函数</a:t>
            </a:r>
          </a:p>
        </p:txBody>
      </p:sp>
      <p:sp>
        <p:nvSpPr>
          <p:cNvPr id="39942" name="Rectangle 10">
            <a:extLst>
              <a:ext uri="{FF2B5EF4-FFF2-40B4-BE49-F238E27FC236}">
                <a16:creationId xmlns:a16="http://schemas.microsoft.com/office/drawing/2014/main" id="{35134EA4-7FC8-E22D-E2C9-58D0B5926917}"/>
              </a:ext>
            </a:extLst>
          </p:cNvPr>
          <p:cNvSpPr>
            <a:spLocks noChangeArrowheads="1"/>
          </p:cNvSpPr>
          <p:nvPr/>
        </p:nvSpPr>
        <p:spPr bwMode="auto">
          <a:xfrm>
            <a:off x="533400" y="2667000"/>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800" u="none"/>
              <a:t>♣</a:t>
            </a:r>
          </a:p>
        </p:txBody>
      </p:sp>
      <p:sp>
        <p:nvSpPr>
          <p:cNvPr id="39943" name="Rectangle 11">
            <a:extLst>
              <a:ext uri="{FF2B5EF4-FFF2-40B4-BE49-F238E27FC236}">
                <a16:creationId xmlns:a16="http://schemas.microsoft.com/office/drawing/2014/main" id="{210A45C9-B25D-C40A-778C-0BD923E6E059}"/>
              </a:ext>
            </a:extLst>
          </p:cNvPr>
          <p:cNvSpPr>
            <a:spLocks noChangeArrowheads="1"/>
          </p:cNvSpPr>
          <p:nvPr/>
        </p:nvSpPr>
        <p:spPr bwMode="auto">
          <a:xfrm>
            <a:off x="533400" y="4281488"/>
            <a:ext cx="38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800" u="none"/>
              <a:t>♣</a:t>
            </a:r>
          </a:p>
        </p:txBody>
      </p:sp>
    </p:spTree>
  </p:cSld>
  <p:clrMapOvr>
    <a:masterClrMapping/>
  </p:clrMapOvr>
  <p:transition>
    <p:random/>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a:extLst>
              <a:ext uri="{FF2B5EF4-FFF2-40B4-BE49-F238E27FC236}">
                <a16:creationId xmlns:a16="http://schemas.microsoft.com/office/drawing/2014/main" id="{50A34586-9EC3-9382-C33D-D61E629C5EB1}"/>
              </a:ext>
            </a:extLst>
          </p:cNvPr>
          <p:cNvSpPr txBox="1">
            <a:spLocks noChangeArrowheads="1"/>
          </p:cNvSpPr>
          <p:nvPr/>
        </p:nvSpPr>
        <p:spPr bwMode="auto">
          <a:xfrm>
            <a:off x="188913" y="333375"/>
            <a:ext cx="8709025" cy="65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spcBef>
                <a:spcPct val="50000"/>
              </a:spcBef>
            </a:pPr>
            <a:r>
              <a:rPr lang="zh-CN" altLang="zh-CN"/>
              <a:t> 	else if(lookahead=='(')</a:t>
            </a:r>
          </a:p>
          <a:p>
            <a:pPr algn="just" eaLnBrk="1" hangingPunct="1">
              <a:lnSpc>
                <a:spcPct val="90000"/>
              </a:lnSpc>
              <a:spcBef>
                <a:spcPct val="50000"/>
              </a:spcBef>
            </a:pPr>
            <a:r>
              <a:rPr lang="zh-CN" altLang="zh-CN"/>
              <a:t>              {</a:t>
            </a:r>
          </a:p>
          <a:p>
            <a:pPr algn="just" eaLnBrk="1" hangingPunct="1">
              <a:lnSpc>
                <a:spcPct val="90000"/>
              </a:lnSpc>
              <a:spcBef>
                <a:spcPct val="50000"/>
              </a:spcBef>
            </a:pPr>
            <a:r>
              <a:rPr lang="zh-CN" altLang="zh-CN"/>
              <a:t>                scaner( );</a:t>
            </a:r>
          </a:p>
          <a:p>
            <a:pPr algn="just" eaLnBrk="1" hangingPunct="1">
              <a:lnSpc>
                <a:spcPct val="90000"/>
              </a:lnSpc>
              <a:spcBef>
                <a:spcPct val="50000"/>
              </a:spcBef>
            </a:pPr>
            <a:r>
              <a:rPr lang="zh-CN" altLang="zh-CN"/>
              <a:t>                F.place=E( );</a:t>
            </a:r>
          </a:p>
          <a:p>
            <a:pPr algn="just" eaLnBrk="1" hangingPunct="1">
              <a:lnSpc>
                <a:spcPct val="90000"/>
              </a:lnSpc>
              <a:spcBef>
                <a:spcPct val="50000"/>
              </a:spcBef>
            </a:pPr>
            <a:r>
              <a:rPr lang="zh-CN" altLang="zh-CN"/>
              <a:t>                if(lookahead==')')</a:t>
            </a:r>
          </a:p>
          <a:p>
            <a:pPr algn="just" eaLnBrk="1" hangingPunct="1">
              <a:lnSpc>
                <a:spcPct val="90000"/>
              </a:lnSpc>
              <a:spcBef>
                <a:spcPct val="50000"/>
              </a:spcBef>
            </a:pPr>
            <a:r>
              <a:rPr lang="zh-CN" altLang="zh-CN"/>
              <a:t>                  {</a:t>
            </a:r>
          </a:p>
          <a:p>
            <a:pPr algn="just" eaLnBrk="1" hangingPunct="1">
              <a:lnSpc>
                <a:spcPct val="90000"/>
              </a:lnSpc>
              <a:spcBef>
                <a:spcPct val="50000"/>
              </a:spcBef>
            </a:pPr>
            <a:r>
              <a:rPr lang="zh-CN" altLang="zh-CN"/>
              <a:t>                    scaner( );</a:t>
            </a:r>
          </a:p>
          <a:p>
            <a:pPr algn="just" eaLnBrk="1" hangingPunct="1">
              <a:lnSpc>
                <a:spcPct val="90000"/>
              </a:lnSpc>
              <a:spcBef>
                <a:spcPct val="50000"/>
              </a:spcBef>
            </a:pPr>
            <a:r>
              <a:rPr lang="zh-CN" altLang="zh-CN"/>
              <a:t>                    return(F.place);</a:t>
            </a:r>
          </a:p>
          <a:p>
            <a:pPr algn="just" eaLnBrk="1" hangingPunct="1">
              <a:lnSpc>
                <a:spcPct val="90000"/>
              </a:lnSpc>
              <a:spcBef>
                <a:spcPct val="50000"/>
              </a:spcBef>
            </a:pPr>
            <a:r>
              <a:rPr lang="zh-CN" altLang="zh-CN"/>
              <a:t>                  }</a:t>
            </a:r>
          </a:p>
          <a:p>
            <a:pPr algn="just" eaLnBrk="1" hangingPunct="1">
              <a:lnSpc>
                <a:spcPct val="90000"/>
              </a:lnSpc>
              <a:spcBef>
                <a:spcPct val="50000"/>
              </a:spcBef>
            </a:pPr>
            <a:r>
              <a:rPr lang="zh-CN" altLang="zh-CN"/>
              <a:t>                else error( );</a:t>
            </a:r>
          </a:p>
          <a:p>
            <a:pPr algn="just" eaLnBrk="1" hangingPunct="1">
              <a:lnSpc>
                <a:spcPct val="90000"/>
              </a:lnSpc>
              <a:spcBef>
                <a:spcPct val="50000"/>
              </a:spcBef>
            </a:pPr>
            <a:r>
              <a:rPr lang="zh-CN" altLang="zh-CN"/>
              <a:t>              }</a:t>
            </a:r>
          </a:p>
          <a:p>
            <a:pPr algn="just" eaLnBrk="1" hangingPunct="1">
              <a:lnSpc>
                <a:spcPct val="90000"/>
              </a:lnSpc>
              <a:spcBef>
                <a:spcPct val="50000"/>
              </a:spcBef>
            </a:pPr>
            <a:r>
              <a:rPr lang="zh-CN" altLang="zh-CN"/>
              <a:t>            else error( );</a:t>
            </a:r>
          </a:p>
          <a:p>
            <a:pPr algn="just" eaLnBrk="1" hangingPunct="1">
              <a:lnSpc>
                <a:spcPct val="90000"/>
              </a:lnSpc>
              <a:spcBef>
                <a:spcPct val="50000"/>
              </a:spcBef>
            </a:pPr>
            <a:r>
              <a:rPr lang="zh-CN" altLang="zh-CN"/>
              <a:t>          }</a:t>
            </a:r>
          </a:p>
        </p:txBody>
      </p:sp>
      <p:sp>
        <p:nvSpPr>
          <p:cNvPr id="218115" name="AutoShape 3">
            <a:hlinkClick r:id="" action="ppaction://hlinkshowjump?jump=firstslide" highlightClick="1"/>
            <a:extLst>
              <a:ext uri="{FF2B5EF4-FFF2-40B4-BE49-F238E27FC236}">
                <a16:creationId xmlns:a16="http://schemas.microsoft.com/office/drawing/2014/main" id="{C7E53D4B-69C2-D02C-9DF8-CE16BBFE3BEC}"/>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a:extLst>
              <a:ext uri="{FF2B5EF4-FFF2-40B4-BE49-F238E27FC236}">
                <a16:creationId xmlns:a16="http://schemas.microsoft.com/office/drawing/2014/main" id="{CF536ED3-9EC2-A92C-67CE-46E89022031E}"/>
              </a:ext>
            </a:extLst>
          </p:cNvPr>
          <p:cNvSpPr txBox="1">
            <a:spLocks noChangeArrowheads="1"/>
          </p:cNvSpPr>
          <p:nvPr/>
        </p:nvSpPr>
        <p:spPr bwMode="auto">
          <a:xfrm>
            <a:off x="231775" y="403225"/>
            <a:ext cx="8694738" cy="63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pPr>
            <a:r>
              <a:rPr lang="zh-CN" altLang="zh-CN" sz="3200" b="1">
                <a:ea typeface="方正宋黑简体" pitchFamily="65" charset="-122"/>
              </a:rPr>
              <a:t>习  题  四</a:t>
            </a:r>
          </a:p>
          <a:p>
            <a:pPr algn="just" eaLnBrk="1" hangingPunct="1">
              <a:lnSpc>
                <a:spcPct val="140000"/>
              </a:lnSpc>
            </a:pPr>
            <a:r>
              <a:rPr lang="zh-CN" altLang="zh-CN"/>
              <a:t>　　4.1  完成下列选择题:</a:t>
            </a:r>
          </a:p>
          <a:p>
            <a:pPr algn="just" eaLnBrk="1" hangingPunct="1">
              <a:lnSpc>
                <a:spcPct val="140000"/>
              </a:lnSpc>
            </a:pPr>
            <a:r>
              <a:rPr lang="zh-CN" altLang="zh-CN"/>
              <a:t>　　(1) 四元式之间的联系是通过</a:t>
            </a:r>
            <a:r>
              <a:rPr lang="zh-CN" altLang="zh-CN" u="sng"/>
              <a:t>       </a:t>
            </a:r>
            <a:r>
              <a:rPr lang="zh-CN" altLang="zh-CN"/>
              <a:t>实现的。</a:t>
            </a:r>
          </a:p>
          <a:p>
            <a:pPr algn="just" eaLnBrk="1" hangingPunct="1">
              <a:lnSpc>
                <a:spcPct val="140000"/>
              </a:lnSpc>
            </a:pPr>
            <a:r>
              <a:rPr lang="zh-CN" altLang="zh-CN"/>
              <a:t>　　a. 指示器        b. 临时变量      c. 符号表        d. 程序变量</a:t>
            </a:r>
          </a:p>
          <a:p>
            <a:pPr algn="just" eaLnBrk="1" hangingPunct="1">
              <a:lnSpc>
                <a:spcPct val="140000"/>
              </a:lnSpc>
            </a:pPr>
            <a:r>
              <a:rPr lang="zh-CN" altLang="zh-CN"/>
              <a:t>　　(2) 间接三元式表示法的优点为</a:t>
            </a:r>
            <a:r>
              <a:rPr lang="zh-CN" altLang="zh-CN" u="sng"/>
              <a:t>       </a:t>
            </a:r>
            <a:r>
              <a:rPr lang="zh-CN" altLang="zh-CN"/>
              <a:t>。 </a:t>
            </a:r>
          </a:p>
          <a:p>
            <a:pPr algn="just" eaLnBrk="1" hangingPunct="1">
              <a:lnSpc>
                <a:spcPct val="140000"/>
              </a:lnSpc>
            </a:pPr>
            <a:r>
              <a:rPr lang="zh-CN" altLang="zh-CN"/>
              <a:t>　　a. 采用间接码表，便于优化处理      </a:t>
            </a:r>
          </a:p>
          <a:p>
            <a:pPr algn="just" eaLnBrk="1" hangingPunct="1">
              <a:lnSpc>
                <a:spcPct val="140000"/>
              </a:lnSpc>
            </a:pPr>
            <a:r>
              <a:rPr lang="zh-CN" altLang="zh-CN"/>
              <a:t>　　b. 节省存储空间，不便于表的修改</a:t>
            </a:r>
          </a:p>
          <a:p>
            <a:pPr algn="just" eaLnBrk="1" hangingPunct="1">
              <a:lnSpc>
                <a:spcPct val="140000"/>
              </a:lnSpc>
            </a:pPr>
            <a:r>
              <a:rPr lang="zh-CN" altLang="zh-CN"/>
              <a:t>　　c. 便于优化处理，节省存储空间      </a:t>
            </a:r>
          </a:p>
          <a:p>
            <a:pPr algn="just" eaLnBrk="1" hangingPunct="1">
              <a:lnSpc>
                <a:spcPct val="140000"/>
              </a:lnSpc>
            </a:pPr>
            <a:r>
              <a:rPr lang="zh-CN" altLang="zh-CN"/>
              <a:t>　　d. 节省存储空间，不便于优化处理</a:t>
            </a:r>
          </a:p>
          <a:p>
            <a:pPr algn="just" eaLnBrk="1" hangingPunct="1">
              <a:lnSpc>
                <a:spcPct val="140000"/>
              </a:lnSpc>
            </a:pPr>
            <a:r>
              <a:rPr lang="zh-CN" altLang="zh-CN"/>
              <a:t>　　(3) 表达式(┐A∨B)∧(C∨D)的逆波兰表示为</a:t>
            </a:r>
            <a:r>
              <a:rPr lang="zh-CN" altLang="zh-CN" u="sng"/>
              <a:t>       </a:t>
            </a:r>
            <a:r>
              <a:rPr lang="zh-CN" altLang="zh-CN"/>
              <a:t>。    </a:t>
            </a:r>
          </a:p>
          <a:p>
            <a:pPr algn="just" eaLnBrk="1" hangingPunct="1">
              <a:lnSpc>
                <a:spcPct val="140000"/>
              </a:lnSpc>
            </a:pPr>
            <a:r>
              <a:rPr lang="zh-CN" altLang="zh-CN"/>
              <a:t>　　a. ┐AB∨∧CD∨           		  b. A┐B∨CD∨∧</a:t>
            </a:r>
          </a:p>
          <a:p>
            <a:pPr algn="just" eaLnBrk="1" hangingPunct="1">
              <a:lnSpc>
                <a:spcPct val="140000"/>
              </a:lnSpc>
            </a:pPr>
            <a:r>
              <a:rPr lang="zh-CN" altLang="zh-CN"/>
              <a:t>　　c. AB∨┐CD∨∧           		  d. A┐B∨∧CD∨</a:t>
            </a:r>
          </a:p>
        </p:txBody>
      </p:sp>
    </p:spTree>
  </p:cSld>
  <p:clrMapOvr>
    <a:masterClrMapping/>
  </p:clrMapOvr>
  <p:transition>
    <p:random/>
  </p:transition>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a:extLst>
              <a:ext uri="{FF2B5EF4-FFF2-40B4-BE49-F238E27FC236}">
                <a16:creationId xmlns:a16="http://schemas.microsoft.com/office/drawing/2014/main" id="{E5564A45-00CA-B90E-5C4C-F3AD8B17438E}"/>
              </a:ext>
            </a:extLst>
          </p:cNvPr>
          <p:cNvSpPr txBox="1">
            <a:spLocks noChangeArrowheads="1"/>
          </p:cNvSpPr>
          <p:nvPr/>
        </p:nvSpPr>
        <p:spPr bwMode="auto">
          <a:xfrm>
            <a:off x="203200" y="1296988"/>
            <a:ext cx="8694738"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（3） 表达式(┐A∨B)∧(C∨D)的逆波兰表示为</a:t>
            </a:r>
            <a:r>
              <a:rPr lang="zh-CN" altLang="en-US" u="sng"/>
              <a:t>       </a:t>
            </a:r>
            <a:r>
              <a:rPr lang="zh-CN" altLang="en-US"/>
              <a:t>。    </a:t>
            </a:r>
          </a:p>
          <a:p>
            <a:pPr algn="just" eaLnBrk="1" hangingPunct="1">
              <a:lnSpc>
                <a:spcPct val="130000"/>
              </a:lnSpc>
              <a:spcBef>
                <a:spcPct val="50000"/>
              </a:spcBef>
            </a:pPr>
            <a:r>
              <a:rPr lang="zh-CN" altLang="en-US"/>
              <a:t>　　a. ┐AB∨∧CD∨           		  b. A┐B∨CD∨∧</a:t>
            </a:r>
          </a:p>
          <a:p>
            <a:pPr algn="just" eaLnBrk="1" hangingPunct="1">
              <a:lnSpc>
                <a:spcPct val="130000"/>
              </a:lnSpc>
              <a:spcBef>
                <a:spcPct val="50000"/>
              </a:spcBef>
            </a:pPr>
            <a:r>
              <a:rPr lang="zh-CN" altLang="en-US"/>
              <a:t>　　c. AB∨┐CD∨∧           		  d. A┐B∨∧CD∨</a:t>
            </a:r>
          </a:p>
          <a:p>
            <a:pPr algn="just" eaLnBrk="1" hangingPunct="1">
              <a:lnSpc>
                <a:spcPct val="130000"/>
              </a:lnSpc>
              <a:spcBef>
                <a:spcPct val="50000"/>
              </a:spcBef>
            </a:pPr>
            <a:r>
              <a:rPr lang="zh-CN" altLang="en-US"/>
              <a:t>    （4）表达式 ( ┐A∨B )∧( C∨D ) 的逆波兰表示为       。</a:t>
            </a:r>
          </a:p>
          <a:p>
            <a:pPr algn="just" eaLnBrk="1" hangingPunct="1">
              <a:lnSpc>
                <a:spcPct val="130000"/>
              </a:lnSpc>
              <a:spcBef>
                <a:spcPct val="50000"/>
              </a:spcBef>
            </a:pPr>
            <a:r>
              <a:rPr lang="zh-CN" altLang="en-US"/>
              <a:t>　　   A．┐AB∨∧CD∨           		  B．A┐B∨CD∨∧</a:t>
            </a:r>
          </a:p>
          <a:p>
            <a:pPr algn="just" eaLnBrk="1" hangingPunct="1">
              <a:lnSpc>
                <a:spcPct val="130000"/>
              </a:lnSpc>
              <a:spcBef>
                <a:spcPct val="50000"/>
              </a:spcBef>
            </a:pPr>
            <a:r>
              <a:rPr lang="zh-CN" altLang="en-US"/>
              <a:t>　　   C．AB∨┐CD∨∧           		  D．A┐B∨∧CD∨</a:t>
            </a:r>
          </a:p>
        </p:txBody>
      </p:sp>
    </p:spTree>
  </p:cSld>
  <p:clrMapOvr>
    <a:masterClrMapping/>
  </p:clrMapOvr>
  <p:transition>
    <p:random/>
  </p:transition>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a:extLst>
              <a:ext uri="{FF2B5EF4-FFF2-40B4-BE49-F238E27FC236}">
                <a16:creationId xmlns:a16="http://schemas.microsoft.com/office/drawing/2014/main" id="{3CEB83B5-1545-A6C3-12B6-FAF09146C172}"/>
              </a:ext>
            </a:extLst>
          </p:cNvPr>
          <p:cNvSpPr txBox="1">
            <a:spLocks noChangeArrowheads="1"/>
          </p:cNvSpPr>
          <p:nvPr/>
        </p:nvSpPr>
        <p:spPr bwMode="auto">
          <a:xfrm>
            <a:off x="203200" y="1296988"/>
            <a:ext cx="86947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（5）后缀式________对应的中缀表达式是a-(-b)*c（注：@表示求负运算）。</a:t>
            </a:r>
          </a:p>
          <a:p>
            <a:pPr algn="just" eaLnBrk="1" hangingPunct="1">
              <a:lnSpc>
                <a:spcPct val="130000"/>
              </a:lnSpc>
              <a:spcBef>
                <a:spcPct val="50000"/>
              </a:spcBef>
            </a:pPr>
            <a:r>
              <a:rPr lang="zh-CN" altLang="zh-CN"/>
              <a:t>A．a-b@c*      B．ab@-c*         C． ab-c@*      D．ab@c*-</a:t>
            </a:r>
          </a:p>
          <a:p>
            <a:pPr algn="just" eaLnBrk="1" hangingPunct="1">
              <a:lnSpc>
                <a:spcPct val="130000"/>
              </a:lnSpc>
              <a:spcBef>
                <a:spcPct val="50000"/>
              </a:spcBef>
            </a:pPr>
            <a:r>
              <a:rPr lang="zh-CN" altLang="zh-CN"/>
              <a:t>（6）后缀式ab+cd+/ 可用中缀表达式________来表示。</a:t>
            </a:r>
          </a:p>
          <a:p>
            <a:pPr algn="just" eaLnBrk="1" hangingPunct="1">
              <a:lnSpc>
                <a:spcPct val="130000"/>
              </a:lnSpc>
              <a:spcBef>
                <a:spcPct val="50000"/>
              </a:spcBef>
            </a:pPr>
            <a:r>
              <a:rPr lang="zh-CN" altLang="zh-CN"/>
              <a:t>A．a+b/c+d      B．(a+b)/(c+d)      C．a+b/(c+d)     D．a+b+c/d</a:t>
            </a:r>
          </a:p>
          <a:p>
            <a:pPr algn="just" eaLnBrk="1" hangingPunct="1">
              <a:lnSpc>
                <a:spcPct val="130000"/>
              </a:lnSpc>
              <a:spcBef>
                <a:spcPct val="50000"/>
              </a:spcBef>
            </a:pPr>
            <a:r>
              <a:rPr lang="zh-CN" altLang="zh-CN" b="1">
                <a:latin typeface="宋体" panose="02010600030101010101" pitchFamily="2" charset="-122"/>
                <a:sym typeface="Arial" panose="020B0604020202020204" pitchFamily="34" charset="0"/>
              </a:rPr>
              <a:t>（7）表达式 (a+b)*c的后缀表达式为________。</a:t>
            </a:r>
          </a:p>
          <a:p>
            <a:pPr algn="just" eaLnBrk="1" hangingPunct="1">
              <a:lnSpc>
                <a:spcPct val="130000"/>
              </a:lnSpc>
              <a:spcBef>
                <a:spcPct val="50000"/>
              </a:spcBef>
            </a:pPr>
            <a:r>
              <a:rPr lang="zh-CN" altLang="zh-CN" b="1">
                <a:latin typeface="宋体" panose="02010600030101010101" pitchFamily="2" charset="-122"/>
                <a:sym typeface="Arial" panose="020B0604020202020204" pitchFamily="34" charset="0"/>
              </a:rPr>
              <a:t>A．ab*c+        B．abc*+          C．ab+c*        D．abc+*</a:t>
            </a:r>
          </a:p>
        </p:txBody>
      </p:sp>
    </p:spTree>
  </p:cSld>
  <p:clrMapOvr>
    <a:masterClrMapping/>
  </p:clrMapOvr>
  <p:transition>
    <p:random/>
  </p:transition>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31DF0F8D-2DC2-3A3C-7188-193E5DAB93A9}"/>
              </a:ext>
            </a:extLst>
          </p:cNvPr>
          <p:cNvSpPr>
            <a:spLocks noGrp="1" noChangeArrowheads="1"/>
          </p:cNvSpPr>
          <p:nvPr>
            <p:ph type="body" idx="1"/>
          </p:nvPr>
        </p:nvSpPr>
        <p:spPr>
          <a:xfrm>
            <a:off x="395288" y="1266825"/>
            <a:ext cx="8229600" cy="4683125"/>
          </a:xfrm>
        </p:spPr>
        <p:txBody>
          <a:bodyPr/>
          <a:lstStyle/>
          <a:p>
            <a:pPr marL="0" indent="0" algn="just" eaLnBrk="1" hangingPunct="1">
              <a:lnSpc>
                <a:spcPct val="130000"/>
              </a:lnSpc>
              <a:spcBef>
                <a:spcPct val="50000"/>
              </a:spcBef>
              <a:buFont typeface="Arial" pitchFamily="34" charset="0"/>
              <a:buNone/>
              <a:defRPr/>
            </a:pPr>
            <a:r>
              <a:rPr lang="zh-CN" altLang="en-US" b="0">
                <a:effectLst/>
                <a:latin typeface="宋体" pitchFamily="2" charset="-122"/>
                <a:sym typeface="Arial" pitchFamily="34" charset="0"/>
              </a:rPr>
              <a:t>（</a:t>
            </a:r>
            <a:r>
              <a:rPr lang="en-US" altLang="zh-CN" b="0">
                <a:effectLst/>
                <a:latin typeface="宋体" pitchFamily="2" charset="-122"/>
                <a:sym typeface="Arial" pitchFamily="34" charset="0"/>
              </a:rPr>
              <a:t>8</a:t>
            </a:r>
            <a:r>
              <a:rPr lang="zh-CN" altLang="en-US" b="0">
                <a:effectLst/>
                <a:latin typeface="宋体" pitchFamily="2" charset="-122"/>
                <a:sym typeface="Arial" pitchFamily="34" charset="0"/>
              </a:rPr>
              <a:t>）中间代码生成时所依据的是</a:t>
            </a:r>
            <a:r>
              <a:rPr lang="en-US" altLang="zh-CN" b="0">
                <a:effectLst/>
                <a:latin typeface="宋体" pitchFamily="2" charset="-122"/>
                <a:sym typeface="Arial" pitchFamily="34" charset="0"/>
              </a:rPr>
              <a:t>________</a:t>
            </a:r>
            <a:r>
              <a:rPr lang="zh-CN" altLang="en-US" b="0">
                <a:effectLst/>
                <a:latin typeface="宋体" pitchFamily="2" charset="-122"/>
                <a:sym typeface="Arial" pitchFamily="34" charset="0"/>
              </a:rPr>
              <a:t>。</a:t>
            </a:r>
          </a:p>
          <a:p>
            <a:pPr marL="0" indent="0" algn="just" eaLnBrk="1" hangingPunct="1">
              <a:lnSpc>
                <a:spcPct val="130000"/>
              </a:lnSpc>
              <a:spcBef>
                <a:spcPct val="50000"/>
              </a:spcBef>
              <a:buFont typeface="Arial" pitchFamily="34" charset="0"/>
              <a:buNone/>
              <a:defRPr/>
            </a:pPr>
            <a:r>
              <a:rPr lang="en-US" altLang="zh-CN" b="0">
                <a:effectLst/>
                <a:latin typeface="宋体" pitchFamily="2" charset="-122"/>
                <a:sym typeface="Arial" pitchFamily="34" charset="0"/>
              </a:rPr>
              <a:t>A</a:t>
            </a:r>
            <a:r>
              <a:rPr lang="zh-CN" altLang="en-US" b="0">
                <a:effectLst/>
                <a:latin typeface="宋体" pitchFamily="2" charset="-122"/>
                <a:sym typeface="Arial" pitchFamily="34" charset="0"/>
              </a:rPr>
              <a:t>．语法规则     </a:t>
            </a:r>
            <a:r>
              <a:rPr lang="en-US" altLang="zh-CN" b="0">
                <a:effectLst/>
                <a:latin typeface="宋体" pitchFamily="2" charset="-122"/>
                <a:sym typeface="Arial" pitchFamily="34" charset="0"/>
              </a:rPr>
              <a:t>B</a:t>
            </a:r>
            <a:r>
              <a:rPr lang="zh-CN" altLang="en-US" b="0">
                <a:effectLst/>
                <a:latin typeface="宋体" pitchFamily="2" charset="-122"/>
                <a:sym typeface="Arial" pitchFamily="34" charset="0"/>
              </a:rPr>
              <a:t>．词法规则       </a:t>
            </a:r>
            <a:r>
              <a:rPr lang="en-US" altLang="zh-CN" b="0">
                <a:effectLst/>
                <a:latin typeface="宋体" pitchFamily="2" charset="-122"/>
                <a:sym typeface="Arial" pitchFamily="34" charset="0"/>
              </a:rPr>
              <a:t>C</a:t>
            </a:r>
            <a:r>
              <a:rPr lang="zh-CN" altLang="en-US" b="0">
                <a:effectLst/>
                <a:latin typeface="宋体" pitchFamily="2" charset="-122"/>
                <a:sym typeface="Arial" pitchFamily="34" charset="0"/>
              </a:rPr>
              <a:t>．语义规则     </a:t>
            </a:r>
            <a:r>
              <a:rPr lang="en-US" altLang="zh-CN" b="0">
                <a:effectLst/>
                <a:latin typeface="宋体" pitchFamily="2" charset="-122"/>
                <a:sym typeface="Arial" pitchFamily="34" charset="0"/>
              </a:rPr>
              <a:t>D</a:t>
            </a:r>
            <a:r>
              <a:rPr lang="zh-CN" altLang="en-US" b="0">
                <a:effectLst/>
                <a:latin typeface="宋体" pitchFamily="2" charset="-122"/>
                <a:sym typeface="Arial" pitchFamily="34" charset="0"/>
              </a:rPr>
              <a:t>．等价变换规则</a:t>
            </a:r>
          </a:p>
          <a:p>
            <a:pPr marL="0" indent="0" algn="just" eaLnBrk="1" hangingPunct="1">
              <a:lnSpc>
                <a:spcPct val="130000"/>
              </a:lnSpc>
              <a:spcBef>
                <a:spcPct val="50000"/>
              </a:spcBef>
              <a:buFont typeface="Arial" pitchFamily="34" charset="0"/>
              <a:buNone/>
              <a:defRPr/>
            </a:pPr>
            <a:r>
              <a:rPr lang="zh-CN" altLang="en-US" b="0">
                <a:effectLst/>
                <a:latin typeface="宋体" pitchFamily="2" charset="-122"/>
                <a:sym typeface="Arial" pitchFamily="34" charset="0"/>
              </a:rPr>
              <a:t>（</a:t>
            </a:r>
            <a:r>
              <a:rPr lang="en-US" altLang="zh-CN" b="0">
                <a:effectLst/>
                <a:latin typeface="宋体" pitchFamily="2" charset="-122"/>
                <a:sym typeface="Arial" pitchFamily="34" charset="0"/>
              </a:rPr>
              <a:t>9</a:t>
            </a:r>
            <a:r>
              <a:rPr lang="zh-CN" altLang="en-US" b="0">
                <a:effectLst/>
                <a:latin typeface="宋体" pitchFamily="2" charset="-122"/>
                <a:sym typeface="Arial" pitchFamily="34" charset="0"/>
              </a:rPr>
              <a:t>）四元式表示法的优点为</a:t>
            </a:r>
            <a:r>
              <a:rPr lang="en-US" altLang="zh-CN" b="0">
                <a:effectLst/>
                <a:latin typeface="宋体" pitchFamily="2" charset="-122"/>
                <a:sym typeface="Arial" pitchFamily="34" charset="0"/>
              </a:rPr>
              <a:t>________</a:t>
            </a:r>
            <a:r>
              <a:rPr lang="zh-CN" altLang="en-US" b="0">
                <a:effectLst/>
                <a:latin typeface="宋体" pitchFamily="2" charset="-122"/>
                <a:sym typeface="Arial" pitchFamily="34" charset="0"/>
              </a:rPr>
              <a:t>。</a:t>
            </a:r>
          </a:p>
          <a:p>
            <a:pPr marL="0" indent="0" algn="just" eaLnBrk="1" hangingPunct="1">
              <a:lnSpc>
                <a:spcPct val="130000"/>
              </a:lnSpc>
              <a:spcBef>
                <a:spcPct val="50000"/>
              </a:spcBef>
              <a:buFont typeface="Arial" pitchFamily="34" charset="0"/>
              <a:buNone/>
              <a:defRPr/>
            </a:pPr>
            <a:r>
              <a:rPr lang="en-US" altLang="zh-CN" b="0">
                <a:effectLst/>
                <a:latin typeface="宋体" pitchFamily="2" charset="-122"/>
                <a:sym typeface="Arial" pitchFamily="34" charset="0"/>
              </a:rPr>
              <a:t>A</a:t>
            </a:r>
            <a:r>
              <a:rPr lang="zh-CN" altLang="en-US" b="0">
                <a:effectLst/>
                <a:latin typeface="宋体" pitchFamily="2" charset="-122"/>
                <a:sym typeface="Arial" pitchFamily="34" charset="0"/>
              </a:rPr>
              <a:t>．不便于优化处理但便于表的更动     </a:t>
            </a:r>
            <a:r>
              <a:rPr lang="en-US" altLang="zh-CN" b="0">
                <a:effectLst/>
                <a:latin typeface="宋体" pitchFamily="2" charset="-122"/>
                <a:sym typeface="Arial" pitchFamily="34" charset="0"/>
              </a:rPr>
              <a:t>B</a:t>
            </a:r>
            <a:r>
              <a:rPr lang="zh-CN" altLang="en-US" b="0">
                <a:effectLst/>
                <a:latin typeface="宋体" pitchFamily="2" charset="-122"/>
                <a:sym typeface="Arial" pitchFamily="34" charset="0"/>
              </a:rPr>
              <a:t>．不便于优化处理但节省存储空间  </a:t>
            </a:r>
          </a:p>
          <a:p>
            <a:pPr marL="0" indent="0" algn="just" eaLnBrk="1" hangingPunct="1">
              <a:lnSpc>
                <a:spcPct val="130000"/>
              </a:lnSpc>
              <a:spcBef>
                <a:spcPct val="50000"/>
              </a:spcBef>
              <a:buFont typeface="Arial" pitchFamily="34" charset="0"/>
              <a:buNone/>
              <a:defRPr/>
            </a:pPr>
            <a:r>
              <a:rPr lang="en-US" altLang="zh-CN" b="0">
                <a:effectLst/>
                <a:latin typeface="宋体" pitchFamily="2" charset="-122"/>
                <a:sym typeface="Arial" pitchFamily="34" charset="0"/>
              </a:rPr>
              <a:t>C</a:t>
            </a:r>
            <a:r>
              <a:rPr lang="zh-CN" altLang="en-US" b="0">
                <a:effectLst/>
                <a:latin typeface="宋体" pitchFamily="2" charset="-122"/>
                <a:sym typeface="Arial" pitchFamily="34" charset="0"/>
              </a:rPr>
              <a:t>．便于优化处理也便于表的更动       </a:t>
            </a:r>
            <a:r>
              <a:rPr lang="en-US" altLang="zh-CN" b="0">
                <a:effectLst/>
                <a:latin typeface="宋体" pitchFamily="2" charset="-122"/>
                <a:sym typeface="Arial" pitchFamily="34" charset="0"/>
              </a:rPr>
              <a:t>D</a:t>
            </a:r>
            <a:r>
              <a:rPr lang="zh-CN" altLang="en-US" b="0">
                <a:effectLst/>
                <a:latin typeface="宋体" pitchFamily="2" charset="-122"/>
                <a:sym typeface="Arial" pitchFamily="34" charset="0"/>
              </a:rPr>
              <a:t>．便于表的更动也节省存储空间</a:t>
            </a:r>
          </a:p>
          <a:p>
            <a:pPr marL="0" indent="0" algn="just" eaLnBrk="1" hangingPunct="1">
              <a:lnSpc>
                <a:spcPct val="110000"/>
              </a:lnSpc>
              <a:spcBef>
                <a:spcPct val="50000"/>
              </a:spcBef>
              <a:buFont typeface="Wingdings" panose="05000000000000000000" pitchFamily="2" charset="2"/>
              <a:buNone/>
              <a:defRPr/>
            </a:pPr>
            <a:endParaRPr lang="zh-CN" altLang="en-US" sz="2000"/>
          </a:p>
          <a:p>
            <a:pPr marL="0" indent="0" eaLnBrk="1" hangingPunct="1">
              <a:lnSpc>
                <a:spcPct val="110000"/>
              </a:lnSpc>
              <a:buFont typeface="Wingdings" panose="05000000000000000000" pitchFamily="2" charset="2"/>
              <a:buNone/>
              <a:defRPr/>
            </a:pPr>
            <a:endParaRPr lang="zh-CN" altLang="en-US" sz="2000"/>
          </a:p>
        </p:txBody>
      </p:sp>
    </p:spTree>
  </p:cSld>
  <p:clrMapOvr>
    <a:masterClrMapping/>
  </p:clrMapOvr>
  <p:transition>
    <p:random/>
  </p:transition>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6F781BBF-CFD7-2F26-6EF9-F38CE6D62E60}"/>
              </a:ext>
            </a:extLst>
          </p:cNvPr>
          <p:cNvSpPr>
            <a:spLocks noGrp="1" noChangeArrowheads="1"/>
          </p:cNvSpPr>
          <p:nvPr>
            <p:ph type="body" idx="1"/>
          </p:nvPr>
        </p:nvSpPr>
        <p:spPr>
          <a:xfrm>
            <a:off x="395288" y="1266825"/>
            <a:ext cx="8229600" cy="5616575"/>
          </a:xfrm>
        </p:spPr>
        <p:txBody>
          <a:bodyPr/>
          <a:lstStyle/>
          <a:p>
            <a:pPr marL="0" indent="0" algn="just" eaLnBrk="1" hangingPunct="1">
              <a:lnSpc>
                <a:spcPct val="130000"/>
              </a:lnSpc>
              <a:spcBef>
                <a:spcPct val="50000"/>
              </a:spcBef>
              <a:buFont typeface="Arial" panose="020B0604020202020204" pitchFamily="34" charset="0"/>
              <a:buNone/>
            </a:pPr>
            <a:r>
              <a:rPr lang="zh-CN" altLang="en-US" b="0">
                <a:effectLst/>
                <a:latin typeface="宋体" panose="02010600030101010101" pitchFamily="2" charset="-122"/>
                <a:sym typeface="Arial" panose="020B0604020202020204" pitchFamily="34" charset="0"/>
              </a:rPr>
              <a:t>（10）有一语法制导翻译如下所示：</a:t>
            </a:r>
          </a:p>
          <a:p>
            <a:pPr marL="0" indent="0" algn="just" eaLnBrk="1" hangingPunct="1">
              <a:lnSpc>
                <a:spcPct val="130000"/>
              </a:lnSpc>
              <a:spcBef>
                <a:spcPct val="50000"/>
              </a:spcBef>
              <a:buFont typeface="Arial" panose="020B0604020202020204" pitchFamily="34" charset="0"/>
              <a:buNone/>
            </a:pPr>
            <a:r>
              <a:rPr lang="zh-CN" altLang="en-US" b="0">
                <a:effectLst/>
                <a:latin typeface="宋体" panose="02010600030101010101" pitchFamily="2" charset="-122"/>
                <a:sym typeface="Arial" panose="020B0604020202020204" pitchFamily="34" charset="0"/>
              </a:rPr>
              <a:t>　　	        S→bAb      { print''1'' }</a:t>
            </a:r>
          </a:p>
          <a:p>
            <a:pPr marL="0" indent="0" algn="just" eaLnBrk="1" hangingPunct="1">
              <a:lnSpc>
                <a:spcPct val="130000"/>
              </a:lnSpc>
              <a:spcBef>
                <a:spcPct val="50000"/>
              </a:spcBef>
              <a:buFont typeface="Arial" panose="020B0604020202020204" pitchFamily="34" charset="0"/>
              <a:buNone/>
            </a:pPr>
            <a:r>
              <a:rPr lang="zh-CN" altLang="en-US" b="0">
                <a:effectLst/>
                <a:latin typeface="宋体" panose="02010600030101010101" pitchFamily="2" charset="-122"/>
                <a:sym typeface="Arial" panose="020B0604020202020204" pitchFamily="34" charset="0"/>
              </a:rPr>
              <a:t>　　	        A→ ( B       { print''2'' }</a:t>
            </a:r>
          </a:p>
          <a:p>
            <a:pPr marL="0" indent="0" algn="just" eaLnBrk="1" hangingPunct="1">
              <a:lnSpc>
                <a:spcPct val="130000"/>
              </a:lnSpc>
              <a:spcBef>
                <a:spcPct val="50000"/>
              </a:spcBef>
              <a:buFont typeface="Arial" panose="020B0604020202020204" pitchFamily="34" charset="0"/>
              <a:buNone/>
            </a:pPr>
            <a:r>
              <a:rPr lang="zh-CN" altLang="en-US" b="0">
                <a:effectLst/>
                <a:latin typeface="宋体" panose="02010600030101010101" pitchFamily="2" charset="-122"/>
                <a:sym typeface="Arial" panose="020B0604020202020204" pitchFamily="34" charset="0"/>
              </a:rPr>
              <a:t>　　	        A→a        { print''3'' }</a:t>
            </a:r>
          </a:p>
          <a:p>
            <a:pPr marL="0" indent="0" algn="just" eaLnBrk="1" hangingPunct="1">
              <a:lnSpc>
                <a:spcPct val="130000"/>
              </a:lnSpc>
              <a:spcBef>
                <a:spcPct val="50000"/>
              </a:spcBef>
              <a:buFont typeface="Arial" panose="020B0604020202020204" pitchFamily="34" charset="0"/>
              <a:buNone/>
            </a:pPr>
            <a:r>
              <a:rPr lang="zh-CN" altLang="en-US" b="0">
                <a:effectLst/>
                <a:latin typeface="宋体" panose="02010600030101010101" pitchFamily="2" charset="-122"/>
                <a:sym typeface="Arial" panose="020B0604020202020204" pitchFamily="34" charset="0"/>
              </a:rPr>
              <a:t>　　	        B→Aa )      { print''4'' }</a:t>
            </a:r>
          </a:p>
          <a:p>
            <a:pPr marL="0" indent="0" algn="just" eaLnBrk="1" hangingPunct="1">
              <a:lnSpc>
                <a:spcPct val="130000"/>
              </a:lnSpc>
              <a:spcBef>
                <a:spcPct val="50000"/>
              </a:spcBef>
              <a:buFont typeface="Arial" panose="020B0604020202020204" pitchFamily="34" charset="0"/>
              <a:buNone/>
            </a:pPr>
            <a:r>
              <a:rPr lang="zh-CN" altLang="en-US" b="0">
                <a:effectLst/>
                <a:latin typeface="宋体" panose="02010600030101010101" pitchFamily="2" charset="-122"/>
                <a:sym typeface="Arial" panose="020B0604020202020204" pitchFamily="34" charset="0"/>
              </a:rPr>
              <a:t>若输入序列为b ( ( ( aa ) a ) a ) b，且采用自底向上的分析方法，则输出序列为______。</a:t>
            </a:r>
          </a:p>
          <a:p>
            <a:pPr marL="0" indent="0" algn="just" eaLnBrk="1" hangingPunct="1">
              <a:lnSpc>
                <a:spcPct val="130000"/>
              </a:lnSpc>
              <a:spcBef>
                <a:spcPct val="50000"/>
              </a:spcBef>
              <a:buFont typeface="Arial" panose="020B0604020202020204" pitchFamily="34" charset="0"/>
              <a:buNone/>
            </a:pPr>
            <a:r>
              <a:rPr lang="zh-CN" altLang="en-US" b="0">
                <a:effectLst/>
                <a:latin typeface="宋体" panose="02010600030101010101" pitchFamily="2" charset="-122"/>
                <a:sym typeface="Arial" panose="020B0604020202020204" pitchFamily="34" charset="0"/>
              </a:rPr>
              <a:t>A.32224441   B．34242421  C．12424243    D．34442212</a:t>
            </a:r>
          </a:p>
        </p:txBody>
      </p:sp>
    </p:spTree>
  </p:cSld>
  <p:clrMapOvr>
    <a:masterClrMapping/>
  </p:clrMapOvr>
  <p:transition>
    <p:random/>
  </p:transition>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ext Box 2">
            <a:extLst>
              <a:ext uri="{FF2B5EF4-FFF2-40B4-BE49-F238E27FC236}">
                <a16:creationId xmlns:a16="http://schemas.microsoft.com/office/drawing/2014/main" id="{B95AECD7-1593-7C13-C791-BB27BF61812B}"/>
              </a:ext>
            </a:extLst>
          </p:cNvPr>
          <p:cNvSpPr txBox="1">
            <a:spLocks noChangeArrowheads="1"/>
          </p:cNvSpPr>
          <p:nvPr/>
        </p:nvSpPr>
        <p:spPr bwMode="auto">
          <a:xfrm>
            <a:off x="231775" y="1266825"/>
            <a:ext cx="8751888"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　　4.2  何谓“语法制导翻译”？试给出用语法制导翻译生成中间代码的要点，并用一简例予以说明。</a:t>
            </a:r>
          </a:p>
          <a:p>
            <a:pPr algn="just" eaLnBrk="1" hangingPunct="1">
              <a:lnSpc>
                <a:spcPct val="140000"/>
              </a:lnSpc>
              <a:spcBef>
                <a:spcPct val="50000"/>
              </a:spcBef>
            </a:pPr>
            <a:r>
              <a:rPr lang="zh-CN" altLang="zh-CN"/>
              <a:t>　　4.3  令S.val为文法G[S]生成的二进制数的值，例如对输入串101.101，则S.val=5.625。按照语法制导翻译方法的思想，给出计算S.val的相应的语义规则，G[S]如下：</a:t>
            </a:r>
          </a:p>
          <a:p>
            <a:pPr algn="just" eaLnBrk="1" hangingPunct="1">
              <a:lnSpc>
                <a:spcPct val="140000"/>
              </a:lnSpc>
              <a:spcBef>
                <a:spcPct val="50000"/>
              </a:spcBef>
            </a:pPr>
            <a:r>
              <a:rPr lang="zh-CN" altLang="zh-CN"/>
              <a:t>  	G[S]:	S→L.L∣L</a:t>
            </a:r>
          </a:p>
          <a:p>
            <a:pPr algn="just" eaLnBrk="1" hangingPunct="1">
              <a:lnSpc>
                <a:spcPct val="140000"/>
              </a:lnSpc>
              <a:spcBef>
                <a:spcPct val="50000"/>
              </a:spcBef>
            </a:pPr>
            <a:r>
              <a:rPr lang="zh-CN" altLang="zh-CN"/>
              <a:t>		L→LB∣B</a:t>
            </a:r>
          </a:p>
          <a:p>
            <a:pPr algn="just" eaLnBrk="1" hangingPunct="1">
              <a:lnSpc>
                <a:spcPct val="140000"/>
              </a:lnSpc>
              <a:spcBef>
                <a:spcPct val="50000"/>
              </a:spcBef>
            </a:pPr>
            <a:r>
              <a:rPr lang="zh-CN" altLang="zh-CN"/>
              <a:t>		B→0∣1             </a:t>
            </a:r>
          </a:p>
        </p:txBody>
      </p:sp>
    </p:spTree>
  </p:cSld>
  <p:clrMapOvr>
    <a:masterClrMapping/>
  </p:clrMapOvr>
  <p:transition>
    <p:random/>
  </p:transition>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a:extLst>
              <a:ext uri="{FF2B5EF4-FFF2-40B4-BE49-F238E27FC236}">
                <a16:creationId xmlns:a16="http://schemas.microsoft.com/office/drawing/2014/main" id="{1675BE3F-8B22-613E-D43E-C75F89BADE78}"/>
              </a:ext>
            </a:extLst>
          </p:cNvPr>
          <p:cNvSpPr txBox="1">
            <a:spLocks noChangeArrowheads="1"/>
          </p:cNvSpPr>
          <p:nvPr/>
        </p:nvSpPr>
        <p:spPr bwMode="auto">
          <a:xfrm>
            <a:off x="203200" y="1265238"/>
            <a:ext cx="8709025" cy="367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zh-CN"/>
              <a:t>　　4.4  下面的文法生成变量的类型说明：</a:t>
            </a:r>
          </a:p>
          <a:p>
            <a:pPr algn="just" eaLnBrk="1" hangingPunct="1">
              <a:lnSpc>
                <a:spcPct val="140000"/>
              </a:lnSpc>
            </a:pPr>
            <a:r>
              <a:rPr lang="zh-CN" altLang="zh-CN"/>
              <a:t>	D→id L</a:t>
            </a:r>
          </a:p>
          <a:p>
            <a:pPr algn="just" eaLnBrk="1" hangingPunct="1">
              <a:lnSpc>
                <a:spcPct val="140000"/>
              </a:lnSpc>
            </a:pPr>
            <a:r>
              <a:rPr lang="zh-CN" altLang="zh-CN"/>
              <a:t>	L→,id L∣:T</a:t>
            </a:r>
          </a:p>
          <a:p>
            <a:pPr algn="just" eaLnBrk="1" hangingPunct="1">
              <a:lnSpc>
                <a:spcPct val="140000"/>
              </a:lnSpc>
            </a:pPr>
            <a:r>
              <a:rPr lang="zh-CN" altLang="zh-CN"/>
              <a:t>	T→integer∣real</a:t>
            </a:r>
          </a:p>
          <a:p>
            <a:pPr algn="just" eaLnBrk="1" hangingPunct="1">
              <a:lnSpc>
                <a:spcPct val="140000"/>
              </a:lnSpc>
            </a:pPr>
            <a:r>
              <a:rPr lang="zh-CN" altLang="zh-CN"/>
              <a:t>试构造一个翻译方案，仅使用综合属性，把每个标识符的类型填入符号表中(对所用到的过程，仅说明功能即可，不必具体写出)。</a:t>
            </a:r>
          </a:p>
        </p:txBody>
      </p:sp>
    </p:spTree>
  </p:cSld>
  <p:clrMapOvr>
    <a:masterClrMapping/>
  </p:clrMapOvr>
  <p:transition>
    <p:random/>
  </p:transition>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2">
            <a:extLst>
              <a:ext uri="{FF2B5EF4-FFF2-40B4-BE49-F238E27FC236}">
                <a16:creationId xmlns:a16="http://schemas.microsoft.com/office/drawing/2014/main" id="{179F21F8-732B-31FE-2C55-00150A42F1F4}"/>
              </a:ext>
            </a:extLst>
          </p:cNvPr>
          <p:cNvSpPr txBox="1">
            <a:spLocks noChangeArrowheads="1"/>
          </p:cNvSpPr>
          <p:nvPr/>
        </p:nvSpPr>
        <p:spPr bwMode="auto">
          <a:xfrm>
            <a:off x="203200" y="1265238"/>
            <a:ext cx="870902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zh-CN"/>
              <a:t>　　4.5  写出翻译过程调用语句的语义子程序。在所生成的四元式序列中，要求在转子指令之前的参数四元式par按反序出现(与实现参数的顺序相反)。此时，在翻译过程调用语句时，是否需要语义变量(队列)queue？</a:t>
            </a:r>
          </a:p>
        </p:txBody>
      </p:sp>
    </p:spTree>
  </p:cSld>
  <p:clrMapOvr>
    <a:masterClrMapping/>
  </p:clrMapOvr>
  <p:transition>
    <p:random/>
  </p:transition>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ext Box 2">
            <a:extLst>
              <a:ext uri="{FF2B5EF4-FFF2-40B4-BE49-F238E27FC236}">
                <a16:creationId xmlns:a16="http://schemas.microsoft.com/office/drawing/2014/main" id="{66332C9A-3F4F-A5CC-14C8-48D0702F2B71}"/>
              </a:ext>
            </a:extLst>
          </p:cNvPr>
          <p:cNvSpPr txBox="1">
            <a:spLocks noChangeArrowheads="1"/>
          </p:cNvSpPr>
          <p:nvPr/>
        </p:nvSpPr>
        <p:spPr bwMode="auto">
          <a:xfrm>
            <a:off x="228600" y="1266825"/>
            <a:ext cx="86868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4.6  设某语言的while语句的语法形式为</a:t>
            </a:r>
          </a:p>
          <a:p>
            <a:pPr algn="just" eaLnBrk="1" hangingPunct="1">
              <a:lnSpc>
                <a:spcPct val="130000"/>
              </a:lnSpc>
              <a:spcBef>
                <a:spcPct val="50000"/>
              </a:spcBef>
            </a:pPr>
            <a:r>
              <a:rPr lang="zh-CN" altLang="en-US"/>
              <a:t>		S→ while E do S</a:t>
            </a:r>
            <a:r>
              <a:rPr lang="zh-CN" altLang="en-US" baseline="30000"/>
              <a:t>(1)</a:t>
            </a:r>
            <a:endParaRPr lang="zh-CN" altLang="en-US"/>
          </a:p>
          <a:p>
            <a:pPr algn="just" eaLnBrk="1" hangingPunct="1">
              <a:lnSpc>
                <a:spcPct val="130000"/>
              </a:lnSpc>
              <a:spcBef>
                <a:spcPct val="50000"/>
              </a:spcBef>
            </a:pPr>
            <a:r>
              <a:rPr lang="zh-CN" altLang="en-US"/>
              <a:t>其语义解释如图4–21所示。</a:t>
            </a:r>
          </a:p>
          <a:p>
            <a:pPr algn="just" eaLnBrk="1" hangingPunct="1">
              <a:lnSpc>
                <a:spcPct val="130000"/>
              </a:lnSpc>
              <a:spcBef>
                <a:spcPct val="50000"/>
              </a:spcBef>
            </a:pPr>
            <a:r>
              <a:rPr lang="zh-CN" altLang="en-US"/>
              <a:t>　　(1) 写出适合语法制导翻译的产生式；</a:t>
            </a:r>
          </a:p>
          <a:p>
            <a:pPr algn="just" eaLnBrk="1" hangingPunct="1">
              <a:lnSpc>
                <a:spcPct val="130000"/>
              </a:lnSpc>
              <a:spcBef>
                <a:spcPct val="50000"/>
              </a:spcBef>
            </a:pPr>
            <a:r>
              <a:rPr lang="zh-CN" altLang="en-US"/>
              <a:t>　　(2) 写出每个产生式对应的语义动作。　</a:t>
            </a: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a:extLst>
              <a:ext uri="{FF2B5EF4-FFF2-40B4-BE49-F238E27FC236}">
                <a16:creationId xmlns:a16="http://schemas.microsoft.com/office/drawing/2014/main" id="{01FE5FA6-68CB-01E5-A695-C58531705094}"/>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40963" name="Text Box 3">
            <a:extLst>
              <a:ext uri="{FF2B5EF4-FFF2-40B4-BE49-F238E27FC236}">
                <a16:creationId xmlns:a16="http://schemas.microsoft.com/office/drawing/2014/main" id="{D7831393-6F11-C988-117C-6590E22DDF4D}"/>
              </a:ext>
            </a:extLst>
          </p:cNvPr>
          <p:cNvSpPr txBox="1">
            <a:spLocks noChangeArrowheads="1"/>
          </p:cNvSpPr>
          <p:nvPr/>
        </p:nvSpPr>
        <p:spPr bwMode="auto">
          <a:xfrm>
            <a:off x="1066800" y="2001838"/>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400" u="none"/>
          </a:p>
        </p:txBody>
      </p:sp>
      <p:sp>
        <p:nvSpPr>
          <p:cNvPr id="40964" name="Text Box 5">
            <a:extLst>
              <a:ext uri="{FF2B5EF4-FFF2-40B4-BE49-F238E27FC236}">
                <a16:creationId xmlns:a16="http://schemas.microsoft.com/office/drawing/2014/main" id="{2197729A-2706-CEC1-5217-54E2A6D8E2E3}"/>
              </a:ext>
            </a:extLst>
          </p:cNvPr>
          <p:cNvSpPr txBox="1">
            <a:spLocks noChangeArrowheads="1"/>
          </p:cNvSpPr>
          <p:nvPr/>
        </p:nvSpPr>
        <p:spPr bwMode="auto">
          <a:xfrm>
            <a:off x="990600" y="16764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u="none"/>
              <a:t>对下图所给出的状态</a:t>
            </a:r>
            <a:r>
              <a:rPr lang="en-US" altLang="zh-CN" sz="2400" u="none"/>
              <a:t>s1</a:t>
            </a:r>
            <a:r>
              <a:rPr lang="zh-CN" altLang="en-US" sz="2400" u="none"/>
              <a:t>有：</a:t>
            </a:r>
          </a:p>
        </p:txBody>
      </p:sp>
      <p:pic>
        <p:nvPicPr>
          <p:cNvPr id="40965" name="Picture 6" descr="2-7 拷贝">
            <a:extLst>
              <a:ext uri="{FF2B5EF4-FFF2-40B4-BE49-F238E27FC236}">
                <a16:creationId xmlns:a16="http://schemas.microsoft.com/office/drawing/2014/main" id="{C30ED84D-AA1B-417F-E591-16270ABCC3ED}"/>
              </a:ext>
            </a:extLst>
          </p:cNvPr>
          <p:cNvPicPr>
            <a:picLocks noChangeAspect="1" noChangeArrowheads="1"/>
          </p:cNvPicPr>
          <p:nvPr/>
        </p:nvPicPr>
        <p:blipFill>
          <a:blip r:embed="rId2">
            <a:clrChange>
              <a:clrFrom>
                <a:srgbClr val="FFFFFF"/>
              </a:clrFrom>
              <a:clrTo>
                <a:srgbClr val="FFFFFF">
                  <a:alpha val="0"/>
                </a:srgbClr>
              </a:clrTo>
            </a:clrChange>
            <a:lum bright="-6000" contrast="6000"/>
            <a:extLst>
              <a:ext uri="{28A0092B-C50C-407E-A947-70E740481C1C}">
                <a14:useLocalDpi xmlns:a14="http://schemas.microsoft.com/office/drawing/2010/main" val="0"/>
              </a:ext>
            </a:extLst>
          </a:blip>
          <a:srcRect/>
          <a:stretch>
            <a:fillRect/>
          </a:stretch>
        </p:blipFill>
        <p:spPr bwMode="auto">
          <a:xfrm>
            <a:off x="3124200" y="4491038"/>
            <a:ext cx="2514600"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Oval 7">
            <a:extLst>
              <a:ext uri="{FF2B5EF4-FFF2-40B4-BE49-F238E27FC236}">
                <a16:creationId xmlns:a16="http://schemas.microsoft.com/office/drawing/2014/main" id="{BFAF9511-FC70-5ED6-0C8C-C26A4B23AB7D}"/>
              </a:ext>
            </a:extLst>
          </p:cNvPr>
          <p:cNvSpPr>
            <a:spLocks noChangeArrowheads="1"/>
          </p:cNvSpPr>
          <p:nvPr/>
        </p:nvSpPr>
        <p:spPr bwMode="auto">
          <a:xfrm>
            <a:off x="381000" y="1600200"/>
            <a:ext cx="533400" cy="533400"/>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u="none"/>
              <a:t>例</a:t>
            </a:r>
          </a:p>
        </p:txBody>
      </p:sp>
      <p:sp>
        <p:nvSpPr>
          <p:cNvPr id="40967" name="Text Box 8">
            <a:extLst>
              <a:ext uri="{FF2B5EF4-FFF2-40B4-BE49-F238E27FC236}">
                <a16:creationId xmlns:a16="http://schemas.microsoft.com/office/drawing/2014/main" id="{1BE9002B-FEF5-40D3-635E-9940736FBEEF}"/>
              </a:ext>
            </a:extLst>
          </p:cNvPr>
          <p:cNvSpPr txBox="1">
            <a:spLocks noChangeArrowheads="1"/>
          </p:cNvSpPr>
          <p:nvPr/>
        </p:nvSpPr>
        <p:spPr bwMode="auto">
          <a:xfrm>
            <a:off x="2895600" y="2209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400" u="none"/>
              <a:t>f(s1, a) ={s1, s2, s3}</a:t>
            </a:r>
            <a:endParaRPr lang="en-US" altLang="zh-CN" sz="2400"/>
          </a:p>
        </p:txBody>
      </p:sp>
      <p:sp>
        <p:nvSpPr>
          <p:cNvPr id="40968" name="Text Box 9">
            <a:extLst>
              <a:ext uri="{FF2B5EF4-FFF2-40B4-BE49-F238E27FC236}">
                <a16:creationId xmlns:a16="http://schemas.microsoft.com/office/drawing/2014/main" id="{6D60B62E-3112-CDEB-AAD4-DCAC368D6852}"/>
              </a:ext>
            </a:extLst>
          </p:cNvPr>
          <p:cNvSpPr txBox="1">
            <a:spLocks noChangeArrowheads="1"/>
          </p:cNvSpPr>
          <p:nvPr/>
        </p:nvSpPr>
        <p:spPr bwMode="auto">
          <a:xfrm>
            <a:off x="457200" y="2819400"/>
            <a:ext cx="79248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t>       </a:t>
            </a:r>
            <a:r>
              <a:rPr lang="zh-CN" altLang="en-US" sz="2400" u="none"/>
              <a:t>即</a:t>
            </a:r>
            <a:r>
              <a:rPr lang="en-US" altLang="zh-CN" sz="2400" u="none"/>
              <a:t>f</a:t>
            </a:r>
            <a:r>
              <a:rPr lang="zh-CN" altLang="en-US" sz="2400" u="none"/>
              <a:t>是一个从</a:t>
            </a:r>
            <a:r>
              <a:rPr lang="en-US" altLang="zh-CN" sz="2400" u="none"/>
              <a:t>S×Σ*</a:t>
            </a:r>
            <a:r>
              <a:rPr lang="zh-CN" altLang="en-US" sz="2400" u="none"/>
              <a:t>到</a:t>
            </a:r>
            <a:r>
              <a:rPr lang="en-US" altLang="zh-CN" sz="2400" u="none"/>
              <a:t>S</a:t>
            </a:r>
            <a:r>
              <a:rPr lang="zh-CN" altLang="en-US" sz="2400" u="none"/>
              <a:t>的子集映射；</a:t>
            </a:r>
            <a:r>
              <a:rPr lang="en-US" altLang="zh-CN" sz="2400" u="none"/>
              <a:t>Σ*</a:t>
            </a:r>
            <a:r>
              <a:rPr lang="zh-CN" altLang="en-US" sz="2400" u="none"/>
              <a:t>表示输出边上所标记的不仅是字符，也可以是字。此外，</a:t>
            </a:r>
            <a:r>
              <a:rPr lang="en-US" altLang="zh-CN" sz="2400" u="none"/>
              <a:t>NFA</a:t>
            </a:r>
            <a:r>
              <a:rPr lang="zh-CN" altLang="en-US" sz="2400" u="none"/>
              <a:t>还允许</a:t>
            </a:r>
            <a:r>
              <a:rPr lang="en-US" altLang="zh-CN" sz="2400" u="none"/>
              <a:t>f(s1,ε)={</a:t>
            </a:r>
            <a:r>
              <a:rPr lang="zh-CN" altLang="en-US" sz="2400" u="none"/>
              <a:t>某些状态的集合</a:t>
            </a:r>
            <a:r>
              <a:rPr lang="en-US" altLang="zh-CN" sz="2400" u="none"/>
              <a:t>}</a:t>
            </a:r>
            <a:r>
              <a:rPr lang="zh-CN" altLang="en-US" sz="2400" u="none"/>
              <a:t>，即在</a:t>
            </a:r>
            <a:r>
              <a:rPr lang="en-US" altLang="zh-CN" sz="2400" u="none"/>
              <a:t>NFA</a:t>
            </a:r>
            <a:r>
              <a:rPr lang="zh-CN" altLang="en-US" sz="2400" u="none"/>
              <a:t>的状态转换图中输出边上的标记还可是</a:t>
            </a:r>
            <a:r>
              <a:rPr lang="en-US" altLang="zh-CN" sz="2400" u="none"/>
              <a:t>ε</a:t>
            </a:r>
            <a:r>
              <a:rPr lang="zh-CN" altLang="en-US" sz="2400" u="none"/>
              <a:t>（空字）。</a:t>
            </a:r>
          </a:p>
        </p:txBody>
      </p:sp>
    </p:spTree>
  </p:cSld>
  <p:clrMapOvr>
    <a:masterClrMapping/>
  </p:clrMapOvr>
  <p:transition>
    <p:random/>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AC1749E2-9615-BF84-31D7-F82A71701176}"/>
              </a:ext>
            </a:extLst>
          </p:cNvPr>
          <p:cNvSpPr>
            <a:spLocks noChangeArrowheads="1"/>
          </p:cNvSpPr>
          <p:nvPr/>
        </p:nvSpPr>
        <p:spPr bwMode="auto">
          <a:xfrm>
            <a:off x="2339975" y="4941888"/>
            <a:ext cx="4068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图4–</a:t>
            </a:r>
            <a:r>
              <a:rPr lang="zh-CN" altLang="en-US">
                <a:latin typeface="宋体" panose="02010600030101010101" pitchFamily="2" charset="-122"/>
              </a:rPr>
              <a:t>21</a:t>
            </a:r>
            <a:r>
              <a:rPr lang="zh-CN" altLang="en-US"/>
              <a:t>  习题4.6的语句结构图</a:t>
            </a:r>
          </a:p>
        </p:txBody>
      </p:sp>
      <p:pic>
        <p:nvPicPr>
          <p:cNvPr id="228355" name="Picture 3" descr="4-18">
            <a:extLst>
              <a:ext uri="{FF2B5EF4-FFF2-40B4-BE49-F238E27FC236}">
                <a16:creationId xmlns:a16="http://schemas.microsoft.com/office/drawing/2014/main" id="{15A000ED-0CDB-A171-6789-C9BE03B9C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412875"/>
            <a:ext cx="3671887"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a:extLst>
              <a:ext uri="{FF2B5EF4-FFF2-40B4-BE49-F238E27FC236}">
                <a16:creationId xmlns:a16="http://schemas.microsoft.com/office/drawing/2014/main" id="{1CEC1178-1BE6-0EF6-799D-40CF6BA5188A}"/>
              </a:ext>
            </a:extLst>
          </p:cNvPr>
          <p:cNvSpPr txBox="1">
            <a:spLocks noChangeArrowheads="1"/>
          </p:cNvSpPr>
          <p:nvPr/>
        </p:nvSpPr>
        <p:spPr bwMode="auto">
          <a:xfrm>
            <a:off x="231775" y="1239838"/>
            <a:ext cx="8593138"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4.7 改写4.4.2节中布尔表达式的语义子程序，使得i(1) rop i(2) 不按通常方式翻译为下面的相继两个四元式：</a:t>
            </a:r>
          </a:p>
          <a:p>
            <a:pPr algn="just" eaLnBrk="1" hangingPunct="1">
              <a:lnSpc>
                <a:spcPct val="140000"/>
              </a:lnSpc>
              <a:spcBef>
                <a:spcPct val="50000"/>
              </a:spcBef>
            </a:pPr>
            <a:r>
              <a:rPr lang="zh-CN" altLang="en-US"/>
              <a:t>                   	        ( jrop, i(1), i(2), 0 )</a:t>
            </a:r>
          </a:p>
          <a:p>
            <a:pPr algn="just" eaLnBrk="1" hangingPunct="1">
              <a:lnSpc>
                <a:spcPct val="140000"/>
              </a:lnSpc>
              <a:spcBef>
                <a:spcPct val="50000"/>
              </a:spcBef>
            </a:pPr>
            <a:r>
              <a:rPr lang="zh-CN" altLang="en-US"/>
              <a:t>                   	        ( j, _, _, 0 )</a:t>
            </a:r>
          </a:p>
          <a:p>
            <a:pPr algn="just" eaLnBrk="1" hangingPunct="1">
              <a:lnSpc>
                <a:spcPct val="140000"/>
              </a:lnSpc>
              <a:spcBef>
                <a:spcPct val="50000"/>
              </a:spcBef>
            </a:pPr>
            <a:r>
              <a:rPr lang="zh-CN" altLang="en-US"/>
              <a:t>而是翻译成如下的一个四元式：</a:t>
            </a:r>
          </a:p>
          <a:p>
            <a:pPr algn="just" eaLnBrk="1" hangingPunct="1">
              <a:lnSpc>
                <a:spcPct val="140000"/>
              </a:lnSpc>
              <a:spcBef>
                <a:spcPct val="50000"/>
              </a:spcBef>
            </a:pPr>
            <a:r>
              <a:rPr lang="zh-CN" altLang="en-US"/>
              <a:t>                        	( jnrop, i(1), i(2), 0 )</a:t>
            </a:r>
          </a:p>
        </p:txBody>
      </p:sp>
    </p:spTree>
  </p:cSld>
  <p:clrMapOvr>
    <a:masterClrMapping/>
  </p:clrMapOvr>
  <p:transition>
    <p:random/>
  </p:transition>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a:extLst>
              <a:ext uri="{FF2B5EF4-FFF2-40B4-BE49-F238E27FC236}">
                <a16:creationId xmlns:a16="http://schemas.microsoft.com/office/drawing/2014/main" id="{921FACDD-E7C0-AE18-9033-C7754D913145}"/>
              </a:ext>
            </a:extLst>
          </p:cNvPr>
          <p:cNvSpPr txBox="1">
            <a:spLocks noChangeArrowheads="1"/>
          </p:cNvSpPr>
          <p:nvPr/>
        </p:nvSpPr>
        <p:spPr bwMode="auto">
          <a:xfrm>
            <a:off x="231775" y="1311275"/>
            <a:ext cx="8593138"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zh-CN"/>
              <a:t>使得当i(1) rop i(2) 为假时发生转移，而为真时并不发生转移（即顺序执行下一个四元式），从而产生效率较高的四元式代码。</a:t>
            </a:r>
          </a:p>
        </p:txBody>
      </p:sp>
    </p:spTree>
  </p:cSld>
  <p:clrMapOvr>
    <a:masterClrMapping/>
  </p:clrMapOvr>
  <p:transition>
    <p:random/>
  </p:transition>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a:extLst>
              <a:ext uri="{FF2B5EF4-FFF2-40B4-BE49-F238E27FC236}">
                <a16:creationId xmlns:a16="http://schemas.microsoft.com/office/drawing/2014/main" id="{EE359622-E3AC-1AA0-B69D-246A95F2C3F5}"/>
              </a:ext>
            </a:extLst>
          </p:cNvPr>
          <p:cNvSpPr txBox="1">
            <a:spLocks noChangeArrowheads="1"/>
          </p:cNvSpPr>
          <p:nvPr/>
        </p:nvSpPr>
        <p:spPr bwMode="auto">
          <a:xfrm>
            <a:off x="174625" y="1211263"/>
            <a:ext cx="8766175"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zh-CN"/>
              <a:t>　　4.8  按照4.5.3节的三种基本控制结构的文法将下面的语句翻译成四元式序列:</a:t>
            </a:r>
          </a:p>
          <a:p>
            <a:pPr lvl="2" algn="just" eaLnBrk="1" hangingPunct="1">
              <a:lnSpc>
                <a:spcPct val="130000"/>
              </a:lnSpc>
              <a:spcBef>
                <a:spcPct val="50000"/>
              </a:spcBef>
            </a:pPr>
            <a:r>
              <a:rPr lang="zh-CN" altLang="zh-CN"/>
              <a:t>while (A&lt;C∧B&lt;D)</a:t>
            </a:r>
          </a:p>
          <a:p>
            <a:pPr lvl="2" algn="just" eaLnBrk="1" hangingPunct="1">
              <a:lnSpc>
                <a:spcPct val="130000"/>
              </a:lnSpc>
              <a:spcBef>
                <a:spcPct val="50000"/>
              </a:spcBef>
            </a:pPr>
            <a:r>
              <a:rPr lang="zh-CN" altLang="zh-CN"/>
              <a:t>{</a:t>
            </a:r>
          </a:p>
          <a:p>
            <a:pPr lvl="2" algn="just" eaLnBrk="1" hangingPunct="1">
              <a:lnSpc>
                <a:spcPct val="130000"/>
              </a:lnSpc>
              <a:spcBef>
                <a:spcPct val="50000"/>
              </a:spcBef>
            </a:pPr>
            <a:r>
              <a:rPr lang="zh-CN" altLang="zh-CN"/>
              <a:t>if (A≥1) C=C+1;</a:t>
            </a:r>
          </a:p>
          <a:p>
            <a:pPr lvl="2" algn="just" eaLnBrk="1" hangingPunct="1">
              <a:lnSpc>
                <a:spcPct val="130000"/>
              </a:lnSpc>
              <a:spcBef>
                <a:spcPct val="50000"/>
              </a:spcBef>
            </a:pPr>
            <a:r>
              <a:rPr lang="zh-CN" altLang="zh-CN"/>
              <a:t>else while (A≤D)</a:t>
            </a:r>
          </a:p>
          <a:p>
            <a:pPr lvl="2" algn="just" eaLnBrk="1" hangingPunct="1">
              <a:lnSpc>
                <a:spcPct val="130000"/>
              </a:lnSpc>
              <a:spcBef>
                <a:spcPct val="50000"/>
              </a:spcBef>
            </a:pPr>
            <a:r>
              <a:rPr lang="zh-CN" altLang="zh-CN"/>
              <a:t>A=A+2;</a:t>
            </a:r>
          </a:p>
          <a:p>
            <a:pPr lvl="2" algn="just" eaLnBrk="1" hangingPunct="1">
              <a:lnSpc>
                <a:spcPct val="130000"/>
              </a:lnSpc>
              <a:spcBef>
                <a:spcPct val="50000"/>
              </a:spcBef>
            </a:pPr>
            <a:r>
              <a:rPr lang="zh-CN" altLang="zh-CN"/>
              <a:t>}</a:t>
            </a:r>
          </a:p>
        </p:txBody>
      </p:sp>
    </p:spTree>
  </p:cSld>
  <p:clrMapOvr>
    <a:masterClrMapping/>
  </p:clrMapOvr>
  <p:transition>
    <p:random/>
  </p:transition>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a:extLst>
              <a:ext uri="{FF2B5EF4-FFF2-40B4-BE49-F238E27FC236}">
                <a16:creationId xmlns:a16="http://schemas.microsoft.com/office/drawing/2014/main" id="{11060E9C-8E18-0F7D-9E15-A94DC63A1072}"/>
              </a:ext>
            </a:extLst>
          </p:cNvPr>
          <p:cNvSpPr txBox="1">
            <a:spLocks noChangeArrowheads="1"/>
          </p:cNvSpPr>
          <p:nvPr/>
        </p:nvSpPr>
        <p:spPr bwMode="auto">
          <a:xfrm>
            <a:off x="203200" y="1250950"/>
            <a:ext cx="8694738"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zh-CN"/>
              <a:t>　　4.9  按照4.5.3节的三种基本控制结构的文法将下面的语句翻译成四元式序列：</a:t>
            </a:r>
          </a:p>
          <a:p>
            <a:pPr lvl="1" algn="just" eaLnBrk="1" hangingPunct="1">
              <a:spcBef>
                <a:spcPct val="50000"/>
              </a:spcBef>
            </a:pPr>
            <a:r>
              <a:rPr lang="zh-CN" altLang="zh-CN"/>
              <a:t>    while (a∨b)</a:t>
            </a:r>
          </a:p>
          <a:p>
            <a:pPr lvl="1" algn="just" eaLnBrk="1" hangingPunct="1">
              <a:spcBef>
                <a:spcPct val="50000"/>
              </a:spcBef>
            </a:pPr>
            <a:r>
              <a:rPr lang="zh-CN" altLang="zh-CN"/>
              <a:t>      if(x&lt;y)</a:t>
            </a:r>
          </a:p>
          <a:p>
            <a:pPr lvl="1" algn="just" eaLnBrk="1" hangingPunct="1">
              <a:spcBef>
                <a:spcPct val="50000"/>
              </a:spcBef>
            </a:pPr>
            <a:r>
              <a:rPr lang="zh-CN" altLang="zh-CN"/>
              <a:t>        while(c∧d)</a:t>
            </a:r>
          </a:p>
          <a:p>
            <a:pPr lvl="1" algn="just" eaLnBrk="1" hangingPunct="1">
              <a:spcBef>
                <a:spcPct val="50000"/>
              </a:spcBef>
            </a:pPr>
            <a:r>
              <a:rPr lang="zh-CN" altLang="zh-CN"/>
              <a:t>          k=k+1；</a:t>
            </a:r>
          </a:p>
          <a:p>
            <a:pPr lvl="1" algn="just" eaLnBrk="1" hangingPunct="1">
              <a:spcBef>
                <a:spcPct val="50000"/>
              </a:spcBef>
            </a:pPr>
            <a:r>
              <a:rPr lang="zh-CN" altLang="zh-CN"/>
              <a:t>      else</a:t>
            </a:r>
          </a:p>
          <a:p>
            <a:pPr lvl="1" algn="just" eaLnBrk="1" hangingPunct="1">
              <a:spcBef>
                <a:spcPct val="50000"/>
              </a:spcBef>
            </a:pPr>
            <a:r>
              <a:rPr lang="zh-CN" altLang="zh-CN"/>
              <a:t>        if(m&lt;n∧k&lt;q)</a:t>
            </a:r>
          </a:p>
          <a:p>
            <a:pPr lvl="1" algn="just" eaLnBrk="1" hangingPunct="1">
              <a:spcBef>
                <a:spcPct val="50000"/>
              </a:spcBef>
            </a:pPr>
            <a:r>
              <a:rPr lang="zh-CN" altLang="zh-CN"/>
              <a:t>          m=k；</a:t>
            </a:r>
          </a:p>
        </p:txBody>
      </p:sp>
    </p:spTree>
  </p:cSld>
  <p:clrMapOvr>
    <a:masterClrMapping/>
  </p:clrMapOvr>
  <p:transition>
    <p:random/>
  </p:transition>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a:extLst>
              <a:ext uri="{FF2B5EF4-FFF2-40B4-BE49-F238E27FC236}">
                <a16:creationId xmlns:a16="http://schemas.microsoft.com/office/drawing/2014/main" id="{E29D4D5E-7B15-65D7-22D0-D315765CFC07}"/>
              </a:ext>
            </a:extLst>
          </p:cNvPr>
          <p:cNvSpPr txBox="1">
            <a:spLocks noChangeArrowheads="1"/>
          </p:cNvSpPr>
          <p:nvPr/>
        </p:nvSpPr>
        <p:spPr bwMode="auto">
          <a:xfrm>
            <a:off x="174625" y="1266825"/>
            <a:ext cx="879475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else</a:t>
            </a:r>
          </a:p>
          <a:p>
            <a:pPr algn="just" eaLnBrk="1" hangingPunct="1">
              <a:lnSpc>
                <a:spcPct val="140000"/>
              </a:lnSpc>
            </a:pPr>
            <a:r>
              <a:rPr lang="zh-CN" altLang="en-US"/>
              <a:t>          while(m≠k)</a:t>
            </a:r>
          </a:p>
          <a:p>
            <a:pPr algn="just" eaLnBrk="1" hangingPunct="1">
              <a:lnSpc>
                <a:spcPct val="140000"/>
              </a:lnSpc>
            </a:pPr>
            <a:r>
              <a:rPr lang="zh-CN" altLang="en-US"/>
              <a:t>            m=m+1；       </a:t>
            </a:r>
          </a:p>
          <a:p>
            <a:pPr algn="just" eaLnBrk="1" hangingPunct="1">
              <a:lnSpc>
                <a:spcPct val="140000"/>
              </a:lnSpc>
            </a:pPr>
            <a:r>
              <a:rPr lang="zh-CN" altLang="en-US"/>
              <a:t>       4.10有一张纸厚0.5mm，假如它足够大且不断把它对折，问对折多少次后它的厚度可以达到珠穆朗玛峰的高度（8848m）。设纸厚随对折次数变化为h（初始为0.5mm）、对折次数为n、循环控制变量为a且8848m=8848000mm，下面是实现求解的程序段，将该程序段翻译成四元式序列。</a:t>
            </a:r>
          </a:p>
        </p:txBody>
      </p:sp>
    </p:spTree>
  </p:cSld>
  <p:clrMapOvr>
    <a:masterClrMapping/>
  </p:clrMapOvr>
  <p:transition>
    <p:random/>
  </p:transition>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413A1C46-7CFB-9449-9368-361605B1B554}"/>
              </a:ext>
            </a:extLst>
          </p:cNvPr>
          <p:cNvSpPr>
            <a:spLocks noGrp="1" noChangeArrowheads="1"/>
          </p:cNvSpPr>
          <p:nvPr>
            <p:ph type="body" idx="1"/>
          </p:nvPr>
        </p:nvSpPr>
        <p:spPr>
          <a:xfrm>
            <a:off x="466725" y="981075"/>
            <a:ext cx="8229600" cy="5256213"/>
          </a:xfrm>
        </p:spPr>
        <p:txBody>
          <a:bodyPr/>
          <a:lstStyle/>
          <a:p>
            <a:pPr marL="0" indent="0" algn="just" eaLnBrk="1" hangingPunct="1">
              <a:lnSpc>
                <a:spcPct val="14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n=0, a=1;</a:t>
            </a:r>
          </a:p>
          <a:p>
            <a:pPr marL="0" indent="0" algn="just" eaLnBrk="1" hangingPunct="1">
              <a:lnSpc>
                <a:spcPct val="14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h=0.5;</a:t>
            </a:r>
          </a:p>
          <a:p>
            <a:pPr marL="0" indent="0" algn="just" eaLnBrk="1" hangingPunct="1">
              <a:lnSpc>
                <a:spcPct val="14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while( a )</a:t>
            </a:r>
          </a:p>
          <a:p>
            <a:pPr marL="0" indent="0" algn="just" eaLnBrk="1" hangingPunct="1">
              <a:lnSpc>
                <a:spcPct val="14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a:t>
            </a:r>
          </a:p>
          <a:p>
            <a:pPr marL="0" indent="0" algn="just" eaLnBrk="1" hangingPunct="1">
              <a:lnSpc>
                <a:spcPct val="14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n++;</a:t>
            </a:r>
          </a:p>
          <a:p>
            <a:pPr marL="0" indent="0" algn="just" eaLnBrk="1" hangingPunct="1">
              <a:lnSpc>
                <a:spcPct val="14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h=h*2;</a:t>
            </a:r>
          </a:p>
          <a:p>
            <a:pPr marL="0" indent="0" algn="just" eaLnBrk="1" hangingPunct="1">
              <a:lnSpc>
                <a:spcPct val="14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if( h&gt;=8848000 )</a:t>
            </a:r>
          </a:p>
          <a:p>
            <a:pPr marL="0" indent="0" algn="just" eaLnBrk="1" hangingPunct="1">
              <a:lnSpc>
                <a:spcPct val="14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a=0;</a:t>
            </a:r>
          </a:p>
          <a:p>
            <a:pPr marL="0" indent="0" algn="just" eaLnBrk="1" hangingPunct="1">
              <a:lnSpc>
                <a:spcPct val="14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a:t>
            </a:r>
          </a:p>
        </p:txBody>
      </p:sp>
    </p:spTree>
  </p:cSld>
  <p:clrMapOvr>
    <a:masterClrMapping/>
  </p:clrMapOvr>
  <p:transition>
    <p:random/>
  </p:transition>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a:extLst>
              <a:ext uri="{FF2B5EF4-FFF2-40B4-BE49-F238E27FC236}">
                <a16:creationId xmlns:a16="http://schemas.microsoft.com/office/drawing/2014/main" id="{C3721B1C-9B80-924E-0360-34B66463CADA}"/>
              </a:ext>
            </a:extLst>
          </p:cNvPr>
          <p:cNvSpPr txBox="1">
            <a:spLocks noChangeArrowheads="1"/>
          </p:cNvSpPr>
          <p:nvPr/>
        </p:nvSpPr>
        <p:spPr bwMode="auto">
          <a:xfrm>
            <a:off x="188913" y="1312863"/>
            <a:ext cx="8737600"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4.11 求自然对数的底数e的程序段如下，将该程序段翻译成四元式序列。</a:t>
            </a:r>
          </a:p>
          <a:p>
            <a:pPr algn="just" eaLnBrk="1" hangingPunct="1">
              <a:lnSpc>
                <a:spcPct val="140000"/>
              </a:lnSpc>
            </a:pPr>
            <a:r>
              <a:rPr lang="zh-CN" altLang="en-US"/>
              <a:t>                                   e=1, n=1;</a:t>
            </a:r>
          </a:p>
          <a:p>
            <a:pPr algn="just" eaLnBrk="1" hangingPunct="1">
              <a:lnSpc>
                <a:spcPct val="140000"/>
              </a:lnSpc>
            </a:pPr>
            <a:r>
              <a:rPr lang="zh-CN" altLang="en-US"/>
              <a:t>                                  for( i=1; 1/n&gt;=0.000001; i++ )</a:t>
            </a:r>
          </a:p>
          <a:p>
            <a:pPr algn="just" eaLnBrk="1" hangingPunct="1">
              <a:lnSpc>
                <a:spcPct val="140000"/>
              </a:lnSpc>
            </a:pPr>
            <a:r>
              <a:rPr lang="zh-CN" altLang="en-US"/>
              <a:t>                                 {</a:t>
            </a:r>
          </a:p>
          <a:p>
            <a:pPr algn="just" eaLnBrk="1" hangingPunct="1">
              <a:lnSpc>
                <a:spcPct val="140000"/>
              </a:lnSpc>
            </a:pPr>
            <a:r>
              <a:rPr lang="zh-CN" altLang="en-US"/>
              <a:t>                                        n=n*i;</a:t>
            </a:r>
          </a:p>
          <a:p>
            <a:pPr algn="just" eaLnBrk="1" hangingPunct="1">
              <a:lnSpc>
                <a:spcPct val="140000"/>
              </a:lnSpc>
            </a:pPr>
            <a:r>
              <a:rPr lang="zh-CN" altLang="en-US"/>
              <a:t>                                        e=e+1/n;</a:t>
            </a:r>
          </a:p>
          <a:p>
            <a:pPr algn="just" eaLnBrk="1" hangingPunct="1">
              <a:lnSpc>
                <a:spcPct val="140000"/>
              </a:lnSpc>
            </a:pPr>
            <a:r>
              <a:rPr lang="zh-CN" altLang="en-US"/>
              <a:t>                                 }</a:t>
            </a:r>
          </a:p>
        </p:txBody>
      </p:sp>
      <p:sp>
        <p:nvSpPr>
          <p:cNvPr id="235523" name="AutoShape 3">
            <a:hlinkClick r:id="" action="ppaction://hlinkshowjump?jump=firstslide" highlightClick="1"/>
            <a:extLst>
              <a:ext uri="{FF2B5EF4-FFF2-40B4-BE49-F238E27FC236}">
                <a16:creationId xmlns:a16="http://schemas.microsoft.com/office/drawing/2014/main" id="{43A80E3D-72E8-8BF4-188C-E995506B1A2A}"/>
              </a:ext>
            </a:extLst>
          </p:cNvPr>
          <p:cNvSpPr>
            <a:spLocks noChangeArrowheads="1"/>
          </p:cNvSpPr>
          <p:nvPr/>
        </p:nvSpPr>
        <p:spPr bwMode="auto">
          <a:xfrm>
            <a:off x="8459788" y="6356350"/>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86A94476-0388-1A19-A9EC-A72774F7C221}"/>
              </a:ext>
            </a:extLst>
          </p:cNvPr>
          <p:cNvSpPr>
            <a:spLocks noGrp="1" noChangeArrowheads="1"/>
          </p:cNvSpPr>
          <p:nvPr>
            <p:ph type="body" idx="1"/>
          </p:nvPr>
        </p:nvSpPr>
        <p:spPr>
          <a:xfrm>
            <a:off x="395288" y="1270000"/>
            <a:ext cx="8229600" cy="4751388"/>
          </a:xfrm>
        </p:spPr>
        <p:txBody>
          <a:bodyPr/>
          <a:lstStyle/>
          <a:p>
            <a:pPr marL="0" indent="0" eaLnBrk="1" hangingPunct="1">
              <a:lnSpc>
                <a:spcPct val="110000"/>
              </a:lnSpc>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4.12 已知源程序如下：</a:t>
            </a:r>
          </a:p>
          <a:p>
            <a:pPr marL="0" indent="0" algn="just" eaLnBrk="1" hangingPunct="1">
              <a:lnSpc>
                <a:spcPct val="140000"/>
              </a:lnSpc>
              <a:buFont typeface="Arial" panose="020B0604020202020204" pitchFamily="34" charset="0"/>
              <a:buNone/>
            </a:pPr>
            <a:r>
              <a:rPr lang="zh-CN" altLang="en-US" b="0">
                <a:effectLst/>
                <a:latin typeface="Times New Roman" panose="02020603050405020304" pitchFamily="18" charset="0"/>
                <a:sym typeface="Arial" panose="020B0604020202020204" pitchFamily="34" charset="0"/>
              </a:rPr>
              <a:t>              prod=0;</a:t>
            </a:r>
          </a:p>
          <a:p>
            <a:pPr marL="0" indent="0" algn="just" eaLnBrk="1" hangingPunct="1">
              <a:lnSpc>
                <a:spcPct val="140000"/>
              </a:lnSpc>
              <a:buFont typeface="Arial" panose="020B0604020202020204" pitchFamily="34" charset="0"/>
              <a:buNone/>
            </a:pPr>
            <a:r>
              <a:rPr lang="zh-CN" altLang="en-US" b="0">
                <a:effectLst/>
                <a:latin typeface="Times New Roman" panose="02020603050405020304" pitchFamily="18" charset="0"/>
                <a:sym typeface="Arial" panose="020B0604020202020204" pitchFamily="34" charset="0"/>
              </a:rPr>
              <a:t>              i=1;</a:t>
            </a:r>
          </a:p>
          <a:p>
            <a:pPr marL="0" indent="0" algn="just" eaLnBrk="1" hangingPunct="1">
              <a:lnSpc>
                <a:spcPct val="140000"/>
              </a:lnSpc>
              <a:buFont typeface="Arial" panose="020B0604020202020204" pitchFamily="34" charset="0"/>
              <a:buNone/>
            </a:pPr>
            <a:r>
              <a:rPr lang="zh-CN" altLang="en-US" b="0">
                <a:effectLst/>
                <a:latin typeface="Times New Roman" panose="02020603050405020304" pitchFamily="18" charset="0"/>
                <a:sym typeface="Arial" panose="020B0604020202020204" pitchFamily="34" charset="0"/>
              </a:rPr>
              <a:t>              while( i≤20 )</a:t>
            </a:r>
          </a:p>
          <a:p>
            <a:pPr marL="0" indent="0" algn="just" eaLnBrk="1" hangingPunct="1">
              <a:lnSpc>
                <a:spcPct val="140000"/>
              </a:lnSpc>
              <a:buFont typeface="Arial" panose="020B0604020202020204" pitchFamily="34" charset="0"/>
              <a:buNone/>
            </a:pPr>
            <a:r>
              <a:rPr lang="zh-CN" altLang="en-US" b="0">
                <a:effectLst/>
                <a:latin typeface="Times New Roman" panose="02020603050405020304" pitchFamily="18" charset="0"/>
                <a:sym typeface="Arial" panose="020B0604020202020204" pitchFamily="34" charset="0"/>
              </a:rPr>
              <a:t>              {</a:t>
            </a:r>
          </a:p>
          <a:p>
            <a:pPr marL="0" indent="0" algn="just" eaLnBrk="1" hangingPunct="1">
              <a:lnSpc>
                <a:spcPct val="140000"/>
              </a:lnSpc>
              <a:buFont typeface="Arial" panose="020B0604020202020204" pitchFamily="34" charset="0"/>
              <a:buNone/>
            </a:pPr>
            <a:r>
              <a:rPr lang="zh-CN" altLang="en-US" b="0">
                <a:effectLst/>
                <a:latin typeface="Times New Roman" panose="02020603050405020304" pitchFamily="18" charset="0"/>
                <a:sym typeface="Arial" panose="020B0604020202020204" pitchFamily="34" charset="0"/>
              </a:rPr>
              <a:t>	              prod=prod+a[i]*b[i];</a:t>
            </a:r>
          </a:p>
          <a:p>
            <a:pPr marL="0" indent="0" algn="just" eaLnBrk="1" hangingPunct="1">
              <a:lnSpc>
                <a:spcPct val="140000"/>
              </a:lnSpc>
              <a:buFont typeface="Arial" panose="020B0604020202020204" pitchFamily="34" charset="0"/>
              <a:buNone/>
            </a:pPr>
            <a:r>
              <a:rPr lang="zh-CN" altLang="en-US" b="0">
                <a:effectLst/>
                <a:latin typeface="Times New Roman" panose="02020603050405020304" pitchFamily="18" charset="0"/>
                <a:sym typeface="Arial" panose="020B0604020202020204" pitchFamily="34" charset="0"/>
              </a:rPr>
              <a:t>	              i=i+1;</a:t>
            </a:r>
          </a:p>
          <a:p>
            <a:pPr marL="0" indent="0" algn="just" eaLnBrk="1" hangingPunct="1">
              <a:lnSpc>
                <a:spcPct val="140000"/>
              </a:lnSpc>
              <a:buFont typeface="Arial" panose="020B0604020202020204" pitchFamily="34" charset="0"/>
              <a:buNone/>
            </a:pPr>
            <a:r>
              <a:rPr lang="zh-CN" altLang="en-US" b="0">
                <a:effectLst/>
                <a:latin typeface="Times New Roman" panose="02020603050405020304" pitchFamily="18" charset="0"/>
                <a:sym typeface="Arial" panose="020B0604020202020204" pitchFamily="34" charset="0"/>
              </a:rPr>
              <a:t>               }</a:t>
            </a:r>
          </a:p>
        </p:txBody>
      </p:sp>
    </p:spTree>
  </p:cSld>
  <p:clrMapOvr>
    <a:masterClrMapping/>
  </p:clrMapOvr>
  <p:transition>
    <p:random/>
  </p:transition>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F7AD3727-901A-55B2-FF6F-2AAD3CA244D5}"/>
              </a:ext>
            </a:extLst>
          </p:cNvPr>
          <p:cNvSpPr>
            <a:spLocks noGrp="1" noChangeArrowheads="1"/>
          </p:cNvSpPr>
          <p:nvPr>
            <p:ph type="body" idx="1"/>
          </p:nvPr>
        </p:nvSpPr>
        <p:spPr>
          <a:xfrm>
            <a:off x="395288" y="1270000"/>
            <a:ext cx="8229600" cy="1366838"/>
          </a:xfrm>
        </p:spPr>
        <p:txBody>
          <a:bodyPr/>
          <a:lstStyle/>
          <a:p>
            <a:pPr marL="0" indent="0" eaLnBrk="1" hangingPunct="1">
              <a:lnSpc>
                <a:spcPct val="110000"/>
              </a:lnSpc>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     试按语法制导翻译法将上述源程序翻译成四元式序列（设A是数组a的起始地址，B是数组b的起始地址；机器按字节编址，每个数组元素占四个字节）。</a:t>
            </a: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a:extLst>
              <a:ext uri="{FF2B5EF4-FFF2-40B4-BE49-F238E27FC236}">
                <a16:creationId xmlns:a16="http://schemas.microsoft.com/office/drawing/2014/main" id="{6AA1D69C-F66C-7AEF-FF41-06C0CF01E1DE}"/>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41987" name="Text Box 3">
            <a:extLst>
              <a:ext uri="{FF2B5EF4-FFF2-40B4-BE49-F238E27FC236}">
                <a16:creationId xmlns:a16="http://schemas.microsoft.com/office/drawing/2014/main" id="{7433B81A-4C1B-0726-1510-15FE6F04AD8C}"/>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41988" name="Text Box 4">
            <a:extLst>
              <a:ext uri="{FF2B5EF4-FFF2-40B4-BE49-F238E27FC236}">
                <a16:creationId xmlns:a16="http://schemas.microsoft.com/office/drawing/2014/main" id="{0A95D0DB-77D1-A5DA-5956-F613F13EAD26}"/>
              </a:ext>
            </a:extLst>
          </p:cNvPr>
          <p:cNvSpPr txBox="1">
            <a:spLocks noChangeArrowheads="1"/>
          </p:cNvSpPr>
          <p:nvPr/>
        </p:nvSpPr>
        <p:spPr bwMode="auto">
          <a:xfrm>
            <a:off x="762000" y="1447800"/>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u="none"/>
              <a:t>3.</a:t>
            </a:r>
            <a:r>
              <a:rPr lang="zh-CN" altLang="en-US" sz="2800" b="1" u="none"/>
              <a:t>状态转换图与状态转换矩阵</a:t>
            </a:r>
            <a:r>
              <a:rPr lang="zh-CN" altLang="en-US" sz="2400" b="1" u="none"/>
              <a:t> </a:t>
            </a:r>
          </a:p>
        </p:txBody>
      </p:sp>
      <p:sp>
        <p:nvSpPr>
          <p:cNvPr id="40965" name="Text Box 5">
            <a:extLst>
              <a:ext uri="{FF2B5EF4-FFF2-40B4-BE49-F238E27FC236}">
                <a16:creationId xmlns:a16="http://schemas.microsoft.com/office/drawing/2014/main" id="{150D23E1-DD15-8A60-9DA7-4E9F37F9E8D0}"/>
              </a:ext>
            </a:extLst>
          </p:cNvPr>
          <p:cNvSpPr txBox="1">
            <a:spLocks noChangeArrowheads="1"/>
          </p:cNvSpPr>
          <p:nvPr/>
        </p:nvSpPr>
        <p:spPr bwMode="auto">
          <a:xfrm>
            <a:off x="457200" y="2070100"/>
            <a:ext cx="8001000" cy="2501900"/>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000" u="none"/>
              <a:t>         </a:t>
            </a:r>
            <a:r>
              <a:rPr lang="en-US" altLang="zh-CN" sz="2400" u="none"/>
              <a:t>DFA</a:t>
            </a:r>
            <a:r>
              <a:rPr lang="zh-CN" altLang="en-US" sz="2400" u="none"/>
              <a:t>和</a:t>
            </a:r>
            <a:r>
              <a:rPr lang="en-US" altLang="zh-CN" sz="2400" u="none"/>
              <a:t>NFA</a:t>
            </a:r>
            <a:r>
              <a:rPr lang="zh-CN" altLang="en-US" sz="2400" u="none"/>
              <a:t>都可以用</a:t>
            </a:r>
            <a:r>
              <a:rPr lang="zh-CN" altLang="en-US" sz="2400" b="1" i="1">
                <a:effectLst>
                  <a:outerShdw blurRad="38100" dist="38100" dir="2700000" algn="tl">
                    <a:srgbClr val="FFFFFF"/>
                  </a:outerShdw>
                </a:effectLst>
              </a:rPr>
              <a:t>状态转换图</a:t>
            </a:r>
            <a:r>
              <a:rPr lang="zh-CN" altLang="en-US" sz="2400" u="none"/>
              <a:t>表示。假定</a:t>
            </a:r>
            <a:r>
              <a:rPr lang="en-US" altLang="zh-CN" sz="2400" u="none"/>
              <a:t>DFA</a:t>
            </a:r>
            <a:r>
              <a:rPr lang="zh-CN" altLang="en-US" sz="2400" u="none"/>
              <a:t>（或</a:t>
            </a:r>
            <a:r>
              <a:rPr lang="en-US" altLang="zh-CN" sz="2400" u="none"/>
              <a:t>NFA</a:t>
            </a:r>
            <a:r>
              <a:rPr lang="zh-CN" altLang="en-US" sz="2400" u="none"/>
              <a:t>）有</a:t>
            </a:r>
            <a:r>
              <a:rPr lang="en-US" altLang="zh-CN" sz="2400" u="none"/>
              <a:t>m</a:t>
            </a:r>
            <a:r>
              <a:rPr lang="zh-CN" altLang="en-US" sz="2400" u="none"/>
              <a:t>个状态、</a:t>
            </a:r>
            <a:r>
              <a:rPr lang="en-US" altLang="zh-CN" sz="2400" u="none"/>
              <a:t>n</a:t>
            </a:r>
            <a:r>
              <a:rPr lang="zh-CN" altLang="en-US" sz="2400" u="none"/>
              <a:t>个输入字符（或字），则这个状态转换图含有</a:t>
            </a:r>
            <a:r>
              <a:rPr lang="en-US" altLang="zh-CN" sz="2400" u="none"/>
              <a:t>m</a:t>
            </a:r>
            <a:r>
              <a:rPr lang="zh-CN" altLang="en-US" sz="2400" u="none"/>
              <a:t>个状态，每个状态最多有</a:t>
            </a:r>
            <a:r>
              <a:rPr lang="en-US" altLang="zh-CN" sz="2400" b="1"/>
              <a:t>n</a:t>
            </a:r>
            <a:r>
              <a:rPr lang="zh-CN" altLang="en-US" sz="2400" b="1"/>
              <a:t>条</a:t>
            </a:r>
            <a:r>
              <a:rPr lang="zh-CN" altLang="en-US" sz="2400" u="none"/>
              <a:t>输出边与其它状态相连接，每一条输出边用</a:t>
            </a:r>
            <a:r>
              <a:rPr lang="en-US" altLang="zh-CN" sz="2400" u="none"/>
              <a:t>Σ</a:t>
            </a:r>
            <a:r>
              <a:rPr lang="zh-CN" altLang="en-US" sz="2400" u="none"/>
              <a:t>（或</a:t>
            </a:r>
            <a:r>
              <a:rPr lang="en-US" altLang="zh-CN" sz="2400" u="none"/>
              <a:t>Σ*</a:t>
            </a:r>
            <a:r>
              <a:rPr lang="zh-CN" altLang="en-US" sz="2400" u="none"/>
              <a:t>）中的一个不同的输入字符（或一个输入字）作标记，整个图含有</a:t>
            </a:r>
            <a:r>
              <a:rPr lang="zh-CN" altLang="en-US" sz="2400" b="1"/>
              <a:t>惟一</a:t>
            </a:r>
            <a:r>
              <a:rPr lang="zh-CN" altLang="en-US" sz="2400" u="none"/>
              <a:t>一个</a:t>
            </a:r>
            <a:r>
              <a:rPr lang="zh-CN" altLang="en-US" sz="2400" b="1" u="none">
                <a:solidFill>
                  <a:srgbClr val="FF0000"/>
                </a:solidFill>
              </a:rPr>
              <a:t>初态</a:t>
            </a:r>
            <a:r>
              <a:rPr lang="zh-CN" altLang="en-US" sz="2400" u="none"/>
              <a:t>（或</a:t>
            </a:r>
            <a:r>
              <a:rPr lang="zh-CN" altLang="en-US" sz="2400"/>
              <a:t>多个初态</a:t>
            </a:r>
            <a:r>
              <a:rPr lang="zh-CN" altLang="en-US" sz="2400" u="none"/>
              <a:t>）和</a:t>
            </a:r>
            <a:r>
              <a:rPr lang="zh-CN" altLang="en-US" sz="2400" b="1"/>
              <a:t>若干</a:t>
            </a:r>
            <a:r>
              <a:rPr lang="zh-CN" altLang="en-US" sz="2400" u="none"/>
              <a:t>个</a:t>
            </a:r>
            <a:r>
              <a:rPr lang="zh-CN" altLang="en-US" sz="2400" b="1" u="none">
                <a:solidFill>
                  <a:srgbClr val="FF0000"/>
                </a:solidFill>
              </a:rPr>
              <a:t>终态</a:t>
            </a:r>
            <a:r>
              <a:rPr lang="zh-CN" altLang="en-US" sz="2400" u="none"/>
              <a:t>。</a:t>
            </a:r>
            <a:r>
              <a:rPr lang="zh-CN" altLang="en-US" sz="2000" u="none"/>
              <a:t> </a:t>
            </a:r>
          </a:p>
        </p:txBody>
      </p:sp>
      <p:sp>
        <p:nvSpPr>
          <p:cNvPr id="40966" name="Text Box 6">
            <a:extLst>
              <a:ext uri="{FF2B5EF4-FFF2-40B4-BE49-F238E27FC236}">
                <a16:creationId xmlns:a16="http://schemas.microsoft.com/office/drawing/2014/main" id="{D57AA300-E58D-A393-3E46-4257917C066E}"/>
              </a:ext>
            </a:extLst>
          </p:cNvPr>
          <p:cNvSpPr txBox="1">
            <a:spLocks noChangeArrowheads="1"/>
          </p:cNvSpPr>
          <p:nvPr/>
        </p:nvSpPr>
        <p:spPr bwMode="auto">
          <a:xfrm>
            <a:off x="533400" y="4832350"/>
            <a:ext cx="7848600" cy="129698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000" u="none"/>
              <a:t>       </a:t>
            </a:r>
            <a:r>
              <a:rPr lang="en-US" altLang="zh-CN" sz="2400" u="none"/>
              <a:t>DFA</a:t>
            </a:r>
            <a:r>
              <a:rPr lang="zh-CN" altLang="en-US" sz="2400" u="none"/>
              <a:t>和</a:t>
            </a:r>
            <a:r>
              <a:rPr lang="en-US" altLang="zh-CN" sz="2400" u="none"/>
              <a:t>NFA</a:t>
            </a:r>
            <a:r>
              <a:rPr lang="zh-CN" altLang="en-US" sz="2400" u="none"/>
              <a:t>也可以用</a:t>
            </a:r>
            <a:r>
              <a:rPr lang="zh-CN" altLang="en-US" sz="2400" b="1" i="1">
                <a:effectLst>
                  <a:outerShdw blurRad="38100" dist="38100" dir="2700000" algn="tl">
                    <a:srgbClr val="FFFFFF"/>
                  </a:outerShdw>
                </a:effectLst>
              </a:rPr>
              <a:t>状态转换矩阵</a:t>
            </a:r>
            <a:r>
              <a:rPr lang="zh-CN" altLang="en-US" sz="2400" u="none"/>
              <a:t>表示。状态转换矩阵的</a:t>
            </a:r>
            <a:r>
              <a:rPr lang="zh-CN" altLang="en-US" sz="2400" b="1"/>
              <a:t>行</a:t>
            </a:r>
            <a:r>
              <a:rPr lang="zh-CN" altLang="en-US" sz="2400" u="none"/>
              <a:t>表示</a:t>
            </a:r>
            <a:r>
              <a:rPr lang="zh-CN" altLang="en-US" sz="2400" b="1" u="none">
                <a:solidFill>
                  <a:srgbClr val="FF0000"/>
                </a:solidFill>
              </a:rPr>
              <a:t>状态</a:t>
            </a:r>
            <a:r>
              <a:rPr lang="zh-CN" altLang="en-US" sz="2400" u="none"/>
              <a:t>，</a:t>
            </a:r>
            <a:r>
              <a:rPr lang="zh-CN" altLang="en-US" sz="2400" b="1"/>
              <a:t>列</a:t>
            </a:r>
            <a:r>
              <a:rPr lang="zh-CN" altLang="en-US" sz="2400" u="none"/>
              <a:t>表示</a:t>
            </a:r>
            <a:r>
              <a:rPr lang="zh-CN" altLang="en-US" sz="2400" b="1" u="none">
                <a:solidFill>
                  <a:srgbClr val="FF0000"/>
                </a:solidFill>
              </a:rPr>
              <a:t>输入符号</a:t>
            </a:r>
            <a:r>
              <a:rPr lang="zh-CN" altLang="en-US" sz="2400" u="none"/>
              <a:t>，</a:t>
            </a:r>
            <a:r>
              <a:rPr lang="zh-CN" altLang="en-US" sz="2400" b="1"/>
              <a:t>矩阵元素</a:t>
            </a:r>
            <a:r>
              <a:rPr lang="zh-CN" altLang="en-US" sz="2400" u="none"/>
              <a:t>表示</a:t>
            </a:r>
            <a:r>
              <a:rPr lang="en-US" altLang="zh-CN" sz="2400" b="1" u="none">
                <a:solidFill>
                  <a:srgbClr val="FF0000"/>
                </a:solidFill>
              </a:rPr>
              <a:t>f(si,</a:t>
            </a:r>
            <a:r>
              <a:rPr lang="da-DK" altLang="zh-CN" sz="2400" b="1" u="none">
                <a:solidFill>
                  <a:srgbClr val="FF0000"/>
                </a:solidFill>
              </a:rPr>
              <a:t> </a:t>
            </a:r>
            <a:r>
              <a:rPr lang="en-US" altLang="zh-CN" sz="2400" b="1" u="none">
                <a:solidFill>
                  <a:srgbClr val="FF0000"/>
                </a:solidFill>
              </a:rPr>
              <a:t>a) </a:t>
            </a:r>
            <a:r>
              <a:rPr lang="zh-CN" altLang="en-US" sz="2400" b="1" u="none">
                <a:solidFill>
                  <a:srgbClr val="FF0000"/>
                </a:solidFill>
              </a:rPr>
              <a:t>的值</a:t>
            </a:r>
            <a:r>
              <a:rPr lang="zh-CN" altLang="en-US" sz="2400" u="none"/>
              <a:t>。 </a:t>
            </a:r>
          </a:p>
        </p:txBody>
      </p:sp>
    </p:spTree>
  </p:cSld>
  <p:clrMapOvr>
    <a:masterClrMapping/>
  </p:clrMapOvr>
  <p:transition>
    <p:random/>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E5DB79C6-E0DB-82B9-5705-A89CC9BD19AA}"/>
              </a:ext>
            </a:extLst>
          </p:cNvPr>
          <p:cNvSpPr>
            <a:spLocks noGrp="1" noChangeArrowheads="1"/>
          </p:cNvSpPr>
          <p:nvPr>
            <p:ph type="body" idx="1"/>
          </p:nvPr>
        </p:nvSpPr>
        <p:spPr>
          <a:xfrm>
            <a:off x="323850" y="1268413"/>
            <a:ext cx="8229600" cy="4321175"/>
          </a:xfrm>
        </p:spPr>
        <p:txBody>
          <a:bodyPr/>
          <a:lstStyle/>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4.13 </a:t>
            </a:r>
            <a:r>
              <a:rPr lang="zh-CN" altLang="en-US" b="0">
                <a:effectLst/>
                <a:latin typeface="Times New Roman" panose="02020603050405020304" pitchFamily="18" charset="0"/>
                <a:sym typeface="Arial" panose="020B0604020202020204" pitchFamily="34" charset="0"/>
              </a:rPr>
              <a:t>给出文法</a:t>
            </a:r>
            <a:r>
              <a:rPr lang="en-US" altLang="zh-CN" b="0">
                <a:effectLst/>
                <a:latin typeface="Times New Roman" panose="02020603050405020304" pitchFamily="18" charset="0"/>
                <a:sym typeface="Arial" panose="020B0604020202020204" pitchFamily="34" charset="0"/>
              </a:rPr>
              <a:t>G[S]</a:t>
            </a: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S→SaA∣A</a:t>
            </a:r>
          </a:p>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A→AbB∣B</a:t>
            </a:r>
          </a:p>
          <a:p>
            <a:pPr marL="0" indent="0" eaLnBrk="1" hangingPunct="1">
              <a:lnSpc>
                <a:spcPct val="130000"/>
              </a:lnSpc>
              <a:buFont typeface="Wingdings" panose="05000000000000000000" pitchFamily="2" charset="2"/>
              <a:buNone/>
            </a:pPr>
            <a:r>
              <a:rPr lang="en-US" altLang="zh-CN" b="0">
                <a:effectLst/>
                <a:latin typeface="Times New Roman" panose="02020603050405020304" pitchFamily="18" charset="0"/>
                <a:sym typeface="Arial" panose="020B0604020202020204" pitchFamily="34" charset="0"/>
              </a:rPr>
              <a:t> 		             B→cSd∣e</a:t>
            </a:r>
          </a:p>
          <a:p>
            <a:pPr marL="0" indent="0" eaLnBrk="1" hangingPunct="1">
              <a:lnSpc>
                <a:spcPct val="130000"/>
              </a:lnSpc>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1</a:t>
            </a:r>
            <a:r>
              <a:rPr lang="zh-CN" altLang="en-US" b="0">
                <a:effectLst/>
                <a:latin typeface="Times New Roman" panose="02020603050405020304" pitchFamily="18" charset="0"/>
                <a:sym typeface="Arial" panose="020B0604020202020204" pitchFamily="34" charset="0"/>
              </a:rPr>
              <a:t>）请证实</a:t>
            </a:r>
            <a:r>
              <a:rPr lang="en-US" altLang="zh-CN" b="0">
                <a:effectLst/>
                <a:latin typeface="Times New Roman" panose="02020603050405020304" pitchFamily="18" charset="0"/>
                <a:sym typeface="Arial" panose="020B0604020202020204" pitchFamily="34" charset="0"/>
              </a:rPr>
              <a:t>AacAbcBaAdbed</a:t>
            </a:r>
            <a:r>
              <a:rPr lang="zh-CN" altLang="en-US" b="0">
                <a:effectLst/>
                <a:latin typeface="Times New Roman" panose="02020603050405020304" pitchFamily="18" charset="0"/>
                <a:sym typeface="Arial" panose="020B0604020202020204" pitchFamily="34" charset="0"/>
              </a:rPr>
              <a:t>是文法</a:t>
            </a:r>
            <a:r>
              <a:rPr lang="en-US" altLang="zh-CN" b="0">
                <a:effectLst/>
                <a:latin typeface="Times New Roman" panose="02020603050405020304" pitchFamily="18" charset="0"/>
                <a:sym typeface="Arial" panose="020B0604020202020204" pitchFamily="34" charset="0"/>
              </a:rPr>
              <a:t>G[S] </a:t>
            </a:r>
            <a:r>
              <a:rPr lang="zh-CN" altLang="en-US" b="0">
                <a:effectLst/>
                <a:latin typeface="Times New Roman" panose="02020603050405020304" pitchFamily="18" charset="0"/>
                <a:sym typeface="Arial" panose="020B0604020202020204" pitchFamily="34" charset="0"/>
              </a:rPr>
              <a:t>的一个句型；</a:t>
            </a:r>
          </a:p>
          <a:p>
            <a:pPr marL="0" indent="0" eaLnBrk="1" hangingPunct="1">
              <a:lnSpc>
                <a:spcPct val="130000"/>
              </a:lnSpc>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2</a:t>
            </a:r>
            <a:r>
              <a:rPr lang="zh-CN" altLang="en-US" b="0">
                <a:effectLst/>
                <a:latin typeface="Times New Roman" panose="02020603050405020304" pitchFamily="18" charset="0"/>
                <a:sym typeface="Arial" panose="020B0604020202020204" pitchFamily="34" charset="0"/>
              </a:rPr>
              <a:t>）请写出该句型的所有短语、素短语以及句柄；</a:t>
            </a:r>
          </a:p>
          <a:p>
            <a:pPr marL="0" indent="0" eaLnBrk="1" hangingPunct="1">
              <a:lnSpc>
                <a:spcPct val="130000"/>
              </a:lnSpc>
              <a:buFont typeface="Wingdings" panose="05000000000000000000" pitchFamily="2" charset="2"/>
              <a:buNone/>
            </a:pPr>
            <a:r>
              <a:rPr lang="zh-CN" altLang="en-US" b="0">
                <a:effectLst/>
                <a:latin typeface="Times New Roman" panose="02020603050405020304" pitchFamily="18" charset="0"/>
                <a:sym typeface="Arial" panose="020B0604020202020204" pitchFamily="34" charset="0"/>
              </a:rPr>
              <a:t>（</a:t>
            </a:r>
            <a:r>
              <a:rPr lang="en-US" altLang="zh-CN" b="0">
                <a:effectLst/>
                <a:latin typeface="Times New Roman" panose="02020603050405020304" pitchFamily="18" charset="0"/>
                <a:sym typeface="Arial" panose="020B0604020202020204" pitchFamily="34" charset="0"/>
              </a:rPr>
              <a:t>3</a:t>
            </a:r>
            <a:r>
              <a:rPr lang="zh-CN" altLang="en-US" b="0">
                <a:effectLst/>
                <a:latin typeface="Times New Roman" panose="02020603050405020304" pitchFamily="18" charset="0"/>
                <a:sym typeface="Arial" panose="020B0604020202020204" pitchFamily="34" charset="0"/>
              </a:rPr>
              <a:t>）为文法</a:t>
            </a:r>
            <a:r>
              <a:rPr lang="en-US" altLang="zh-CN" b="0">
                <a:effectLst/>
                <a:latin typeface="Times New Roman" panose="02020603050405020304" pitchFamily="18" charset="0"/>
                <a:sym typeface="Arial" panose="020B0604020202020204" pitchFamily="34" charset="0"/>
              </a:rPr>
              <a:t>G[S] </a:t>
            </a:r>
            <a:r>
              <a:rPr lang="zh-CN" altLang="en-US" b="0">
                <a:effectLst/>
                <a:latin typeface="Times New Roman" panose="02020603050405020304" pitchFamily="18" charset="0"/>
                <a:sym typeface="Arial" panose="020B0604020202020204" pitchFamily="34" charset="0"/>
              </a:rPr>
              <a:t>的每个产生式写出相应的翻译子程序，使句型</a:t>
            </a:r>
            <a:r>
              <a:rPr lang="en-US" altLang="zh-CN" b="0">
                <a:effectLst/>
                <a:latin typeface="Times New Roman" panose="02020603050405020304" pitchFamily="18" charset="0"/>
                <a:sym typeface="Arial" panose="020B0604020202020204" pitchFamily="34" charset="0"/>
              </a:rPr>
              <a:t>AacAbcBaAdbed</a:t>
            </a:r>
            <a:r>
              <a:rPr lang="zh-CN" altLang="en-US" b="0">
                <a:effectLst/>
                <a:latin typeface="Times New Roman" panose="02020603050405020304" pitchFamily="18" charset="0"/>
                <a:sym typeface="Arial" panose="020B0604020202020204" pitchFamily="34" charset="0"/>
              </a:rPr>
              <a:t>经该翻译方案后，输出为</a:t>
            </a:r>
            <a:r>
              <a:rPr lang="en-US" altLang="zh-CN" b="0">
                <a:effectLst/>
                <a:latin typeface="Times New Roman" panose="02020603050405020304" pitchFamily="18" charset="0"/>
                <a:sym typeface="Arial" panose="020B0604020202020204" pitchFamily="34" charset="0"/>
              </a:rPr>
              <a:t>131042521430</a:t>
            </a:r>
            <a:r>
              <a:rPr lang="zh-CN" altLang="en-US" b="0">
                <a:effectLst/>
                <a:latin typeface="Times New Roman" panose="02020603050405020304" pitchFamily="18" charset="0"/>
                <a:sym typeface="Arial" panose="020B0604020202020204" pitchFamily="34" charset="0"/>
              </a:rPr>
              <a:t>。</a:t>
            </a:r>
          </a:p>
        </p:txBody>
      </p:sp>
    </p:spTree>
  </p:cSld>
  <p:clrMapOvr>
    <a:masterClrMapping/>
  </p:clrMapOvr>
  <p:transition>
    <p:random/>
  </p:transition>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9">
            <a:extLst>
              <a:ext uri="{FF2B5EF4-FFF2-40B4-BE49-F238E27FC236}">
                <a16:creationId xmlns:a16="http://schemas.microsoft.com/office/drawing/2014/main" id="{B03CC4BD-8339-63B3-31DB-A744BD9277A5}"/>
              </a:ext>
            </a:extLst>
          </p:cNvPr>
          <p:cNvSpPr txBox="1">
            <a:spLocks noChangeArrowheads="1"/>
          </p:cNvSpPr>
          <p:nvPr/>
        </p:nvSpPr>
        <p:spPr bwMode="auto">
          <a:xfrm>
            <a:off x="3287713" y="1700213"/>
            <a:ext cx="280828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t>5.1  </a:t>
            </a:r>
            <a:r>
              <a:rPr lang="zh-CN" altLang="en-US" b="1"/>
              <a:t>局部优化 </a:t>
            </a:r>
          </a:p>
          <a:p>
            <a:pPr eaLnBrk="1" hangingPunct="1">
              <a:lnSpc>
                <a:spcPct val="200000"/>
              </a:lnSpc>
            </a:pPr>
            <a:r>
              <a:rPr lang="en-US" altLang="zh-CN" b="1"/>
              <a:t>5.2  </a:t>
            </a:r>
            <a:r>
              <a:rPr lang="zh-CN" altLang="en-US" b="1"/>
              <a:t>循环优化 </a:t>
            </a:r>
          </a:p>
          <a:p>
            <a:pPr eaLnBrk="1" hangingPunct="1">
              <a:lnSpc>
                <a:spcPct val="200000"/>
              </a:lnSpc>
            </a:pPr>
            <a:r>
              <a:rPr lang="en-US" altLang="zh-CN" b="1"/>
              <a:t>5.3  </a:t>
            </a:r>
            <a:r>
              <a:rPr lang="zh-CN" altLang="en-US" b="1"/>
              <a:t>全局优化概述</a:t>
            </a:r>
          </a:p>
          <a:p>
            <a:pPr eaLnBrk="1" hangingPunct="1">
              <a:lnSpc>
                <a:spcPct val="200000"/>
              </a:lnSpc>
            </a:pPr>
            <a:r>
              <a:rPr lang="en-US" altLang="zh-CN" b="1"/>
              <a:t>5.4  </a:t>
            </a:r>
            <a:r>
              <a:rPr lang="zh-CN" altLang="en-US" b="1"/>
              <a:t>代码优化示例 </a:t>
            </a:r>
          </a:p>
          <a:p>
            <a:pPr eaLnBrk="1" hangingPunct="1">
              <a:lnSpc>
                <a:spcPct val="200000"/>
              </a:lnSpc>
            </a:pPr>
            <a:r>
              <a:rPr lang="zh-CN" altLang="en-US" b="1"/>
              <a:t>习题五 </a:t>
            </a:r>
          </a:p>
        </p:txBody>
      </p:sp>
      <p:pic>
        <p:nvPicPr>
          <p:cNvPr id="11267" name="Picture 10" descr="GIF014">
            <a:hlinkClick r:id="rId2" action="ppaction://hlinkpres?slideindex=2&amp;slidetitle=幻灯片 2"/>
            <a:extLst>
              <a:ext uri="{FF2B5EF4-FFF2-40B4-BE49-F238E27FC236}">
                <a16:creationId xmlns:a16="http://schemas.microsoft.com/office/drawing/2014/main" id="{08B2B485-C679-073F-BDCD-A453B0DA4D5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410325"/>
            <a:ext cx="838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11">
            <a:extLst>
              <a:ext uri="{FF2B5EF4-FFF2-40B4-BE49-F238E27FC236}">
                <a16:creationId xmlns:a16="http://schemas.microsoft.com/office/drawing/2014/main" id="{B8355A2C-94F4-CE2C-7C76-C68A16C0C792}"/>
              </a:ext>
            </a:extLst>
          </p:cNvPr>
          <p:cNvSpPr>
            <a:spLocks noChangeArrowheads="1"/>
          </p:cNvSpPr>
          <p:nvPr/>
        </p:nvSpPr>
        <p:spPr bwMode="auto">
          <a:xfrm>
            <a:off x="2124075" y="476250"/>
            <a:ext cx="48053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400" b="1">
                <a:ea typeface="黑体" panose="02010609060101010101" pitchFamily="49" charset="-122"/>
              </a:rPr>
              <a:t>第</a:t>
            </a:r>
            <a:r>
              <a:rPr lang="en-US" altLang="zh-CN" sz="4400" b="1">
                <a:ea typeface="黑体" panose="02010609060101010101" pitchFamily="49" charset="-122"/>
              </a:rPr>
              <a:t>5</a:t>
            </a:r>
            <a:r>
              <a:rPr lang="zh-CN" altLang="en-US" sz="4400" b="1">
                <a:ea typeface="黑体" panose="02010609060101010101" pitchFamily="49" charset="-122"/>
              </a:rPr>
              <a:t>章　代 码 优 化</a:t>
            </a:r>
          </a:p>
        </p:txBody>
      </p:sp>
    </p:spTree>
  </p:cSld>
  <p:clrMapOvr>
    <a:masterClrMapping/>
  </p:clrMapOvr>
  <p:transition>
    <p:random/>
  </p:transition>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a:extLst>
              <a:ext uri="{FF2B5EF4-FFF2-40B4-BE49-F238E27FC236}">
                <a16:creationId xmlns:a16="http://schemas.microsoft.com/office/drawing/2014/main" id="{4813BF10-BCE6-385F-1D4A-0A3F88ED9E85}"/>
              </a:ext>
            </a:extLst>
          </p:cNvPr>
          <p:cNvSpPr txBox="1">
            <a:spLocks noChangeArrowheads="1"/>
          </p:cNvSpPr>
          <p:nvPr/>
        </p:nvSpPr>
        <p:spPr bwMode="auto">
          <a:xfrm>
            <a:off x="217488" y="476250"/>
            <a:ext cx="8751887"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方正细圆简体" charset="-122"/>
              </a:rPr>
              <a:t>　　源程序经过词法分析、语法分析、语义分析等阶段的编译工作，得到了与源程序功能等价的中间代码。但是，由于这种中间代码是“机械生成”的结果，因而必然存在效率不高和有冗余代码的现象，还需进行代码优化。代码优化的含义是：对代码进行等价变换，使得变换后的代码具有更高的时间效率和空间效率。代码优化的目的是提高目标程序的质量。</a:t>
            </a:r>
            <a:endParaRPr lang="zh-CN" altLang="en-US"/>
          </a:p>
          <a:p>
            <a:pPr algn="just" eaLnBrk="1" hangingPunct="1">
              <a:lnSpc>
                <a:spcPct val="140000"/>
              </a:lnSpc>
              <a:spcBef>
                <a:spcPct val="50000"/>
              </a:spcBef>
            </a:pPr>
            <a:r>
              <a:rPr lang="zh-CN" altLang="en-US">
                <a:ea typeface="方正细圆简体" charset="-122"/>
              </a:rPr>
              <a:t>　　优化可以在编译的不同阶段进行，但最主要的一类优化是在目标代码生成以前进行的，即对语义分析后的中间代码进行优化，这种优化的优点是不依赖于具体的计算机。另一类重要的优化是在生成目标代码时进行的，它在很大程度上依赖于具体的计算机。本章讨论前一种与机器无关的中间代码优化。</a:t>
            </a:r>
            <a:endParaRPr lang="zh-CN" altLang="en-US"/>
          </a:p>
        </p:txBody>
      </p:sp>
    </p:spTree>
  </p:cSld>
  <p:clrMapOvr>
    <a:masterClrMapping/>
  </p:clrMapOvr>
  <p:transition>
    <p:random/>
  </p:transition>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9" name="Group 1033">
            <a:extLst>
              <a:ext uri="{FF2B5EF4-FFF2-40B4-BE49-F238E27FC236}">
                <a16:creationId xmlns:a16="http://schemas.microsoft.com/office/drawing/2014/main" id="{50579535-86D8-8984-1DC4-5A6DE2F2CA38}"/>
              </a:ext>
            </a:extLst>
          </p:cNvPr>
          <p:cNvGrpSpPr>
            <a:grpSpLocks/>
          </p:cNvGrpSpPr>
          <p:nvPr/>
        </p:nvGrpSpPr>
        <p:grpSpPr bwMode="auto">
          <a:xfrm>
            <a:off x="217488" y="366713"/>
            <a:ext cx="8810625" cy="6445250"/>
            <a:chOff x="137" y="231"/>
            <a:chExt cx="5550" cy="4060"/>
          </a:xfrm>
        </p:grpSpPr>
        <p:sp>
          <p:nvSpPr>
            <p:cNvPr id="1030" name="Text Box 1028">
              <a:extLst>
                <a:ext uri="{FF2B5EF4-FFF2-40B4-BE49-F238E27FC236}">
                  <a16:creationId xmlns:a16="http://schemas.microsoft.com/office/drawing/2014/main" id="{D26F790D-AB89-92EE-4327-69D7F02D82F9}"/>
                </a:ext>
              </a:extLst>
            </p:cNvPr>
            <p:cNvSpPr txBox="1">
              <a:spLocks noChangeArrowheads="1"/>
            </p:cNvSpPr>
            <p:nvPr/>
          </p:nvSpPr>
          <p:spPr bwMode="auto">
            <a:xfrm>
              <a:off x="137" y="231"/>
              <a:ext cx="555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方正细圆简体" charset="-122"/>
                </a:rPr>
                <a:t>　　根据优化对象所涉及的程序范围，优化又分为局部优化、循环优化和全局优化。一个程序从结构上看，作为结点的基本块是其基础。因为基本块的结构最简单、因素最单纯，所以它也是优化的基础，对基本块的优化就是局部优化。循环是程序中要反复执行的部分，优化的效益当然很大，所以循环优化是优化工作的一个重点。针对整个程序的优化即全局优化，它涉及到对程序数据流分析的问题。我们在此主要讨论局部优化与循环优化。</a:t>
              </a:r>
              <a:endParaRPr lang="zh-CN" altLang="en-US"/>
            </a:p>
            <a:p>
              <a:pPr algn="just" eaLnBrk="1" hangingPunct="1">
                <a:lnSpc>
                  <a:spcPct val="130000"/>
                </a:lnSpc>
                <a:spcBef>
                  <a:spcPct val="50000"/>
                </a:spcBef>
              </a:pPr>
              <a:r>
                <a:rPr lang="zh-CN" altLang="en-US">
                  <a:ea typeface="方正细圆简体" charset="-122"/>
                </a:rPr>
                <a:t>　　为了叙述方便，从本章开始把四元式写成更为直观的三地址代码形式，如：</a:t>
              </a:r>
              <a:endParaRPr lang="zh-CN" altLang="en-US"/>
            </a:p>
            <a:p>
              <a:pPr algn="just" eaLnBrk="1" hangingPunct="1">
                <a:lnSpc>
                  <a:spcPct val="130000"/>
                </a:lnSpc>
                <a:spcBef>
                  <a:spcPct val="50000"/>
                </a:spcBef>
              </a:pPr>
              <a:r>
                <a:rPr lang="zh-CN" altLang="en-US">
                  <a:ea typeface="方正细圆简体" charset="-122"/>
                </a:rPr>
                <a:t>	</a:t>
              </a:r>
              <a:r>
                <a:rPr lang="en-US" altLang="zh-CN">
                  <a:ea typeface="方正细圆简体" charset="-122"/>
                </a:rPr>
                <a:t>(op, B, C, A) </a:t>
              </a:r>
              <a:r>
                <a:rPr lang="en-US" altLang="zh-CN">
                  <a:ea typeface="方正细圆简体" charset="-122"/>
                  <a:sym typeface="SymbolPS" charset="2"/>
                </a:rPr>
                <a:t>    </a:t>
              </a:r>
              <a:r>
                <a:rPr lang="en-US" altLang="zh-CN">
                  <a:ea typeface="方正细圆简体" charset="-122"/>
                </a:rPr>
                <a:t> A=B op C</a:t>
              </a:r>
              <a:endParaRPr lang="en-US" altLang="zh-CN"/>
            </a:p>
            <a:p>
              <a:pPr algn="just" eaLnBrk="1" hangingPunct="1">
                <a:lnSpc>
                  <a:spcPct val="130000"/>
                </a:lnSpc>
                <a:spcBef>
                  <a:spcPct val="50000"/>
                </a:spcBef>
              </a:pPr>
              <a:r>
                <a:rPr lang="en-US" altLang="zh-CN">
                  <a:ea typeface="方正细圆简体" charset="-122"/>
                </a:rPr>
                <a:t>	(jrop, B, C, L) </a:t>
              </a:r>
              <a:r>
                <a:rPr lang="en-US" altLang="zh-CN">
                  <a:ea typeface="方正细圆简体" charset="-122"/>
                  <a:sym typeface="SymbolPS" charset="2"/>
                </a:rPr>
                <a:t>     </a:t>
              </a:r>
              <a:r>
                <a:rPr lang="en-US" altLang="zh-CN">
                  <a:ea typeface="方正细圆简体" charset="-122"/>
                </a:rPr>
                <a:t> if B rop C goto L</a:t>
              </a:r>
              <a:endParaRPr lang="en-US" altLang="zh-CN"/>
            </a:p>
            <a:p>
              <a:pPr algn="just" eaLnBrk="1" hangingPunct="1">
                <a:lnSpc>
                  <a:spcPct val="110000"/>
                </a:lnSpc>
                <a:spcBef>
                  <a:spcPct val="50000"/>
                </a:spcBef>
              </a:pPr>
              <a:r>
                <a:rPr lang="en-US" altLang="zh-CN">
                  <a:ea typeface="方正细圆简体" charset="-122"/>
                </a:rPr>
                <a:t>	(j, _, _, L) </a:t>
              </a:r>
              <a:r>
                <a:rPr lang="en-US" altLang="zh-CN">
                  <a:ea typeface="方正细圆简体" charset="-122"/>
                  <a:sym typeface="SymbolPS" charset="2"/>
                </a:rPr>
                <a:t>     </a:t>
              </a:r>
              <a:r>
                <a:rPr lang="en-US" altLang="zh-CN">
                  <a:ea typeface="方正细圆简体" charset="-122"/>
                </a:rPr>
                <a:t> goto L</a:t>
              </a:r>
              <a:endParaRPr lang="en-US" altLang="zh-CN"/>
            </a:p>
          </p:txBody>
        </p:sp>
        <p:graphicFrame>
          <p:nvGraphicFramePr>
            <p:cNvPr id="1026" name="Object 1030">
              <a:extLst>
                <a:ext uri="{FF2B5EF4-FFF2-40B4-BE49-F238E27FC236}">
                  <a16:creationId xmlns:a16="http://schemas.microsoft.com/office/drawing/2014/main" id="{B5EC7DB5-BF75-C315-1377-8D77FAB29DA3}"/>
                </a:ext>
              </a:extLst>
            </p:cNvPr>
            <p:cNvGraphicFramePr>
              <a:graphicFrameLocks noChangeAspect="1"/>
            </p:cNvGraphicFramePr>
            <p:nvPr/>
          </p:nvGraphicFramePr>
          <p:xfrm>
            <a:off x="1837" y="3249"/>
            <a:ext cx="241" cy="193"/>
          </p:xfrm>
          <a:graphic>
            <a:graphicData uri="http://schemas.openxmlformats.org/presentationml/2006/ole">
              <mc:AlternateContent xmlns:mc="http://schemas.openxmlformats.org/markup-compatibility/2006">
                <mc:Choice xmlns:v="urn:schemas-microsoft-com:vml" Requires="v">
                  <p:oleObj name="公式" r:id="rId2" imgW="190440" imgH="152280" progId="Equation.3">
                    <p:embed/>
                  </p:oleObj>
                </mc:Choice>
                <mc:Fallback>
                  <p:oleObj name="公式" r:id="rId2" imgW="190440" imgH="152280" progId="Equation.3">
                    <p:embed/>
                    <p:pic>
                      <p:nvPicPr>
                        <p:cNvPr id="1026" name="Object 1030">
                          <a:extLst>
                            <a:ext uri="{FF2B5EF4-FFF2-40B4-BE49-F238E27FC236}">
                              <a16:creationId xmlns:a16="http://schemas.microsoft.com/office/drawing/2014/main" id="{B5EC7DB5-BF75-C315-1377-8D77FAB29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 y="3249"/>
                          <a:ext cx="241"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1031">
              <a:extLst>
                <a:ext uri="{FF2B5EF4-FFF2-40B4-BE49-F238E27FC236}">
                  <a16:creationId xmlns:a16="http://schemas.microsoft.com/office/drawing/2014/main" id="{537C56B2-E8E3-D1F1-6CA1-99BCDE11C4B3}"/>
                </a:ext>
              </a:extLst>
            </p:cNvPr>
            <p:cNvGraphicFramePr>
              <a:graphicFrameLocks noChangeAspect="1"/>
            </p:cNvGraphicFramePr>
            <p:nvPr/>
          </p:nvGraphicFramePr>
          <p:xfrm>
            <a:off x="1927" y="3657"/>
            <a:ext cx="241" cy="193"/>
          </p:xfrm>
          <a:graphic>
            <a:graphicData uri="http://schemas.openxmlformats.org/presentationml/2006/ole">
              <mc:AlternateContent xmlns:mc="http://schemas.openxmlformats.org/markup-compatibility/2006">
                <mc:Choice xmlns:v="urn:schemas-microsoft-com:vml" Requires="v">
                  <p:oleObj name="公式" r:id="rId4" imgW="190440" imgH="152280" progId="Equation.3">
                    <p:embed/>
                  </p:oleObj>
                </mc:Choice>
                <mc:Fallback>
                  <p:oleObj name="公式" r:id="rId4" imgW="190440" imgH="152280" progId="Equation.3">
                    <p:embed/>
                    <p:pic>
                      <p:nvPicPr>
                        <p:cNvPr id="1027" name="Object 1031">
                          <a:extLst>
                            <a:ext uri="{FF2B5EF4-FFF2-40B4-BE49-F238E27FC236}">
                              <a16:creationId xmlns:a16="http://schemas.microsoft.com/office/drawing/2014/main" id="{537C56B2-E8E3-D1F1-6CA1-99BCDE11C4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 y="3657"/>
                          <a:ext cx="241"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1032">
              <a:extLst>
                <a:ext uri="{FF2B5EF4-FFF2-40B4-BE49-F238E27FC236}">
                  <a16:creationId xmlns:a16="http://schemas.microsoft.com/office/drawing/2014/main" id="{A07B1B23-FBCD-9CF2-03D0-E5B8A1FD41B9}"/>
                </a:ext>
              </a:extLst>
            </p:cNvPr>
            <p:cNvGraphicFramePr>
              <a:graphicFrameLocks noChangeAspect="1"/>
            </p:cNvGraphicFramePr>
            <p:nvPr/>
          </p:nvGraphicFramePr>
          <p:xfrm>
            <a:off x="1655" y="4065"/>
            <a:ext cx="241" cy="193"/>
          </p:xfrm>
          <a:graphic>
            <a:graphicData uri="http://schemas.openxmlformats.org/presentationml/2006/ole">
              <mc:AlternateContent xmlns:mc="http://schemas.openxmlformats.org/markup-compatibility/2006">
                <mc:Choice xmlns:v="urn:schemas-microsoft-com:vml" Requires="v">
                  <p:oleObj name="公式" r:id="rId6" imgW="190440" imgH="152280" progId="Equation.3">
                    <p:embed/>
                  </p:oleObj>
                </mc:Choice>
                <mc:Fallback>
                  <p:oleObj name="公式" r:id="rId6" imgW="190440" imgH="152280" progId="Equation.3">
                    <p:embed/>
                    <p:pic>
                      <p:nvPicPr>
                        <p:cNvPr id="1028" name="Object 1032">
                          <a:extLst>
                            <a:ext uri="{FF2B5EF4-FFF2-40B4-BE49-F238E27FC236}">
                              <a16:creationId xmlns:a16="http://schemas.microsoft.com/office/drawing/2014/main" id="{A07B1B23-FBCD-9CF2-03D0-E5B8A1FD4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 y="4065"/>
                          <a:ext cx="241"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028">
            <a:extLst>
              <a:ext uri="{FF2B5EF4-FFF2-40B4-BE49-F238E27FC236}">
                <a16:creationId xmlns:a16="http://schemas.microsoft.com/office/drawing/2014/main" id="{7141AC71-B884-BE42-0C6C-632D70A70BDE}"/>
              </a:ext>
            </a:extLst>
          </p:cNvPr>
          <p:cNvSpPr txBox="1">
            <a:spLocks noChangeArrowheads="1"/>
          </p:cNvSpPr>
          <p:nvPr/>
        </p:nvSpPr>
        <p:spPr bwMode="auto">
          <a:xfrm>
            <a:off x="160338" y="476250"/>
            <a:ext cx="8780462"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en-US" altLang="zh-CN" sz="3200" b="1">
                <a:ea typeface="方正宋黑简体" pitchFamily="65" charset="-122"/>
              </a:rPr>
              <a:t>5.1  </a:t>
            </a:r>
            <a:r>
              <a:rPr lang="zh-CN" altLang="en-US" sz="3200" b="1">
                <a:ea typeface="方正宋黑简体" pitchFamily="65" charset="-122"/>
              </a:rPr>
              <a:t>局 部 优 化</a:t>
            </a:r>
          </a:p>
          <a:p>
            <a:pPr algn="just" eaLnBrk="1" hangingPunct="1">
              <a:lnSpc>
                <a:spcPct val="120000"/>
              </a:lnSpc>
            </a:pPr>
            <a:r>
              <a:rPr lang="en-US" altLang="zh-CN" b="1">
                <a:ea typeface="方正小标宋简体" charset="-122"/>
              </a:rPr>
              <a:t>5.1.1  </a:t>
            </a:r>
            <a:r>
              <a:rPr lang="zh-CN" altLang="en-US" b="1">
                <a:ea typeface="方正小标宋简体" charset="-122"/>
              </a:rPr>
              <a:t>基本块的划分方法</a:t>
            </a:r>
          </a:p>
          <a:p>
            <a:pPr algn="just" eaLnBrk="1" hangingPunct="1">
              <a:lnSpc>
                <a:spcPct val="120000"/>
              </a:lnSpc>
            </a:pPr>
            <a:r>
              <a:rPr lang="zh-CN" altLang="en-US"/>
              <a:t>　　所谓基本块，是指程序中一顺序执行的语句序列，其中只有一个入口和一个出口，入口就是该序列的第一个语句，出口就是该序列的最后一个语句。对一个基本块来说，执行时只能从其入口进入，从其出口退出。对一个给定的程序，我们可以把它划分为一系列基本块，在各个基本块范围内进行的优化称为局部优化。划分基本块的关键问题是准确定义入口和出口语句。下面我们给出划分四元式程序为基本块的算法：</a:t>
            </a:r>
          </a:p>
          <a:p>
            <a:pPr algn="just" eaLnBrk="1" hangingPunct="1">
              <a:lnSpc>
                <a:spcPct val="120000"/>
              </a:lnSpc>
            </a:pPr>
            <a:r>
              <a:rPr lang="zh-CN" altLang="en-US"/>
              <a:t>　　</a:t>
            </a:r>
            <a:r>
              <a:rPr lang="en-US" altLang="zh-CN"/>
              <a:t>(1) </a:t>
            </a:r>
            <a:r>
              <a:rPr lang="zh-CN" altLang="en-US"/>
              <a:t>从四元式序列确定满足以下条件的入口语句：</a:t>
            </a:r>
          </a:p>
          <a:p>
            <a:pPr algn="just" eaLnBrk="1" hangingPunct="1">
              <a:lnSpc>
                <a:spcPct val="120000"/>
              </a:lnSpc>
            </a:pPr>
            <a:r>
              <a:rPr lang="zh-CN" altLang="en-US"/>
              <a:t>　　① 四元式序列的第一个语句；</a:t>
            </a:r>
          </a:p>
          <a:p>
            <a:pPr algn="just" eaLnBrk="1" hangingPunct="1">
              <a:lnSpc>
                <a:spcPct val="120000"/>
              </a:lnSpc>
            </a:pPr>
            <a:r>
              <a:rPr lang="zh-CN" altLang="en-US"/>
              <a:t>　　② 能由条件转移语句或无条件转移语句转移到的语句；</a:t>
            </a:r>
          </a:p>
          <a:p>
            <a:pPr algn="just" eaLnBrk="1" hangingPunct="1">
              <a:lnSpc>
                <a:spcPct val="120000"/>
              </a:lnSpc>
            </a:pPr>
            <a:r>
              <a:rPr lang="zh-CN" altLang="en-US"/>
              <a:t>　　③ 紧跟在条件转移语句后面的语句。</a:t>
            </a:r>
          </a:p>
        </p:txBody>
      </p:sp>
    </p:spTree>
  </p:cSld>
  <p:clrMapOvr>
    <a:masterClrMapping/>
  </p:clrMapOvr>
  <p:transition>
    <p:random/>
  </p:transition>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a:extLst>
              <a:ext uri="{FF2B5EF4-FFF2-40B4-BE49-F238E27FC236}">
                <a16:creationId xmlns:a16="http://schemas.microsoft.com/office/drawing/2014/main" id="{290C9CD2-63CC-ADFE-4A87-CF5D1FF19A54}"/>
              </a:ext>
            </a:extLst>
          </p:cNvPr>
          <p:cNvSpPr txBox="1">
            <a:spLocks noChangeArrowheads="1"/>
          </p:cNvSpPr>
          <p:nvPr/>
        </p:nvSpPr>
        <p:spPr bwMode="auto">
          <a:xfrm>
            <a:off x="812800" y="1362075"/>
            <a:ext cx="5969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a:t>
            </a:r>
            <a:r>
              <a:rPr lang="en-US" altLang="zh-CN"/>
              <a:t>(2) </a:t>
            </a:r>
            <a:r>
              <a:rPr lang="zh-CN" altLang="en-US"/>
              <a:t>确定满足以下条件的出口语句：</a:t>
            </a:r>
          </a:p>
          <a:p>
            <a:pPr algn="just" eaLnBrk="1" hangingPunct="1">
              <a:lnSpc>
                <a:spcPct val="150000"/>
              </a:lnSpc>
            </a:pPr>
            <a:r>
              <a:rPr lang="zh-CN" altLang="en-US"/>
              <a:t>　　① 下一个入口语句的前导语句；</a:t>
            </a:r>
          </a:p>
          <a:p>
            <a:pPr algn="just" eaLnBrk="1" hangingPunct="1">
              <a:lnSpc>
                <a:spcPct val="150000"/>
              </a:lnSpc>
            </a:pPr>
            <a:r>
              <a:rPr lang="zh-CN" altLang="en-US"/>
              <a:t>　　② 转移语句</a:t>
            </a:r>
            <a:r>
              <a:rPr lang="en-US" altLang="zh-CN"/>
              <a:t>(</a:t>
            </a:r>
            <a:r>
              <a:rPr lang="zh-CN" altLang="en-US"/>
              <a:t>包括转移语句自身</a:t>
            </a:r>
            <a:r>
              <a:rPr lang="en-US" altLang="zh-CN"/>
              <a:t>)</a:t>
            </a:r>
            <a:r>
              <a:rPr lang="zh-CN" altLang="en-US"/>
              <a:t>；</a:t>
            </a:r>
          </a:p>
          <a:p>
            <a:pPr algn="just" eaLnBrk="1" hangingPunct="1">
              <a:lnSpc>
                <a:spcPct val="150000"/>
              </a:lnSpc>
            </a:pPr>
            <a:r>
              <a:rPr lang="zh-CN" altLang="en-US"/>
              <a:t>　　③ 停语句</a:t>
            </a:r>
            <a:r>
              <a:rPr lang="en-US" altLang="zh-CN"/>
              <a:t>(</a:t>
            </a:r>
            <a:r>
              <a:rPr lang="zh-CN" altLang="en-US"/>
              <a:t>包括停语句自身</a:t>
            </a:r>
            <a:r>
              <a:rPr lang="en-US" altLang="zh-CN"/>
              <a:t>)</a:t>
            </a:r>
            <a:r>
              <a:rPr lang="zh-CN" altLang="en-US"/>
              <a:t>。</a:t>
            </a:r>
          </a:p>
        </p:txBody>
      </p:sp>
    </p:spTree>
  </p:cSld>
  <p:clrMapOvr>
    <a:masterClrMapping/>
  </p:clrMapOvr>
  <p:transition>
    <p:random/>
  </p:transition>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028">
            <a:extLst>
              <a:ext uri="{FF2B5EF4-FFF2-40B4-BE49-F238E27FC236}">
                <a16:creationId xmlns:a16="http://schemas.microsoft.com/office/drawing/2014/main" id="{01E0CA56-4282-B7CC-AF4B-680A4A14C858}"/>
              </a:ext>
            </a:extLst>
          </p:cNvPr>
          <p:cNvSpPr txBox="1">
            <a:spLocks noChangeArrowheads="1"/>
          </p:cNvSpPr>
          <p:nvPr/>
        </p:nvSpPr>
        <p:spPr bwMode="auto">
          <a:xfrm>
            <a:off x="203200" y="404813"/>
            <a:ext cx="8751888"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例如，考察下面求最大公因子的三地址代码程序：</a:t>
            </a:r>
          </a:p>
          <a:p>
            <a:pPr algn="just" eaLnBrk="1" hangingPunct="1">
              <a:lnSpc>
                <a:spcPct val="130000"/>
              </a:lnSpc>
            </a:pPr>
            <a:r>
              <a:rPr lang="zh-CN" altLang="en-US"/>
              <a:t>　　</a:t>
            </a:r>
            <a:r>
              <a:rPr lang="en-US" altLang="zh-CN"/>
              <a:t>(1)  read X</a:t>
            </a:r>
          </a:p>
          <a:p>
            <a:pPr algn="just" eaLnBrk="1" hangingPunct="1">
              <a:lnSpc>
                <a:spcPct val="130000"/>
              </a:lnSpc>
            </a:pPr>
            <a:r>
              <a:rPr lang="zh-CN" altLang="en-US"/>
              <a:t>　　</a:t>
            </a:r>
            <a:r>
              <a:rPr lang="en-US" altLang="zh-CN"/>
              <a:t>(2)  read Y</a:t>
            </a:r>
          </a:p>
          <a:p>
            <a:pPr algn="just" eaLnBrk="1" hangingPunct="1">
              <a:lnSpc>
                <a:spcPct val="130000"/>
              </a:lnSpc>
            </a:pPr>
            <a:r>
              <a:rPr lang="zh-CN" altLang="en-US"/>
              <a:t>　　</a:t>
            </a:r>
            <a:r>
              <a:rPr lang="en-US" altLang="zh-CN"/>
              <a:t>(3)  R=X % Y</a:t>
            </a:r>
          </a:p>
          <a:p>
            <a:pPr algn="just" eaLnBrk="1" hangingPunct="1">
              <a:lnSpc>
                <a:spcPct val="130000"/>
              </a:lnSpc>
            </a:pPr>
            <a:r>
              <a:rPr lang="zh-CN" altLang="en-US"/>
              <a:t>　　</a:t>
            </a:r>
            <a:r>
              <a:rPr lang="en-US" altLang="zh-CN"/>
              <a:t>(4)  if R=0 goto(8)</a:t>
            </a:r>
          </a:p>
          <a:p>
            <a:pPr algn="just" eaLnBrk="1" hangingPunct="1">
              <a:lnSpc>
                <a:spcPct val="130000"/>
              </a:lnSpc>
            </a:pPr>
            <a:r>
              <a:rPr lang="zh-CN" altLang="en-US"/>
              <a:t>　　</a:t>
            </a:r>
            <a:r>
              <a:rPr lang="en-US" altLang="zh-CN"/>
              <a:t>(5)  X=Y</a:t>
            </a:r>
          </a:p>
          <a:p>
            <a:pPr algn="just" eaLnBrk="1" hangingPunct="1">
              <a:lnSpc>
                <a:spcPct val="130000"/>
              </a:lnSpc>
            </a:pPr>
            <a:r>
              <a:rPr lang="zh-CN" altLang="en-US"/>
              <a:t>　　</a:t>
            </a:r>
            <a:r>
              <a:rPr lang="en-US" altLang="zh-CN"/>
              <a:t>(6)  Y=R</a:t>
            </a:r>
          </a:p>
          <a:p>
            <a:pPr algn="just" eaLnBrk="1" hangingPunct="1">
              <a:lnSpc>
                <a:spcPct val="130000"/>
              </a:lnSpc>
            </a:pPr>
            <a:r>
              <a:rPr lang="zh-CN" altLang="en-US"/>
              <a:t>　　</a:t>
            </a:r>
            <a:r>
              <a:rPr lang="en-US" altLang="zh-CN"/>
              <a:t>(7)  goto(3)</a:t>
            </a:r>
          </a:p>
          <a:p>
            <a:pPr algn="just" eaLnBrk="1" hangingPunct="1">
              <a:lnSpc>
                <a:spcPct val="130000"/>
              </a:lnSpc>
            </a:pPr>
            <a:r>
              <a:rPr lang="zh-CN" altLang="en-US"/>
              <a:t>　　</a:t>
            </a:r>
            <a:r>
              <a:rPr lang="en-US" altLang="zh-CN"/>
              <a:t>(8)  write Y</a:t>
            </a:r>
          </a:p>
          <a:p>
            <a:pPr algn="just" eaLnBrk="1" hangingPunct="1">
              <a:lnSpc>
                <a:spcPct val="130000"/>
              </a:lnSpc>
            </a:pPr>
            <a:r>
              <a:rPr lang="zh-CN" altLang="en-US"/>
              <a:t>　　</a:t>
            </a:r>
            <a:r>
              <a:rPr lang="en-US" altLang="zh-CN"/>
              <a:t>(9)  halt</a:t>
            </a:r>
          </a:p>
          <a:p>
            <a:pPr algn="just" eaLnBrk="1" hangingPunct="1">
              <a:lnSpc>
                <a:spcPct val="130000"/>
              </a:lnSpc>
            </a:pPr>
            <a:r>
              <a:rPr lang="zh-CN" altLang="en-US"/>
              <a:t>　　根据上述划分基本块的算法可确定四元式</a:t>
            </a:r>
            <a:r>
              <a:rPr lang="en-US" altLang="zh-CN"/>
              <a:t>(1)</a:t>
            </a:r>
            <a:r>
              <a:rPr lang="zh-CN" altLang="en-US"/>
              <a:t>、</a:t>
            </a:r>
            <a:r>
              <a:rPr lang="en-US" altLang="zh-CN"/>
              <a:t>(3)</a:t>
            </a:r>
            <a:r>
              <a:rPr lang="zh-CN" altLang="en-US"/>
              <a:t>、</a:t>
            </a:r>
            <a:r>
              <a:rPr lang="en-US" altLang="zh-CN"/>
              <a:t>(5)</a:t>
            </a:r>
            <a:r>
              <a:rPr lang="zh-CN" altLang="en-US"/>
              <a:t>、</a:t>
            </a:r>
            <a:r>
              <a:rPr lang="en-US" altLang="zh-CN"/>
              <a:t>(8)</a:t>
            </a:r>
            <a:r>
              <a:rPr lang="zh-CN" altLang="en-US"/>
              <a:t>是入口语句，而四个基本块分别是：</a:t>
            </a:r>
            <a:r>
              <a:rPr lang="en-US" altLang="zh-CN"/>
              <a:t>(1)(2)</a:t>
            </a:r>
            <a:r>
              <a:rPr lang="zh-CN" altLang="en-US"/>
              <a:t>，</a:t>
            </a:r>
            <a:r>
              <a:rPr lang="en-US" altLang="zh-CN"/>
              <a:t>(3)(4)</a:t>
            </a:r>
            <a:r>
              <a:rPr lang="zh-CN" altLang="en-US"/>
              <a:t>，</a:t>
            </a:r>
            <a:r>
              <a:rPr lang="en-US" altLang="zh-CN"/>
              <a:t>(5)(6)(7)</a:t>
            </a:r>
            <a:r>
              <a:rPr lang="zh-CN" altLang="en-US"/>
              <a:t>，</a:t>
            </a:r>
            <a:r>
              <a:rPr lang="en-US" altLang="zh-CN"/>
              <a:t>(8)(9)</a:t>
            </a:r>
            <a:r>
              <a:rPr lang="zh-CN" altLang="en-US"/>
              <a:t>。</a:t>
            </a:r>
          </a:p>
        </p:txBody>
      </p:sp>
    </p:spTree>
  </p:cSld>
  <p:clrMapOvr>
    <a:masterClrMapping/>
  </p:clrMapOvr>
  <p:transition>
    <p:random/>
  </p:transition>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a:extLst>
              <a:ext uri="{FF2B5EF4-FFF2-40B4-BE49-F238E27FC236}">
                <a16:creationId xmlns:a16="http://schemas.microsoft.com/office/drawing/2014/main" id="{3708899D-3257-7004-F84D-E3F20FCDCCB4}"/>
              </a:ext>
            </a:extLst>
          </p:cNvPr>
          <p:cNvSpPr txBox="1">
            <a:spLocks noChangeArrowheads="1"/>
          </p:cNvSpPr>
          <p:nvPr/>
        </p:nvSpPr>
        <p:spPr bwMode="auto">
          <a:xfrm>
            <a:off x="323850" y="536575"/>
            <a:ext cx="862171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en-US" altLang="zh-CN" b="1">
                <a:ea typeface="方正小标宋简体" charset="-122"/>
              </a:rPr>
              <a:t>5.1.2  </a:t>
            </a:r>
            <a:r>
              <a:rPr lang="zh-CN" altLang="en-US" b="1">
                <a:ea typeface="方正小标宋简体" charset="-122"/>
              </a:rPr>
              <a:t>基本块的</a:t>
            </a:r>
            <a:r>
              <a:rPr lang="en-US" altLang="zh-CN" b="1">
                <a:ea typeface="方正小标宋简体" charset="-122"/>
              </a:rPr>
              <a:t>DAG</a:t>
            </a:r>
            <a:r>
              <a:rPr lang="zh-CN" altLang="en-US" b="1">
                <a:ea typeface="方正小标宋简体" charset="-122"/>
              </a:rPr>
              <a:t>表示</a:t>
            </a:r>
          </a:p>
          <a:p>
            <a:pPr algn="just" eaLnBrk="1" hangingPunct="1">
              <a:lnSpc>
                <a:spcPct val="130000"/>
              </a:lnSpc>
            </a:pPr>
            <a:r>
              <a:rPr lang="zh-CN" altLang="en-US"/>
              <a:t>　　</a:t>
            </a:r>
            <a:r>
              <a:rPr lang="en-US" altLang="zh-CN"/>
              <a:t>DAG(Directed Acyclic Graph)</a:t>
            </a:r>
            <a:r>
              <a:rPr lang="zh-CN" altLang="en-US"/>
              <a:t>是一种有向图，常常用来对基本块进行优化。一个基本块的</a:t>
            </a:r>
            <a:r>
              <a:rPr lang="en-US" altLang="zh-CN"/>
              <a:t>DAG</a:t>
            </a:r>
            <a:r>
              <a:rPr lang="zh-CN" altLang="en-US"/>
              <a:t>是一种其结点带有下述标记或附加信息的</a:t>
            </a:r>
            <a:r>
              <a:rPr lang="en-US" altLang="zh-CN"/>
              <a:t>DAG</a:t>
            </a:r>
            <a:r>
              <a:rPr lang="zh-CN" altLang="en-US"/>
              <a:t>：</a:t>
            </a:r>
          </a:p>
          <a:p>
            <a:pPr algn="just" eaLnBrk="1" hangingPunct="1">
              <a:lnSpc>
                <a:spcPct val="130000"/>
              </a:lnSpc>
            </a:pPr>
            <a:r>
              <a:rPr lang="zh-CN" altLang="en-US"/>
              <a:t>　　</a:t>
            </a:r>
            <a:r>
              <a:rPr lang="en-US" altLang="zh-CN"/>
              <a:t>(1) </a:t>
            </a:r>
            <a:r>
              <a:rPr lang="zh-CN" altLang="en-US"/>
              <a:t>图的叶结点</a:t>
            </a:r>
            <a:r>
              <a:rPr lang="en-US" altLang="zh-CN"/>
              <a:t>(</a:t>
            </a:r>
            <a:r>
              <a:rPr lang="zh-CN" altLang="en-US"/>
              <a:t>无后继的结点</a:t>
            </a:r>
            <a:r>
              <a:rPr lang="en-US" altLang="zh-CN"/>
              <a:t>)</a:t>
            </a:r>
            <a:r>
              <a:rPr lang="zh-CN" altLang="en-US"/>
              <a:t>以一标识符</a:t>
            </a:r>
            <a:r>
              <a:rPr lang="en-US" altLang="zh-CN"/>
              <a:t>(</a:t>
            </a:r>
            <a:r>
              <a:rPr lang="zh-CN" altLang="en-US"/>
              <a:t>变量名</a:t>
            </a:r>
            <a:r>
              <a:rPr lang="en-US" altLang="zh-CN"/>
              <a:t>)</a:t>
            </a:r>
            <a:r>
              <a:rPr lang="zh-CN" altLang="en-US"/>
              <a:t>或常数作为标记，表示该结点代表该变量或常数的值。如果叶结点用来表示一变量</a:t>
            </a:r>
            <a:r>
              <a:rPr lang="en-US" altLang="zh-CN"/>
              <a:t>A</a:t>
            </a:r>
            <a:r>
              <a:rPr lang="zh-CN" altLang="en-US"/>
              <a:t>的地址，则用</a:t>
            </a:r>
            <a:r>
              <a:rPr lang="en-US" altLang="zh-CN"/>
              <a:t>addr(A)</a:t>
            </a:r>
            <a:r>
              <a:rPr lang="zh-CN" altLang="en-US"/>
              <a:t>作为该结点的标记。通常把叶结点上作为标记的标识符加上下标</a:t>
            </a:r>
            <a:r>
              <a:rPr lang="en-US" altLang="zh-CN"/>
              <a:t>0</a:t>
            </a:r>
            <a:r>
              <a:rPr lang="zh-CN" altLang="en-US"/>
              <a:t>，以表示它是该变量的初值。</a:t>
            </a:r>
          </a:p>
          <a:p>
            <a:pPr algn="just" eaLnBrk="1" hangingPunct="1">
              <a:lnSpc>
                <a:spcPct val="130000"/>
              </a:lnSpc>
            </a:pPr>
            <a:r>
              <a:rPr lang="zh-CN" altLang="en-US"/>
              <a:t>　　</a:t>
            </a:r>
            <a:r>
              <a:rPr lang="en-US" altLang="zh-CN"/>
              <a:t>(2) </a:t>
            </a:r>
            <a:r>
              <a:rPr lang="zh-CN" altLang="en-US"/>
              <a:t>图的内部结点</a:t>
            </a:r>
            <a:r>
              <a:rPr lang="en-US" altLang="zh-CN"/>
              <a:t>(</a:t>
            </a:r>
            <a:r>
              <a:rPr lang="zh-CN" altLang="en-US"/>
              <a:t>有后继的结点</a:t>
            </a:r>
            <a:r>
              <a:rPr lang="en-US" altLang="zh-CN"/>
              <a:t>)</a:t>
            </a:r>
            <a:r>
              <a:rPr lang="zh-CN" altLang="en-US"/>
              <a:t>以一运算符作为标记，表示该结点代表应用该运算符对其直接后继结点所代表的值进行运算的结果。</a:t>
            </a:r>
          </a:p>
        </p:txBody>
      </p:sp>
    </p:spTree>
  </p:cSld>
  <p:clrMapOvr>
    <a:masterClrMapping/>
  </p:clrMapOvr>
  <p:transition>
    <p:random/>
  </p:transition>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028">
            <a:extLst>
              <a:ext uri="{FF2B5EF4-FFF2-40B4-BE49-F238E27FC236}">
                <a16:creationId xmlns:a16="http://schemas.microsoft.com/office/drawing/2014/main" id="{153BDF51-C8B6-8383-41C1-76BEFAF0C5E1}"/>
              </a:ext>
            </a:extLst>
          </p:cNvPr>
          <p:cNvSpPr txBox="1">
            <a:spLocks noChangeArrowheads="1"/>
          </p:cNvSpPr>
          <p:nvPr/>
        </p:nvSpPr>
        <p:spPr bwMode="auto">
          <a:xfrm>
            <a:off x="188913" y="476250"/>
            <a:ext cx="8693150"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(3) </a:t>
            </a:r>
            <a:r>
              <a:rPr lang="zh-CN" altLang="en-US"/>
              <a:t>图中各个结点上可能附加一个或多个标识符，表示这些变量具有该结点所代表的值。</a:t>
            </a:r>
          </a:p>
          <a:p>
            <a:pPr algn="just" eaLnBrk="1" hangingPunct="1">
              <a:lnSpc>
                <a:spcPct val="140000"/>
              </a:lnSpc>
              <a:spcBef>
                <a:spcPct val="50000"/>
              </a:spcBef>
            </a:pPr>
            <a:r>
              <a:rPr lang="zh-CN" altLang="en-US"/>
              <a:t>　　一个基本块由一个四元式序列组成，且每一个四元式都可以用相应的</a:t>
            </a:r>
            <a:r>
              <a:rPr lang="en-US" altLang="zh-CN"/>
              <a:t>DAG</a:t>
            </a:r>
            <a:r>
              <a:rPr lang="zh-CN" altLang="en-US"/>
              <a:t>结点表示。图</a:t>
            </a:r>
            <a:r>
              <a:rPr lang="en-US" altLang="zh-CN"/>
              <a:t>5–1</a:t>
            </a:r>
            <a:r>
              <a:rPr lang="zh-CN" altLang="en-US"/>
              <a:t>给出了不同四元式和与其对应的</a:t>
            </a:r>
            <a:r>
              <a:rPr lang="en-US" altLang="zh-CN"/>
              <a:t>DAG</a:t>
            </a:r>
            <a:r>
              <a:rPr lang="zh-CN" altLang="en-US"/>
              <a:t>结点形式。图中，各结点圆圈中的</a:t>
            </a:r>
            <a:r>
              <a:rPr lang="en-US" altLang="zh-CN"/>
              <a:t>n</a:t>
            </a:r>
            <a:r>
              <a:rPr lang="en-US" altLang="zh-CN" baseline="-30000"/>
              <a:t>i</a:t>
            </a:r>
            <a:r>
              <a:rPr lang="zh-CN" altLang="en-US"/>
              <a:t>是构造</a:t>
            </a:r>
            <a:r>
              <a:rPr lang="en-US" altLang="zh-CN"/>
              <a:t>DAG</a:t>
            </a:r>
            <a:r>
              <a:rPr lang="zh-CN" altLang="en-US"/>
              <a:t>过程中各结点的编号，而各结点下面的符号</a:t>
            </a:r>
            <a:r>
              <a:rPr lang="en-US" altLang="zh-CN"/>
              <a:t>(</a:t>
            </a:r>
            <a:r>
              <a:rPr lang="zh-CN" altLang="en-US"/>
              <a:t>运算符、标识符或常数</a:t>
            </a:r>
            <a:r>
              <a:rPr lang="en-US" altLang="zh-CN"/>
              <a:t>)</a:t>
            </a:r>
            <a:r>
              <a:rPr lang="zh-CN" altLang="en-US"/>
              <a:t>是各结点的标记，各结点右边的标识符是结点上的附加标识符。除了对应转移语句的结点右边可附加一语句位置来指示转移目标外，其余各类结点的右边只允许附加标识符。除对应于数组元素赋值的结点</a:t>
            </a:r>
            <a:r>
              <a:rPr lang="en-US" altLang="zh-CN"/>
              <a:t>(</a:t>
            </a:r>
            <a:r>
              <a:rPr lang="zh-CN" altLang="en-US"/>
              <a:t>标记为</a:t>
            </a:r>
            <a:r>
              <a:rPr lang="en-US" altLang="zh-CN"/>
              <a:t>[ ]=)</a:t>
            </a:r>
            <a:r>
              <a:rPr lang="zh-CN" altLang="en-US"/>
              <a:t>有三个后继外，其余结点最多只有两个后继。</a:t>
            </a:r>
          </a:p>
        </p:txBody>
      </p:sp>
    </p:spTree>
  </p:cSld>
  <p:clrMapOvr>
    <a:masterClrMapping/>
  </p:clrMapOvr>
  <p:transition>
    <p:random/>
  </p:transition>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a:extLst>
              <a:ext uri="{FF2B5EF4-FFF2-40B4-BE49-F238E27FC236}">
                <a16:creationId xmlns:a16="http://schemas.microsoft.com/office/drawing/2014/main" id="{5045D9B1-26EE-DE9B-804B-6FC239F67253}"/>
              </a:ext>
            </a:extLst>
          </p:cNvPr>
          <p:cNvSpPr txBox="1">
            <a:spLocks noChangeArrowheads="1"/>
          </p:cNvSpPr>
          <p:nvPr/>
        </p:nvSpPr>
        <p:spPr bwMode="auto">
          <a:xfrm>
            <a:off x="2438400" y="5867400"/>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  </a:t>
            </a:r>
            <a:r>
              <a:rPr lang="zh-CN" altLang="en-US">
                <a:latin typeface="宋体" panose="02010600030101010101" pitchFamily="2" charset="-122"/>
              </a:rPr>
              <a:t>四元式与</a:t>
            </a:r>
            <a:r>
              <a:rPr lang="en-US" altLang="zh-CN"/>
              <a:t>DAG</a:t>
            </a:r>
            <a:r>
              <a:rPr lang="zh-CN" altLang="en-US">
                <a:latin typeface="宋体" panose="02010600030101010101" pitchFamily="2" charset="-122"/>
              </a:rPr>
              <a:t>结点</a:t>
            </a:r>
            <a:r>
              <a:rPr lang="zh-CN" altLang="en-US"/>
              <a:t> </a:t>
            </a:r>
          </a:p>
        </p:txBody>
      </p:sp>
      <p:pic>
        <p:nvPicPr>
          <p:cNvPr id="18435" name="Picture 5" descr="5-1">
            <a:extLst>
              <a:ext uri="{FF2B5EF4-FFF2-40B4-BE49-F238E27FC236}">
                <a16:creationId xmlns:a16="http://schemas.microsoft.com/office/drawing/2014/main" id="{FAC30D7B-25AD-0991-3910-2B82ACD49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785813"/>
            <a:ext cx="8785225" cy="470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a:extLst>
              <a:ext uri="{FF2B5EF4-FFF2-40B4-BE49-F238E27FC236}">
                <a16:creationId xmlns:a16="http://schemas.microsoft.com/office/drawing/2014/main" id="{7D4CA1B9-BF57-474F-CD48-8159A60B69B1}"/>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43011" name="Text Box 3">
            <a:extLst>
              <a:ext uri="{FF2B5EF4-FFF2-40B4-BE49-F238E27FC236}">
                <a16:creationId xmlns:a16="http://schemas.microsoft.com/office/drawing/2014/main" id="{9F86DD30-D1D9-FEC0-6461-1D940B2FB79D}"/>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43012" name="Text Box 4">
            <a:extLst>
              <a:ext uri="{FF2B5EF4-FFF2-40B4-BE49-F238E27FC236}">
                <a16:creationId xmlns:a16="http://schemas.microsoft.com/office/drawing/2014/main" id="{5829677D-DA1B-9841-B0E2-94B3C50C218E}"/>
              </a:ext>
            </a:extLst>
          </p:cNvPr>
          <p:cNvSpPr txBox="1">
            <a:spLocks noChangeArrowheads="1"/>
          </p:cNvSpPr>
          <p:nvPr/>
        </p:nvSpPr>
        <p:spPr bwMode="auto">
          <a:xfrm>
            <a:off x="838200" y="1371600"/>
            <a:ext cx="8001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400" u="none"/>
              <a:t>假定</a:t>
            </a:r>
            <a:r>
              <a:rPr lang="en-US" altLang="zh-CN" sz="2400" u="none"/>
              <a:t>DFA Md= ({s0, s1, s2}, {a, b}, f, s0, {s2})</a:t>
            </a:r>
            <a:r>
              <a:rPr lang="zh-CN" altLang="en-US" sz="2400" u="none"/>
              <a:t>，且有：</a:t>
            </a:r>
          </a:p>
          <a:p>
            <a:pPr eaLnBrk="1" hangingPunct="1"/>
            <a:endParaRPr lang="zh-CN" altLang="en-US" sz="2400" u="none"/>
          </a:p>
          <a:p>
            <a:pPr eaLnBrk="1" hangingPunct="1"/>
            <a:r>
              <a:rPr lang="zh-CN" altLang="en-US" sz="2400" u="none"/>
              <a:t>     	     </a:t>
            </a:r>
            <a:r>
              <a:rPr lang="en-US" altLang="zh-CN" sz="2400" u="none"/>
              <a:t>f(s0, a) =s1               f(s0, b) =s2</a:t>
            </a:r>
          </a:p>
          <a:p>
            <a:pPr eaLnBrk="1" hangingPunct="1"/>
            <a:r>
              <a:rPr lang="en-US" altLang="zh-CN" sz="2400" u="none"/>
              <a:t>         	     f(s1, a) =s1               f(s1, b) =s2  </a:t>
            </a:r>
          </a:p>
          <a:p>
            <a:pPr eaLnBrk="1" hangingPunct="1"/>
            <a:r>
              <a:rPr lang="en-US" altLang="zh-CN" sz="2400" u="none"/>
              <a:t>          	     f(s2, a) =s2               f(s2, b) =s1</a:t>
            </a:r>
          </a:p>
          <a:p>
            <a:pPr eaLnBrk="1" hangingPunct="1"/>
            <a:endParaRPr lang="en-US" altLang="zh-CN" sz="2400" u="none"/>
          </a:p>
          <a:p>
            <a:pPr eaLnBrk="1" hangingPunct="1"/>
            <a:r>
              <a:rPr lang="zh-CN" altLang="en-US" sz="2400" u="none"/>
              <a:t>试给出</a:t>
            </a:r>
            <a:r>
              <a:rPr lang="en-US" altLang="zh-CN" sz="2400" u="none"/>
              <a:t>DFA Md</a:t>
            </a:r>
            <a:r>
              <a:rPr lang="zh-CN" altLang="en-US" sz="2400" u="none"/>
              <a:t>的状态转换图与状态转换矩阵。</a:t>
            </a:r>
          </a:p>
        </p:txBody>
      </p:sp>
      <p:pic>
        <p:nvPicPr>
          <p:cNvPr id="43013" name="Picture 8" descr="2-8 拷贝">
            <a:extLst>
              <a:ext uri="{FF2B5EF4-FFF2-40B4-BE49-F238E27FC236}">
                <a16:creationId xmlns:a16="http://schemas.microsoft.com/office/drawing/2014/main" id="{23930A6B-25FF-0715-2977-23EC544296F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962400"/>
            <a:ext cx="3962400"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2082" name="Group 98">
            <a:extLst>
              <a:ext uri="{FF2B5EF4-FFF2-40B4-BE49-F238E27FC236}">
                <a16:creationId xmlns:a16="http://schemas.microsoft.com/office/drawing/2014/main" id="{6F63F0EA-D182-54A0-9FE2-9A279767C3DD}"/>
              </a:ext>
            </a:extLst>
          </p:cNvPr>
          <p:cNvGraphicFramePr>
            <a:graphicFrameLocks noGrp="1"/>
          </p:cNvGraphicFramePr>
          <p:nvPr/>
        </p:nvGraphicFramePr>
        <p:xfrm>
          <a:off x="4648200" y="4191000"/>
          <a:ext cx="3733800" cy="2193925"/>
        </p:xfrm>
        <a:graphic>
          <a:graphicData uri="http://schemas.openxmlformats.org/drawingml/2006/table">
            <a:tbl>
              <a:tblPr/>
              <a:tblGrid>
                <a:gridCol w="1268413">
                  <a:extLst>
                    <a:ext uri="{9D8B030D-6E8A-4147-A177-3AD203B41FA5}">
                      <a16:colId xmlns:a16="http://schemas.microsoft.com/office/drawing/2014/main" val="20000"/>
                    </a:ext>
                  </a:extLst>
                </a:gridCol>
                <a:gridCol w="1220787">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tblGrid>
              <a:tr h="822722">
                <a:tc>
                  <a:txBody>
                    <a:bodyPr/>
                    <a:lstStyle/>
                    <a:p>
                      <a:pPr marL="0" marR="0" lvl="0" indent="1270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字符</a:t>
                      </a: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状态</a:t>
                      </a:r>
                      <a:endParaRPr kumimoji="0" lang="zh-CN" altLang="en-US" sz="2400" b="0" i="0" u="none" strike="noStrike" cap="none" normalizeH="0" baseline="0">
                        <a:ln>
                          <a:noFill/>
                        </a:ln>
                        <a:solidFill>
                          <a:schemeClr val="tx1"/>
                        </a:solidFill>
                        <a:effectLst/>
                        <a:latin typeface="Arial" pitchFamily="34" charset="0"/>
                        <a:ea typeface="宋体" pitchFamily="2" charset="-122"/>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06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06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06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r>
                        <a:rPr kumimoji="0" lang="en-US" altLang="zh-CN" sz="24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400" b="0" i="0" u="none" strike="noStrike" cap="none" normalizeH="0" baseline="0">
                        <a:ln>
                          <a:noFill/>
                        </a:ln>
                        <a:solidFill>
                          <a:schemeClr val="tx1"/>
                        </a:solidFill>
                        <a:effectLst/>
                        <a:latin typeface="Arial" pitchFamily="34" charset="0"/>
                        <a:ea typeface="宋体" pitchFamily="2" charset="-122"/>
                      </a:endParaRP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3036" name="Oval 86">
            <a:extLst>
              <a:ext uri="{FF2B5EF4-FFF2-40B4-BE49-F238E27FC236}">
                <a16:creationId xmlns:a16="http://schemas.microsoft.com/office/drawing/2014/main" id="{8990D02D-6C21-8E8F-880A-358FA9C4F1A9}"/>
              </a:ext>
            </a:extLst>
          </p:cNvPr>
          <p:cNvSpPr>
            <a:spLocks noChangeArrowheads="1"/>
          </p:cNvSpPr>
          <p:nvPr/>
        </p:nvSpPr>
        <p:spPr bwMode="auto">
          <a:xfrm>
            <a:off x="304800" y="1295400"/>
            <a:ext cx="533400" cy="533400"/>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u="none"/>
              <a:t>例</a:t>
            </a:r>
          </a:p>
        </p:txBody>
      </p:sp>
      <p:sp>
        <p:nvSpPr>
          <p:cNvPr id="43037" name="Text Box 88">
            <a:extLst>
              <a:ext uri="{FF2B5EF4-FFF2-40B4-BE49-F238E27FC236}">
                <a16:creationId xmlns:a16="http://schemas.microsoft.com/office/drawing/2014/main" id="{389B0F95-8A0E-5B10-F732-411105831C50}"/>
              </a:ext>
            </a:extLst>
          </p:cNvPr>
          <p:cNvSpPr txBox="1">
            <a:spLocks noChangeArrowheads="1"/>
          </p:cNvSpPr>
          <p:nvPr/>
        </p:nvSpPr>
        <p:spPr bwMode="auto">
          <a:xfrm>
            <a:off x="1447800" y="6400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u="none">
                <a:ea typeface="楷体" panose="02010609060101010101" pitchFamily="49" charset="-122"/>
              </a:rPr>
              <a:t>状态转换图</a:t>
            </a:r>
          </a:p>
        </p:txBody>
      </p:sp>
      <p:sp>
        <p:nvSpPr>
          <p:cNvPr id="43038" name="Text Box 90">
            <a:extLst>
              <a:ext uri="{FF2B5EF4-FFF2-40B4-BE49-F238E27FC236}">
                <a16:creationId xmlns:a16="http://schemas.microsoft.com/office/drawing/2014/main" id="{796DA378-DDB9-83E7-D104-6C83A89CB399}"/>
              </a:ext>
            </a:extLst>
          </p:cNvPr>
          <p:cNvSpPr txBox="1">
            <a:spLocks noChangeArrowheads="1"/>
          </p:cNvSpPr>
          <p:nvPr/>
        </p:nvSpPr>
        <p:spPr bwMode="auto">
          <a:xfrm>
            <a:off x="5715000" y="64008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u="none">
                <a:ea typeface="楷体" panose="02010609060101010101" pitchFamily="49" charset="-122"/>
              </a:rPr>
              <a:t>状态转换矩阵</a:t>
            </a:r>
          </a:p>
        </p:txBody>
      </p:sp>
    </p:spTree>
  </p:cSld>
  <p:clrMapOvr>
    <a:masterClrMapping/>
  </p:clrMapOvr>
  <p:transition>
    <p:random/>
  </p:transition>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a:extLst>
              <a:ext uri="{FF2B5EF4-FFF2-40B4-BE49-F238E27FC236}">
                <a16:creationId xmlns:a16="http://schemas.microsoft.com/office/drawing/2014/main" id="{9ECAF7F8-D71E-DF79-0E36-9894A788ECEC}"/>
              </a:ext>
            </a:extLst>
          </p:cNvPr>
          <p:cNvSpPr txBox="1">
            <a:spLocks noChangeArrowheads="1"/>
          </p:cNvSpPr>
          <p:nvPr/>
        </p:nvSpPr>
        <p:spPr bwMode="auto">
          <a:xfrm>
            <a:off x="101600" y="476250"/>
            <a:ext cx="87963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利用</a:t>
            </a:r>
            <a:r>
              <a:rPr lang="en-US" altLang="zh-CN"/>
              <a:t>DAG</a:t>
            </a:r>
            <a:r>
              <a:rPr lang="zh-CN" altLang="en-US"/>
              <a:t>进行基本块优化的基本思想是：首先按基本块内的四元式序列顺序将所有的四元式构造成一个</a:t>
            </a:r>
            <a:r>
              <a:rPr lang="en-US" altLang="zh-CN"/>
              <a:t>DAG</a:t>
            </a:r>
            <a:r>
              <a:rPr lang="zh-CN" altLang="en-US"/>
              <a:t>，然后按构造结点的次序将</a:t>
            </a:r>
            <a:r>
              <a:rPr lang="en-US" altLang="zh-CN"/>
              <a:t>DAG</a:t>
            </a:r>
            <a:r>
              <a:rPr lang="zh-CN" altLang="en-US"/>
              <a:t>还原成四元式序列。由于在构造</a:t>
            </a:r>
            <a:r>
              <a:rPr lang="en-US" altLang="zh-CN"/>
              <a:t>DAG</a:t>
            </a:r>
            <a:r>
              <a:rPr lang="zh-CN" altLang="en-US"/>
              <a:t>的同时已做了局部优化，所以最后所得到的是优化过的四元式序列。</a:t>
            </a:r>
          </a:p>
          <a:p>
            <a:pPr algn="just" eaLnBrk="1" hangingPunct="1">
              <a:lnSpc>
                <a:spcPct val="140000"/>
              </a:lnSpc>
            </a:pPr>
            <a:r>
              <a:rPr lang="zh-CN" altLang="en-US"/>
              <a:t>　　为了</a:t>
            </a:r>
            <a:r>
              <a:rPr lang="en-US" altLang="zh-CN"/>
              <a:t>DAG</a:t>
            </a:r>
            <a:r>
              <a:rPr lang="zh-CN" altLang="en-US"/>
              <a:t>构造算法的需要，我们将图</a:t>
            </a:r>
            <a:r>
              <a:rPr lang="en-US" altLang="zh-CN"/>
              <a:t>5–1</a:t>
            </a:r>
            <a:r>
              <a:rPr lang="zh-CN" altLang="en-US"/>
              <a:t>中的四元式按照其对应结点的后继结点个数分为四类：</a:t>
            </a:r>
          </a:p>
          <a:p>
            <a:pPr algn="just" eaLnBrk="1" hangingPunct="1">
              <a:lnSpc>
                <a:spcPct val="140000"/>
              </a:lnSpc>
            </a:pPr>
            <a:r>
              <a:rPr lang="zh-CN" altLang="en-US"/>
              <a:t>　　</a:t>
            </a:r>
            <a:r>
              <a:rPr lang="en-US" altLang="zh-CN"/>
              <a:t>(1)  0</a:t>
            </a:r>
            <a:r>
              <a:rPr lang="zh-CN" altLang="en-US"/>
              <a:t>型四元式：后继结点个数为</a:t>
            </a:r>
            <a:r>
              <a:rPr lang="en-US" altLang="zh-CN"/>
              <a:t>0</a:t>
            </a:r>
            <a:r>
              <a:rPr lang="zh-CN" altLang="en-US"/>
              <a:t>，如图</a:t>
            </a:r>
            <a:r>
              <a:rPr lang="en-US" altLang="zh-CN"/>
              <a:t>5–1(1)</a:t>
            </a:r>
            <a:r>
              <a:rPr lang="zh-CN" altLang="en-US"/>
              <a:t>所示；</a:t>
            </a:r>
          </a:p>
          <a:p>
            <a:pPr algn="just" eaLnBrk="1" hangingPunct="1">
              <a:lnSpc>
                <a:spcPct val="140000"/>
              </a:lnSpc>
            </a:pPr>
            <a:r>
              <a:rPr lang="zh-CN" altLang="en-US"/>
              <a:t>　　</a:t>
            </a:r>
            <a:r>
              <a:rPr lang="en-US" altLang="zh-CN"/>
              <a:t>(2)  1</a:t>
            </a:r>
            <a:r>
              <a:rPr lang="zh-CN" altLang="en-US"/>
              <a:t>型四元式：有一个后继结点，如图</a:t>
            </a:r>
            <a:r>
              <a:rPr lang="en-US" altLang="zh-CN"/>
              <a:t>5–1(2)</a:t>
            </a:r>
            <a:r>
              <a:rPr lang="zh-CN" altLang="en-US"/>
              <a:t>所示；</a:t>
            </a:r>
          </a:p>
          <a:p>
            <a:pPr algn="just" eaLnBrk="1" hangingPunct="1">
              <a:lnSpc>
                <a:spcPct val="140000"/>
              </a:lnSpc>
            </a:pPr>
            <a:r>
              <a:rPr lang="zh-CN" altLang="en-US"/>
              <a:t>　　</a:t>
            </a:r>
            <a:r>
              <a:rPr lang="en-US" altLang="zh-CN"/>
              <a:t>(3)  2</a:t>
            </a:r>
            <a:r>
              <a:rPr lang="zh-CN" altLang="en-US"/>
              <a:t>型四元式：有两个后继结点，如图</a:t>
            </a:r>
            <a:r>
              <a:rPr lang="en-US" altLang="zh-CN"/>
              <a:t>5–1(3)</a:t>
            </a:r>
            <a:r>
              <a:rPr lang="zh-CN" altLang="en-US"/>
              <a:t>、</a:t>
            </a:r>
            <a:r>
              <a:rPr lang="en-US" altLang="zh-CN"/>
              <a:t>(4)</a:t>
            </a:r>
            <a:r>
              <a:rPr lang="zh-CN" altLang="en-US"/>
              <a:t>、</a:t>
            </a:r>
            <a:r>
              <a:rPr lang="en-US" altLang="zh-CN"/>
              <a:t>(5)</a:t>
            </a:r>
            <a:r>
              <a:rPr lang="zh-CN" altLang="en-US"/>
              <a:t>所示；</a:t>
            </a:r>
          </a:p>
          <a:p>
            <a:pPr algn="just" eaLnBrk="1" hangingPunct="1">
              <a:lnSpc>
                <a:spcPct val="140000"/>
              </a:lnSpc>
            </a:pPr>
            <a:r>
              <a:rPr lang="zh-CN" altLang="en-US"/>
              <a:t>　　</a:t>
            </a:r>
            <a:r>
              <a:rPr lang="en-US" altLang="zh-CN"/>
              <a:t>(4)  3</a:t>
            </a:r>
            <a:r>
              <a:rPr lang="zh-CN" altLang="en-US"/>
              <a:t>型四元式：有三个后继结点，如图</a:t>
            </a:r>
            <a:r>
              <a:rPr lang="en-US" altLang="zh-CN"/>
              <a:t>5–1(6)</a:t>
            </a:r>
            <a:r>
              <a:rPr lang="zh-CN" altLang="en-US"/>
              <a:t>所示。</a:t>
            </a:r>
          </a:p>
        </p:txBody>
      </p:sp>
    </p:spTree>
  </p:cSld>
  <p:clrMapOvr>
    <a:masterClrMapping/>
  </p:clrMapOvr>
  <p:transition>
    <p:random/>
  </p:transition>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028">
            <a:extLst>
              <a:ext uri="{FF2B5EF4-FFF2-40B4-BE49-F238E27FC236}">
                <a16:creationId xmlns:a16="http://schemas.microsoft.com/office/drawing/2014/main" id="{256EDA8F-F1AD-66C1-A952-D289444DB0C0}"/>
              </a:ext>
            </a:extLst>
          </p:cNvPr>
          <p:cNvSpPr txBox="1">
            <a:spLocks noChangeArrowheads="1"/>
          </p:cNvSpPr>
          <p:nvPr/>
        </p:nvSpPr>
        <p:spPr bwMode="auto">
          <a:xfrm>
            <a:off x="174625" y="549275"/>
            <a:ext cx="8794750"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我们规定：用大写字母</a:t>
            </a:r>
            <a:r>
              <a:rPr lang="en-US" altLang="zh-CN"/>
              <a:t>(</a:t>
            </a:r>
            <a:r>
              <a:rPr lang="zh-CN" altLang="en-US"/>
              <a:t>如</a:t>
            </a:r>
            <a:r>
              <a:rPr lang="en-US" altLang="zh-CN"/>
              <a:t>A</a:t>
            </a:r>
            <a:r>
              <a:rPr lang="zh-CN" altLang="en-US"/>
              <a:t>、</a:t>
            </a:r>
            <a:r>
              <a:rPr lang="en-US" altLang="zh-CN"/>
              <a:t>B</a:t>
            </a:r>
            <a:r>
              <a:rPr lang="zh-CN" altLang="en-US"/>
              <a:t>等</a:t>
            </a:r>
            <a:r>
              <a:rPr lang="en-US" altLang="zh-CN"/>
              <a:t>)</a:t>
            </a:r>
            <a:r>
              <a:rPr lang="zh-CN" altLang="en-US"/>
              <a:t>表示四元式中的变量名</a:t>
            </a:r>
            <a:r>
              <a:rPr lang="en-US" altLang="zh-CN"/>
              <a:t>(</a:t>
            </a:r>
            <a:r>
              <a:rPr lang="zh-CN" altLang="en-US"/>
              <a:t>或常数</a:t>
            </a:r>
            <a:r>
              <a:rPr lang="en-US" altLang="zh-CN"/>
              <a:t>)</a:t>
            </a:r>
            <a:r>
              <a:rPr lang="zh-CN" altLang="en-US"/>
              <a:t>；用函数</a:t>
            </a:r>
            <a:r>
              <a:rPr lang="en-US" altLang="zh-CN"/>
              <a:t>Node(A)</a:t>
            </a:r>
            <a:r>
              <a:rPr lang="zh-CN" altLang="en-US"/>
              <a:t>表示</a:t>
            </a:r>
            <a:r>
              <a:rPr lang="en-US" altLang="zh-CN"/>
              <a:t>A</a:t>
            </a:r>
            <a:r>
              <a:rPr lang="zh-CN" altLang="en-US"/>
              <a:t>在</a:t>
            </a:r>
            <a:r>
              <a:rPr lang="en-US" altLang="zh-CN"/>
              <a:t>DAG</a:t>
            </a:r>
            <a:r>
              <a:rPr lang="zh-CN" altLang="en-US"/>
              <a:t>中的相应结点，其值可为</a:t>
            </a:r>
            <a:r>
              <a:rPr lang="en-US" altLang="zh-CN"/>
              <a:t>n</a:t>
            </a:r>
            <a:r>
              <a:rPr lang="zh-CN" altLang="en-US"/>
              <a:t>或者无定义，并用</a:t>
            </a:r>
            <a:r>
              <a:rPr lang="en-US" altLang="zh-CN"/>
              <a:t>n</a:t>
            </a:r>
            <a:r>
              <a:rPr lang="zh-CN" altLang="en-US"/>
              <a:t>表示</a:t>
            </a:r>
            <a:r>
              <a:rPr lang="en-US" altLang="zh-CN"/>
              <a:t>DAG</a:t>
            </a:r>
            <a:r>
              <a:rPr lang="zh-CN" altLang="en-US"/>
              <a:t>中的一个结点值。这样，每个基本块仅含</a:t>
            </a:r>
            <a:r>
              <a:rPr lang="en-US" altLang="zh-CN"/>
              <a:t>0</a:t>
            </a:r>
            <a:r>
              <a:rPr lang="zh-CN" altLang="en-US"/>
              <a:t>、</a:t>
            </a:r>
            <a:r>
              <a:rPr lang="en-US" altLang="zh-CN"/>
              <a:t>1</a:t>
            </a:r>
            <a:r>
              <a:rPr lang="zh-CN" altLang="en-US"/>
              <a:t>、</a:t>
            </a:r>
            <a:r>
              <a:rPr lang="en-US" altLang="zh-CN"/>
              <a:t>2</a:t>
            </a:r>
            <a:r>
              <a:rPr lang="zh-CN" altLang="en-US"/>
              <a:t>型四元式的</a:t>
            </a:r>
            <a:r>
              <a:rPr lang="en-US" altLang="zh-CN"/>
              <a:t>DAG</a:t>
            </a:r>
            <a:r>
              <a:rPr lang="zh-CN" altLang="en-US"/>
              <a:t>构造算法如下</a:t>
            </a:r>
            <a:r>
              <a:rPr lang="en-US" altLang="zh-CN"/>
              <a:t>(</a:t>
            </a:r>
            <a:r>
              <a:rPr lang="zh-CN" altLang="en-US"/>
              <a:t>对基本块的每一个四元式依次执行该算法</a:t>
            </a:r>
            <a:r>
              <a:rPr lang="en-US" altLang="zh-CN"/>
              <a:t>)</a:t>
            </a:r>
            <a:r>
              <a:rPr lang="zh-CN" altLang="en-US"/>
              <a:t>：</a:t>
            </a:r>
          </a:p>
          <a:p>
            <a:pPr algn="just" eaLnBrk="1" hangingPunct="1">
              <a:lnSpc>
                <a:spcPct val="130000"/>
              </a:lnSpc>
            </a:pPr>
            <a:r>
              <a:rPr lang="zh-CN" altLang="en-US"/>
              <a:t>　　</a:t>
            </a:r>
            <a:r>
              <a:rPr lang="en-US" altLang="zh-CN"/>
              <a:t>(1) </a:t>
            </a:r>
            <a:r>
              <a:rPr lang="zh-CN" altLang="en-US"/>
              <a:t>若</a:t>
            </a:r>
            <a:r>
              <a:rPr lang="en-US" altLang="zh-CN"/>
              <a:t>Node(B)</a:t>
            </a:r>
            <a:r>
              <a:rPr lang="zh-CN" altLang="en-US"/>
              <a:t>无定义，则构造一标记为</a:t>
            </a:r>
            <a:r>
              <a:rPr lang="en-US" altLang="zh-CN"/>
              <a:t>B</a:t>
            </a:r>
            <a:r>
              <a:rPr lang="zh-CN" altLang="en-US"/>
              <a:t>的叶结点并定义</a:t>
            </a:r>
            <a:r>
              <a:rPr lang="en-US" altLang="zh-CN"/>
              <a:t>Node(B)</a:t>
            </a:r>
            <a:r>
              <a:rPr lang="zh-CN" altLang="en-US"/>
              <a:t>为这个结点，然后根据下列情况做不同处理：</a:t>
            </a:r>
          </a:p>
          <a:p>
            <a:pPr algn="just" eaLnBrk="1" hangingPunct="1">
              <a:lnSpc>
                <a:spcPct val="130000"/>
              </a:lnSpc>
            </a:pPr>
            <a:r>
              <a:rPr lang="zh-CN" altLang="en-US"/>
              <a:t>　　① 若当前四元式是</a:t>
            </a:r>
            <a:r>
              <a:rPr lang="en-US" altLang="zh-CN"/>
              <a:t>0</a:t>
            </a:r>
            <a:r>
              <a:rPr lang="zh-CN" altLang="en-US"/>
              <a:t>型，则记</a:t>
            </a:r>
            <a:r>
              <a:rPr lang="en-US" altLang="zh-CN"/>
              <a:t>Node(B)</a:t>
            </a:r>
            <a:r>
              <a:rPr lang="zh-CN" altLang="en-US"/>
              <a:t>的值为</a:t>
            </a:r>
            <a:r>
              <a:rPr lang="en-US" altLang="zh-CN"/>
              <a:t>n</a:t>
            </a:r>
            <a:r>
              <a:rPr lang="zh-CN" altLang="en-US"/>
              <a:t>，转</a:t>
            </a:r>
            <a:r>
              <a:rPr lang="en-US" altLang="zh-CN"/>
              <a:t>(4)</a:t>
            </a:r>
            <a:r>
              <a:rPr lang="zh-CN" altLang="en-US"/>
              <a:t>。</a:t>
            </a:r>
          </a:p>
          <a:p>
            <a:pPr algn="just" eaLnBrk="1" hangingPunct="1">
              <a:lnSpc>
                <a:spcPct val="130000"/>
              </a:lnSpc>
            </a:pPr>
            <a:r>
              <a:rPr lang="zh-CN" altLang="en-US"/>
              <a:t>　　② 若当前四元式是</a:t>
            </a:r>
            <a:r>
              <a:rPr lang="en-US" altLang="zh-CN"/>
              <a:t>1</a:t>
            </a:r>
            <a:r>
              <a:rPr lang="zh-CN" altLang="en-US"/>
              <a:t>型，则转</a:t>
            </a:r>
            <a:r>
              <a:rPr lang="en-US" altLang="zh-CN"/>
              <a:t>(2)①</a:t>
            </a:r>
            <a:r>
              <a:rPr lang="zh-CN" altLang="en-US"/>
              <a:t>。</a:t>
            </a:r>
          </a:p>
          <a:p>
            <a:pPr algn="just" eaLnBrk="1" hangingPunct="1">
              <a:lnSpc>
                <a:spcPct val="130000"/>
              </a:lnSpc>
            </a:pPr>
            <a:r>
              <a:rPr lang="zh-CN" altLang="en-US"/>
              <a:t>　　③ 若当前四元式是</a:t>
            </a:r>
            <a:r>
              <a:rPr lang="en-US" altLang="zh-CN"/>
              <a:t>2</a:t>
            </a:r>
            <a:r>
              <a:rPr lang="zh-CN" altLang="en-US"/>
              <a:t>型，则：</a:t>
            </a:r>
          </a:p>
          <a:p>
            <a:pPr algn="just" eaLnBrk="1" hangingPunct="1">
              <a:lnSpc>
                <a:spcPct val="130000"/>
              </a:lnSpc>
            </a:pPr>
            <a:r>
              <a:rPr lang="zh-CN" altLang="en-US"/>
              <a:t>　　</a:t>
            </a:r>
            <a:r>
              <a:rPr lang="en-US" altLang="zh-CN"/>
              <a:t>i. </a:t>
            </a:r>
            <a:r>
              <a:rPr lang="zh-CN" altLang="en-US"/>
              <a:t>如果</a:t>
            </a:r>
            <a:r>
              <a:rPr lang="en-US" altLang="zh-CN"/>
              <a:t>Node(C)</a:t>
            </a:r>
            <a:r>
              <a:rPr lang="zh-CN" altLang="en-US"/>
              <a:t>无定义，则构造一标记为</a:t>
            </a:r>
            <a:r>
              <a:rPr lang="en-US" altLang="zh-CN"/>
              <a:t>C</a:t>
            </a:r>
            <a:r>
              <a:rPr lang="zh-CN" altLang="en-US"/>
              <a:t>的叶结点，并定义</a:t>
            </a:r>
            <a:r>
              <a:rPr lang="en-US" altLang="zh-CN"/>
              <a:t>Node(C)</a:t>
            </a:r>
            <a:r>
              <a:rPr lang="zh-CN" altLang="en-US"/>
              <a:t>为这个结点；</a:t>
            </a:r>
          </a:p>
          <a:p>
            <a:pPr algn="just" eaLnBrk="1" hangingPunct="1">
              <a:lnSpc>
                <a:spcPct val="130000"/>
              </a:lnSpc>
            </a:pPr>
            <a:r>
              <a:rPr lang="zh-CN" altLang="en-US"/>
              <a:t>　　</a:t>
            </a:r>
            <a:r>
              <a:rPr lang="en-US" altLang="zh-CN"/>
              <a:t>ii. </a:t>
            </a:r>
            <a:r>
              <a:rPr lang="zh-CN" altLang="en-US"/>
              <a:t>转</a:t>
            </a:r>
            <a:r>
              <a:rPr lang="en-US" altLang="zh-CN"/>
              <a:t>(2)②</a:t>
            </a:r>
            <a:r>
              <a:rPr lang="zh-CN" altLang="en-US"/>
              <a:t>。</a:t>
            </a:r>
          </a:p>
        </p:txBody>
      </p:sp>
    </p:spTree>
  </p:cSld>
  <p:clrMapOvr>
    <a:masterClrMapping/>
  </p:clrMapOvr>
  <p:transition>
    <p:random/>
  </p:transition>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028">
            <a:extLst>
              <a:ext uri="{FF2B5EF4-FFF2-40B4-BE49-F238E27FC236}">
                <a16:creationId xmlns:a16="http://schemas.microsoft.com/office/drawing/2014/main" id="{B553E41D-8145-3935-0FA6-04C0CD517321}"/>
              </a:ext>
            </a:extLst>
          </p:cNvPr>
          <p:cNvSpPr txBox="1">
            <a:spLocks noChangeArrowheads="1"/>
          </p:cNvSpPr>
          <p:nvPr/>
        </p:nvSpPr>
        <p:spPr bwMode="auto">
          <a:xfrm>
            <a:off x="188913" y="476250"/>
            <a:ext cx="8751887"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a:t>
            </a:r>
            <a:r>
              <a:rPr lang="en-US" altLang="zh-CN"/>
              <a:t>(2) ① </a:t>
            </a:r>
            <a:r>
              <a:rPr lang="zh-CN" altLang="en-US"/>
              <a:t>若</a:t>
            </a:r>
            <a:r>
              <a:rPr lang="en-US" altLang="zh-CN"/>
              <a:t>Node(B)</a:t>
            </a:r>
            <a:r>
              <a:rPr lang="zh-CN" altLang="en-US"/>
              <a:t>是以常数标记的叶结点，则转</a:t>
            </a:r>
            <a:r>
              <a:rPr lang="en-US" altLang="zh-CN"/>
              <a:t>(2)③</a:t>
            </a:r>
            <a:r>
              <a:rPr lang="zh-CN" altLang="en-US"/>
              <a:t>，否则转</a:t>
            </a:r>
            <a:r>
              <a:rPr lang="en-US" altLang="zh-CN"/>
              <a:t>(3)①</a:t>
            </a:r>
            <a:r>
              <a:rPr lang="zh-CN" altLang="en-US"/>
              <a:t>。</a:t>
            </a:r>
          </a:p>
          <a:p>
            <a:pPr algn="just" eaLnBrk="1" hangingPunct="1">
              <a:lnSpc>
                <a:spcPct val="130000"/>
              </a:lnSpc>
            </a:pPr>
            <a:r>
              <a:rPr lang="zh-CN" altLang="en-US"/>
              <a:t>　　② 若</a:t>
            </a:r>
            <a:r>
              <a:rPr lang="en-US" altLang="zh-CN"/>
              <a:t>Node(B)</a:t>
            </a:r>
            <a:r>
              <a:rPr lang="zh-CN" altLang="en-US"/>
              <a:t>和</a:t>
            </a:r>
            <a:r>
              <a:rPr lang="en-US" altLang="zh-CN"/>
              <a:t>Node(C)</a:t>
            </a:r>
            <a:r>
              <a:rPr lang="zh-CN" altLang="en-US"/>
              <a:t>都是以常数标记的叶结点，则转</a:t>
            </a:r>
            <a:r>
              <a:rPr lang="en-US" altLang="zh-CN"/>
              <a:t>(2)④</a:t>
            </a:r>
            <a:r>
              <a:rPr lang="zh-CN" altLang="en-US"/>
              <a:t>，否则转</a:t>
            </a:r>
            <a:r>
              <a:rPr lang="en-US" altLang="zh-CN"/>
              <a:t>(3)②</a:t>
            </a:r>
            <a:r>
              <a:rPr lang="zh-CN" altLang="en-US"/>
              <a:t>。</a:t>
            </a:r>
          </a:p>
          <a:p>
            <a:pPr algn="just" eaLnBrk="1" hangingPunct="1">
              <a:lnSpc>
                <a:spcPct val="130000"/>
              </a:lnSpc>
            </a:pPr>
            <a:r>
              <a:rPr lang="zh-CN" altLang="en-US"/>
              <a:t>　　③ 执行</a:t>
            </a:r>
            <a:r>
              <a:rPr lang="en-US" altLang="zh-CN"/>
              <a:t>op B(</a:t>
            </a:r>
            <a:r>
              <a:rPr lang="zh-CN" altLang="en-US"/>
              <a:t>即合并已知量</a:t>
            </a:r>
            <a:r>
              <a:rPr lang="en-US" altLang="zh-CN"/>
              <a:t>)</a:t>
            </a:r>
            <a:r>
              <a:rPr lang="zh-CN" altLang="en-US"/>
              <a:t>，令得到的新常数为</a:t>
            </a:r>
            <a:r>
              <a:rPr lang="en-US" altLang="zh-CN"/>
              <a:t>P</a:t>
            </a:r>
            <a:r>
              <a:rPr lang="zh-CN" altLang="en-US"/>
              <a:t>。若</a:t>
            </a:r>
            <a:r>
              <a:rPr lang="en-US" altLang="zh-CN"/>
              <a:t>Node(B)</a:t>
            </a:r>
            <a:r>
              <a:rPr lang="zh-CN" altLang="en-US"/>
              <a:t>是处理当前四元式时新建立的结点，则删除它；若</a:t>
            </a:r>
            <a:r>
              <a:rPr lang="en-US" altLang="zh-CN"/>
              <a:t>Node(P)</a:t>
            </a:r>
            <a:r>
              <a:rPr lang="zh-CN" altLang="en-US"/>
              <a:t>无定义，则构造一用</a:t>
            </a:r>
            <a:r>
              <a:rPr lang="en-US" altLang="zh-CN"/>
              <a:t>P</a:t>
            </a:r>
            <a:r>
              <a:rPr lang="zh-CN" altLang="en-US"/>
              <a:t>做标记的叶结点</a:t>
            </a:r>
            <a:r>
              <a:rPr lang="en-US" altLang="zh-CN"/>
              <a:t>n</a:t>
            </a:r>
            <a:r>
              <a:rPr lang="zh-CN" altLang="en-US"/>
              <a:t>并置</a:t>
            </a:r>
            <a:r>
              <a:rPr lang="en-US" altLang="zh-CN"/>
              <a:t>Node(P)=n</a:t>
            </a:r>
            <a:r>
              <a:rPr lang="zh-CN" altLang="en-US"/>
              <a:t>；转</a:t>
            </a:r>
            <a:r>
              <a:rPr lang="en-US" altLang="zh-CN"/>
              <a:t>(4)</a:t>
            </a:r>
            <a:r>
              <a:rPr lang="zh-CN" altLang="en-US"/>
              <a:t>。</a:t>
            </a:r>
          </a:p>
          <a:p>
            <a:pPr algn="just" eaLnBrk="1" hangingPunct="1">
              <a:lnSpc>
                <a:spcPct val="130000"/>
              </a:lnSpc>
            </a:pPr>
            <a:r>
              <a:rPr lang="zh-CN" altLang="en-US"/>
              <a:t>　　④ 执行</a:t>
            </a:r>
            <a:r>
              <a:rPr lang="en-US" altLang="zh-CN"/>
              <a:t>B op C(</a:t>
            </a:r>
            <a:r>
              <a:rPr lang="zh-CN" altLang="en-US"/>
              <a:t>即合并已知量</a:t>
            </a:r>
            <a:r>
              <a:rPr lang="en-US" altLang="zh-CN"/>
              <a:t>)</a:t>
            </a:r>
            <a:r>
              <a:rPr lang="zh-CN" altLang="en-US"/>
              <a:t>，令得到的新常数为</a:t>
            </a:r>
            <a:r>
              <a:rPr lang="en-US" altLang="zh-CN"/>
              <a:t>P</a:t>
            </a:r>
            <a:r>
              <a:rPr lang="zh-CN" altLang="en-US"/>
              <a:t>。若</a:t>
            </a:r>
            <a:r>
              <a:rPr lang="en-US" altLang="zh-CN"/>
              <a:t>Node(B)</a:t>
            </a:r>
            <a:r>
              <a:rPr lang="zh-CN" altLang="en-US"/>
              <a:t>或</a:t>
            </a:r>
            <a:r>
              <a:rPr lang="en-US" altLang="zh-CN"/>
              <a:t>Node(C)</a:t>
            </a:r>
            <a:r>
              <a:rPr lang="zh-CN" altLang="en-US"/>
              <a:t>是处理当前四元式时新建立的结点，则删除它；若</a:t>
            </a:r>
            <a:r>
              <a:rPr lang="en-US" altLang="zh-CN"/>
              <a:t>Node(P)</a:t>
            </a:r>
            <a:r>
              <a:rPr lang="zh-CN" altLang="en-US"/>
              <a:t>无定义，则构造一用</a:t>
            </a:r>
            <a:r>
              <a:rPr lang="en-US" altLang="zh-CN"/>
              <a:t>P</a:t>
            </a:r>
            <a:r>
              <a:rPr lang="zh-CN" altLang="en-US"/>
              <a:t>做标记的叶结点</a:t>
            </a:r>
            <a:r>
              <a:rPr lang="en-US" altLang="zh-CN"/>
              <a:t>n</a:t>
            </a:r>
            <a:r>
              <a:rPr lang="zh-CN" altLang="en-US"/>
              <a:t>并置</a:t>
            </a:r>
            <a:r>
              <a:rPr lang="en-US" altLang="zh-CN"/>
              <a:t>Node(P)= n</a:t>
            </a:r>
            <a:r>
              <a:rPr lang="zh-CN" altLang="en-US"/>
              <a:t>；转</a:t>
            </a:r>
            <a:r>
              <a:rPr lang="en-US" altLang="zh-CN"/>
              <a:t>(4)</a:t>
            </a:r>
            <a:r>
              <a:rPr lang="zh-CN" altLang="en-US"/>
              <a:t>。</a:t>
            </a:r>
          </a:p>
        </p:txBody>
      </p:sp>
    </p:spTree>
  </p:cSld>
  <p:clrMapOvr>
    <a:masterClrMapping/>
  </p:clrMapOvr>
  <p:transition>
    <p:random/>
  </p:transition>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a:extLst>
              <a:ext uri="{FF2B5EF4-FFF2-40B4-BE49-F238E27FC236}">
                <a16:creationId xmlns:a16="http://schemas.microsoft.com/office/drawing/2014/main" id="{A7BD3917-0A33-9BDC-A719-FB25DE967E55}"/>
              </a:ext>
            </a:extLst>
          </p:cNvPr>
          <p:cNvSpPr txBox="1">
            <a:spLocks noChangeArrowheads="1"/>
          </p:cNvSpPr>
          <p:nvPr/>
        </p:nvSpPr>
        <p:spPr bwMode="auto">
          <a:xfrm>
            <a:off x="203200" y="581025"/>
            <a:ext cx="8709025"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(3) ① </a:t>
            </a:r>
            <a:r>
              <a:rPr lang="zh-CN" altLang="en-US"/>
              <a:t>检查</a:t>
            </a:r>
            <a:r>
              <a:rPr lang="en-US" altLang="zh-CN"/>
              <a:t>DAG</a:t>
            </a:r>
            <a:r>
              <a:rPr lang="zh-CN" altLang="en-US"/>
              <a:t>中是否有标记为</a:t>
            </a:r>
            <a:r>
              <a:rPr lang="en-US" altLang="zh-CN"/>
              <a:t>op</a:t>
            </a:r>
            <a:r>
              <a:rPr lang="zh-CN" altLang="en-US"/>
              <a:t>且以</a:t>
            </a:r>
            <a:r>
              <a:rPr lang="en-US" altLang="zh-CN"/>
              <a:t>Node(B)</a:t>
            </a:r>
            <a:r>
              <a:rPr lang="zh-CN" altLang="en-US"/>
              <a:t>为惟一后继的结点</a:t>
            </a:r>
            <a:r>
              <a:rPr lang="en-US" altLang="zh-CN"/>
              <a:t>(</a:t>
            </a:r>
            <a:r>
              <a:rPr lang="zh-CN" altLang="en-US"/>
              <a:t>即查找公共子表达式</a:t>
            </a:r>
            <a:r>
              <a:rPr lang="en-US" altLang="zh-CN"/>
              <a:t>)</a:t>
            </a:r>
            <a:r>
              <a:rPr lang="zh-CN" altLang="en-US"/>
              <a:t>。若有，则把已有的结点作为它的结点并设该结点为</a:t>
            </a:r>
            <a:r>
              <a:rPr lang="en-US" altLang="zh-CN"/>
              <a:t>n</a:t>
            </a:r>
            <a:r>
              <a:rPr lang="zh-CN" altLang="en-US"/>
              <a:t>；若没有，则构造一个新结点；转</a:t>
            </a:r>
            <a:r>
              <a:rPr lang="en-US" altLang="zh-CN"/>
              <a:t>(4)</a:t>
            </a:r>
            <a:r>
              <a:rPr lang="zh-CN" altLang="en-US"/>
              <a:t>。</a:t>
            </a:r>
          </a:p>
          <a:p>
            <a:pPr algn="just" eaLnBrk="1" hangingPunct="1">
              <a:lnSpc>
                <a:spcPct val="130000"/>
              </a:lnSpc>
              <a:spcBef>
                <a:spcPct val="50000"/>
              </a:spcBef>
            </a:pPr>
            <a:r>
              <a:rPr lang="zh-CN" altLang="en-US"/>
              <a:t>　　② 检查</a:t>
            </a:r>
            <a:r>
              <a:rPr lang="en-US" altLang="zh-CN"/>
              <a:t>DAG</a:t>
            </a:r>
            <a:r>
              <a:rPr lang="zh-CN" altLang="en-US"/>
              <a:t>中是否有标记为</a:t>
            </a:r>
            <a:r>
              <a:rPr lang="en-US" altLang="zh-CN"/>
              <a:t>op</a:t>
            </a:r>
            <a:r>
              <a:rPr lang="zh-CN" altLang="en-US"/>
              <a:t>且其左后继为</a:t>
            </a:r>
            <a:r>
              <a:rPr lang="en-US" altLang="zh-CN"/>
              <a:t>Node(B)</a:t>
            </a:r>
            <a:r>
              <a:rPr lang="zh-CN" altLang="en-US"/>
              <a:t>、右后继为</a:t>
            </a:r>
            <a:r>
              <a:rPr lang="en-US" altLang="zh-CN"/>
              <a:t>Node(C)</a:t>
            </a:r>
            <a:r>
              <a:rPr lang="zh-CN" altLang="en-US"/>
              <a:t>的结点</a:t>
            </a:r>
            <a:r>
              <a:rPr lang="en-US" altLang="zh-CN"/>
              <a:t>(</a:t>
            </a:r>
            <a:r>
              <a:rPr lang="zh-CN" altLang="en-US"/>
              <a:t>即查找公共子表达式</a:t>
            </a:r>
            <a:r>
              <a:rPr lang="en-US" altLang="zh-CN"/>
              <a:t>)</a:t>
            </a:r>
            <a:r>
              <a:rPr lang="zh-CN" altLang="en-US"/>
              <a:t>。若有，则把已有的结点作为它的结点并设该结点为</a:t>
            </a:r>
            <a:r>
              <a:rPr lang="en-US" altLang="zh-CN"/>
              <a:t>n</a:t>
            </a:r>
            <a:r>
              <a:rPr lang="zh-CN" altLang="en-US"/>
              <a:t>；若没有，则构造一个新结点；转</a:t>
            </a:r>
            <a:r>
              <a:rPr lang="en-US" altLang="zh-CN"/>
              <a:t>(4)</a:t>
            </a:r>
            <a:r>
              <a:rPr lang="zh-CN" altLang="en-US"/>
              <a:t>。</a:t>
            </a:r>
          </a:p>
          <a:p>
            <a:pPr algn="just" eaLnBrk="1" hangingPunct="1">
              <a:lnSpc>
                <a:spcPct val="130000"/>
              </a:lnSpc>
              <a:spcBef>
                <a:spcPct val="50000"/>
              </a:spcBef>
            </a:pPr>
            <a:r>
              <a:rPr lang="zh-CN" altLang="en-US"/>
              <a:t>　　</a:t>
            </a:r>
            <a:r>
              <a:rPr lang="en-US" altLang="zh-CN"/>
              <a:t>(4) </a:t>
            </a:r>
            <a:r>
              <a:rPr lang="zh-CN" altLang="en-US"/>
              <a:t>若</a:t>
            </a:r>
            <a:r>
              <a:rPr lang="en-US" altLang="zh-CN"/>
              <a:t>Node(A)</a:t>
            </a:r>
            <a:r>
              <a:rPr lang="zh-CN" altLang="en-US"/>
              <a:t>无定义，则把</a:t>
            </a:r>
            <a:r>
              <a:rPr lang="en-US" altLang="zh-CN"/>
              <a:t>A</a:t>
            </a:r>
            <a:r>
              <a:rPr lang="zh-CN" altLang="en-US"/>
              <a:t>附加在结点</a:t>
            </a:r>
            <a:r>
              <a:rPr lang="en-US" altLang="zh-CN"/>
              <a:t>n</a:t>
            </a:r>
            <a:r>
              <a:rPr lang="zh-CN" altLang="en-US"/>
              <a:t>上并令</a:t>
            </a:r>
            <a:r>
              <a:rPr lang="en-US" altLang="zh-CN"/>
              <a:t>Node(A)= n</a:t>
            </a:r>
            <a:r>
              <a:rPr lang="zh-CN" altLang="en-US"/>
              <a:t>；否则，先从</a:t>
            </a:r>
            <a:r>
              <a:rPr lang="en-US" altLang="zh-CN"/>
              <a:t>Node(A)</a:t>
            </a:r>
            <a:r>
              <a:rPr lang="zh-CN" altLang="en-US"/>
              <a:t>的附加标识符集中将</a:t>
            </a:r>
            <a:r>
              <a:rPr lang="en-US" altLang="zh-CN"/>
              <a:t>A</a:t>
            </a:r>
            <a:r>
              <a:rPr lang="zh-CN" altLang="en-US"/>
              <a:t>删去</a:t>
            </a:r>
            <a:r>
              <a:rPr lang="en-US" altLang="zh-CN"/>
              <a:t>(</a:t>
            </a:r>
            <a:r>
              <a:rPr lang="zh-CN" altLang="en-US"/>
              <a:t>注意，若</a:t>
            </a:r>
            <a:r>
              <a:rPr lang="en-US" altLang="zh-CN"/>
              <a:t>Node(A)</a:t>
            </a:r>
            <a:r>
              <a:rPr lang="zh-CN" altLang="en-US"/>
              <a:t>是叶结点，则不能将</a:t>
            </a:r>
            <a:r>
              <a:rPr lang="en-US" altLang="zh-CN"/>
              <a:t>A</a:t>
            </a:r>
            <a:r>
              <a:rPr lang="zh-CN" altLang="en-US"/>
              <a:t>删去</a:t>
            </a:r>
            <a:r>
              <a:rPr lang="en-US" altLang="zh-CN"/>
              <a:t>)</a:t>
            </a:r>
            <a:r>
              <a:rPr lang="zh-CN" altLang="en-US"/>
              <a:t>，然后再把</a:t>
            </a:r>
            <a:r>
              <a:rPr lang="en-US" altLang="zh-CN"/>
              <a:t>A</a:t>
            </a:r>
            <a:r>
              <a:rPr lang="zh-CN" altLang="en-US"/>
              <a:t>附加到新结点</a:t>
            </a:r>
            <a:r>
              <a:rPr lang="en-US" altLang="zh-CN"/>
              <a:t>n</a:t>
            </a:r>
            <a:r>
              <a:rPr lang="zh-CN" altLang="en-US"/>
              <a:t>上，并令</a:t>
            </a:r>
            <a:r>
              <a:rPr lang="en-US" altLang="zh-CN"/>
              <a:t>Node(A)=n</a:t>
            </a:r>
            <a:r>
              <a:rPr lang="zh-CN" altLang="en-US"/>
              <a:t>。</a:t>
            </a:r>
          </a:p>
        </p:txBody>
      </p:sp>
    </p:spTree>
  </p:cSld>
  <p:clrMapOvr>
    <a:masterClrMapping/>
  </p:clrMapOvr>
  <p:transition>
    <p:random/>
  </p:transition>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028">
            <a:extLst>
              <a:ext uri="{FF2B5EF4-FFF2-40B4-BE49-F238E27FC236}">
                <a16:creationId xmlns:a16="http://schemas.microsoft.com/office/drawing/2014/main" id="{40C9DF26-CD38-B348-F1BA-DE70A3981CF8}"/>
              </a:ext>
            </a:extLst>
          </p:cNvPr>
          <p:cNvSpPr txBox="1">
            <a:spLocks noChangeArrowheads="1"/>
          </p:cNvSpPr>
          <p:nvPr/>
        </p:nvSpPr>
        <p:spPr bwMode="auto">
          <a:xfrm>
            <a:off x="188913" y="581025"/>
            <a:ext cx="8751887"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注意：算法中步骤</a:t>
            </a:r>
            <a:r>
              <a:rPr lang="en-US" altLang="zh-CN">
                <a:ea typeface="楷体_GB2312" pitchFamily="49" charset="-122"/>
              </a:rPr>
              <a:t>(2)</a:t>
            </a:r>
            <a:r>
              <a:rPr lang="zh-CN" altLang="en-US">
                <a:ea typeface="楷体_GB2312" pitchFamily="49" charset="-122"/>
              </a:rPr>
              <a:t>的①、②用于判断结点是否为常数，而步骤</a:t>
            </a:r>
            <a:r>
              <a:rPr lang="en-US" altLang="zh-CN">
                <a:ea typeface="楷体_GB2312" pitchFamily="49" charset="-122"/>
              </a:rPr>
              <a:t>(2)</a:t>
            </a:r>
            <a:r>
              <a:rPr lang="zh-CN" altLang="en-US">
                <a:ea typeface="楷体_GB2312" pitchFamily="49" charset="-122"/>
              </a:rPr>
              <a:t>的③、④则是对常数的处理。对任何一个四元式，如果其中参与运算的对象都是编译时的已知量，那么</a:t>
            </a:r>
            <a:r>
              <a:rPr lang="en-US" altLang="zh-CN">
                <a:ea typeface="楷体_GB2312" pitchFamily="49" charset="-122"/>
              </a:rPr>
              <a:t>(2)</a:t>
            </a:r>
            <a:r>
              <a:rPr lang="zh-CN" altLang="en-US">
                <a:ea typeface="楷体_GB2312" pitchFamily="49" charset="-122"/>
              </a:rPr>
              <a:t>并不生成计算该结点值的内部结点，而是执行该运算并用计算出的常数生成一个叶结点，所以</a:t>
            </a:r>
            <a:r>
              <a:rPr lang="en-US" altLang="zh-CN">
                <a:ea typeface="楷体_GB2312" pitchFamily="49" charset="-122"/>
              </a:rPr>
              <a:t>(2)</a:t>
            </a:r>
            <a:r>
              <a:rPr lang="zh-CN" altLang="en-US">
                <a:ea typeface="楷体_GB2312" pitchFamily="49" charset="-122"/>
              </a:rPr>
              <a:t>的作用是实现合并已知量。</a:t>
            </a:r>
            <a:endParaRPr lang="zh-CN" altLang="en-US"/>
          </a:p>
          <a:p>
            <a:pPr algn="just" eaLnBrk="1" hangingPunct="1">
              <a:lnSpc>
                <a:spcPct val="140000"/>
              </a:lnSpc>
              <a:spcBef>
                <a:spcPct val="50000"/>
              </a:spcBef>
            </a:pPr>
            <a:r>
              <a:rPr lang="zh-CN" altLang="en-US"/>
              <a:t>　　步</a:t>
            </a:r>
            <a:r>
              <a:rPr lang="zh-CN" altLang="en-US">
                <a:ea typeface="楷体_GB2312" pitchFamily="49" charset="-122"/>
              </a:rPr>
              <a:t>骤</a:t>
            </a:r>
            <a:r>
              <a:rPr lang="en-US" altLang="zh-CN">
                <a:ea typeface="楷体_GB2312" pitchFamily="49" charset="-122"/>
              </a:rPr>
              <a:t>(3)</a:t>
            </a:r>
            <a:r>
              <a:rPr lang="zh-CN" altLang="en-US">
                <a:ea typeface="楷体_GB2312" pitchFamily="49" charset="-122"/>
              </a:rPr>
              <a:t>的作用是检查公共子表达式。对具有公共子表达式的所有四元式，它只产生一个计算该表达式值的内部结点，而把那些被赋值的变量标识符附加到该结点上。这样，当把该结点重新写为四元式时，就删除了多余运算。</a:t>
            </a:r>
            <a:endParaRPr lang="zh-CN" altLang="en-US"/>
          </a:p>
        </p:txBody>
      </p:sp>
    </p:spTree>
  </p:cSld>
  <p:clrMapOvr>
    <a:masterClrMapping/>
  </p:clrMapOvr>
  <p:transition>
    <p:random/>
  </p:transition>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028">
            <a:extLst>
              <a:ext uri="{FF2B5EF4-FFF2-40B4-BE49-F238E27FC236}">
                <a16:creationId xmlns:a16="http://schemas.microsoft.com/office/drawing/2014/main" id="{7F491CC5-8475-F684-8663-8F54ACAF83F4}"/>
              </a:ext>
            </a:extLst>
          </p:cNvPr>
          <p:cNvSpPr txBox="1">
            <a:spLocks noChangeArrowheads="1"/>
          </p:cNvSpPr>
          <p:nvPr/>
        </p:nvSpPr>
        <p:spPr bwMode="auto">
          <a:xfrm>
            <a:off x="217488" y="493713"/>
            <a:ext cx="8723312"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步骤</a:t>
            </a:r>
            <a:r>
              <a:rPr lang="en-US" altLang="zh-CN">
                <a:ea typeface="楷体_GB2312" pitchFamily="49" charset="-122"/>
              </a:rPr>
              <a:t>(4)</a:t>
            </a:r>
            <a:r>
              <a:rPr lang="zh-CN" altLang="en-US">
                <a:ea typeface="楷体_GB2312" pitchFamily="49" charset="-122"/>
              </a:rPr>
              <a:t>的功能是将</a:t>
            </a:r>
            <a:r>
              <a:rPr lang="en-US" altLang="zh-CN">
                <a:ea typeface="楷体_GB2312" pitchFamily="49" charset="-122"/>
              </a:rPr>
              <a:t>(1)</a:t>
            </a:r>
            <a:r>
              <a:rPr lang="zh-CN" altLang="en-US"/>
              <a:t>～</a:t>
            </a:r>
            <a:r>
              <a:rPr lang="en-US" altLang="zh-CN">
                <a:ea typeface="楷体_GB2312" pitchFamily="49" charset="-122"/>
              </a:rPr>
              <a:t>(3)</a:t>
            </a:r>
            <a:r>
              <a:rPr lang="zh-CN" altLang="en-US">
                <a:ea typeface="楷体_GB2312" pitchFamily="49" charset="-122"/>
              </a:rPr>
              <a:t>的操作结果赋给变量</a:t>
            </a:r>
            <a:r>
              <a:rPr lang="en-US" altLang="zh-CN">
                <a:ea typeface="楷体_GB2312" pitchFamily="49" charset="-122"/>
              </a:rPr>
              <a:t>A</a:t>
            </a:r>
            <a:r>
              <a:rPr lang="zh-CN" altLang="en-US">
                <a:ea typeface="楷体_GB2312" pitchFamily="49" charset="-122"/>
              </a:rPr>
              <a:t>，也即将标识符</a:t>
            </a:r>
            <a:r>
              <a:rPr lang="en-US" altLang="zh-CN">
                <a:ea typeface="楷体_GB2312" pitchFamily="49" charset="-122"/>
              </a:rPr>
              <a:t>A</a:t>
            </a:r>
            <a:r>
              <a:rPr lang="zh-CN" altLang="en-US">
                <a:ea typeface="楷体_GB2312" pitchFamily="49" charset="-122"/>
              </a:rPr>
              <a:t>标识在操作结果的结点</a:t>
            </a:r>
            <a:r>
              <a:rPr lang="en-US" altLang="zh-CN">
                <a:ea typeface="楷体_GB2312" pitchFamily="49" charset="-122"/>
              </a:rPr>
              <a:t>n</a:t>
            </a:r>
            <a:r>
              <a:rPr lang="zh-CN" altLang="en-US">
                <a:ea typeface="楷体_GB2312" pitchFamily="49" charset="-122"/>
              </a:rPr>
              <a:t>上，而执行把</a:t>
            </a:r>
            <a:r>
              <a:rPr lang="en-US" altLang="zh-CN">
                <a:ea typeface="楷体_GB2312" pitchFamily="49" charset="-122"/>
              </a:rPr>
              <a:t>A</a:t>
            </a:r>
            <a:r>
              <a:rPr lang="zh-CN" altLang="en-US">
                <a:ea typeface="楷体_GB2312" pitchFamily="49" charset="-122"/>
              </a:rPr>
              <a:t>从</a:t>
            </a:r>
            <a:r>
              <a:rPr lang="en-US" altLang="zh-CN">
                <a:ea typeface="楷体_GB2312" pitchFamily="49" charset="-122"/>
              </a:rPr>
              <a:t>Node(A)</a:t>
            </a:r>
            <a:r>
              <a:rPr lang="zh-CN" altLang="en-US">
                <a:ea typeface="楷体_GB2312" pitchFamily="49" charset="-122"/>
              </a:rPr>
              <a:t>上的附加标识符集中删除的操作则意味着删除了无用赋值</a:t>
            </a:r>
            <a:r>
              <a:rPr lang="en-US" altLang="zh-CN">
                <a:ea typeface="楷体_GB2312" pitchFamily="49" charset="-122"/>
              </a:rPr>
              <a:t>(</a:t>
            </a:r>
            <a:r>
              <a:rPr lang="zh-CN" altLang="en-US">
                <a:ea typeface="楷体_GB2312" pitchFamily="49" charset="-122"/>
              </a:rPr>
              <a:t>对</a:t>
            </a:r>
            <a:r>
              <a:rPr lang="en-US" altLang="zh-CN">
                <a:ea typeface="楷体_GB2312" pitchFamily="49" charset="-122"/>
              </a:rPr>
              <a:t>A</a:t>
            </a:r>
            <a:r>
              <a:rPr lang="zh-CN" altLang="en-US">
                <a:ea typeface="楷体_GB2312" pitchFamily="49" charset="-122"/>
              </a:rPr>
              <a:t>赋值后但在该</a:t>
            </a:r>
            <a:r>
              <a:rPr lang="en-US" altLang="zh-CN">
                <a:ea typeface="楷体_GB2312" pitchFamily="49" charset="-122"/>
              </a:rPr>
              <a:t>A</a:t>
            </a:r>
            <a:r>
              <a:rPr lang="zh-CN" altLang="en-US">
                <a:ea typeface="楷体_GB2312" pitchFamily="49" charset="-122"/>
              </a:rPr>
              <a:t>值引用之前又重新对</a:t>
            </a:r>
            <a:r>
              <a:rPr lang="en-US" altLang="zh-CN">
                <a:ea typeface="楷体_GB2312" pitchFamily="49" charset="-122"/>
              </a:rPr>
              <a:t>A</a:t>
            </a:r>
            <a:r>
              <a:rPr lang="zh-CN" altLang="en-US">
                <a:ea typeface="楷体_GB2312" pitchFamily="49" charset="-122"/>
              </a:rPr>
              <a:t>进行了赋值，则前一个赋值为无用赋值</a:t>
            </a:r>
            <a:r>
              <a:rPr lang="en-US" altLang="zh-CN">
                <a:ea typeface="楷体_GB2312" pitchFamily="49" charset="-122"/>
              </a:rPr>
              <a:t>)</a:t>
            </a:r>
            <a:r>
              <a:rPr lang="zh-CN" altLang="en-US">
                <a:ea typeface="楷体_GB2312" pitchFamily="49" charset="-122"/>
              </a:rPr>
              <a:t>。</a:t>
            </a:r>
            <a:endParaRPr lang="zh-CN" altLang="en-US"/>
          </a:p>
          <a:p>
            <a:pPr algn="just" eaLnBrk="1" hangingPunct="1">
              <a:lnSpc>
                <a:spcPct val="140000"/>
              </a:lnSpc>
              <a:spcBef>
                <a:spcPct val="50000"/>
              </a:spcBef>
            </a:pPr>
            <a:r>
              <a:rPr lang="zh-CN" altLang="en-US">
                <a:ea typeface="楷体_GB2312" pitchFamily="49" charset="-122"/>
              </a:rPr>
              <a:t>　　综上所述，</a:t>
            </a:r>
            <a:r>
              <a:rPr lang="en-US" altLang="zh-CN">
                <a:ea typeface="楷体_GB2312" pitchFamily="49" charset="-122"/>
              </a:rPr>
              <a:t>DAG</a:t>
            </a:r>
            <a:r>
              <a:rPr lang="zh-CN" altLang="en-US">
                <a:ea typeface="楷体_GB2312" pitchFamily="49" charset="-122"/>
              </a:rPr>
              <a:t>可以在基本块内实现合并已知量、删除无用赋值和删除多余运算的优化。</a:t>
            </a:r>
            <a:endParaRPr lang="zh-CN" altLang="en-US"/>
          </a:p>
        </p:txBody>
      </p:sp>
    </p:spTree>
  </p:cSld>
  <p:clrMapOvr>
    <a:masterClrMapping/>
  </p:clrMapOvr>
  <p:transition>
    <p:random/>
  </p:transition>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a:extLst>
              <a:ext uri="{FF2B5EF4-FFF2-40B4-BE49-F238E27FC236}">
                <a16:creationId xmlns:a16="http://schemas.microsoft.com/office/drawing/2014/main" id="{5F98C0BD-D275-0FDD-C23D-7377BAB367DD}"/>
              </a:ext>
            </a:extLst>
          </p:cNvPr>
          <p:cNvSpPr txBox="1">
            <a:spLocks noChangeArrowheads="1"/>
          </p:cNvSpPr>
          <p:nvPr/>
        </p:nvSpPr>
        <p:spPr bwMode="auto">
          <a:xfrm>
            <a:off x="239713" y="404813"/>
            <a:ext cx="8751887"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zh-CN" altLang="en-US">
                <a:ea typeface="黑体" panose="02010609060101010101" pitchFamily="49" charset="-122"/>
              </a:rPr>
              <a:t>　　例</a:t>
            </a:r>
            <a:r>
              <a:rPr lang="en-US" altLang="zh-CN">
                <a:ea typeface="黑体" panose="02010609060101010101" pitchFamily="49" charset="-122"/>
              </a:rPr>
              <a:t>5.1</a:t>
            </a:r>
            <a:r>
              <a:rPr lang="en-US" altLang="zh-CN"/>
              <a:t>  </a:t>
            </a:r>
            <a:r>
              <a:rPr lang="zh-CN" altLang="en-US"/>
              <a:t>试构造以下基本块的</a:t>
            </a:r>
            <a:r>
              <a:rPr lang="en-US" altLang="zh-CN"/>
              <a:t>DAG</a:t>
            </a:r>
            <a:r>
              <a:rPr lang="zh-CN" altLang="en-US"/>
              <a:t>：</a:t>
            </a:r>
          </a:p>
          <a:p>
            <a:pPr algn="just" eaLnBrk="1" hangingPunct="1">
              <a:lnSpc>
                <a:spcPct val="125000"/>
              </a:lnSpc>
            </a:pPr>
            <a:r>
              <a:rPr lang="zh-CN" altLang="en-US"/>
              <a:t>　　</a:t>
            </a:r>
            <a:r>
              <a:rPr lang="en-US" altLang="zh-CN"/>
              <a:t>(1)  T</a:t>
            </a:r>
            <a:r>
              <a:rPr lang="en-US" altLang="zh-CN" baseline="-30000"/>
              <a:t>0</a:t>
            </a:r>
            <a:r>
              <a:rPr lang="en-US" altLang="zh-CN"/>
              <a:t>=3.14</a:t>
            </a:r>
          </a:p>
          <a:p>
            <a:pPr algn="just" eaLnBrk="1" hangingPunct="1">
              <a:lnSpc>
                <a:spcPct val="125000"/>
              </a:lnSpc>
            </a:pPr>
            <a:r>
              <a:rPr lang="zh-CN" altLang="en-US"/>
              <a:t>　　</a:t>
            </a:r>
            <a:r>
              <a:rPr lang="en-US" altLang="zh-CN"/>
              <a:t>(2)  T</a:t>
            </a:r>
            <a:r>
              <a:rPr lang="en-US" altLang="zh-CN" baseline="-30000"/>
              <a:t>1</a:t>
            </a:r>
            <a:r>
              <a:rPr lang="en-US" altLang="zh-CN"/>
              <a:t>=2*T</a:t>
            </a:r>
            <a:r>
              <a:rPr lang="en-US" altLang="zh-CN" baseline="-30000"/>
              <a:t>0</a:t>
            </a:r>
            <a:endParaRPr lang="en-US" altLang="zh-CN"/>
          </a:p>
          <a:p>
            <a:pPr algn="just" eaLnBrk="1" hangingPunct="1">
              <a:lnSpc>
                <a:spcPct val="125000"/>
              </a:lnSpc>
            </a:pPr>
            <a:r>
              <a:rPr lang="zh-CN" altLang="en-US"/>
              <a:t>　　</a:t>
            </a:r>
            <a:r>
              <a:rPr lang="en-US" altLang="zh-CN"/>
              <a:t>(3)  T</a:t>
            </a:r>
            <a:r>
              <a:rPr lang="en-US" altLang="zh-CN" baseline="-30000"/>
              <a:t>2</a:t>
            </a:r>
            <a:r>
              <a:rPr lang="en-US" altLang="zh-CN"/>
              <a:t>=R+r</a:t>
            </a:r>
          </a:p>
          <a:p>
            <a:pPr algn="just" eaLnBrk="1" hangingPunct="1">
              <a:lnSpc>
                <a:spcPct val="125000"/>
              </a:lnSpc>
            </a:pPr>
            <a:r>
              <a:rPr lang="zh-CN" altLang="en-US"/>
              <a:t>　　</a:t>
            </a:r>
            <a:r>
              <a:rPr lang="en-US" altLang="zh-CN"/>
              <a:t>(4)  A=T</a:t>
            </a:r>
            <a:r>
              <a:rPr lang="en-US" altLang="zh-CN" baseline="-30000"/>
              <a:t>1</a:t>
            </a:r>
            <a:r>
              <a:rPr lang="en-US" altLang="zh-CN"/>
              <a:t>*T</a:t>
            </a:r>
            <a:r>
              <a:rPr lang="en-US" altLang="zh-CN" baseline="-30000"/>
              <a:t>2</a:t>
            </a:r>
            <a:endParaRPr lang="en-US" altLang="zh-CN"/>
          </a:p>
          <a:p>
            <a:pPr algn="just" eaLnBrk="1" hangingPunct="1">
              <a:lnSpc>
                <a:spcPct val="125000"/>
              </a:lnSpc>
            </a:pPr>
            <a:r>
              <a:rPr lang="zh-CN" altLang="en-US"/>
              <a:t>　　</a:t>
            </a:r>
            <a:r>
              <a:rPr lang="en-US" altLang="zh-CN"/>
              <a:t>(5)  B=A</a:t>
            </a:r>
          </a:p>
          <a:p>
            <a:pPr algn="just" eaLnBrk="1" hangingPunct="1">
              <a:lnSpc>
                <a:spcPct val="125000"/>
              </a:lnSpc>
            </a:pPr>
            <a:r>
              <a:rPr lang="zh-CN" altLang="en-US"/>
              <a:t>　　</a:t>
            </a:r>
            <a:r>
              <a:rPr lang="en-US" altLang="zh-CN"/>
              <a:t>(6)  T</a:t>
            </a:r>
            <a:r>
              <a:rPr lang="en-US" altLang="zh-CN" baseline="-30000"/>
              <a:t>3</a:t>
            </a:r>
            <a:r>
              <a:rPr lang="en-US" altLang="zh-CN"/>
              <a:t>=2*T</a:t>
            </a:r>
            <a:r>
              <a:rPr lang="en-US" altLang="zh-CN" baseline="-30000"/>
              <a:t>0</a:t>
            </a:r>
            <a:endParaRPr lang="en-US" altLang="zh-CN"/>
          </a:p>
          <a:p>
            <a:pPr algn="just" eaLnBrk="1" hangingPunct="1">
              <a:lnSpc>
                <a:spcPct val="125000"/>
              </a:lnSpc>
            </a:pPr>
            <a:r>
              <a:rPr lang="zh-CN" altLang="en-US"/>
              <a:t>　　</a:t>
            </a:r>
            <a:r>
              <a:rPr lang="en-US" altLang="zh-CN"/>
              <a:t>(7)  T</a:t>
            </a:r>
            <a:r>
              <a:rPr lang="en-US" altLang="zh-CN" baseline="-30000"/>
              <a:t>4</a:t>
            </a:r>
            <a:r>
              <a:rPr lang="en-US" altLang="zh-CN"/>
              <a:t>=R+r</a:t>
            </a:r>
          </a:p>
          <a:p>
            <a:pPr algn="just" eaLnBrk="1" hangingPunct="1">
              <a:lnSpc>
                <a:spcPct val="125000"/>
              </a:lnSpc>
            </a:pPr>
            <a:r>
              <a:rPr lang="zh-CN" altLang="en-US"/>
              <a:t>　　</a:t>
            </a:r>
            <a:r>
              <a:rPr lang="en-US" altLang="zh-CN"/>
              <a:t>(8)  T</a:t>
            </a:r>
            <a:r>
              <a:rPr lang="en-US" altLang="zh-CN" baseline="-30000"/>
              <a:t>5</a:t>
            </a:r>
            <a:r>
              <a:rPr lang="en-US" altLang="zh-CN"/>
              <a:t>=T</a:t>
            </a:r>
            <a:r>
              <a:rPr lang="en-US" altLang="zh-CN" baseline="-30000"/>
              <a:t>3</a:t>
            </a:r>
            <a:r>
              <a:rPr lang="en-US" altLang="zh-CN"/>
              <a:t>*T</a:t>
            </a:r>
            <a:r>
              <a:rPr lang="en-US" altLang="zh-CN" baseline="-30000"/>
              <a:t>4</a:t>
            </a:r>
            <a:endParaRPr lang="en-US" altLang="zh-CN"/>
          </a:p>
          <a:p>
            <a:pPr algn="just" eaLnBrk="1" hangingPunct="1">
              <a:lnSpc>
                <a:spcPct val="125000"/>
              </a:lnSpc>
            </a:pPr>
            <a:r>
              <a:rPr lang="zh-CN" altLang="en-US"/>
              <a:t>　　</a:t>
            </a:r>
            <a:r>
              <a:rPr lang="en-US" altLang="zh-CN"/>
              <a:t>(9)  T</a:t>
            </a:r>
            <a:r>
              <a:rPr lang="en-US" altLang="zh-CN" baseline="-30000"/>
              <a:t>6</a:t>
            </a:r>
            <a:r>
              <a:rPr lang="en-US" altLang="zh-CN"/>
              <a:t>=R−r</a:t>
            </a:r>
          </a:p>
          <a:p>
            <a:pPr algn="just" eaLnBrk="1" hangingPunct="1">
              <a:lnSpc>
                <a:spcPct val="125000"/>
              </a:lnSpc>
            </a:pPr>
            <a:r>
              <a:rPr lang="zh-CN" altLang="en-US"/>
              <a:t>　　</a:t>
            </a:r>
            <a:r>
              <a:rPr lang="en-US" altLang="zh-CN"/>
              <a:t>(10)  B= T</a:t>
            </a:r>
            <a:r>
              <a:rPr lang="en-US" altLang="zh-CN" baseline="-30000"/>
              <a:t>5</a:t>
            </a:r>
            <a:r>
              <a:rPr lang="en-US" altLang="zh-CN"/>
              <a:t>*T</a:t>
            </a:r>
            <a:r>
              <a:rPr lang="en-US" altLang="zh-CN" baseline="-30000"/>
              <a:t>6</a:t>
            </a:r>
            <a:endParaRPr lang="en-US" altLang="zh-CN"/>
          </a:p>
          <a:p>
            <a:pPr algn="just" eaLnBrk="1" hangingPunct="1">
              <a:lnSpc>
                <a:spcPct val="125000"/>
              </a:lnSpc>
            </a:pPr>
            <a:r>
              <a:rPr lang="zh-CN" altLang="en-US"/>
              <a:t>　　</a:t>
            </a:r>
            <a:r>
              <a:rPr lang="en-US" altLang="zh-CN"/>
              <a:t>[</a:t>
            </a:r>
            <a:r>
              <a:rPr lang="zh-CN" altLang="en-US">
                <a:ea typeface="黑体" panose="02010609060101010101" pitchFamily="49" charset="-122"/>
              </a:rPr>
              <a:t>解答</a:t>
            </a:r>
            <a:r>
              <a:rPr lang="en-US" altLang="zh-CN"/>
              <a:t>]  </a:t>
            </a:r>
            <a:r>
              <a:rPr lang="zh-CN" altLang="en-US"/>
              <a:t>按照算法顺序处理每一四元式后构造出的</a:t>
            </a:r>
            <a:r>
              <a:rPr lang="en-US" altLang="zh-CN"/>
              <a:t>DAG</a:t>
            </a:r>
            <a:r>
              <a:rPr lang="zh-CN" altLang="en-US"/>
              <a:t>如图</a:t>
            </a:r>
            <a:r>
              <a:rPr lang="en-US" altLang="zh-CN"/>
              <a:t>5–2</a:t>
            </a:r>
            <a:r>
              <a:rPr lang="zh-CN" altLang="en-US"/>
              <a:t>所示，其中每一子图</a:t>
            </a:r>
            <a:r>
              <a:rPr lang="en-US" altLang="zh-CN"/>
              <a:t>(1)</a:t>
            </a:r>
            <a:r>
              <a:rPr lang="zh-CN" altLang="en-US"/>
              <a:t>、</a:t>
            </a:r>
            <a:r>
              <a:rPr lang="en-US" altLang="zh-CN"/>
              <a:t>(2)</a:t>
            </a:r>
            <a:r>
              <a:rPr lang="zh-CN" altLang="en-US"/>
              <a:t>、</a:t>
            </a:r>
            <a:r>
              <a:rPr lang="en-US" altLang="zh-CN"/>
              <a:t>…</a:t>
            </a:r>
            <a:r>
              <a:rPr lang="zh-CN" altLang="en-US"/>
              <a:t>、</a:t>
            </a:r>
            <a:r>
              <a:rPr lang="en-US" altLang="zh-CN"/>
              <a:t>(10)</a:t>
            </a:r>
            <a:r>
              <a:rPr lang="zh-CN" altLang="en-US"/>
              <a:t>分别对应四元式</a:t>
            </a:r>
            <a:r>
              <a:rPr lang="en-US" altLang="zh-CN"/>
              <a:t>(1)</a:t>
            </a:r>
            <a:r>
              <a:rPr lang="zh-CN" altLang="en-US"/>
              <a:t>～</a:t>
            </a:r>
            <a:r>
              <a:rPr lang="en-US" altLang="zh-CN"/>
              <a:t>(10)</a:t>
            </a:r>
            <a:r>
              <a:rPr lang="zh-CN" altLang="en-US"/>
              <a:t>的</a:t>
            </a:r>
            <a:r>
              <a:rPr lang="en-US" altLang="zh-CN"/>
              <a:t>DAG</a:t>
            </a:r>
            <a:r>
              <a:rPr lang="zh-CN" altLang="en-US"/>
              <a:t>构造。</a:t>
            </a:r>
          </a:p>
        </p:txBody>
      </p:sp>
    </p:spTree>
  </p:cSld>
  <p:clrMapOvr>
    <a:masterClrMapping/>
  </p:clrMapOvr>
  <p:transition>
    <p:random/>
  </p:transition>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029">
            <a:extLst>
              <a:ext uri="{FF2B5EF4-FFF2-40B4-BE49-F238E27FC236}">
                <a16:creationId xmlns:a16="http://schemas.microsoft.com/office/drawing/2014/main" id="{EB60BE9C-57B3-5720-8EF3-A76B1BB3F51D}"/>
              </a:ext>
            </a:extLst>
          </p:cNvPr>
          <p:cNvSpPr txBox="1">
            <a:spLocks noChangeArrowheads="1"/>
          </p:cNvSpPr>
          <p:nvPr/>
        </p:nvSpPr>
        <p:spPr bwMode="auto">
          <a:xfrm>
            <a:off x="2700338" y="614045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5–2  DAG </a:t>
            </a:r>
          </a:p>
        </p:txBody>
      </p:sp>
      <p:pic>
        <p:nvPicPr>
          <p:cNvPr id="26627" name="Picture 1030" descr="5-2">
            <a:extLst>
              <a:ext uri="{FF2B5EF4-FFF2-40B4-BE49-F238E27FC236}">
                <a16:creationId xmlns:a16="http://schemas.microsoft.com/office/drawing/2014/main" id="{0C2B8DCC-E6C1-83A7-86D9-2A9DDB5E8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5888"/>
            <a:ext cx="6192838" cy="575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a:extLst>
              <a:ext uri="{FF2B5EF4-FFF2-40B4-BE49-F238E27FC236}">
                <a16:creationId xmlns:a16="http://schemas.microsoft.com/office/drawing/2014/main" id="{5EFF9E8D-6A04-FCD3-1927-40E9103A16F0}"/>
              </a:ext>
            </a:extLst>
          </p:cNvPr>
          <p:cNvSpPr txBox="1">
            <a:spLocks noChangeArrowheads="1"/>
          </p:cNvSpPr>
          <p:nvPr/>
        </p:nvSpPr>
        <p:spPr bwMode="auto">
          <a:xfrm>
            <a:off x="179388" y="404813"/>
            <a:ext cx="8767762"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构造过程说明如下：</a:t>
            </a:r>
          </a:p>
          <a:p>
            <a:pPr algn="just" eaLnBrk="1" hangingPunct="1">
              <a:lnSpc>
                <a:spcPct val="140000"/>
              </a:lnSpc>
            </a:pPr>
            <a:r>
              <a:rPr lang="zh-CN" altLang="en-US"/>
              <a:t>　　</a:t>
            </a:r>
            <a:r>
              <a:rPr lang="en-US" altLang="zh-CN"/>
              <a:t>(1) </a:t>
            </a:r>
            <a:r>
              <a:rPr lang="zh-CN" altLang="en-US"/>
              <a:t>对应图</a:t>
            </a:r>
            <a:r>
              <a:rPr lang="en-US" altLang="zh-CN"/>
              <a:t>5–2(2)</a:t>
            </a:r>
            <a:r>
              <a:rPr lang="zh-CN" altLang="en-US"/>
              <a:t>，四元式</a:t>
            </a:r>
            <a:r>
              <a:rPr lang="en-US" altLang="zh-CN"/>
              <a:t>T</a:t>
            </a:r>
            <a:r>
              <a:rPr lang="en-US" altLang="zh-CN" baseline="-30000"/>
              <a:t>1</a:t>
            </a:r>
            <a:r>
              <a:rPr lang="en-US" altLang="zh-CN"/>
              <a:t>=2*T</a:t>
            </a:r>
            <a:r>
              <a:rPr lang="en-US" altLang="zh-CN" baseline="-30000"/>
              <a:t>0</a:t>
            </a:r>
            <a:r>
              <a:rPr lang="zh-CN" altLang="en-US"/>
              <a:t>首先执行算法中的步骤</a:t>
            </a:r>
            <a:r>
              <a:rPr lang="en-US" altLang="zh-CN"/>
              <a:t>(1)</a:t>
            </a:r>
            <a:r>
              <a:rPr lang="zh-CN" altLang="en-US"/>
              <a:t>，因</a:t>
            </a:r>
            <a:r>
              <a:rPr lang="en-US" altLang="zh-CN"/>
              <a:t>Node(B)</a:t>
            </a:r>
            <a:r>
              <a:rPr lang="zh-CN" altLang="en-US"/>
              <a:t>无定义，所以构造一个标记为</a:t>
            </a:r>
            <a:r>
              <a:rPr lang="en-US" altLang="zh-CN"/>
              <a:t>2</a:t>
            </a:r>
            <a:r>
              <a:rPr lang="zh-CN" altLang="en-US"/>
              <a:t>的叶结点并定义</a:t>
            </a:r>
            <a:r>
              <a:rPr lang="en-US" altLang="zh-CN"/>
              <a:t>Node(2)</a:t>
            </a:r>
            <a:r>
              <a:rPr lang="zh-CN" altLang="en-US"/>
              <a:t>为这个结点。因当前四元式是</a:t>
            </a:r>
            <a:r>
              <a:rPr lang="en-US" altLang="zh-CN"/>
              <a:t>2</a:t>
            </a:r>
            <a:r>
              <a:rPr lang="zh-CN" altLang="en-US"/>
              <a:t>型且</a:t>
            </a:r>
            <a:r>
              <a:rPr lang="en-US" altLang="zh-CN"/>
              <a:t>Node(C)</a:t>
            </a:r>
            <a:r>
              <a:rPr lang="zh-CN" altLang="en-US"/>
              <a:t>已有定义</a:t>
            </a:r>
            <a:r>
              <a:rPr lang="en-US" altLang="zh-CN"/>
              <a:t>(</a:t>
            </a:r>
            <a:r>
              <a:rPr lang="zh-CN" altLang="en-US"/>
              <a:t>此时为</a:t>
            </a:r>
            <a:r>
              <a:rPr lang="en-US" altLang="zh-CN"/>
              <a:t>Node(T</a:t>
            </a:r>
            <a:r>
              <a:rPr lang="en-US" altLang="zh-CN" baseline="-30000"/>
              <a:t>0</a:t>
            </a:r>
            <a:r>
              <a:rPr lang="en-US" altLang="zh-CN"/>
              <a:t>))</a:t>
            </a:r>
            <a:r>
              <a:rPr lang="zh-CN" altLang="en-US"/>
              <a:t>，转算法步骤</a:t>
            </a:r>
            <a:r>
              <a:rPr lang="en-US" altLang="zh-CN"/>
              <a:t>(2)②</a:t>
            </a:r>
            <a:r>
              <a:rPr lang="zh-CN" altLang="en-US"/>
              <a:t>。因</a:t>
            </a:r>
            <a:r>
              <a:rPr lang="en-US" altLang="zh-CN"/>
              <a:t>Node(B)=Node(2)</a:t>
            </a:r>
            <a:r>
              <a:rPr lang="zh-CN" altLang="en-US"/>
              <a:t>和</a:t>
            </a:r>
            <a:r>
              <a:rPr lang="en-US" altLang="zh-CN"/>
              <a:t>Node(C)=Node(T</a:t>
            </a:r>
            <a:r>
              <a:rPr lang="en-US" altLang="zh-CN" baseline="-30000"/>
              <a:t>0</a:t>
            </a:r>
            <a:r>
              <a:rPr lang="en-US" altLang="zh-CN"/>
              <a:t>)</a:t>
            </a:r>
            <a:r>
              <a:rPr lang="zh-CN" altLang="en-US"/>
              <a:t>都是标记为常数的叶结点，则执行</a:t>
            </a:r>
            <a:r>
              <a:rPr lang="en-US" altLang="zh-CN"/>
              <a:t>B op C</a:t>
            </a:r>
            <a:r>
              <a:rPr lang="zh-CN" altLang="en-US"/>
              <a:t>并令新结点为</a:t>
            </a:r>
            <a:r>
              <a:rPr lang="en-US" altLang="zh-CN"/>
              <a:t>P(=6.28)</a:t>
            </a:r>
            <a:r>
              <a:rPr lang="zh-CN" altLang="en-US"/>
              <a:t>。由于</a:t>
            </a:r>
            <a:r>
              <a:rPr lang="en-US" altLang="zh-CN"/>
              <a:t>Node(P)</a:t>
            </a:r>
            <a:r>
              <a:rPr lang="zh-CN" altLang="en-US"/>
              <a:t>无定义，故构造</a:t>
            </a:r>
            <a:r>
              <a:rPr lang="en-US" altLang="zh-CN"/>
              <a:t>Node(P)=Node(6.28)</a:t>
            </a:r>
            <a:r>
              <a:rPr lang="zh-CN" altLang="en-US"/>
              <a:t>。此外，因</a:t>
            </a:r>
            <a:r>
              <a:rPr lang="en-US" altLang="zh-CN"/>
              <a:t>Node(B)=Node(2)</a:t>
            </a:r>
            <a:r>
              <a:rPr lang="zh-CN" altLang="en-US"/>
              <a:t>是处理当前四元式时新构造出来的结点，故删除</a:t>
            </a:r>
            <a:r>
              <a:rPr lang="en-US" altLang="zh-CN"/>
              <a:t>n</a:t>
            </a:r>
            <a:r>
              <a:rPr lang="en-US" altLang="zh-CN" baseline="-30000"/>
              <a:t>2</a:t>
            </a:r>
            <a:r>
              <a:rPr lang="zh-CN" altLang="en-US"/>
              <a:t>。接下来执行算法步骤</a:t>
            </a:r>
            <a:r>
              <a:rPr lang="en-US" altLang="zh-CN"/>
              <a:t>(4)</a:t>
            </a:r>
            <a:r>
              <a:rPr lang="zh-CN" altLang="en-US"/>
              <a:t>，因</a:t>
            </a:r>
            <a:r>
              <a:rPr lang="en-US" altLang="zh-CN"/>
              <a:t>Node(A)</a:t>
            </a:r>
            <a:r>
              <a:rPr lang="zh-CN" altLang="en-US"/>
              <a:t>无定义而将</a:t>
            </a:r>
            <a:r>
              <a:rPr lang="en-US" altLang="zh-CN"/>
              <a:t>T</a:t>
            </a:r>
            <a:r>
              <a:rPr lang="en-US" altLang="zh-CN" baseline="-30000"/>
              <a:t>1</a:t>
            </a:r>
            <a:r>
              <a:rPr lang="zh-CN" altLang="en-US"/>
              <a:t>附加在结点</a:t>
            </a:r>
            <a:r>
              <a:rPr lang="en-US" altLang="zh-CN"/>
              <a:t>n</a:t>
            </a:r>
            <a:r>
              <a:rPr lang="en-US" altLang="zh-CN" baseline="-30000"/>
              <a:t>3</a:t>
            </a:r>
            <a:r>
              <a:rPr lang="zh-CN" altLang="en-US"/>
              <a:t>上，并令</a:t>
            </a:r>
            <a:r>
              <a:rPr lang="en-US" altLang="zh-CN"/>
              <a:t>Node(T</a:t>
            </a:r>
            <a:r>
              <a:rPr lang="en-US" altLang="zh-CN" baseline="-30000"/>
              <a:t>1</a:t>
            </a:r>
            <a:r>
              <a:rPr lang="en-US" altLang="zh-CN"/>
              <a:t>)=6.28</a:t>
            </a:r>
            <a:r>
              <a:rPr lang="zh-CN" altLang="en-US"/>
              <a:t>；最后</a:t>
            </a:r>
            <a:r>
              <a:rPr lang="en-US" altLang="zh-CN"/>
              <a:t>DAG</a:t>
            </a:r>
            <a:r>
              <a:rPr lang="zh-CN" altLang="en-US"/>
              <a:t>生成了</a:t>
            </a:r>
            <a:r>
              <a:rPr lang="en-US" altLang="zh-CN"/>
              <a:t>2</a:t>
            </a:r>
            <a:r>
              <a:rPr lang="zh-CN" altLang="en-US"/>
              <a:t>个结点</a:t>
            </a:r>
            <a:r>
              <a:rPr lang="en-US" altLang="zh-CN"/>
              <a:t>n</a:t>
            </a:r>
            <a:r>
              <a:rPr lang="en-US" altLang="zh-CN" baseline="-30000"/>
              <a:t>1</a:t>
            </a:r>
            <a:r>
              <a:rPr lang="zh-CN" altLang="en-US"/>
              <a:t>和</a:t>
            </a:r>
            <a:r>
              <a:rPr lang="en-US" altLang="zh-CN"/>
              <a:t>n</a:t>
            </a:r>
            <a:r>
              <a:rPr lang="en-US" altLang="zh-CN" baseline="-30000"/>
              <a:t>3</a:t>
            </a:r>
            <a:r>
              <a:rPr lang="zh-CN" altLang="en-US"/>
              <a:t>，因结点</a:t>
            </a:r>
            <a:r>
              <a:rPr lang="en-US" altLang="zh-CN"/>
              <a:t>n</a:t>
            </a:r>
            <a:r>
              <a:rPr lang="en-US" altLang="zh-CN" baseline="-30000"/>
              <a:t>2</a:t>
            </a:r>
            <a:r>
              <a:rPr lang="zh-CN" altLang="en-US"/>
              <a:t>被删除而将</a:t>
            </a:r>
            <a:r>
              <a:rPr lang="en-US" altLang="zh-CN"/>
              <a:t>n</a:t>
            </a:r>
            <a:r>
              <a:rPr lang="en-US" altLang="zh-CN" baseline="-30000"/>
              <a:t>3</a:t>
            </a:r>
            <a:r>
              <a:rPr lang="zh-CN" altLang="en-US"/>
              <a:t>改名为</a:t>
            </a:r>
            <a:r>
              <a:rPr lang="en-US" altLang="zh-CN"/>
              <a:t>n</a:t>
            </a:r>
            <a:r>
              <a:rPr lang="en-US" altLang="zh-CN" baseline="-30000"/>
              <a:t>2</a:t>
            </a:r>
            <a:r>
              <a:rPr lang="zh-CN" altLang="en-US"/>
              <a:t>。图</a:t>
            </a:r>
            <a:r>
              <a:rPr lang="en-US" altLang="zh-CN"/>
              <a:t>5–2(2)</a:t>
            </a:r>
            <a:r>
              <a:rPr lang="zh-CN" altLang="en-US"/>
              <a:t>的形成过程实际上也是合并已知量的优化过程。</a:t>
            </a:r>
          </a:p>
        </p:txBody>
      </p:sp>
    </p:spTree>
  </p:cSld>
  <p:clrMapOvr>
    <a:masterClrMapping/>
  </p:clrMapOvr>
  <p:transition>
    <p:random/>
  </p:transition>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8">
            <a:extLst>
              <a:ext uri="{FF2B5EF4-FFF2-40B4-BE49-F238E27FC236}">
                <a16:creationId xmlns:a16="http://schemas.microsoft.com/office/drawing/2014/main" id="{85C0687E-829D-8257-AF28-E8BD8EFA95A9}"/>
              </a:ext>
            </a:extLst>
          </p:cNvPr>
          <p:cNvSpPr txBox="1">
            <a:spLocks noChangeArrowheads="1"/>
          </p:cNvSpPr>
          <p:nvPr/>
        </p:nvSpPr>
        <p:spPr bwMode="auto">
          <a:xfrm>
            <a:off x="203200" y="620713"/>
            <a:ext cx="8650288"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(2) </a:t>
            </a:r>
            <a:r>
              <a:rPr lang="zh-CN" altLang="en-US"/>
              <a:t>图</a:t>
            </a:r>
            <a:r>
              <a:rPr lang="en-US" altLang="zh-CN"/>
              <a:t>5–2(4)</a:t>
            </a:r>
            <a:r>
              <a:rPr lang="zh-CN" altLang="en-US"/>
              <a:t>中</a:t>
            </a:r>
            <a:r>
              <a:rPr lang="en-US" altLang="zh-CN"/>
              <a:t>T</a:t>
            </a:r>
            <a:r>
              <a:rPr lang="en-US" altLang="zh-CN" baseline="-30000"/>
              <a:t>1</a:t>
            </a:r>
            <a:r>
              <a:rPr lang="zh-CN" altLang="en-US"/>
              <a:t>、</a:t>
            </a:r>
            <a:r>
              <a:rPr lang="en-US" altLang="zh-CN"/>
              <a:t>T</a:t>
            </a:r>
            <a:r>
              <a:rPr lang="en-US" altLang="zh-CN" baseline="-30000"/>
              <a:t>2</a:t>
            </a:r>
            <a:r>
              <a:rPr lang="zh-CN" altLang="en-US"/>
              <a:t>已有定义，则仅生成一个新结点</a:t>
            </a:r>
            <a:r>
              <a:rPr lang="en-US" altLang="zh-CN"/>
              <a:t>n</a:t>
            </a:r>
            <a:r>
              <a:rPr lang="en-US" altLang="zh-CN" baseline="-30000"/>
              <a:t>6</a:t>
            </a:r>
            <a:r>
              <a:rPr lang="zh-CN" altLang="en-US"/>
              <a:t>并将</a:t>
            </a:r>
            <a:r>
              <a:rPr lang="en-US" altLang="zh-CN"/>
              <a:t>A</a:t>
            </a:r>
            <a:r>
              <a:rPr lang="zh-CN" altLang="en-US"/>
              <a:t>附加在</a:t>
            </a:r>
            <a:r>
              <a:rPr lang="en-US" altLang="zh-CN"/>
              <a:t>n</a:t>
            </a:r>
            <a:r>
              <a:rPr lang="en-US" altLang="zh-CN" baseline="-30000"/>
              <a:t>6</a:t>
            </a:r>
            <a:r>
              <a:rPr lang="zh-CN" altLang="en-US"/>
              <a:t>上。图</a:t>
            </a:r>
            <a:r>
              <a:rPr lang="en-US" altLang="zh-CN"/>
              <a:t>5-2(5)</a:t>
            </a:r>
            <a:r>
              <a:rPr lang="zh-CN" altLang="en-US"/>
              <a:t>中结点</a:t>
            </a:r>
            <a:r>
              <a:rPr lang="en-US" altLang="zh-CN"/>
              <a:t>B</a:t>
            </a:r>
            <a:r>
              <a:rPr lang="zh-CN" altLang="en-US"/>
              <a:t>已有定义，故直接附加在</a:t>
            </a:r>
            <a:r>
              <a:rPr lang="en-US" altLang="zh-CN"/>
              <a:t>n</a:t>
            </a:r>
            <a:r>
              <a:rPr lang="en-US" altLang="zh-CN" baseline="-30000"/>
              <a:t>6</a:t>
            </a:r>
            <a:r>
              <a:rPr lang="zh-CN" altLang="en-US"/>
              <a:t>上。</a:t>
            </a:r>
          </a:p>
          <a:p>
            <a:pPr algn="just" eaLnBrk="1" hangingPunct="1">
              <a:lnSpc>
                <a:spcPct val="140000"/>
              </a:lnSpc>
              <a:spcBef>
                <a:spcPct val="50000"/>
              </a:spcBef>
            </a:pPr>
            <a:r>
              <a:rPr lang="zh-CN" altLang="en-US"/>
              <a:t>　　</a:t>
            </a:r>
            <a:r>
              <a:rPr lang="en-US" altLang="zh-CN"/>
              <a:t>(3) </a:t>
            </a:r>
            <a:r>
              <a:rPr lang="zh-CN" altLang="en-US"/>
              <a:t>图</a:t>
            </a:r>
            <a:r>
              <a:rPr lang="en-US" altLang="zh-CN"/>
              <a:t>5–2(6)</a:t>
            </a:r>
            <a:r>
              <a:rPr lang="zh-CN" altLang="en-US"/>
              <a:t>的处理过程与图</a:t>
            </a:r>
            <a:r>
              <a:rPr lang="en-US" altLang="zh-CN"/>
              <a:t>5–2(2)</a:t>
            </a:r>
            <a:r>
              <a:rPr lang="zh-CN" altLang="en-US"/>
              <a:t>略同，但在生成</a:t>
            </a:r>
            <a:r>
              <a:rPr lang="en-US" altLang="zh-CN"/>
              <a:t>P</a:t>
            </a:r>
            <a:r>
              <a:rPr lang="zh-CN" altLang="en-US"/>
              <a:t>时因其已在</a:t>
            </a:r>
            <a:r>
              <a:rPr lang="en-US" altLang="zh-CN"/>
              <a:t>DAG</a:t>
            </a:r>
            <a:r>
              <a:rPr lang="zh-CN" altLang="en-US"/>
              <a:t>中</a:t>
            </a:r>
            <a:r>
              <a:rPr lang="en-US" altLang="zh-CN"/>
              <a:t>(</a:t>
            </a:r>
            <a:r>
              <a:rPr lang="zh-CN" altLang="en-US"/>
              <a:t>即</a:t>
            </a:r>
            <a:r>
              <a:rPr lang="en-US" altLang="zh-CN"/>
              <a:t>Node(6.28))</a:t>
            </a:r>
            <a:r>
              <a:rPr lang="zh-CN" altLang="en-US"/>
              <a:t>，故不生成新结点而直接将</a:t>
            </a:r>
            <a:r>
              <a:rPr lang="en-US" altLang="zh-CN"/>
              <a:t>T</a:t>
            </a:r>
            <a:r>
              <a:rPr lang="en-US" altLang="zh-CN" baseline="-30000"/>
              <a:t>3</a:t>
            </a:r>
            <a:r>
              <a:rPr lang="zh-CN" altLang="en-US"/>
              <a:t>附加在结点</a:t>
            </a:r>
            <a:r>
              <a:rPr lang="en-US" altLang="zh-CN"/>
              <a:t>6.28</a:t>
            </a:r>
            <a:r>
              <a:rPr lang="zh-CN" altLang="en-US"/>
              <a:t>上。</a:t>
            </a:r>
          </a:p>
          <a:p>
            <a:pPr algn="just" eaLnBrk="1" hangingPunct="1">
              <a:lnSpc>
                <a:spcPct val="140000"/>
              </a:lnSpc>
              <a:spcBef>
                <a:spcPct val="50000"/>
              </a:spcBef>
            </a:pPr>
            <a:r>
              <a:rPr lang="zh-CN" altLang="en-US"/>
              <a:t>　　</a:t>
            </a:r>
            <a:r>
              <a:rPr lang="en-US" altLang="zh-CN"/>
              <a:t>(4) </a:t>
            </a:r>
            <a:r>
              <a:rPr lang="zh-CN" altLang="en-US"/>
              <a:t>图</a:t>
            </a:r>
            <a:r>
              <a:rPr lang="en-US" altLang="zh-CN"/>
              <a:t>5–2(7)</a:t>
            </a:r>
            <a:r>
              <a:rPr lang="zh-CN" altLang="en-US"/>
              <a:t>的生成过程实质上是删除多余运算</a:t>
            </a:r>
            <a:r>
              <a:rPr lang="en-US" altLang="zh-CN"/>
              <a:t>(</a:t>
            </a:r>
            <a:r>
              <a:rPr lang="zh-CN" altLang="en-US"/>
              <a:t>删除公共子表达式</a:t>
            </a:r>
            <a:r>
              <a:rPr lang="en-US" altLang="zh-CN"/>
              <a:t>)</a:t>
            </a:r>
            <a:r>
              <a:rPr lang="zh-CN" altLang="en-US"/>
              <a:t>的优化。因为</a:t>
            </a:r>
            <a:r>
              <a:rPr lang="en-US" altLang="zh-CN"/>
              <a:t>DAG</a:t>
            </a:r>
            <a:r>
              <a:rPr lang="zh-CN" altLang="en-US"/>
              <a:t>中已有叶结点</a:t>
            </a:r>
            <a:r>
              <a:rPr lang="en-US" altLang="zh-CN"/>
              <a:t>R</a:t>
            </a:r>
            <a:r>
              <a:rPr lang="zh-CN" altLang="en-US"/>
              <a:t>与叶结点</a:t>
            </a:r>
            <a:r>
              <a:rPr lang="en-US" altLang="zh-CN"/>
              <a:t>r</a:t>
            </a:r>
            <a:r>
              <a:rPr lang="zh-CN" altLang="en-US"/>
              <a:t>，并且执行</a:t>
            </a:r>
            <a:r>
              <a:rPr lang="en-US" altLang="zh-CN"/>
              <a:t>op</a:t>
            </a:r>
            <a:r>
              <a:rPr lang="zh-CN" altLang="en-US"/>
              <a:t>操作后得到的新结点</a:t>
            </a:r>
            <a:r>
              <a:rPr lang="en-US" altLang="zh-CN"/>
              <a:t>T</a:t>
            </a:r>
            <a:r>
              <a:rPr lang="en-US" altLang="zh-CN" baseline="-30000"/>
              <a:t>2</a:t>
            </a:r>
            <a:r>
              <a:rPr lang="zh-CN" altLang="en-US"/>
              <a:t>也已经在</a:t>
            </a:r>
            <a:r>
              <a:rPr lang="en-US" altLang="zh-CN"/>
              <a:t>DAG</a:t>
            </a:r>
            <a:r>
              <a:rPr lang="zh-CN" altLang="en-US"/>
              <a:t>中，故执行算法步骤</a:t>
            </a:r>
            <a:r>
              <a:rPr lang="en-US" altLang="zh-CN"/>
              <a:t>(4)</a:t>
            </a:r>
            <a:r>
              <a:rPr lang="zh-CN" altLang="en-US"/>
              <a:t>时因</a:t>
            </a:r>
            <a:r>
              <a:rPr lang="en-US" altLang="zh-CN"/>
              <a:t>T</a:t>
            </a:r>
            <a:r>
              <a:rPr lang="en-US" altLang="zh-CN" baseline="-30000"/>
              <a:t>4</a:t>
            </a:r>
            <a:r>
              <a:rPr lang="zh-CN" altLang="en-US"/>
              <a:t>无定义而将</a:t>
            </a:r>
            <a:r>
              <a:rPr lang="en-US" altLang="zh-CN"/>
              <a:t>T</a:t>
            </a:r>
            <a:r>
              <a:rPr lang="en-US" altLang="zh-CN" baseline="-30000"/>
              <a:t>4</a:t>
            </a:r>
            <a:r>
              <a:rPr lang="zh-CN" altLang="en-US"/>
              <a:t>附加在结点</a:t>
            </a:r>
            <a:r>
              <a:rPr lang="en-US" altLang="zh-CN"/>
              <a:t>n</a:t>
            </a:r>
            <a:r>
              <a:rPr lang="en-US" altLang="zh-CN" baseline="-30000"/>
              <a:t>5</a:t>
            </a:r>
            <a:r>
              <a:rPr lang="zh-CN" altLang="en-US"/>
              <a:t>上。</a:t>
            </a:r>
          </a:p>
        </p:txBody>
      </p:sp>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a:extLst>
              <a:ext uri="{FF2B5EF4-FFF2-40B4-BE49-F238E27FC236}">
                <a16:creationId xmlns:a16="http://schemas.microsoft.com/office/drawing/2014/main" id="{814AF78E-FF24-E209-35FD-F88AC325D539}"/>
              </a:ext>
            </a:extLst>
          </p:cNvPr>
          <p:cNvSpPr>
            <a:spLocks noChangeArrowheads="1"/>
          </p:cNvSpPr>
          <p:nvPr/>
        </p:nvSpPr>
        <p:spPr bwMode="auto">
          <a:xfrm>
            <a:off x="228600" y="506413"/>
            <a:ext cx="60960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3</a:t>
            </a:r>
            <a:r>
              <a:rPr lang="zh-CN" altLang="en-US" sz="2800" b="1" u="none">
                <a:latin typeface="黑体" pitchFamily="49" charset="-122"/>
                <a:ea typeface="黑体" pitchFamily="49" charset="-122"/>
              </a:rPr>
              <a:t>正规表达式与有限自动机简介</a:t>
            </a:r>
          </a:p>
        </p:txBody>
      </p:sp>
      <p:sp>
        <p:nvSpPr>
          <p:cNvPr id="44035" name="Text Box 3">
            <a:extLst>
              <a:ext uri="{FF2B5EF4-FFF2-40B4-BE49-F238E27FC236}">
                <a16:creationId xmlns:a16="http://schemas.microsoft.com/office/drawing/2014/main" id="{96B005A7-7B40-9517-F486-67F4DC3E96BB}"/>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44036" name="Text Box 4">
            <a:extLst>
              <a:ext uri="{FF2B5EF4-FFF2-40B4-BE49-F238E27FC236}">
                <a16:creationId xmlns:a16="http://schemas.microsoft.com/office/drawing/2014/main" id="{584286DB-C75E-4680-C5BA-4B02D1E3EDFD}"/>
              </a:ext>
            </a:extLst>
          </p:cNvPr>
          <p:cNvSpPr txBox="1">
            <a:spLocks noChangeArrowheads="1"/>
          </p:cNvSpPr>
          <p:nvPr/>
        </p:nvSpPr>
        <p:spPr bwMode="auto">
          <a:xfrm>
            <a:off x="685800" y="2528888"/>
            <a:ext cx="8077200" cy="219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en-US" altLang="zh-CN" sz="2400" u="none"/>
              <a:t>          </a:t>
            </a:r>
            <a:r>
              <a:rPr lang="zh-CN" altLang="en-US" sz="2400" u="none"/>
              <a:t>对于任何两个</a:t>
            </a:r>
            <a:r>
              <a:rPr lang="en-US" altLang="zh-CN" sz="2400" u="none"/>
              <a:t>FA M</a:t>
            </a:r>
            <a:r>
              <a:rPr lang="zh-CN" altLang="en-US" sz="2400" u="none"/>
              <a:t>和</a:t>
            </a:r>
            <a:r>
              <a:rPr lang="en-US" altLang="zh-CN" sz="2400" u="none"/>
              <a:t>FA M'</a:t>
            </a:r>
            <a:r>
              <a:rPr lang="zh-CN" altLang="en-US" sz="2400" u="none"/>
              <a:t>，如果</a:t>
            </a:r>
            <a:r>
              <a:rPr lang="en-US" altLang="zh-CN" sz="2400" u="none"/>
              <a:t>L(M)</a:t>
            </a:r>
            <a:r>
              <a:rPr lang="da-DK" altLang="zh-CN" sz="2400" u="none"/>
              <a:t> </a:t>
            </a:r>
            <a:r>
              <a:rPr lang="en-US" altLang="zh-CN" sz="2400" u="none"/>
              <a:t>=L(M')</a:t>
            </a:r>
            <a:r>
              <a:rPr lang="zh-CN" altLang="en-US" sz="2400" u="none"/>
              <a:t>，则称有限自动机</a:t>
            </a:r>
            <a:r>
              <a:rPr lang="en-US" altLang="zh-CN" sz="2400" u="none"/>
              <a:t>M</a:t>
            </a:r>
            <a:r>
              <a:rPr lang="zh-CN" altLang="en-US" sz="2400" u="none"/>
              <a:t>和</a:t>
            </a:r>
            <a:r>
              <a:rPr lang="en-US" altLang="zh-CN" sz="2400" u="none"/>
              <a:t>M'</a:t>
            </a:r>
            <a:r>
              <a:rPr lang="zh-CN" altLang="en-US" sz="2400" u="none"/>
              <a:t>等价。此外，对于任一给定的</a:t>
            </a:r>
            <a:r>
              <a:rPr lang="en-US" altLang="zh-CN" sz="2400" u="none"/>
              <a:t>NFA M</a:t>
            </a:r>
            <a:r>
              <a:rPr lang="zh-CN" altLang="en-US" sz="2400" u="none"/>
              <a:t>，一定存在一个</a:t>
            </a:r>
            <a:r>
              <a:rPr lang="en-US" altLang="zh-CN" sz="2400" u="none"/>
              <a:t>DFA M'</a:t>
            </a:r>
            <a:r>
              <a:rPr lang="zh-CN" altLang="en-US" sz="2400" u="none"/>
              <a:t>，使</a:t>
            </a:r>
            <a:r>
              <a:rPr lang="en-US" altLang="zh-CN" sz="2400" u="none"/>
              <a:t>L(M)</a:t>
            </a:r>
            <a:r>
              <a:rPr lang="da-DK" altLang="zh-CN" sz="2400" u="none"/>
              <a:t> </a:t>
            </a:r>
            <a:r>
              <a:rPr lang="en-US" altLang="zh-CN" sz="2400" u="none"/>
              <a:t>=L(M')</a:t>
            </a:r>
            <a:r>
              <a:rPr lang="zh-CN" altLang="en-US" sz="2400" u="none"/>
              <a:t>。因此，</a:t>
            </a:r>
            <a:r>
              <a:rPr lang="en-US" altLang="zh-CN" sz="2400" b="1" i="1"/>
              <a:t>DFA</a:t>
            </a:r>
            <a:r>
              <a:rPr lang="zh-CN" altLang="en-US" sz="2400" b="1" i="1"/>
              <a:t>是</a:t>
            </a:r>
            <a:r>
              <a:rPr lang="en-US" altLang="zh-CN" sz="2400" b="1" i="1"/>
              <a:t>NFA</a:t>
            </a:r>
            <a:r>
              <a:rPr lang="zh-CN" altLang="en-US" sz="2400" b="1" i="1"/>
              <a:t>的特例</a:t>
            </a:r>
            <a:r>
              <a:rPr lang="zh-CN" altLang="en-US" sz="2400" u="none"/>
              <a:t>，</a:t>
            </a:r>
            <a:r>
              <a:rPr lang="en-US" altLang="zh-CN" sz="2400" u="none"/>
              <a:t>NFA</a:t>
            </a:r>
            <a:r>
              <a:rPr lang="zh-CN" altLang="en-US" sz="2400" u="none"/>
              <a:t>可以有</a:t>
            </a:r>
            <a:r>
              <a:rPr lang="en-US" altLang="zh-CN" sz="2400" u="none"/>
              <a:t>DFA</a:t>
            </a:r>
            <a:r>
              <a:rPr lang="zh-CN" altLang="en-US" sz="2400" u="none"/>
              <a:t>与之</a:t>
            </a:r>
            <a:r>
              <a:rPr lang="zh-CN" altLang="en-US" sz="2400" b="1"/>
              <a:t>等价</a:t>
            </a:r>
            <a:r>
              <a:rPr lang="zh-CN" altLang="en-US" sz="2400" u="none"/>
              <a:t>，即两者</a:t>
            </a:r>
            <a:r>
              <a:rPr lang="zh-CN" altLang="en-US" sz="2400" b="1"/>
              <a:t>描述能力相同</a:t>
            </a:r>
            <a:r>
              <a:rPr lang="zh-CN" altLang="en-US" sz="2400" u="none"/>
              <a:t>。</a:t>
            </a:r>
            <a:r>
              <a:rPr lang="en-US" altLang="zh-CN" sz="2400" b="1" i="1" u="none"/>
              <a:t>DFA</a:t>
            </a:r>
            <a:r>
              <a:rPr lang="zh-CN" altLang="en-US" sz="2400" b="1" i="1" u="none"/>
              <a:t>便于识别</a:t>
            </a:r>
            <a:r>
              <a:rPr lang="zh-CN" altLang="en-US" sz="2400" u="none"/>
              <a:t>，易于计算机实现，而</a:t>
            </a:r>
            <a:r>
              <a:rPr lang="en-US" altLang="zh-CN" sz="2400" b="1" i="1" u="none"/>
              <a:t>NFA</a:t>
            </a:r>
            <a:r>
              <a:rPr lang="zh-CN" altLang="en-US" sz="2400" b="1" i="1" u="none"/>
              <a:t>便于定理的证明</a:t>
            </a:r>
            <a:r>
              <a:rPr lang="zh-CN" altLang="en-US" sz="2400" u="none"/>
              <a:t>。</a:t>
            </a:r>
            <a:r>
              <a:rPr lang="zh-CN" altLang="en-US" u="none"/>
              <a:t> </a:t>
            </a:r>
          </a:p>
        </p:txBody>
      </p:sp>
      <p:sp>
        <p:nvSpPr>
          <p:cNvPr id="44037" name="Oval 5">
            <a:extLst>
              <a:ext uri="{FF2B5EF4-FFF2-40B4-BE49-F238E27FC236}">
                <a16:creationId xmlns:a16="http://schemas.microsoft.com/office/drawing/2014/main" id="{D40A10E6-3717-A2B8-9F8F-84A77641FD4B}"/>
              </a:ext>
            </a:extLst>
          </p:cNvPr>
          <p:cNvSpPr>
            <a:spLocks noChangeArrowheads="1"/>
          </p:cNvSpPr>
          <p:nvPr/>
        </p:nvSpPr>
        <p:spPr bwMode="auto">
          <a:xfrm>
            <a:off x="457200" y="2514600"/>
            <a:ext cx="1066800" cy="4889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u="none">
                <a:latin typeface="楷体" panose="02010609060101010101" pitchFamily="49" charset="-122"/>
                <a:ea typeface="楷体" panose="02010609060101010101" pitchFamily="49" charset="-122"/>
              </a:rPr>
              <a:t> </a:t>
            </a:r>
            <a:r>
              <a:rPr lang="zh-CN" altLang="en-US" sz="2400" b="1" u="none">
                <a:latin typeface="楷体" panose="02010609060101010101" pitchFamily="49" charset="-122"/>
                <a:ea typeface="楷体" panose="02010609060101010101" pitchFamily="49" charset="-122"/>
              </a:rPr>
              <a:t>注意：</a:t>
            </a:r>
          </a:p>
        </p:txBody>
      </p:sp>
    </p:spTree>
  </p:cSld>
  <p:clrMapOvr>
    <a:masterClrMapping/>
  </p:clrMapOvr>
  <p:transition>
    <p:random/>
  </p:transition>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028">
            <a:extLst>
              <a:ext uri="{FF2B5EF4-FFF2-40B4-BE49-F238E27FC236}">
                <a16:creationId xmlns:a16="http://schemas.microsoft.com/office/drawing/2014/main" id="{F62AAAD9-9506-6899-7D3A-F4BD202A9BFD}"/>
              </a:ext>
            </a:extLst>
          </p:cNvPr>
          <p:cNvSpPr txBox="1">
            <a:spLocks noChangeArrowheads="1"/>
          </p:cNvSpPr>
          <p:nvPr/>
        </p:nvSpPr>
        <p:spPr bwMode="auto">
          <a:xfrm>
            <a:off x="250825" y="549275"/>
            <a:ext cx="8564563"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(5) </a:t>
            </a:r>
            <a:r>
              <a:rPr lang="zh-CN" altLang="en-US"/>
              <a:t>图</a:t>
            </a:r>
            <a:r>
              <a:rPr lang="en-US" altLang="zh-CN"/>
              <a:t>5–2(9)</a:t>
            </a:r>
            <a:r>
              <a:rPr lang="zh-CN" altLang="en-US"/>
              <a:t>中，变量</a:t>
            </a:r>
            <a:r>
              <a:rPr lang="en-US" altLang="zh-CN"/>
              <a:t>R</a:t>
            </a:r>
            <a:r>
              <a:rPr lang="zh-CN" altLang="en-US"/>
              <a:t>和</a:t>
            </a:r>
            <a:r>
              <a:rPr lang="en-US" altLang="zh-CN"/>
              <a:t>r</a:t>
            </a:r>
            <a:r>
              <a:rPr lang="zh-CN" altLang="en-US"/>
              <a:t>已在</a:t>
            </a:r>
            <a:r>
              <a:rPr lang="en-US" altLang="zh-CN"/>
              <a:t>DAG</a:t>
            </a:r>
            <a:r>
              <a:rPr lang="zh-CN" altLang="en-US"/>
              <a:t>中有相应的结点，执行“−”操作后，产生的新结点</a:t>
            </a:r>
            <a:r>
              <a:rPr lang="en-US" altLang="zh-CN"/>
              <a:t>P</a:t>
            </a:r>
            <a:r>
              <a:rPr lang="zh-CN" altLang="en-US"/>
              <a:t>无定义，故仅生成一个新结点</a:t>
            </a:r>
            <a:r>
              <a:rPr lang="en-US" altLang="zh-CN"/>
              <a:t>n</a:t>
            </a:r>
            <a:r>
              <a:rPr lang="en-US" altLang="zh-CN" baseline="-30000"/>
              <a:t>7</a:t>
            </a:r>
            <a:r>
              <a:rPr lang="zh-CN" altLang="en-US"/>
              <a:t>并将</a:t>
            </a:r>
            <a:r>
              <a:rPr lang="en-US" altLang="zh-CN"/>
              <a:t>T</a:t>
            </a:r>
            <a:r>
              <a:rPr lang="en-US" altLang="zh-CN" baseline="-30000"/>
              <a:t>6</a:t>
            </a:r>
            <a:r>
              <a:rPr lang="zh-CN" altLang="en-US"/>
              <a:t>标记于其上。</a:t>
            </a:r>
          </a:p>
          <a:p>
            <a:pPr algn="just" eaLnBrk="1" hangingPunct="1">
              <a:lnSpc>
                <a:spcPct val="130000"/>
              </a:lnSpc>
              <a:spcBef>
                <a:spcPct val="50000"/>
              </a:spcBef>
            </a:pPr>
            <a:r>
              <a:rPr lang="zh-CN" altLang="en-US"/>
              <a:t>　　</a:t>
            </a:r>
            <a:r>
              <a:rPr lang="en-US" altLang="zh-CN"/>
              <a:t>(6) </a:t>
            </a:r>
            <a:r>
              <a:rPr lang="zh-CN" altLang="en-US"/>
              <a:t>图</a:t>
            </a:r>
            <a:r>
              <a:rPr lang="en-US" altLang="zh-CN"/>
              <a:t>5–2(10)</a:t>
            </a:r>
            <a:r>
              <a:rPr lang="zh-CN" altLang="en-US"/>
              <a:t>中，对当前四元式</a:t>
            </a:r>
            <a:r>
              <a:rPr lang="en-US" altLang="zh-CN"/>
              <a:t>B=T</a:t>
            </a:r>
            <a:r>
              <a:rPr lang="en-US" altLang="zh-CN" baseline="-30000"/>
              <a:t>5</a:t>
            </a:r>
            <a:r>
              <a:rPr lang="en-US" altLang="zh-CN"/>
              <a:t>*T</a:t>
            </a:r>
            <a:r>
              <a:rPr lang="en-US" altLang="zh-CN" baseline="-30000"/>
              <a:t>6</a:t>
            </a:r>
            <a:r>
              <a:rPr lang="zh-CN" altLang="en-US"/>
              <a:t>，</a:t>
            </a:r>
            <a:r>
              <a:rPr lang="en-US" altLang="zh-CN"/>
              <a:t>DAG</a:t>
            </a:r>
            <a:r>
              <a:rPr lang="zh-CN" altLang="en-US"/>
              <a:t>中已有结点</a:t>
            </a:r>
            <a:r>
              <a:rPr lang="en-US" altLang="zh-CN"/>
              <a:t>T</a:t>
            </a:r>
            <a:r>
              <a:rPr lang="en-US" altLang="zh-CN" baseline="-30000"/>
              <a:t>5</a:t>
            </a:r>
            <a:r>
              <a:rPr lang="zh-CN" altLang="en-US"/>
              <a:t>和</a:t>
            </a:r>
            <a:r>
              <a:rPr lang="en-US" altLang="zh-CN"/>
              <a:t>T</a:t>
            </a:r>
            <a:r>
              <a:rPr lang="en-US" altLang="zh-CN" baseline="-30000"/>
              <a:t>6</a:t>
            </a:r>
            <a:r>
              <a:rPr lang="zh-CN" altLang="en-US"/>
              <a:t>；执行算法步骤</a:t>
            </a:r>
            <a:r>
              <a:rPr lang="en-US" altLang="zh-CN"/>
              <a:t>(4)</a:t>
            </a:r>
            <a:r>
              <a:rPr lang="zh-CN" altLang="en-US"/>
              <a:t>时因结点</a:t>
            </a:r>
            <a:r>
              <a:rPr lang="en-US" altLang="zh-CN"/>
              <a:t>B</a:t>
            </a:r>
            <a:r>
              <a:rPr lang="zh-CN" altLang="en-US"/>
              <a:t>已有定义且不是叶结点，故先将原</a:t>
            </a:r>
            <a:r>
              <a:rPr lang="en-US" altLang="zh-CN"/>
              <a:t>B</a:t>
            </a:r>
            <a:r>
              <a:rPr lang="zh-CN" altLang="en-US"/>
              <a:t>从</a:t>
            </a:r>
            <a:r>
              <a:rPr lang="en-US" altLang="zh-CN"/>
              <a:t>DAG</a:t>
            </a:r>
            <a:r>
              <a:rPr lang="zh-CN" altLang="en-US"/>
              <a:t>中删除，然后生成一个新结点</a:t>
            </a:r>
            <a:r>
              <a:rPr lang="en-US" altLang="zh-CN"/>
              <a:t>n</a:t>
            </a:r>
            <a:r>
              <a:rPr lang="en-US" altLang="zh-CN" baseline="-30000"/>
              <a:t>8</a:t>
            </a:r>
            <a:r>
              <a:rPr lang="zh-CN" altLang="en-US"/>
              <a:t>，将</a:t>
            </a:r>
            <a:r>
              <a:rPr lang="en-US" altLang="zh-CN"/>
              <a:t>B</a:t>
            </a:r>
            <a:r>
              <a:rPr lang="zh-CN" altLang="en-US"/>
              <a:t>附加其上并令</a:t>
            </a:r>
            <a:r>
              <a:rPr lang="en-US" altLang="zh-CN"/>
              <a:t>Node(B)=n</a:t>
            </a:r>
            <a:r>
              <a:rPr lang="en-US" altLang="zh-CN" baseline="-30000"/>
              <a:t>8</a:t>
            </a:r>
            <a:r>
              <a:rPr lang="zh-CN" altLang="en-US"/>
              <a:t>。这一处理过程实质上是删除了无用赋值</a:t>
            </a:r>
            <a:r>
              <a:rPr lang="en-US" altLang="zh-CN"/>
              <a:t>B=A</a:t>
            </a:r>
            <a:r>
              <a:rPr lang="zh-CN" altLang="en-US"/>
              <a:t>。</a:t>
            </a:r>
          </a:p>
        </p:txBody>
      </p:sp>
    </p:spTree>
  </p:cSld>
  <p:clrMapOvr>
    <a:masterClrMapping/>
  </p:clrMapOvr>
  <p:transition>
    <p:random/>
  </p:transition>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a:extLst>
              <a:ext uri="{FF2B5EF4-FFF2-40B4-BE49-F238E27FC236}">
                <a16:creationId xmlns:a16="http://schemas.microsoft.com/office/drawing/2014/main" id="{68B9C33C-AFDC-0DB9-1507-48AEFBDFF201}"/>
              </a:ext>
            </a:extLst>
          </p:cNvPr>
          <p:cNvSpPr txBox="1">
            <a:spLocks noChangeArrowheads="1"/>
          </p:cNvSpPr>
          <p:nvPr/>
        </p:nvSpPr>
        <p:spPr bwMode="auto">
          <a:xfrm>
            <a:off x="160338" y="404813"/>
            <a:ext cx="8924925"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en-US" altLang="zh-CN" b="1">
                <a:ea typeface="方正小标宋简体" charset="-122"/>
              </a:rPr>
              <a:t>5.1.3  </a:t>
            </a:r>
            <a:r>
              <a:rPr lang="zh-CN" altLang="en-US" b="1">
                <a:ea typeface="方正小标宋简体" charset="-122"/>
              </a:rPr>
              <a:t>利用</a:t>
            </a:r>
            <a:r>
              <a:rPr lang="en-US" altLang="zh-CN" b="1">
                <a:ea typeface="方正小标宋简体" charset="-122"/>
              </a:rPr>
              <a:t>DAG</a:t>
            </a:r>
            <a:r>
              <a:rPr lang="zh-CN" altLang="en-US" b="1">
                <a:ea typeface="方正小标宋简体" charset="-122"/>
              </a:rPr>
              <a:t>进行基本块的优化处理</a:t>
            </a:r>
          </a:p>
          <a:p>
            <a:pPr algn="just" eaLnBrk="1" hangingPunct="1">
              <a:lnSpc>
                <a:spcPct val="125000"/>
              </a:lnSpc>
            </a:pPr>
            <a:r>
              <a:rPr lang="zh-CN" altLang="en-US"/>
              <a:t>　　利用</a:t>
            </a:r>
            <a:r>
              <a:rPr lang="en-US" altLang="zh-CN"/>
              <a:t>DAG</a:t>
            </a:r>
            <a:r>
              <a:rPr lang="zh-CN" altLang="en-US"/>
              <a:t>进行基本块优化处理的基本思想是：按照构造</a:t>
            </a:r>
            <a:r>
              <a:rPr lang="en-US" altLang="zh-CN"/>
              <a:t>DAG</a:t>
            </a:r>
            <a:r>
              <a:rPr lang="zh-CN" altLang="en-US"/>
              <a:t>结点的顺序，对每一个结点写出其相应的四元式表示。</a:t>
            </a:r>
          </a:p>
          <a:p>
            <a:pPr algn="just" eaLnBrk="1" hangingPunct="1">
              <a:lnSpc>
                <a:spcPct val="125000"/>
              </a:lnSpc>
            </a:pPr>
            <a:r>
              <a:rPr lang="zh-CN" altLang="en-US"/>
              <a:t>　　我们根据例</a:t>
            </a:r>
            <a:r>
              <a:rPr lang="en-US" altLang="zh-CN"/>
              <a:t>5.1DAG</a:t>
            </a:r>
            <a:r>
              <a:rPr lang="zh-CN" altLang="en-US"/>
              <a:t>结点的构造顺序，按照图</a:t>
            </a:r>
            <a:r>
              <a:rPr lang="en-US" altLang="zh-CN"/>
              <a:t>5–2(10)</a:t>
            </a:r>
            <a:r>
              <a:rPr lang="zh-CN" altLang="en-US"/>
              <a:t>写出四元式序列</a:t>
            </a:r>
            <a:r>
              <a:rPr lang="en-US" altLang="zh-CN"/>
              <a:t>G' </a:t>
            </a:r>
            <a:r>
              <a:rPr lang="zh-CN" altLang="en-US"/>
              <a:t>如下：</a:t>
            </a:r>
          </a:p>
          <a:p>
            <a:pPr lvl="2" algn="just" eaLnBrk="1" hangingPunct="1">
              <a:lnSpc>
                <a:spcPct val="125000"/>
              </a:lnSpc>
            </a:pPr>
            <a:r>
              <a:rPr lang="en-US" altLang="zh-CN"/>
              <a:t>(1)  T</a:t>
            </a:r>
            <a:r>
              <a:rPr lang="en-US" altLang="zh-CN" baseline="-30000"/>
              <a:t>0</a:t>
            </a:r>
            <a:r>
              <a:rPr lang="en-US" altLang="zh-CN"/>
              <a:t>=3.14</a:t>
            </a:r>
          </a:p>
          <a:p>
            <a:pPr lvl="2" algn="just" eaLnBrk="1" hangingPunct="1">
              <a:lnSpc>
                <a:spcPct val="125000"/>
              </a:lnSpc>
            </a:pPr>
            <a:r>
              <a:rPr lang="en-US" altLang="zh-CN"/>
              <a:t>(2)  T</a:t>
            </a:r>
            <a:r>
              <a:rPr lang="en-US" altLang="zh-CN" baseline="-30000"/>
              <a:t>1</a:t>
            </a:r>
            <a:r>
              <a:rPr lang="en-US" altLang="zh-CN"/>
              <a:t>=6.28</a:t>
            </a:r>
          </a:p>
          <a:p>
            <a:pPr lvl="2" algn="just" eaLnBrk="1" hangingPunct="1">
              <a:lnSpc>
                <a:spcPct val="125000"/>
              </a:lnSpc>
            </a:pPr>
            <a:r>
              <a:rPr lang="en-US" altLang="zh-CN"/>
              <a:t>(3)  T</a:t>
            </a:r>
            <a:r>
              <a:rPr lang="en-US" altLang="zh-CN" baseline="-30000"/>
              <a:t>3</a:t>
            </a:r>
            <a:r>
              <a:rPr lang="en-US" altLang="zh-CN"/>
              <a:t>=6.28</a:t>
            </a:r>
          </a:p>
          <a:p>
            <a:pPr lvl="2" algn="just" eaLnBrk="1" hangingPunct="1">
              <a:lnSpc>
                <a:spcPct val="125000"/>
              </a:lnSpc>
            </a:pPr>
            <a:r>
              <a:rPr lang="en-US" altLang="zh-CN"/>
              <a:t>(4)  T</a:t>
            </a:r>
            <a:r>
              <a:rPr lang="en-US" altLang="zh-CN" baseline="-30000"/>
              <a:t>2</a:t>
            </a:r>
            <a:r>
              <a:rPr lang="en-US" altLang="zh-CN"/>
              <a:t>=R+r</a:t>
            </a:r>
          </a:p>
          <a:p>
            <a:pPr lvl="2" algn="just" eaLnBrk="1" hangingPunct="1">
              <a:lnSpc>
                <a:spcPct val="125000"/>
              </a:lnSpc>
            </a:pPr>
            <a:r>
              <a:rPr lang="en-US" altLang="zh-CN"/>
              <a:t>(5)  T</a:t>
            </a:r>
            <a:r>
              <a:rPr lang="en-US" altLang="zh-CN" baseline="-30000"/>
              <a:t>4</a:t>
            </a:r>
            <a:r>
              <a:rPr lang="en-US" altLang="zh-CN"/>
              <a:t>=T</a:t>
            </a:r>
            <a:r>
              <a:rPr lang="en-US" altLang="zh-CN" baseline="-30000"/>
              <a:t>2</a:t>
            </a:r>
            <a:endParaRPr lang="en-US" altLang="zh-CN"/>
          </a:p>
          <a:p>
            <a:pPr lvl="2" algn="just" eaLnBrk="1" hangingPunct="1">
              <a:lnSpc>
                <a:spcPct val="125000"/>
              </a:lnSpc>
            </a:pPr>
            <a:r>
              <a:rPr lang="en-US" altLang="zh-CN"/>
              <a:t>(6)  A=6.28*T</a:t>
            </a:r>
            <a:r>
              <a:rPr lang="en-US" altLang="zh-CN" baseline="-30000"/>
              <a:t>2</a:t>
            </a:r>
            <a:endParaRPr lang="en-US" altLang="zh-CN"/>
          </a:p>
          <a:p>
            <a:pPr lvl="2" algn="just" eaLnBrk="1" hangingPunct="1">
              <a:lnSpc>
                <a:spcPct val="125000"/>
              </a:lnSpc>
            </a:pPr>
            <a:r>
              <a:rPr lang="en-US" altLang="zh-CN"/>
              <a:t>(7)  T</a:t>
            </a:r>
            <a:r>
              <a:rPr lang="en-US" altLang="zh-CN" baseline="-30000"/>
              <a:t>5</a:t>
            </a:r>
            <a:r>
              <a:rPr lang="en-US" altLang="zh-CN"/>
              <a:t>=A</a:t>
            </a:r>
          </a:p>
          <a:p>
            <a:pPr lvl="2" algn="just" eaLnBrk="1" hangingPunct="1">
              <a:lnSpc>
                <a:spcPct val="125000"/>
              </a:lnSpc>
            </a:pPr>
            <a:r>
              <a:rPr lang="en-US" altLang="zh-CN"/>
              <a:t>(8)  T</a:t>
            </a:r>
            <a:r>
              <a:rPr lang="en-US" altLang="zh-CN" baseline="-30000"/>
              <a:t>6</a:t>
            </a:r>
            <a:r>
              <a:rPr lang="en-US" altLang="zh-CN"/>
              <a:t>= R−r </a:t>
            </a:r>
          </a:p>
          <a:p>
            <a:pPr lvl="2" algn="just" eaLnBrk="1" hangingPunct="1">
              <a:lnSpc>
                <a:spcPct val="125000"/>
              </a:lnSpc>
            </a:pPr>
            <a:r>
              <a:rPr lang="en-US" altLang="zh-CN"/>
              <a:t>(9)  B=A*T</a:t>
            </a:r>
            <a:r>
              <a:rPr lang="en-US" altLang="zh-CN" baseline="-30000"/>
              <a:t>6</a:t>
            </a:r>
            <a:endParaRPr lang="en-US" altLang="zh-CN"/>
          </a:p>
        </p:txBody>
      </p:sp>
    </p:spTree>
  </p:cSld>
  <p:clrMapOvr>
    <a:masterClrMapping/>
  </p:clrMapOvr>
  <p:transition>
    <p:random/>
  </p:transition>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028">
            <a:extLst>
              <a:ext uri="{FF2B5EF4-FFF2-40B4-BE49-F238E27FC236}">
                <a16:creationId xmlns:a16="http://schemas.microsoft.com/office/drawing/2014/main" id="{AAECA4D3-8912-2EB1-4805-473C1C075B3E}"/>
              </a:ext>
            </a:extLst>
          </p:cNvPr>
          <p:cNvSpPr txBox="1">
            <a:spLocks noChangeArrowheads="1"/>
          </p:cNvSpPr>
          <p:nvPr/>
        </p:nvSpPr>
        <p:spPr bwMode="auto">
          <a:xfrm>
            <a:off x="250825" y="1228725"/>
            <a:ext cx="8593138"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将</a:t>
            </a:r>
            <a:r>
              <a:rPr lang="en-US" altLang="zh-CN"/>
              <a:t>G'</a:t>
            </a:r>
            <a:r>
              <a:rPr lang="zh-CN" altLang="en-US"/>
              <a:t>和原基本块</a:t>
            </a:r>
            <a:r>
              <a:rPr lang="en-US" altLang="zh-CN"/>
              <a:t>G</a:t>
            </a:r>
            <a:r>
              <a:rPr lang="zh-CN" altLang="en-US"/>
              <a:t>相比，我们看到：</a:t>
            </a:r>
          </a:p>
          <a:p>
            <a:pPr algn="just" eaLnBrk="1" hangingPunct="1">
              <a:lnSpc>
                <a:spcPct val="130000"/>
              </a:lnSpc>
              <a:spcBef>
                <a:spcPct val="50000"/>
              </a:spcBef>
            </a:pPr>
            <a:r>
              <a:rPr lang="zh-CN" altLang="en-US"/>
              <a:t>　　</a:t>
            </a:r>
            <a:r>
              <a:rPr lang="en-US" altLang="zh-CN"/>
              <a:t>(1)  G</a:t>
            </a:r>
            <a:r>
              <a:rPr lang="zh-CN" altLang="en-US"/>
              <a:t>中四元式</a:t>
            </a:r>
            <a:r>
              <a:rPr lang="en-US" altLang="zh-CN"/>
              <a:t>(2)</a:t>
            </a:r>
            <a:r>
              <a:rPr lang="zh-CN" altLang="en-US"/>
              <a:t>和</a:t>
            </a:r>
            <a:r>
              <a:rPr lang="en-US" altLang="zh-CN"/>
              <a:t>(6)</a:t>
            </a:r>
            <a:r>
              <a:rPr lang="zh-CN" altLang="en-US"/>
              <a:t>都是已知量和已知量的运算，</a:t>
            </a:r>
            <a:r>
              <a:rPr lang="en-US" altLang="zh-CN"/>
              <a:t>G'</a:t>
            </a:r>
            <a:r>
              <a:rPr lang="zh-CN" altLang="en-US"/>
              <a:t>已合并；</a:t>
            </a:r>
          </a:p>
          <a:p>
            <a:pPr algn="just" eaLnBrk="1" hangingPunct="1">
              <a:lnSpc>
                <a:spcPct val="130000"/>
              </a:lnSpc>
              <a:spcBef>
                <a:spcPct val="50000"/>
              </a:spcBef>
            </a:pPr>
            <a:r>
              <a:rPr lang="zh-CN" altLang="en-US"/>
              <a:t>　　</a:t>
            </a:r>
            <a:r>
              <a:rPr lang="en-US" altLang="zh-CN"/>
              <a:t>(2)  G</a:t>
            </a:r>
            <a:r>
              <a:rPr lang="zh-CN" altLang="en-US"/>
              <a:t>中四元式</a:t>
            </a:r>
            <a:r>
              <a:rPr lang="en-US" altLang="zh-CN"/>
              <a:t>(5)</a:t>
            </a:r>
            <a:r>
              <a:rPr lang="zh-CN" altLang="en-US"/>
              <a:t>是一种无用赋值，</a:t>
            </a:r>
            <a:r>
              <a:rPr lang="en-US" altLang="zh-CN"/>
              <a:t>G'</a:t>
            </a:r>
            <a:r>
              <a:rPr lang="zh-CN" altLang="en-US"/>
              <a:t>已将它删除；</a:t>
            </a:r>
          </a:p>
          <a:p>
            <a:pPr algn="just" eaLnBrk="1" hangingPunct="1">
              <a:lnSpc>
                <a:spcPct val="130000"/>
              </a:lnSpc>
              <a:spcBef>
                <a:spcPct val="50000"/>
              </a:spcBef>
            </a:pPr>
            <a:r>
              <a:rPr lang="zh-CN" altLang="en-US"/>
              <a:t>　　</a:t>
            </a:r>
            <a:r>
              <a:rPr lang="en-US" altLang="zh-CN"/>
              <a:t>(3)  G</a:t>
            </a:r>
            <a:r>
              <a:rPr lang="zh-CN" altLang="en-US"/>
              <a:t>中四元式</a:t>
            </a:r>
            <a:r>
              <a:rPr lang="en-US" altLang="zh-CN"/>
              <a:t>(3)</a:t>
            </a:r>
            <a:r>
              <a:rPr lang="zh-CN" altLang="en-US"/>
              <a:t>和</a:t>
            </a:r>
            <a:r>
              <a:rPr lang="en-US" altLang="zh-CN"/>
              <a:t>(7)</a:t>
            </a:r>
            <a:r>
              <a:rPr lang="zh-CN" altLang="en-US"/>
              <a:t>的</a:t>
            </a:r>
            <a:r>
              <a:rPr lang="en-US" altLang="zh-CN"/>
              <a:t>R+r</a:t>
            </a:r>
            <a:r>
              <a:rPr lang="zh-CN" altLang="en-US"/>
              <a:t>是公共子表达式，</a:t>
            </a:r>
            <a:r>
              <a:rPr lang="en-US" altLang="zh-CN"/>
              <a:t>G'</a:t>
            </a:r>
            <a:r>
              <a:rPr lang="zh-CN" altLang="en-US"/>
              <a:t>只对它们计算了一次，即删除了多余的</a:t>
            </a:r>
            <a:r>
              <a:rPr lang="en-US" altLang="zh-CN"/>
              <a:t>R+r</a:t>
            </a:r>
            <a:r>
              <a:rPr lang="zh-CN" altLang="en-US"/>
              <a:t>运算。</a:t>
            </a:r>
          </a:p>
          <a:p>
            <a:pPr algn="just" eaLnBrk="1" hangingPunct="1">
              <a:lnSpc>
                <a:spcPct val="130000"/>
              </a:lnSpc>
              <a:spcBef>
                <a:spcPct val="50000"/>
              </a:spcBef>
            </a:pPr>
            <a:r>
              <a:rPr lang="zh-CN" altLang="en-US"/>
              <a:t>　　因此，</a:t>
            </a:r>
            <a:r>
              <a:rPr lang="en-US" altLang="zh-CN"/>
              <a:t>G'</a:t>
            </a:r>
            <a:r>
              <a:rPr lang="zh-CN" altLang="en-US"/>
              <a:t>是对</a:t>
            </a:r>
            <a:r>
              <a:rPr lang="en-US" altLang="zh-CN"/>
              <a:t>G</a:t>
            </a:r>
            <a:r>
              <a:rPr lang="zh-CN" altLang="en-US"/>
              <a:t>实现上述三种优化的结果。</a:t>
            </a:r>
          </a:p>
        </p:txBody>
      </p:sp>
    </p:spTree>
  </p:cSld>
  <p:clrMapOvr>
    <a:masterClrMapping/>
  </p:clrMapOvr>
  <p:transition>
    <p:random/>
  </p:transition>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028">
            <a:extLst>
              <a:ext uri="{FF2B5EF4-FFF2-40B4-BE49-F238E27FC236}">
                <a16:creationId xmlns:a16="http://schemas.microsoft.com/office/drawing/2014/main" id="{353BEB2C-76FE-4195-8631-5E099732DDC6}"/>
              </a:ext>
            </a:extLst>
          </p:cNvPr>
          <p:cNvSpPr txBox="1">
            <a:spLocks noChangeArrowheads="1"/>
          </p:cNvSpPr>
          <p:nvPr/>
        </p:nvSpPr>
        <p:spPr bwMode="auto">
          <a:xfrm>
            <a:off x="203200" y="549275"/>
            <a:ext cx="8853488"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通过观察图</a:t>
            </a:r>
            <a:r>
              <a:rPr lang="en-US" altLang="zh-CN"/>
              <a:t>5–2(10)</a:t>
            </a:r>
            <a:r>
              <a:rPr lang="zh-CN" altLang="en-US"/>
              <a:t>中的所有叶结点和内部结点以及其上的附加标识符，还可以得出以下结论：</a:t>
            </a:r>
          </a:p>
          <a:p>
            <a:pPr algn="just" eaLnBrk="1" hangingPunct="1">
              <a:lnSpc>
                <a:spcPct val="140000"/>
              </a:lnSpc>
              <a:spcBef>
                <a:spcPct val="50000"/>
              </a:spcBef>
            </a:pPr>
            <a:r>
              <a:rPr lang="zh-CN" altLang="en-US"/>
              <a:t>　　</a:t>
            </a:r>
            <a:r>
              <a:rPr lang="en-US" altLang="zh-CN"/>
              <a:t>(1) </a:t>
            </a:r>
            <a:r>
              <a:rPr lang="zh-CN" altLang="en-US"/>
              <a:t>在基本块外被定值并在基本块内被引用的所有标识符就是</a:t>
            </a:r>
            <a:r>
              <a:rPr lang="en-US" altLang="zh-CN"/>
              <a:t>DAG</a:t>
            </a:r>
            <a:r>
              <a:rPr lang="zh-CN" altLang="en-US"/>
              <a:t>中相应叶结点上标记的标识符；</a:t>
            </a:r>
          </a:p>
          <a:p>
            <a:pPr algn="just" eaLnBrk="1" hangingPunct="1">
              <a:lnSpc>
                <a:spcPct val="140000"/>
              </a:lnSpc>
              <a:spcBef>
                <a:spcPct val="50000"/>
              </a:spcBef>
            </a:pPr>
            <a:r>
              <a:rPr lang="zh-CN" altLang="en-US"/>
              <a:t>　　</a:t>
            </a:r>
            <a:r>
              <a:rPr lang="en-US" altLang="zh-CN"/>
              <a:t>(2) </a:t>
            </a:r>
            <a:r>
              <a:rPr lang="zh-CN" altLang="en-US"/>
              <a:t>在基本块内被定值且该值能在基本块后面被引用的标识符就是</a:t>
            </a:r>
            <a:r>
              <a:rPr lang="en-US" altLang="zh-CN"/>
              <a:t>DAG</a:t>
            </a:r>
            <a:r>
              <a:rPr lang="zh-CN" altLang="en-US"/>
              <a:t>各结点上的附加标识符。</a:t>
            </a:r>
          </a:p>
        </p:txBody>
      </p:sp>
    </p:spTree>
  </p:cSld>
  <p:clrMapOvr>
    <a:masterClrMapping/>
  </p:clrMapOvr>
  <p:transition>
    <p:random/>
  </p:transition>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a:extLst>
              <a:ext uri="{FF2B5EF4-FFF2-40B4-BE49-F238E27FC236}">
                <a16:creationId xmlns:a16="http://schemas.microsoft.com/office/drawing/2014/main" id="{F28D4A3F-D582-BFDD-E445-B606B4C4E837}"/>
              </a:ext>
            </a:extLst>
          </p:cNvPr>
          <p:cNvSpPr txBox="1">
            <a:spLocks noChangeArrowheads="1"/>
          </p:cNvSpPr>
          <p:nvPr/>
        </p:nvSpPr>
        <p:spPr bwMode="auto">
          <a:xfrm>
            <a:off x="246063" y="549275"/>
            <a:ext cx="876776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这些结论可以引导优化工作的进一步深入，尤其是无用赋值的优化，也即：</a:t>
            </a:r>
          </a:p>
          <a:p>
            <a:pPr algn="just" eaLnBrk="1" hangingPunct="1">
              <a:lnSpc>
                <a:spcPct val="140000"/>
              </a:lnSpc>
            </a:pPr>
            <a:r>
              <a:rPr lang="zh-CN" altLang="en-US"/>
              <a:t>　　</a:t>
            </a:r>
            <a:r>
              <a:rPr lang="en-US" altLang="zh-CN"/>
              <a:t>(1) </a:t>
            </a:r>
            <a:r>
              <a:rPr lang="zh-CN" altLang="en-US"/>
              <a:t>如果</a:t>
            </a:r>
            <a:r>
              <a:rPr lang="en-US" altLang="zh-CN"/>
              <a:t>DAG</a:t>
            </a:r>
            <a:r>
              <a:rPr lang="zh-CN" altLang="en-US"/>
              <a:t>中某结点上的标识符在该基本块之后不会被引用，就可以不生成对该标识符赋值的四元式；</a:t>
            </a:r>
          </a:p>
          <a:p>
            <a:pPr algn="just" eaLnBrk="1" hangingPunct="1">
              <a:lnSpc>
                <a:spcPct val="140000"/>
              </a:lnSpc>
            </a:pPr>
            <a:r>
              <a:rPr lang="zh-CN" altLang="en-US"/>
              <a:t>　　</a:t>
            </a:r>
            <a:r>
              <a:rPr lang="en-US" altLang="zh-CN"/>
              <a:t>(2) </a:t>
            </a:r>
            <a:r>
              <a:rPr lang="zh-CN" altLang="en-US"/>
              <a:t>如果某结点</a:t>
            </a:r>
            <a:r>
              <a:rPr lang="en-US" altLang="zh-CN"/>
              <a:t>n</a:t>
            </a:r>
            <a:r>
              <a:rPr lang="en-US" altLang="zh-CN" baseline="-30000"/>
              <a:t>i</a:t>
            </a:r>
            <a:r>
              <a:rPr lang="zh-CN" altLang="en-US"/>
              <a:t>上没有任何附加标识符，或者</a:t>
            </a:r>
            <a:r>
              <a:rPr lang="en-US" altLang="zh-CN"/>
              <a:t>n</a:t>
            </a:r>
            <a:r>
              <a:rPr lang="en-US" altLang="zh-CN" baseline="-30000"/>
              <a:t>i</a:t>
            </a:r>
            <a:r>
              <a:rPr lang="zh-CN" altLang="en-US"/>
              <a:t>上的附加标识符在该基本块之后不会被引用，而且</a:t>
            </a:r>
            <a:r>
              <a:rPr lang="en-US" altLang="zh-CN"/>
              <a:t>n</a:t>
            </a:r>
            <a:r>
              <a:rPr lang="en-US" altLang="zh-CN" baseline="-30000"/>
              <a:t>i</a:t>
            </a:r>
            <a:r>
              <a:rPr lang="zh-CN" altLang="en-US"/>
              <a:t>也没有前驱结点，这表明在基本块内和基本块之后都不会引用</a:t>
            </a:r>
            <a:r>
              <a:rPr lang="en-US" altLang="zh-CN"/>
              <a:t>n</a:t>
            </a:r>
            <a:r>
              <a:rPr lang="en-US" altLang="zh-CN" baseline="-30000"/>
              <a:t>i</a:t>
            </a:r>
            <a:r>
              <a:rPr lang="zh-CN" altLang="en-US"/>
              <a:t>的值，那么就不生成计算</a:t>
            </a:r>
            <a:r>
              <a:rPr lang="en-US" altLang="zh-CN"/>
              <a:t>n</a:t>
            </a:r>
            <a:r>
              <a:rPr lang="en-US" altLang="zh-CN" baseline="-30000"/>
              <a:t>i</a:t>
            </a:r>
            <a:r>
              <a:rPr lang="zh-CN" altLang="en-US"/>
              <a:t>结点值的四元式；</a:t>
            </a:r>
          </a:p>
          <a:p>
            <a:pPr algn="just" eaLnBrk="1" hangingPunct="1">
              <a:lnSpc>
                <a:spcPct val="140000"/>
              </a:lnSpc>
            </a:pPr>
            <a:r>
              <a:rPr lang="zh-CN" altLang="en-US"/>
              <a:t>　　</a:t>
            </a:r>
            <a:r>
              <a:rPr lang="en-US" altLang="zh-CN"/>
              <a:t>(3) </a:t>
            </a:r>
            <a:r>
              <a:rPr lang="zh-CN" altLang="en-US"/>
              <a:t>如果有两个相邻的四元式</a:t>
            </a:r>
            <a:r>
              <a:rPr lang="en-US" altLang="zh-CN"/>
              <a:t>A=C op D</a:t>
            </a:r>
            <a:r>
              <a:rPr lang="zh-CN" altLang="en-US"/>
              <a:t>和</a:t>
            </a:r>
            <a:r>
              <a:rPr lang="en-US" altLang="zh-CN"/>
              <a:t>B=A</a:t>
            </a:r>
            <a:r>
              <a:rPr lang="zh-CN" altLang="en-US"/>
              <a:t>，其中第一条代码计算出来的</a:t>
            </a:r>
            <a:r>
              <a:rPr lang="en-US" altLang="zh-CN"/>
              <a:t>A</a:t>
            </a:r>
            <a:r>
              <a:rPr lang="zh-CN" altLang="en-US"/>
              <a:t>值仅在第二个四元式中被引用，则将</a:t>
            </a:r>
            <a:r>
              <a:rPr lang="en-US" altLang="zh-CN"/>
              <a:t>DAG</a:t>
            </a:r>
            <a:r>
              <a:rPr lang="zh-CN" altLang="en-US"/>
              <a:t>中相应结点重写成四元式时，原来的两个四元式可以优化为</a:t>
            </a:r>
            <a:r>
              <a:rPr lang="en-US" altLang="zh-CN"/>
              <a:t>B=C op D</a:t>
            </a:r>
            <a:r>
              <a:rPr lang="zh-CN" altLang="en-US"/>
              <a:t>。</a:t>
            </a:r>
          </a:p>
        </p:txBody>
      </p:sp>
    </p:spTree>
  </p:cSld>
  <p:clrMapOvr>
    <a:masterClrMapping/>
  </p:clrMapOvr>
  <p:transition>
    <p:random/>
  </p:transition>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028">
            <a:extLst>
              <a:ext uri="{FF2B5EF4-FFF2-40B4-BE49-F238E27FC236}">
                <a16:creationId xmlns:a16="http://schemas.microsoft.com/office/drawing/2014/main" id="{4E1AEB09-948C-76BD-3501-CCD233B951A5}"/>
              </a:ext>
            </a:extLst>
          </p:cNvPr>
          <p:cNvSpPr txBox="1">
            <a:spLocks noChangeArrowheads="1"/>
          </p:cNvSpPr>
          <p:nvPr/>
        </p:nvSpPr>
        <p:spPr bwMode="auto">
          <a:xfrm>
            <a:off x="144463" y="549275"/>
            <a:ext cx="87820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假设例</a:t>
            </a:r>
            <a:r>
              <a:rPr lang="en-US" altLang="zh-CN"/>
              <a:t>5.1</a:t>
            </a:r>
            <a:r>
              <a:rPr lang="zh-CN" altLang="en-US"/>
              <a:t>中</a:t>
            </a:r>
            <a:r>
              <a:rPr lang="en-US" altLang="zh-CN"/>
              <a:t>T</a:t>
            </a:r>
            <a:r>
              <a:rPr lang="en-US" altLang="zh-CN" baseline="-30000"/>
              <a:t>0</a:t>
            </a:r>
            <a:r>
              <a:rPr lang="zh-CN" altLang="en-US"/>
              <a:t>、</a:t>
            </a:r>
            <a:r>
              <a:rPr lang="en-US" altLang="zh-CN"/>
              <a:t>T</a:t>
            </a:r>
            <a:r>
              <a:rPr lang="en-US" altLang="zh-CN" baseline="-30000"/>
              <a:t>1</a:t>
            </a:r>
            <a:r>
              <a:rPr lang="zh-CN" altLang="en-US"/>
              <a:t>、</a:t>
            </a:r>
            <a:r>
              <a:rPr lang="en-US" altLang="zh-CN"/>
              <a:t>T</a:t>
            </a:r>
            <a:r>
              <a:rPr lang="en-US" altLang="zh-CN" baseline="-30000"/>
              <a:t>2</a:t>
            </a:r>
            <a:r>
              <a:rPr lang="zh-CN" altLang="en-US"/>
              <a:t>、</a:t>
            </a:r>
            <a:r>
              <a:rPr lang="en-US" altLang="zh-CN"/>
              <a:t>T</a:t>
            </a:r>
            <a:r>
              <a:rPr lang="en-US" altLang="zh-CN" baseline="-30000"/>
              <a:t>3</a:t>
            </a:r>
            <a:r>
              <a:rPr lang="zh-CN" altLang="en-US"/>
              <a:t>、</a:t>
            </a:r>
            <a:r>
              <a:rPr lang="en-US" altLang="zh-CN"/>
              <a:t>T</a:t>
            </a:r>
            <a:r>
              <a:rPr lang="en-US" altLang="zh-CN" baseline="-30000"/>
              <a:t>4</a:t>
            </a:r>
            <a:r>
              <a:rPr lang="zh-CN" altLang="en-US"/>
              <a:t>、</a:t>
            </a:r>
            <a:r>
              <a:rPr lang="en-US" altLang="zh-CN"/>
              <a:t>T</a:t>
            </a:r>
            <a:r>
              <a:rPr lang="en-US" altLang="zh-CN" baseline="-30000"/>
              <a:t>5</a:t>
            </a:r>
            <a:r>
              <a:rPr lang="zh-CN" altLang="en-US"/>
              <a:t>和</a:t>
            </a:r>
            <a:r>
              <a:rPr lang="en-US" altLang="zh-CN"/>
              <a:t>T</a:t>
            </a:r>
            <a:r>
              <a:rPr lang="en-US" altLang="zh-CN" baseline="-30000"/>
              <a:t>6</a:t>
            </a:r>
            <a:r>
              <a:rPr lang="zh-CN" altLang="en-US"/>
              <a:t>在基本块后都不会被引用，则图</a:t>
            </a:r>
            <a:r>
              <a:rPr lang="en-US" altLang="zh-CN"/>
              <a:t>5-2(10)</a:t>
            </a:r>
            <a:r>
              <a:rPr lang="zh-CN" altLang="en-US"/>
              <a:t>中的</a:t>
            </a:r>
            <a:r>
              <a:rPr lang="en-US" altLang="zh-CN"/>
              <a:t>DAG</a:t>
            </a:r>
            <a:r>
              <a:rPr lang="zh-CN" altLang="en-US"/>
              <a:t>就可重写为如下的四元式序列：</a:t>
            </a:r>
          </a:p>
          <a:p>
            <a:pPr algn="just" eaLnBrk="1" hangingPunct="1">
              <a:lnSpc>
                <a:spcPct val="140000"/>
              </a:lnSpc>
            </a:pPr>
            <a:r>
              <a:rPr lang="zh-CN" altLang="en-US"/>
              <a:t>　　</a:t>
            </a:r>
            <a:r>
              <a:rPr lang="en-US" altLang="zh-CN"/>
              <a:t>(1)  S</a:t>
            </a:r>
            <a:r>
              <a:rPr lang="en-US" altLang="zh-CN" baseline="-30000"/>
              <a:t>1</a:t>
            </a:r>
            <a:r>
              <a:rPr lang="en-US" altLang="zh-CN"/>
              <a:t>=R+r             //S1</a:t>
            </a:r>
            <a:r>
              <a:rPr lang="zh-CN" altLang="en-US"/>
              <a:t>、</a:t>
            </a:r>
            <a:r>
              <a:rPr lang="en-US" altLang="zh-CN"/>
              <a:t>S2</a:t>
            </a:r>
            <a:r>
              <a:rPr lang="zh-CN" altLang="en-US"/>
              <a:t>为存放中间结果的临时变量</a:t>
            </a:r>
          </a:p>
          <a:p>
            <a:pPr algn="just" eaLnBrk="1" hangingPunct="1">
              <a:lnSpc>
                <a:spcPct val="140000"/>
              </a:lnSpc>
            </a:pPr>
            <a:r>
              <a:rPr lang="zh-CN" altLang="en-US"/>
              <a:t>　　</a:t>
            </a:r>
            <a:r>
              <a:rPr lang="en-US" altLang="zh-CN"/>
              <a:t>(2)  A=6.28*S</a:t>
            </a:r>
            <a:r>
              <a:rPr lang="en-US" altLang="zh-CN" baseline="-30000"/>
              <a:t>1</a:t>
            </a:r>
            <a:endParaRPr lang="en-US" altLang="zh-CN"/>
          </a:p>
          <a:p>
            <a:pPr algn="just" eaLnBrk="1" hangingPunct="1">
              <a:lnSpc>
                <a:spcPct val="140000"/>
              </a:lnSpc>
            </a:pPr>
            <a:r>
              <a:rPr lang="zh-CN" altLang="en-US"/>
              <a:t>　　</a:t>
            </a:r>
            <a:r>
              <a:rPr lang="en-US" altLang="zh-CN"/>
              <a:t>(3)  S</a:t>
            </a:r>
            <a:r>
              <a:rPr lang="en-US" altLang="zh-CN" baseline="-30000"/>
              <a:t>2</a:t>
            </a:r>
            <a:r>
              <a:rPr lang="en-US" altLang="zh-CN"/>
              <a:t>=R−r</a:t>
            </a:r>
          </a:p>
          <a:p>
            <a:pPr algn="just" eaLnBrk="1" hangingPunct="1">
              <a:lnSpc>
                <a:spcPct val="140000"/>
              </a:lnSpc>
            </a:pPr>
            <a:r>
              <a:rPr lang="zh-CN" altLang="en-US"/>
              <a:t>　　</a:t>
            </a:r>
            <a:r>
              <a:rPr lang="en-US" altLang="zh-CN"/>
              <a:t>(4)  B=A*S</a:t>
            </a:r>
            <a:r>
              <a:rPr lang="en-US" altLang="zh-CN" baseline="-30000"/>
              <a:t>2</a:t>
            </a:r>
            <a:endParaRPr lang="en-US" altLang="zh-CN"/>
          </a:p>
          <a:p>
            <a:pPr algn="just" eaLnBrk="1" hangingPunct="1">
              <a:lnSpc>
                <a:spcPct val="140000"/>
              </a:lnSpc>
            </a:pPr>
            <a:r>
              <a:rPr lang="zh-CN" altLang="en-US"/>
              <a:t>　　以上把</a:t>
            </a:r>
            <a:r>
              <a:rPr lang="en-US" altLang="zh-CN"/>
              <a:t>DAG</a:t>
            </a:r>
            <a:r>
              <a:rPr lang="zh-CN" altLang="en-US"/>
              <a:t>重写成四元式序列时，是按照原来构造</a:t>
            </a:r>
            <a:r>
              <a:rPr lang="en-US" altLang="zh-CN"/>
              <a:t>DAG</a:t>
            </a:r>
            <a:r>
              <a:rPr lang="zh-CN" altLang="en-US"/>
              <a:t>结点的顺序</a:t>
            </a:r>
            <a:r>
              <a:rPr lang="en-US" altLang="zh-CN"/>
              <a:t>(</a:t>
            </a:r>
            <a:r>
              <a:rPr lang="zh-CN" altLang="en-US"/>
              <a:t>即</a:t>
            </a:r>
            <a:r>
              <a:rPr lang="en-US" altLang="zh-CN"/>
              <a:t>n</a:t>
            </a:r>
            <a:r>
              <a:rPr lang="en-US" altLang="zh-CN" baseline="-30000"/>
              <a:t>5</a:t>
            </a:r>
            <a:r>
              <a:rPr lang="zh-CN" altLang="en-US"/>
              <a:t>、</a:t>
            </a:r>
            <a:r>
              <a:rPr lang="en-US" altLang="zh-CN"/>
              <a:t>n</a:t>
            </a:r>
            <a:r>
              <a:rPr lang="en-US" altLang="zh-CN" baseline="-30000"/>
              <a:t>6</a:t>
            </a:r>
            <a:r>
              <a:rPr lang="zh-CN" altLang="en-US"/>
              <a:t>、</a:t>
            </a:r>
            <a:r>
              <a:rPr lang="en-US" altLang="zh-CN"/>
              <a:t>n</a:t>
            </a:r>
            <a:r>
              <a:rPr lang="en-US" altLang="zh-CN" baseline="-30000"/>
              <a:t>7</a:t>
            </a:r>
            <a:r>
              <a:rPr lang="zh-CN" altLang="en-US"/>
              <a:t>、</a:t>
            </a:r>
            <a:r>
              <a:rPr lang="en-US" altLang="zh-CN"/>
              <a:t>n</a:t>
            </a:r>
            <a:r>
              <a:rPr lang="en-US" altLang="zh-CN" baseline="-30000"/>
              <a:t>8</a:t>
            </a:r>
            <a:r>
              <a:rPr lang="en-US" altLang="zh-CN"/>
              <a:t>)</a:t>
            </a:r>
            <a:r>
              <a:rPr lang="zh-CN" altLang="en-US"/>
              <a:t>依次进行的。实际上，我们还可以采用其它顺序</a:t>
            </a:r>
            <a:r>
              <a:rPr lang="en-US" altLang="zh-CN"/>
              <a:t>(</a:t>
            </a:r>
            <a:r>
              <a:rPr lang="zh-CN" altLang="en-US"/>
              <a:t>如自下而上</a:t>
            </a:r>
            <a:r>
              <a:rPr lang="en-US" altLang="zh-CN"/>
              <a:t>)</a:t>
            </a:r>
            <a:r>
              <a:rPr lang="zh-CN" altLang="en-US"/>
              <a:t>重写，只要其中的任何一个内部结点是在其后继结点之后被重写并且转移语句</a:t>
            </a:r>
            <a:r>
              <a:rPr lang="en-US" altLang="zh-CN"/>
              <a:t>(</a:t>
            </a:r>
            <a:r>
              <a:rPr lang="zh-CN" altLang="en-US"/>
              <a:t>如果有的话</a:t>
            </a:r>
            <a:r>
              <a:rPr lang="en-US" altLang="zh-CN"/>
              <a:t>)</a:t>
            </a:r>
            <a:r>
              <a:rPr lang="zh-CN" altLang="en-US"/>
              <a:t>仍然是基本块的最后一个语句即可。</a:t>
            </a:r>
          </a:p>
        </p:txBody>
      </p:sp>
    </p:spTree>
  </p:cSld>
  <p:clrMapOvr>
    <a:masterClrMapping/>
  </p:clrMapOvr>
  <p:transition>
    <p:random/>
  </p:transition>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028">
            <a:extLst>
              <a:ext uri="{FF2B5EF4-FFF2-40B4-BE49-F238E27FC236}">
                <a16:creationId xmlns:a16="http://schemas.microsoft.com/office/drawing/2014/main" id="{37037C41-15F5-52E4-5578-53AA3F903FF2}"/>
              </a:ext>
            </a:extLst>
          </p:cNvPr>
          <p:cNvSpPr txBox="1">
            <a:spLocks noChangeArrowheads="1"/>
          </p:cNvSpPr>
          <p:nvPr/>
        </p:nvSpPr>
        <p:spPr bwMode="auto">
          <a:xfrm>
            <a:off x="144463" y="609600"/>
            <a:ext cx="87534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1">
                <a:ea typeface="方正小标宋简体" charset="-122"/>
              </a:rPr>
              <a:t>5.1.4  DAG</a:t>
            </a:r>
            <a:r>
              <a:rPr lang="zh-CN" altLang="en-US" b="1">
                <a:ea typeface="方正小标宋简体" charset="-122"/>
              </a:rPr>
              <a:t>构造算法的进一步讨论</a:t>
            </a:r>
          </a:p>
          <a:p>
            <a:pPr algn="just" eaLnBrk="1" hangingPunct="1">
              <a:lnSpc>
                <a:spcPct val="130000"/>
              </a:lnSpc>
              <a:spcBef>
                <a:spcPct val="50000"/>
              </a:spcBef>
            </a:pPr>
            <a:r>
              <a:rPr lang="zh-CN" altLang="en-US"/>
              <a:t>　　当基本块中有数组元素引用、指针和过程调用时，构造</a:t>
            </a:r>
            <a:r>
              <a:rPr lang="en-US" altLang="zh-CN"/>
              <a:t>DAG</a:t>
            </a:r>
            <a:r>
              <a:rPr lang="zh-CN" altLang="en-US"/>
              <a:t>算法就较为复杂。例如，考虑如下的基本块</a:t>
            </a:r>
            <a:r>
              <a:rPr lang="en-US" altLang="zh-CN"/>
              <a:t>G</a:t>
            </a:r>
            <a:r>
              <a:rPr lang="zh-CN" altLang="en-US"/>
              <a:t>：</a:t>
            </a:r>
          </a:p>
          <a:p>
            <a:pPr algn="just" eaLnBrk="1" hangingPunct="1">
              <a:lnSpc>
                <a:spcPct val="130000"/>
              </a:lnSpc>
              <a:spcBef>
                <a:spcPct val="50000"/>
              </a:spcBef>
            </a:pPr>
            <a:r>
              <a:rPr lang="zh-CN" altLang="en-US"/>
              <a:t>　　</a:t>
            </a:r>
            <a:r>
              <a:rPr lang="en-US" altLang="zh-CN"/>
              <a:t>(1)  x=a[i]</a:t>
            </a:r>
          </a:p>
          <a:p>
            <a:pPr algn="just" eaLnBrk="1" hangingPunct="1">
              <a:lnSpc>
                <a:spcPct val="130000"/>
              </a:lnSpc>
              <a:spcBef>
                <a:spcPct val="50000"/>
              </a:spcBef>
            </a:pPr>
            <a:r>
              <a:rPr lang="zh-CN" altLang="en-US"/>
              <a:t>　　</a:t>
            </a:r>
            <a:r>
              <a:rPr lang="en-US" altLang="zh-CN"/>
              <a:t>(2)  a[j]=y</a:t>
            </a:r>
          </a:p>
          <a:p>
            <a:pPr algn="just" eaLnBrk="1" hangingPunct="1">
              <a:lnSpc>
                <a:spcPct val="130000"/>
              </a:lnSpc>
              <a:spcBef>
                <a:spcPct val="50000"/>
              </a:spcBef>
            </a:pPr>
            <a:r>
              <a:rPr lang="zh-CN" altLang="en-US"/>
              <a:t>　　</a:t>
            </a:r>
            <a:r>
              <a:rPr lang="en-US" altLang="zh-CN"/>
              <a:t>(3)  z=a[i]</a:t>
            </a:r>
          </a:p>
        </p:txBody>
      </p:sp>
    </p:spTree>
  </p:cSld>
  <p:clrMapOvr>
    <a:masterClrMapping/>
  </p:clrMapOvr>
  <p:transition>
    <p:random/>
  </p:transition>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a:extLst>
              <a:ext uri="{FF2B5EF4-FFF2-40B4-BE49-F238E27FC236}">
                <a16:creationId xmlns:a16="http://schemas.microsoft.com/office/drawing/2014/main" id="{3FF0B59C-6FB1-F9FA-7506-4A9B2F49340E}"/>
              </a:ext>
            </a:extLst>
          </p:cNvPr>
          <p:cNvSpPr txBox="1">
            <a:spLocks noChangeArrowheads="1"/>
          </p:cNvSpPr>
          <p:nvPr/>
        </p:nvSpPr>
        <p:spPr bwMode="auto">
          <a:xfrm>
            <a:off x="217488" y="404813"/>
            <a:ext cx="8766175"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如果我们用构造</a:t>
            </a:r>
            <a:r>
              <a:rPr lang="en-US" altLang="zh-CN"/>
              <a:t>DAG</a:t>
            </a:r>
            <a:r>
              <a:rPr lang="zh-CN" altLang="en-US"/>
              <a:t>的算法来构造上述基本块的</a:t>
            </a:r>
            <a:r>
              <a:rPr lang="en-US" altLang="zh-CN"/>
              <a:t>DAG</a:t>
            </a:r>
            <a:r>
              <a:rPr lang="zh-CN" altLang="en-US"/>
              <a:t>，则</a:t>
            </a:r>
            <a:r>
              <a:rPr lang="en-US" altLang="zh-CN"/>
              <a:t>a[i]</a:t>
            </a:r>
            <a:r>
              <a:rPr lang="zh-CN" altLang="en-US"/>
              <a:t>就是一个公共子表达式；且由所构造的</a:t>
            </a:r>
            <a:r>
              <a:rPr lang="en-US" altLang="zh-CN"/>
              <a:t>DAG</a:t>
            </a:r>
            <a:r>
              <a:rPr lang="zh-CN" altLang="en-US"/>
              <a:t>重写出优化后的四元式序列</a:t>
            </a:r>
            <a:r>
              <a:rPr lang="en-US" altLang="zh-CN"/>
              <a:t>G'</a:t>
            </a:r>
            <a:r>
              <a:rPr lang="zh-CN" altLang="en-US"/>
              <a:t>如下：</a:t>
            </a:r>
          </a:p>
          <a:p>
            <a:pPr algn="just" eaLnBrk="1" hangingPunct="1">
              <a:lnSpc>
                <a:spcPct val="130000"/>
              </a:lnSpc>
            </a:pPr>
            <a:r>
              <a:rPr lang="zh-CN" altLang="en-US"/>
              <a:t>　　</a:t>
            </a:r>
            <a:r>
              <a:rPr lang="en-US" altLang="zh-CN"/>
              <a:t>(1)  x=a[i]</a:t>
            </a:r>
          </a:p>
          <a:p>
            <a:pPr algn="just" eaLnBrk="1" hangingPunct="1">
              <a:lnSpc>
                <a:spcPct val="130000"/>
              </a:lnSpc>
            </a:pPr>
            <a:r>
              <a:rPr lang="zh-CN" altLang="en-US"/>
              <a:t>　　</a:t>
            </a:r>
            <a:r>
              <a:rPr lang="en-US" altLang="zh-CN"/>
              <a:t>(2)  z=x</a:t>
            </a:r>
          </a:p>
          <a:p>
            <a:pPr algn="just" eaLnBrk="1" hangingPunct="1">
              <a:lnSpc>
                <a:spcPct val="130000"/>
              </a:lnSpc>
            </a:pPr>
            <a:r>
              <a:rPr lang="zh-CN" altLang="en-US"/>
              <a:t>　　</a:t>
            </a:r>
            <a:r>
              <a:rPr lang="en-US" altLang="zh-CN"/>
              <a:t>(3)  a[j]=y</a:t>
            </a:r>
          </a:p>
          <a:p>
            <a:pPr algn="just" eaLnBrk="1" hangingPunct="1">
              <a:lnSpc>
                <a:spcPct val="130000"/>
              </a:lnSpc>
            </a:pPr>
            <a:r>
              <a:rPr lang="zh-CN" altLang="en-US"/>
              <a:t>　　如果</a:t>
            </a:r>
            <a:r>
              <a:rPr lang="en-US" altLang="zh-CN"/>
              <a:t>i≠j</a:t>
            </a:r>
            <a:r>
              <a:rPr lang="zh-CN" altLang="en-US"/>
              <a:t>，则</a:t>
            </a:r>
            <a:r>
              <a:rPr lang="en-US" altLang="zh-CN"/>
              <a:t>G</a:t>
            </a:r>
            <a:r>
              <a:rPr lang="zh-CN" altLang="en-US"/>
              <a:t>与</a:t>
            </a:r>
            <a:r>
              <a:rPr lang="en-US" altLang="zh-CN"/>
              <a:t>G'</a:t>
            </a:r>
            <a:r>
              <a:rPr lang="zh-CN" altLang="en-US"/>
              <a:t>是等效的。但是，如果</a:t>
            </a:r>
            <a:r>
              <a:rPr lang="en-US" altLang="zh-CN"/>
              <a:t>i=j</a:t>
            </a:r>
            <a:r>
              <a:rPr lang="zh-CN" altLang="en-US"/>
              <a:t>且</a:t>
            </a:r>
            <a:r>
              <a:rPr lang="en-US" altLang="zh-CN"/>
              <a:t>y≠a[i]</a:t>
            </a:r>
            <a:r>
              <a:rPr lang="zh-CN" altLang="en-US"/>
              <a:t>，则将</a:t>
            </a:r>
            <a:r>
              <a:rPr lang="en-US" altLang="zh-CN"/>
              <a:t>y</a:t>
            </a:r>
            <a:r>
              <a:rPr lang="zh-CN" altLang="en-US"/>
              <a:t>值赋给</a:t>
            </a:r>
            <a:r>
              <a:rPr lang="en-US" altLang="zh-CN"/>
              <a:t>a[j]</a:t>
            </a:r>
            <a:r>
              <a:rPr lang="zh-CN" altLang="en-US"/>
              <a:t>的同时也改变了</a:t>
            </a:r>
            <a:r>
              <a:rPr lang="en-US" altLang="zh-CN"/>
              <a:t>a[i]</a:t>
            </a:r>
            <a:r>
              <a:rPr lang="zh-CN" altLang="en-US"/>
              <a:t>的值</a:t>
            </a:r>
            <a:r>
              <a:rPr lang="en-US" altLang="zh-CN"/>
              <a:t>(</a:t>
            </a:r>
            <a:r>
              <a:rPr lang="zh-CN" altLang="en-US"/>
              <a:t>因</a:t>
            </a:r>
            <a:r>
              <a:rPr lang="en-US" altLang="zh-CN"/>
              <a:t>i=j)</a:t>
            </a:r>
            <a:r>
              <a:rPr lang="zh-CN" altLang="en-US"/>
              <a:t>；这时</a:t>
            </a:r>
            <a:r>
              <a:rPr lang="en-US" altLang="zh-CN"/>
              <a:t>z</a:t>
            </a:r>
            <a:r>
              <a:rPr lang="zh-CN" altLang="en-US"/>
              <a:t>值应为改变后的</a:t>
            </a:r>
            <a:r>
              <a:rPr lang="en-US" altLang="zh-CN"/>
              <a:t>a[i]</a:t>
            </a:r>
            <a:r>
              <a:rPr lang="zh-CN" altLang="en-US"/>
              <a:t>值</a:t>
            </a:r>
            <a:r>
              <a:rPr lang="en-US" altLang="zh-CN"/>
              <a:t>(</a:t>
            </a:r>
            <a:r>
              <a:rPr lang="zh-CN" altLang="en-US"/>
              <a:t>即</a:t>
            </a:r>
            <a:r>
              <a:rPr lang="en-US" altLang="zh-CN"/>
              <a:t>y</a:t>
            </a:r>
            <a:r>
              <a:rPr lang="zh-CN" altLang="en-US"/>
              <a:t>值</a:t>
            </a:r>
            <a:r>
              <a:rPr lang="en-US" altLang="zh-CN"/>
              <a:t>)</a:t>
            </a:r>
            <a:r>
              <a:rPr lang="zh-CN" altLang="en-US"/>
              <a:t>，与</a:t>
            </a:r>
            <a:r>
              <a:rPr lang="en-US" altLang="zh-CN"/>
              <a:t>x</a:t>
            </a:r>
            <a:r>
              <a:rPr lang="zh-CN" altLang="en-US"/>
              <a:t>不等。为了避免这种情况的发生，当我们构造对数组</a:t>
            </a:r>
            <a:r>
              <a:rPr lang="en-US" altLang="zh-CN"/>
              <a:t>a</a:t>
            </a:r>
            <a:r>
              <a:rPr lang="zh-CN" altLang="en-US"/>
              <a:t>的元素赋值句的结点时，就“注销”所有标记为</a:t>
            </a:r>
            <a:r>
              <a:rPr lang="en-US" altLang="zh-CN"/>
              <a:t>[ ]</a:t>
            </a:r>
            <a:r>
              <a:rPr lang="zh-CN" altLang="en-US"/>
              <a:t>且左边变量是</a:t>
            </a:r>
            <a:r>
              <a:rPr lang="en-US" altLang="zh-CN"/>
              <a:t>a(</a:t>
            </a:r>
            <a:r>
              <a:rPr lang="zh-CN" altLang="en-US"/>
              <a:t>可加上或减去一个常数</a:t>
            </a:r>
            <a:r>
              <a:rPr lang="en-US" altLang="zh-CN"/>
              <a:t>)</a:t>
            </a:r>
            <a:r>
              <a:rPr lang="zh-CN" altLang="en-US"/>
              <a:t>的结点。我们认为对这样的结点再添加附加标识符是非法的，从而取消了它作为公共子表达式的资格。</a:t>
            </a:r>
          </a:p>
        </p:txBody>
      </p:sp>
    </p:spTree>
  </p:cSld>
  <p:clrMapOvr>
    <a:masterClrMapping/>
  </p:clrMapOvr>
  <p:transition>
    <p:random/>
  </p:transition>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028">
            <a:extLst>
              <a:ext uri="{FF2B5EF4-FFF2-40B4-BE49-F238E27FC236}">
                <a16:creationId xmlns:a16="http://schemas.microsoft.com/office/drawing/2014/main" id="{A98A3664-1830-1E95-170E-B99ED8B171D6}"/>
              </a:ext>
            </a:extLst>
          </p:cNvPr>
          <p:cNvSpPr txBox="1">
            <a:spLocks noChangeArrowheads="1"/>
          </p:cNvSpPr>
          <p:nvPr/>
        </p:nvSpPr>
        <p:spPr bwMode="auto">
          <a:xfrm>
            <a:off x="246063" y="549275"/>
            <a:ext cx="8680450"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对指针赋值语句*</a:t>
            </a:r>
            <a:r>
              <a:rPr lang="en-US" altLang="zh-CN"/>
              <a:t>p=w(</a:t>
            </a:r>
            <a:r>
              <a:rPr lang="zh-CN" altLang="en-US"/>
              <a:t>其中</a:t>
            </a:r>
            <a:r>
              <a:rPr lang="en-US" altLang="zh-CN"/>
              <a:t>p</a:t>
            </a:r>
            <a:r>
              <a:rPr lang="zh-CN" altLang="en-US"/>
              <a:t>是一个指针</a:t>
            </a:r>
            <a:r>
              <a:rPr lang="en-US" altLang="zh-CN"/>
              <a:t>)</a:t>
            </a:r>
            <a:r>
              <a:rPr lang="zh-CN" altLang="en-US"/>
              <a:t>也会产生同样的问题，如果我们不知道</a:t>
            </a:r>
            <a:r>
              <a:rPr lang="en-US" altLang="zh-CN"/>
              <a:t>p</a:t>
            </a:r>
            <a:r>
              <a:rPr lang="zh-CN" altLang="en-US"/>
              <a:t>可能指向哪一个变量，那么就认为它可能改变基本块中任何一个变量的值。当构造这种赋值句的结点时，就需要把</a:t>
            </a:r>
            <a:r>
              <a:rPr lang="en-US" altLang="zh-CN"/>
              <a:t>DAG</a:t>
            </a:r>
            <a:r>
              <a:rPr lang="zh-CN" altLang="en-US"/>
              <a:t>各结点上的所有标识符</a:t>
            </a:r>
            <a:r>
              <a:rPr lang="en-US" altLang="zh-CN"/>
              <a:t>(</a:t>
            </a:r>
            <a:r>
              <a:rPr lang="zh-CN" altLang="en-US"/>
              <a:t>包括作为叶结点上标记的标识符</a:t>
            </a:r>
            <a:r>
              <a:rPr lang="en-US" altLang="zh-CN"/>
              <a:t>)</a:t>
            </a:r>
            <a:r>
              <a:rPr lang="zh-CN" altLang="en-US"/>
              <a:t>都予以注销，这也就意味着</a:t>
            </a:r>
            <a:r>
              <a:rPr lang="en-US" altLang="zh-CN"/>
              <a:t>DAG</a:t>
            </a:r>
            <a:r>
              <a:rPr lang="zh-CN" altLang="en-US"/>
              <a:t>中所有的结点也都被注销。</a:t>
            </a:r>
          </a:p>
          <a:p>
            <a:pPr algn="just" eaLnBrk="1" hangingPunct="1">
              <a:lnSpc>
                <a:spcPct val="140000"/>
              </a:lnSpc>
              <a:spcBef>
                <a:spcPct val="50000"/>
              </a:spcBef>
            </a:pPr>
            <a:r>
              <a:rPr lang="zh-CN" altLang="en-US"/>
              <a:t>　　在一个基本块中的一个过程调用将注销所有的结点，因为对被调用过程的情况缺乏了解，所以我们必须假定任何变量都可能因产生副作用而发生变化。</a:t>
            </a:r>
          </a:p>
        </p:txBody>
      </p:sp>
    </p:spTree>
  </p:cSld>
  <p:clrMapOvr>
    <a:masterClrMapping/>
  </p:clrMapOvr>
  <p:transition>
    <p:random/>
  </p:transition>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028">
            <a:extLst>
              <a:ext uri="{FF2B5EF4-FFF2-40B4-BE49-F238E27FC236}">
                <a16:creationId xmlns:a16="http://schemas.microsoft.com/office/drawing/2014/main" id="{EEB2AB9B-3B6B-F998-723A-298EE48F5570}"/>
              </a:ext>
            </a:extLst>
          </p:cNvPr>
          <p:cNvSpPr txBox="1">
            <a:spLocks noChangeArrowheads="1"/>
          </p:cNvSpPr>
          <p:nvPr/>
        </p:nvSpPr>
        <p:spPr bwMode="auto">
          <a:xfrm>
            <a:off x="188913" y="549275"/>
            <a:ext cx="8678862"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此外，当把</a:t>
            </a:r>
            <a:r>
              <a:rPr lang="en-US" altLang="zh-CN"/>
              <a:t>DAG</a:t>
            </a:r>
            <a:r>
              <a:rPr lang="zh-CN" altLang="en-US"/>
              <a:t>重写成四元式时，如果我们不是按照原来构造</a:t>
            </a:r>
            <a:r>
              <a:rPr lang="en-US" altLang="zh-CN"/>
              <a:t>DAG</a:t>
            </a:r>
            <a:r>
              <a:rPr lang="zh-CN" altLang="en-US"/>
              <a:t>结点的顺序进行重写，那么</a:t>
            </a:r>
            <a:r>
              <a:rPr lang="en-US" altLang="zh-CN"/>
              <a:t>DAG</a:t>
            </a:r>
            <a:r>
              <a:rPr lang="zh-CN" altLang="en-US"/>
              <a:t>中的某些结点必须遵守一定的顺序。例如，在上述基本块</a:t>
            </a:r>
            <a:r>
              <a:rPr lang="en-US" altLang="zh-CN"/>
              <a:t>G</a:t>
            </a:r>
            <a:r>
              <a:rPr lang="zh-CN" altLang="en-US"/>
              <a:t>中，</a:t>
            </a:r>
            <a:r>
              <a:rPr lang="en-US" altLang="zh-CN"/>
              <a:t>z=a[i]</a:t>
            </a:r>
            <a:r>
              <a:rPr lang="zh-CN" altLang="en-US"/>
              <a:t>必须跟在</a:t>
            </a:r>
            <a:r>
              <a:rPr lang="en-US" altLang="zh-CN"/>
              <a:t>a[j]=y</a:t>
            </a:r>
            <a:r>
              <a:rPr lang="zh-CN" altLang="en-US"/>
              <a:t>之后，而</a:t>
            </a:r>
            <a:r>
              <a:rPr lang="en-US" altLang="zh-CN"/>
              <a:t>a[j]=y</a:t>
            </a:r>
            <a:r>
              <a:rPr lang="zh-CN" altLang="en-US"/>
              <a:t>则必须跟在</a:t>
            </a:r>
            <a:r>
              <a:rPr lang="en-US" altLang="zh-CN"/>
              <a:t>x=a[i]</a:t>
            </a:r>
            <a:r>
              <a:rPr lang="zh-CN" altLang="en-US"/>
              <a:t>之后。下面，我们根据上述讨论把重写四元式时</a:t>
            </a:r>
            <a:r>
              <a:rPr lang="en-US" altLang="zh-CN"/>
              <a:t>DAG</a:t>
            </a:r>
            <a:r>
              <a:rPr lang="zh-CN" altLang="en-US"/>
              <a:t>中结点间必须遵守的顺序归纳如下：</a:t>
            </a:r>
          </a:p>
          <a:p>
            <a:pPr algn="just" eaLnBrk="1" hangingPunct="1">
              <a:lnSpc>
                <a:spcPct val="140000"/>
              </a:lnSpc>
              <a:spcBef>
                <a:spcPct val="50000"/>
              </a:spcBef>
            </a:pPr>
            <a:r>
              <a:rPr lang="zh-CN" altLang="en-US"/>
              <a:t>　　</a:t>
            </a:r>
            <a:r>
              <a:rPr lang="en-US" altLang="zh-CN"/>
              <a:t>(1) </a:t>
            </a:r>
            <a:r>
              <a:rPr lang="zh-CN" altLang="en-US"/>
              <a:t>对数组</a:t>
            </a:r>
            <a:r>
              <a:rPr lang="en-US" altLang="zh-CN"/>
              <a:t>a</a:t>
            </a:r>
            <a:r>
              <a:rPr lang="zh-CN" altLang="en-US"/>
              <a:t>中任何元素的引用或赋值，都必须跟在原来位于其前面的</a:t>
            </a:r>
            <a:r>
              <a:rPr lang="en-US" altLang="zh-CN"/>
              <a:t>(</a:t>
            </a:r>
            <a:r>
              <a:rPr lang="zh-CN" altLang="en-US"/>
              <a:t>如果有的话，下同</a:t>
            </a:r>
            <a:r>
              <a:rPr lang="en-US" altLang="zh-CN"/>
              <a:t>)</a:t>
            </a:r>
            <a:r>
              <a:rPr lang="zh-CN" altLang="en-US"/>
              <a:t>对数组</a:t>
            </a:r>
            <a:r>
              <a:rPr lang="en-US" altLang="zh-CN"/>
              <a:t>a</a:t>
            </a:r>
            <a:r>
              <a:rPr lang="zh-CN" altLang="en-US"/>
              <a:t>任何元素的赋值之后；对数组</a:t>
            </a:r>
            <a:r>
              <a:rPr lang="en-US" altLang="zh-CN"/>
              <a:t>a</a:t>
            </a:r>
            <a:r>
              <a:rPr lang="zh-CN" altLang="en-US"/>
              <a:t>任何元素的赋值，都必须跟在原来位于其前面的对数组</a:t>
            </a:r>
            <a:r>
              <a:rPr lang="en-US" altLang="zh-CN"/>
              <a:t>a</a:t>
            </a:r>
            <a:r>
              <a:rPr lang="zh-CN" altLang="en-US"/>
              <a:t>任何元素的引用之后。</a:t>
            </a: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E6E295C3-45D3-A006-28BB-C99BA45DFE39}"/>
              </a:ext>
            </a:extLst>
          </p:cNvPr>
          <p:cNvSpPr txBox="1">
            <a:spLocks noChangeArrowheads="1"/>
          </p:cNvSpPr>
          <p:nvPr/>
        </p:nvSpPr>
        <p:spPr bwMode="auto">
          <a:xfrm>
            <a:off x="304800" y="1363663"/>
            <a:ext cx="86106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如果编译生成的目标程序是汇编语言形式的，那么在编译与运行阶段之间还要添加一个汇编阶段，它将编译生成的汇编语言目标程序再经过汇编程序变换成机器语言目标程序，如图</a:t>
            </a:r>
            <a:r>
              <a:rPr lang="en-US" altLang="zh-CN"/>
              <a:t>1–3</a:t>
            </a:r>
            <a:r>
              <a:rPr lang="zh-CN" altLang="en-US"/>
              <a:t>所示。</a:t>
            </a:r>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a:extLst>
              <a:ext uri="{FF2B5EF4-FFF2-40B4-BE49-F238E27FC236}">
                <a16:creationId xmlns:a16="http://schemas.microsoft.com/office/drawing/2014/main" id="{A986F488-5E42-D3D0-EAEC-997D1F377BB1}"/>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45059" name="Text Box 4">
            <a:extLst>
              <a:ext uri="{FF2B5EF4-FFF2-40B4-BE49-F238E27FC236}">
                <a16:creationId xmlns:a16="http://schemas.microsoft.com/office/drawing/2014/main" id="{B1B093EA-8021-F5C2-CC75-346F933E39D0}"/>
              </a:ext>
            </a:extLst>
          </p:cNvPr>
          <p:cNvSpPr txBox="1">
            <a:spLocks noChangeArrowheads="1"/>
          </p:cNvSpPr>
          <p:nvPr/>
        </p:nvSpPr>
        <p:spPr bwMode="auto">
          <a:xfrm>
            <a:off x="381000" y="1524000"/>
            <a:ext cx="84582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en-US" altLang="zh-CN" sz="2400" u="none"/>
              <a:t>       </a:t>
            </a:r>
            <a:r>
              <a:rPr lang="zh-CN" altLang="en-US" sz="2400" u="none"/>
              <a:t>由正规表达式与有限自动机的等价性可知：如果</a:t>
            </a:r>
            <a:r>
              <a:rPr lang="en-US" altLang="zh-CN" sz="2400" u="none"/>
              <a:t>R</a:t>
            </a:r>
            <a:r>
              <a:rPr lang="zh-CN" altLang="en-US" sz="2400" u="none"/>
              <a:t>是</a:t>
            </a:r>
            <a:r>
              <a:rPr lang="en-US" altLang="zh-CN" sz="2400" u="none"/>
              <a:t>Σ</a:t>
            </a:r>
            <a:r>
              <a:rPr lang="zh-CN" altLang="en-US" sz="2400" u="none"/>
              <a:t>上的一个正规表达式，则</a:t>
            </a:r>
            <a:r>
              <a:rPr lang="zh-CN" altLang="en-US" sz="2400" b="1">
                <a:solidFill>
                  <a:srgbClr val="FF0000"/>
                </a:solidFill>
              </a:rPr>
              <a:t>必然存在</a:t>
            </a:r>
            <a:r>
              <a:rPr lang="zh-CN" altLang="en-US" sz="2400" u="none"/>
              <a:t>一个</a:t>
            </a:r>
            <a:r>
              <a:rPr lang="en-US" altLang="zh-CN" sz="2400" u="none"/>
              <a:t>NFA M</a:t>
            </a:r>
            <a:r>
              <a:rPr lang="zh-CN" altLang="en-US" sz="2400" u="none"/>
              <a:t>，使得</a:t>
            </a:r>
            <a:r>
              <a:rPr lang="en-US" altLang="zh-CN" sz="2400" b="1" u="none">
                <a:solidFill>
                  <a:srgbClr val="FF0000"/>
                </a:solidFill>
              </a:rPr>
              <a:t>L(M)</a:t>
            </a:r>
            <a:r>
              <a:rPr lang="da-DK" altLang="zh-CN" sz="2400" b="1" u="none">
                <a:solidFill>
                  <a:srgbClr val="FF0000"/>
                </a:solidFill>
              </a:rPr>
              <a:t> </a:t>
            </a:r>
            <a:r>
              <a:rPr lang="en-US" altLang="zh-CN" sz="2400" b="1" u="none">
                <a:solidFill>
                  <a:srgbClr val="FF0000"/>
                </a:solidFill>
              </a:rPr>
              <a:t>=L(R)</a:t>
            </a:r>
            <a:r>
              <a:rPr lang="zh-CN" altLang="en-US" sz="2400" u="none"/>
              <a:t>；反之亦然。 </a:t>
            </a:r>
          </a:p>
        </p:txBody>
      </p:sp>
      <p:sp>
        <p:nvSpPr>
          <p:cNvPr id="45060" name="Text Box 5">
            <a:extLst>
              <a:ext uri="{FF2B5EF4-FFF2-40B4-BE49-F238E27FC236}">
                <a16:creationId xmlns:a16="http://schemas.microsoft.com/office/drawing/2014/main" id="{B01376EC-3486-7DF6-F855-8D6EF217E273}"/>
              </a:ext>
            </a:extLst>
          </p:cNvPr>
          <p:cNvSpPr txBox="1">
            <a:spLocks noChangeArrowheads="1"/>
          </p:cNvSpPr>
          <p:nvPr/>
        </p:nvSpPr>
        <p:spPr bwMode="auto">
          <a:xfrm>
            <a:off x="0" y="3276600"/>
            <a:ext cx="891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u="none">
                <a:solidFill>
                  <a:srgbClr val="800080"/>
                </a:solidFill>
              </a:rPr>
              <a:t>1.</a:t>
            </a:r>
            <a:r>
              <a:rPr lang="zh-CN" altLang="en-US" sz="2800" b="1" u="none">
                <a:solidFill>
                  <a:srgbClr val="800080"/>
                </a:solidFill>
              </a:rPr>
              <a:t>由正规表达式构造等价的非确定有限自动机（</a:t>
            </a:r>
            <a:r>
              <a:rPr lang="en-US" altLang="zh-CN" sz="2800" b="1" u="none">
                <a:solidFill>
                  <a:srgbClr val="800080"/>
                </a:solidFill>
              </a:rPr>
              <a:t>NFA</a:t>
            </a:r>
            <a:r>
              <a:rPr lang="zh-CN" altLang="en-US" sz="2800" b="1" u="none">
                <a:solidFill>
                  <a:srgbClr val="800080"/>
                </a:solidFill>
              </a:rPr>
              <a:t>）</a:t>
            </a:r>
            <a:r>
              <a:rPr lang="zh-CN" altLang="en-US" sz="2400" u="none"/>
              <a:t> </a:t>
            </a:r>
          </a:p>
        </p:txBody>
      </p:sp>
      <p:sp>
        <p:nvSpPr>
          <p:cNvPr id="45061" name="Text Box 6">
            <a:extLst>
              <a:ext uri="{FF2B5EF4-FFF2-40B4-BE49-F238E27FC236}">
                <a16:creationId xmlns:a16="http://schemas.microsoft.com/office/drawing/2014/main" id="{9EB9C020-8787-DF6C-D436-C547835FB1D1}"/>
              </a:ext>
            </a:extLst>
          </p:cNvPr>
          <p:cNvSpPr txBox="1">
            <a:spLocks noChangeArrowheads="1"/>
          </p:cNvSpPr>
          <p:nvPr/>
        </p:nvSpPr>
        <p:spPr bwMode="auto">
          <a:xfrm>
            <a:off x="304800" y="3962400"/>
            <a:ext cx="830580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400" u="none"/>
              <a:t>由正规表达式构造等价的</a:t>
            </a:r>
            <a:r>
              <a:rPr lang="en-US" altLang="zh-CN" sz="2400" u="none"/>
              <a:t>NFA M</a:t>
            </a:r>
            <a:r>
              <a:rPr lang="zh-CN" altLang="en-US" sz="2400" u="none"/>
              <a:t>的方法如下：</a:t>
            </a:r>
          </a:p>
          <a:p>
            <a:pPr eaLnBrk="1" hangingPunct="1">
              <a:lnSpc>
                <a:spcPct val="110000"/>
              </a:lnSpc>
            </a:pPr>
            <a:r>
              <a:rPr lang="zh-CN" altLang="en-US" sz="2400" u="none"/>
              <a:t>（</a:t>
            </a:r>
            <a:r>
              <a:rPr lang="en-US" altLang="zh-CN" sz="2400" u="none"/>
              <a:t>1</a:t>
            </a:r>
            <a:r>
              <a:rPr lang="zh-CN" altLang="en-US" sz="2400" u="none"/>
              <a:t>）将正规表达式</a:t>
            </a:r>
            <a:r>
              <a:rPr lang="en-US" altLang="zh-CN" sz="2400" u="none"/>
              <a:t>R</a:t>
            </a:r>
            <a:r>
              <a:rPr lang="zh-CN" altLang="en-US" sz="2400" u="none"/>
              <a:t>表示成如图</a:t>
            </a:r>
            <a:r>
              <a:rPr lang="en-US" altLang="zh-CN" sz="2400" u="none"/>
              <a:t>2-10</a:t>
            </a:r>
            <a:r>
              <a:rPr lang="zh-CN" altLang="en-US" sz="2400" u="none"/>
              <a:t>所示的拓广转换图。</a:t>
            </a:r>
          </a:p>
          <a:p>
            <a:pPr eaLnBrk="1" hangingPunct="1">
              <a:lnSpc>
                <a:spcPct val="110000"/>
              </a:lnSpc>
            </a:pPr>
            <a:r>
              <a:rPr lang="zh-CN" altLang="en-US" sz="2400" u="none"/>
              <a:t>（</a:t>
            </a:r>
            <a:r>
              <a:rPr lang="en-US" altLang="zh-CN" sz="2400" u="none"/>
              <a:t>2</a:t>
            </a:r>
            <a:r>
              <a:rPr lang="zh-CN" altLang="en-US" sz="2400" u="none"/>
              <a:t>）对正规表达式采用如图</a:t>
            </a:r>
            <a:r>
              <a:rPr lang="en-US" altLang="zh-CN" sz="2400" u="none"/>
              <a:t>2-11</a:t>
            </a:r>
            <a:r>
              <a:rPr lang="zh-CN" altLang="en-US" sz="2400" u="none"/>
              <a:t>所示的三条转换规则来构造</a:t>
            </a:r>
            <a:r>
              <a:rPr lang="en-US" altLang="zh-CN" sz="2400" u="none"/>
              <a:t>NFA M</a:t>
            </a:r>
            <a:r>
              <a:rPr lang="zh-CN" altLang="en-US" sz="2400" u="none"/>
              <a:t>。 </a:t>
            </a:r>
          </a:p>
        </p:txBody>
      </p:sp>
      <p:pic>
        <p:nvPicPr>
          <p:cNvPr id="45062" name="Picture 7" descr="2-10 拷贝">
            <a:extLst>
              <a:ext uri="{FF2B5EF4-FFF2-40B4-BE49-F238E27FC236}">
                <a16:creationId xmlns:a16="http://schemas.microsoft.com/office/drawing/2014/main" id="{E9F22D94-B3FD-9E9B-95EA-E03670517B2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9400" y="5780088"/>
            <a:ext cx="30480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a:extLst>
              <a:ext uri="{FF2B5EF4-FFF2-40B4-BE49-F238E27FC236}">
                <a16:creationId xmlns:a16="http://schemas.microsoft.com/office/drawing/2014/main" id="{238282A3-2818-0A7E-5777-169A83034E83}"/>
              </a:ext>
            </a:extLst>
          </p:cNvPr>
          <p:cNvSpPr txBox="1">
            <a:spLocks noChangeArrowheads="1"/>
          </p:cNvSpPr>
          <p:nvPr/>
        </p:nvSpPr>
        <p:spPr bwMode="auto">
          <a:xfrm>
            <a:off x="231775" y="476250"/>
            <a:ext cx="8650288"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(2) </a:t>
            </a:r>
            <a:r>
              <a:rPr lang="zh-CN" altLang="en-US"/>
              <a:t>对任何标识符的引用或赋值，都必须跟在原来位于其前面的任何过程调用或通过指针的间接赋值之后；任何过程调用或通过指针的间接赋值，都必须跟在原来位于其前面的任何标识符的引用或赋值之后。</a:t>
            </a:r>
          </a:p>
          <a:p>
            <a:pPr algn="just" eaLnBrk="1" hangingPunct="1">
              <a:lnSpc>
                <a:spcPct val="140000"/>
              </a:lnSpc>
              <a:spcBef>
                <a:spcPct val="50000"/>
              </a:spcBef>
            </a:pPr>
            <a:r>
              <a:rPr lang="zh-CN" altLang="en-US"/>
              <a:t>　　总之，当对基本块重写时，任何数组</a:t>
            </a:r>
            <a:r>
              <a:rPr lang="en-US" altLang="zh-CN"/>
              <a:t>a</a:t>
            </a:r>
            <a:r>
              <a:rPr lang="zh-CN" altLang="en-US"/>
              <a:t>的引用不允许互相调换次序，并且任何语句不得跨越一个过程调用语句或者通过指针的间接赋值。</a:t>
            </a:r>
          </a:p>
        </p:txBody>
      </p:sp>
      <p:sp>
        <p:nvSpPr>
          <p:cNvPr id="39939" name="AutoShape 5">
            <a:hlinkClick r:id="" action="ppaction://hlinkshowjump?jump=firstslide" highlightClick="1"/>
            <a:extLst>
              <a:ext uri="{FF2B5EF4-FFF2-40B4-BE49-F238E27FC236}">
                <a16:creationId xmlns:a16="http://schemas.microsoft.com/office/drawing/2014/main" id="{37300AD1-A99B-1168-08D6-3EFC894BFE33}"/>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a:extLst>
              <a:ext uri="{FF2B5EF4-FFF2-40B4-BE49-F238E27FC236}">
                <a16:creationId xmlns:a16="http://schemas.microsoft.com/office/drawing/2014/main" id="{6F0F1978-E677-A3E9-9F84-37710B95AB9F}"/>
              </a:ext>
            </a:extLst>
          </p:cNvPr>
          <p:cNvSpPr txBox="1">
            <a:spLocks noChangeArrowheads="1"/>
          </p:cNvSpPr>
          <p:nvPr/>
        </p:nvSpPr>
        <p:spPr bwMode="auto">
          <a:xfrm>
            <a:off x="228600" y="212725"/>
            <a:ext cx="8618538" cy="618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en-US" altLang="zh-CN" sz="3200" b="1">
                <a:ea typeface="方正宋黑简体" pitchFamily="65" charset="-122"/>
              </a:rPr>
              <a:t>5.2  </a:t>
            </a:r>
            <a:r>
              <a:rPr lang="zh-CN" altLang="en-US" sz="3200" b="1">
                <a:ea typeface="方正宋黑简体" pitchFamily="65" charset="-122"/>
              </a:rPr>
              <a:t>循 环 优 化</a:t>
            </a:r>
          </a:p>
          <a:p>
            <a:pPr algn="just" eaLnBrk="1" hangingPunct="1">
              <a:lnSpc>
                <a:spcPct val="125000"/>
              </a:lnSpc>
            </a:pPr>
            <a:r>
              <a:rPr lang="en-US" altLang="zh-CN" b="1">
                <a:ea typeface="方正小标宋简体" charset="-122"/>
              </a:rPr>
              <a:t>5.2.1  </a:t>
            </a:r>
            <a:r>
              <a:rPr lang="zh-CN" altLang="en-US" b="1">
                <a:ea typeface="方正小标宋简体" charset="-122"/>
              </a:rPr>
              <a:t>程序流图与循环</a:t>
            </a:r>
          </a:p>
          <a:p>
            <a:pPr algn="just" eaLnBrk="1" hangingPunct="1">
              <a:lnSpc>
                <a:spcPct val="125000"/>
              </a:lnSpc>
            </a:pPr>
            <a:r>
              <a:rPr lang="zh-CN" altLang="en-US"/>
              <a:t>　　为了进行循环优化，必须先找出程序中的循环。由程序语言的循环语句形成的循环是不难找出的，但由条件转移语句和无条件转移语句同样可以形成程序中的循环，并且其结构可能更加复杂。因此，为了找出程序中的循环，就需要对程序中的控制流程进行分析。我们应用程序的控制流程图来给出循环的定义并找出程序中的循环。</a:t>
            </a:r>
          </a:p>
          <a:p>
            <a:pPr algn="just" eaLnBrk="1" hangingPunct="1">
              <a:lnSpc>
                <a:spcPct val="125000"/>
              </a:lnSpc>
            </a:pPr>
            <a:r>
              <a:rPr lang="zh-CN" altLang="en-US"/>
              <a:t>　　一个控制流程图</a:t>
            </a:r>
            <a:r>
              <a:rPr lang="en-US" altLang="zh-CN"/>
              <a:t>(</a:t>
            </a:r>
            <a:r>
              <a:rPr lang="zh-CN" altLang="en-US"/>
              <a:t>简称流图</a:t>
            </a:r>
            <a:r>
              <a:rPr lang="en-US" altLang="zh-CN"/>
              <a:t>)</a:t>
            </a:r>
            <a:r>
              <a:rPr lang="zh-CN" altLang="en-US"/>
              <a:t>就是具有惟一首结点的有向图。所谓首结点，就是从它开始到控制流程图中任何一个结点都有一条通路的结点。我们可以把控制流程图表示成一个三元组</a:t>
            </a:r>
            <a:r>
              <a:rPr lang="en-US" altLang="zh-CN"/>
              <a:t>G=(N,E,n</a:t>
            </a:r>
            <a:r>
              <a:rPr lang="en-US" altLang="zh-CN" baseline="-30000"/>
              <a:t>0</a:t>
            </a:r>
            <a:r>
              <a:rPr lang="en-US" altLang="zh-CN"/>
              <a:t>)</a:t>
            </a:r>
            <a:r>
              <a:rPr lang="zh-CN" altLang="en-US"/>
              <a:t>；其中，</a:t>
            </a:r>
            <a:r>
              <a:rPr lang="en-US" altLang="zh-CN"/>
              <a:t>N</a:t>
            </a:r>
            <a:r>
              <a:rPr lang="zh-CN" altLang="en-US"/>
              <a:t>代表图中所有结点集，</a:t>
            </a:r>
            <a:r>
              <a:rPr lang="en-US" altLang="zh-CN"/>
              <a:t>E</a:t>
            </a:r>
            <a:r>
              <a:rPr lang="zh-CN" altLang="en-US"/>
              <a:t>代表图中所有有向边集，</a:t>
            </a:r>
            <a:r>
              <a:rPr lang="en-US" altLang="zh-CN"/>
              <a:t>n</a:t>
            </a:r>
            <a:r>
              <a:rPr lang="en-US" altLang="zh-CN" baseline="-30000"/>
              <a:t>0</a:t>
            </a:r>
            <a:r>
              <a:rPr lang="zh-CN" altLang="en-US"/>
              <a:t>代表首结点。</a:t>
            </a:r>
          </a:p>
        </p:txBody>
      </p:sp>
    </p:spTree>
  </p:cSld>
  <p:clrMapOvr>
    <a:masterClrMapping/>
  </p:clrMapOvr>
  <p:transition>
    <p:random/>
  </p:transition>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a:extLst>
              <a:ext uri="{FF2B5EF4-FFF2-40B4-BE49-F238E27FC236}">
                <a16:creationId xmlns:a16="http://schemas.microsoft.com/office/drawing/2014/main" id="{C2212CCA-B3F5-D4CA-ABD9-3B756B309368}"/>
              </a:ext>
            </a:extLst>
          </p:cNvPr>
          <p:cNvSpPr txBox="1">
            <a:spLocks noChangeArrowheads="1"/>
          </p:cNvSpPr>
          <p:nvPr/>
        </p:nvSpPr>
        <p:spPr bwMode="auto">
          <a:xfrm>
            <a:off x="346075" y="609600"/>
            <a:ext cx="86899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一个程序可用一个流图来表示。流图的有限结点集</a:t>
            </a:r>
            <a:r>
              <a:rPr lang="en-US" altLang="zh-CN"/>
              <a:t>N</a:t>
            </a:r>
            <a:r>
              <a:rPr lang="zh-CN" altLang="en-US"/>
              <a:t>就是程序的基本块集，流图中的结点就是程序的基本块，流图的首结点就是包含程序第一个语句的基本块。流图的有向边集</a:t>
            </a:r>
            <a:r>
              <a:rPr lang="en-US" altLang="zh-CN"/>
              <a:t>E</a:t>
            </a:r>
            <a:r>
              <a:rPr lang="zh-CN" altLang="en-US"/>
              <a:t>是这样构成的：假设流图中结点</a:t>
            </a:r>
            <a:r>
              <a:rPr lang="en-US" altLang="zh-CN"/>
              <a:t>i</a:t>
            </a:r>
            <a:r>
              <a:rPr lang="zh-CN" altLang="en-US"/>
              <a:t>和结点</a:t>
            </a:r>
            <a:r>
              <a:rPr lang="en-US" altLang="zh-CN"/>
              <a:t>j</a:t>
            </a:r>
            <a:r>
              <a:rPr lang="zh-CN" altLang="en-US"/>
              <a:t>分别对应于程序的基本块</a:t>
            </a:r>
            <a:r>
              <a:rPr lang="en-US" altLang="zh-CN"/>
              <a:t>i</a:t>
            </a:r>
            <a:r>
              <a:rPr lang="zh-CN" altLang="en-US"/>
              <a:t>和基本块</a:t>
            </a:r>
            <a:r>
              <a:rPr lang="en-US" altLang="zh-CN"/>
              <a:t>j</a:t>
            </a:r>
            <a:r>
              <a:rPr lang="zh-CN" altLang="en-US"/>
              <a:t>，则当下述条件有一个成立时，从结点</a:t>
            </a:r>
            <a:r>
              <a:rPr lang="en-US" altLang="zh-CN"/>
              <a:t>i</a:t>
            </a:r>
            <a:r>
              <a:rPr lang="zh-CN" altLang="en-US"/>
              <a:t>有一条有向边引到结点</a:t>
            </a:r>
            <a:r>
              <a:rPr lang="en-US" altLang="zh-CN"/>
              <a:t>j</a:t>
            </a:r>
            <a:r>
              <a:rPr lang="zh-CN" altLang="en-US"/>
              <a:t>：</a:t>
            </a:r>
          </a:p>
          <a:p>
            <a:pPr algn="just" eaLnBrk="1" hangingPunct="1">
              <a:lnSpc>
                <a:spcPct val="130000"/>
              </a:lnSpc>
              <a:spcBef>
                <a:spcPct val="50000"/>
              </a:spcBef>
            </a:pPr>
            <a:r>
              <a:rPr lang="zh-CN" altLang="en-US"/>
              <a:t>　　</a:t>
            </a:r>
            <a:r>
              <a:rPr lang="en-US" altLang="zh-CN"/>
              <a:t>(1) </a:t>
            </a:r>
            <a:r>
              <a:rPr lang="zh-CN" altLang="en-US"/>
              <a:t>基本块</a:t>
            </a:r>
            <a:r>
              <a:rPr lang="en-US" altLang="zh-CN"/>
              <a:t>j</a:t>
            </a:r>
            <a:r>
              <a:rPr lang="zh-CN" altLang="en-US"/>
              <a:t>在程序中的位置紧跟在基本块</a:t>
            </a:r>
            <a:r>
              <a:rPr lang="en-US" altLang="zh-CN"/>
              <a:t>i</a:t>
            </a:r>
            <a:r>
              <a:rPr lang="zh-CN" altLang="en-US"/>
              <a:t>之后，并且基本块</a:t>
            </a:r>
            <a:r>
              <a:rPr lang="en-US" altLang="zh-CN"/>
              <a:t>i</a:t>
            </a:r>
            <a:r>
              <a:rPr lang="zh-CN" altLang="en-US"/>
              <a:t>的出口语句不是无条件转移语句</a:t>
            </a:r>
            <a:r>
              <a:rPr lang="en-US" altLang="zh-CN"/>
              <a:t>goto(s)</a:t>
            </a:r>
            <a:r>
              <a:rPr lang="zh-CN" altLang="en-US"/>
              <a:t>或停语句。</a:t>
            </a:r>
          </a:p>
        </p:txBody>
      </p:sp>
    </p:spTree>
  </p:cSld>
  <p:clrMapOvr>
    <a:masterClrMapping/>
  </p:clrMapOvr>
  <p:transition>
    <p:random/>
  </p:transition>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028">
            <a:extLst>
              <a:ext uri="{FF2B5EF4-FFF2-40B4-BE49-F238E27FC236}">
                <a16:creationId xmlns:a16="http://schemas.microsoft.com/office/drawing/2014/main" id="{E35138A3-63F0-7633-3A75-1075DFF19FC9}"/>
              </a:ext>
            </a:extLst>
          </p:cNvPr>
          <p:cNvSpPr txBox="1">
            <a:spLocks noChangeArrowheads="1"/>
          </p:cNvSpPr>
          <p:nvPr/>
        </p:nvSpPr>
        <p:spPr bwMode="auto">
          <a:xfrm>
            <a:off x="188913" y="549275"/>
            <a:ext cx="876617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(2) </a:t>
            </a:r>
            <a:r>
              <a:rPr lang="zh-CN" altLang="en-US"/>
              <a:t>基本块</a:t>
            </a:r>
            <a:r>
              <a:rPr lang="en-US" altLang="zh-CN"/>
              <a:t>i</a:t>
            </a:r>
            <a:r>
              <a:rPr lang="zh-CN" altLang="en-US"/>
              <a:t>的出口语句是</a:t>
            </a:r>
            <a:r>
              <a:rPr lang="en-US" altLang="zh-CN"/>
              <a:t>goto(s)</a:t>
            </a:r>
            <a:r>
              <a:rPr lang="zh-CN" altLang="en-US"/>
              <a:t>或</a:t>
            </a:r>
            <a:r>
              <a:rPr lang="en-US" altLang="zh-CN"/>
              <a:t>if … goto(s)</a:t>
            </a:r>
            <a:r>
              <a:rPr lang="zh-CN" altLang="en-US"/>
              <a:t>，并且</a:t>
            </a:r>
            <a:r>
              <a:rPr lang="en-US" altLang="zh-CN"/>
              <a:t>(s)</a:t>
            </a:r>
            <a:r>
              <a:rPr lang="zh-CN" altLang="en-US"/>
              <a:t>是基本块</a:t>
            </a:r>
            <a:r>
              <a:rPr lang="en-US" altLang="zh-CN"/>
              <a:t>j</a:t>
            </a:r>
            <a:r>
              <a:rPr lang="zh-CN" altLang="en-US"/>
              <a:t>的入口语句。</a:t>
            </a:r>
          </a:p>
          <a:p>
            <a:pPr algn="just" eaLnBrk="1" hangingPunct="1">
              <a:lnSpc>
                <a:spcPct val="140000"/>
              </a:lnSpc>
              <a:spcBef>
                <a:spcPct val="50000"/>
              </a:spcBef>
            </a:pPr>
            <a:r>
              <a:rPr lang="zh-CN" altLang="en-US"/>
              <a:t>　　在以后的讨论中，我们所涉及的流图都是程序流图。程序流图和基本块的</a:t>
            </a:r>
            <a:r>
              <a:rPr lang="en-US" altLang="zh-CN"/>
              <a:t>DAG</a:t>
            </a:r>
            <a:r>
              <a:rPr lang="zh-CN" altLang="en-US"/>
              <a:t>是不同的概念。程序流图是对整个程序而言的，它表示了各基本块</a:t>
            </a:r>
            <a:r>
              <a:rPr lang="en-US" altLang="zh-CN"/>
              <a:t>(</a:t>
            </a:r>
            <a:r>
              <a:rPr lang="zh-CN" altLang="en-US"/>
              <a:t>对应流图中的一个结点</a:t>
            </a:r>
            <a:r>
              <a:rPr lang="en-US" altLang="zh-CN"/>
              <a:t>)</a:t>
            </a:r>
            <a:r>
              <a:rPr lang="zh-CN" altLang="en-US"/>
              <a:t>之间的控制关系，图中可以出现环路；</a:t>
            </a:r>
            <a:r>
              <a:rPr lang="en-US" altLang="zh-CN"/>
              <a:t>DAG</a:t>
            </a:r>
            <a:r>
              <a:rPr lang="zh-CN" altLang="en-US"/>
              <a:t>是对基本块而言的，是局限于该基本块内的无环路有向图，它表示了这个基本块内各四元式的操作及相互关系。</a:t>
            </a:r>
          </a:p>
        </p:txBody>
      </p:sp>
    </p:spTree>
  </p:cSld>
  <p:clrMapOvr>
    <a:masterClrMapping/>
  </p:clrMapOvr>
  <p:transition>
    <p:random/>
  </p:transition>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028">
            <a:extLst>
              <a:ext uri="{FF2B5EF4-FFF2-40B4-BE49-F238E27FC236}">
                <a16:creationId xmlns:a16="http://schemas.microsoft.com/office/drawing/2014/main" id="{CDC64E60-5B7B-DBD9-F455-407973BC12E5}"/>
              </a:ext>
            </a:extLst>
          </p:cNvPr>
          <p:cNvSpPr txBox="1">
            <a:spLocks noChangeArrowheads="1"/>
          </p:cNvSpPr>
          <p:nvPr/>
        </p:nvSpPr>
        <p:spPr bwMode="auto">
          <a:xfrm>
            <a:off x="228600" y="320675"/>
            <a:ext cx="87630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zh-CN" altLang="en-US"/>
              <a:t>　　我们仍以下面求最大公因子的三地址代码程序为例来求其程序流图：</a:t>
            </a:r>
          </a:p>
          <a:p>
            <a:pPr algn="just" eaLnBrk="1" hangingPunct="1">
              <a:lnSpc>
                <a:spcPct val="125000"/>
              </a:lnSpc>
            </a:pPr>
            <a:r>
              <a:rPr lang="zh-CN" altLang="en-US"/>
              <a:t>　　</a:t>
            </a:r>
            <a:r>
              <a:rPr lang="en-US" altLang="zh-CN"/>
              <a:t>(1)  read X</a:t>
            </a:r>
          </a:p>
          <a:p>
            <a:pPr algn="just" eaLnBrk="1" hangingPunct="1">
              <a:lnSpc>
                <a:spcPct val="125000"/>
              </a:lnSpc>
            </a:pPr>
            <a:r>
              <a:rPr lang="zh-CN" altLang="en-US"/>
              <a:t>　　</a:t>
            </a:r>
            <a:r>
              <a:rPr lang="en-US" altLang="zh-CN"/>
              <a:t>(2)  read Y</a:t>
            </a:r>
          </a:p>
          <a:p>
            <a:pPr algn="just" eaLnBrk="1" hangingPunct="1">
              <a:lnSpc>
                <a:spcPct val="125000"/>
              </a:lnSpc>
            </a:pPr>
            <a:r>
              <a:rPr lang="zh-CN" altLang="en-US"/>
              <a:t>　　</a:t>
            </a:r>
            <a:r>
              <a:rPr lang="en-US" altLang="zh-CN"/>
              <a:t>(3)  R=X % Y</a:t>
            </a:r>
          </a:p>
          <a:p>
            <a:pPr algn="just" eaLnBrk="1" hangingPunct="1">
              <a:lnSpc>
                <a:spcPct val="125000"/>
              </a:lnSpc>
            </a:pPr>
            <a:r>
              <a:rPr lang="zh-CN" altLang="en-US"/>
              <a:t>　　</a:t>
            </a:r>
            <a:r>
              <a:rPr lang="en-US" altLang="zh-CN"/>
              <a:t>(4)  if R=0 goto (8)</a:t>
            </a:r>
          </a:p>
          <a:p>
            <a:pPr algn="just" eaLnBrk="1" hangingPunct="1">
              <a:lnSpc>
                <a:spcPct val="125000"/>
              </a:lnSpc>
            </a:pPr>
            <a:r>
              <a:rPr lang="zh-CN" altLang="en-US"/>
              <a:t>　　</a:t>
            </a:r>
            <a:r>
              <a:rPr lang="en-US" altLang="zh-CN"/>
              <a:t>(5)  X=Y</a:t>
            </a:r>
          </a:p>
          <a:p>
            <a:pPr algn="just" eaLnBrk="1" hangingPunct="1">
              <a:lnSpc>
                <a:spcPct val="125000"/>
              </a:lnSpc>
            </a:pPr>
            <a:r>
              <a:rPr lang="zh-CN" altLang="en-US"/>
              <a:t>　　</a:t>
            </a:r>
            <a:r>
              <a:rPr lang="en-US" altLang="zh-CN"/>
              <a:t>(6)  Y=R</a:t>
            </a:r>
          </a:p>
          <a:p>
            <a:pPr algn="just" eaLnBrk="1" hangingPunct="1">
              <a:lnSpc>
                <a:spcPct val="125000"/>
              </a:lnSpc>
            </a:pPr>
            <a:r>
              <a:rPr lang="zh-CN" altLang="en-US"/>
              <a:t>　　</a:t>
            </a:r>
            <a:r>
              <a:rPr lang="en-US" altLang="zh-CN"/>
              <a:t>(7)  goto (3)</a:t>
            </a:r>
          </a:p>
          <a:p>
            <a:pPr algn="just" eaLnBrk="1" hangingPunct="1">
              <a:lnSpc>
                <a:spcPct val="125000"/>
              </a:lnSpc>
            </a:pPr>
            <a:r>
              <a:rPr lang="zh-CN" altLang="en-US"/>
              <a:t>　　</a:t>
            </a:r>
            <a:r>
              <a:rPr lang="en-US" altLang="zh-CN"/>
              <a:t>(8)  write Y</a:t>
            </a:r>
          </a:p>
          <a:p>
            <a:pPr algn="just" eaLnBrk="1" hangingPunct="1">
              <a:lnSpc>
                <a:spcPct val="125000"/>
              </a:lnSpc>
            </a:pPr>
            <a:r>
              <a:rPr lang="zh-CN" altLang="en-US"/>
              <a:t>　　</a:t>
            </a:r>
            <a:r>
              <a:rPr lang="en-US" altLang="zh-CN"/>
              <a:t>(9)  halt</a:t>
            </a:r>
          </a:p>
          <a:p>
            <a:pPr algn="just" eaLnBrk="1" hangingPunct="1">
              <a:lnSpc>
                <a:spcPct val="125000"/>
              </a:lnSpc>
            </a:pPr>
            <a:r>
              <a:rPr lang="zh-CN" altLang="en-US"/>
              <a:t>　　我们知道，该程序的基本块分别为</a:t>
            </a:r>
            <a:r>
              <a:rPr lang="en-US" altLang="zh-CN"/>
              <a:t>(1)(2)</a:t>
            </a:r>
            <a:r>
              <a:rPr lang="zh-CN" altLang="en-US"/>
              <a:t>，</a:t>
            </a:r>
            <a:r>
              <a:rPr lang="en-US" altLang="zh-CN"/>
              <a:t>(3)(4)</a:t>
            </a:r>
            <a:r>
              <a:rPr lang="zh-CN" altLang="en-US"/>
              <a:t>，</a:t>
            </a:r>
            <a:r>
              <a:rPr lang="en-US" altLang="zh-CN"/>
              <a:t>(5)(6)(7)</a:t>
            </a:r>
            <a:r>
              <a:rPr lang="zh-CN" altLang="en-US"/>
              <a:t>和</a:t>
            </a:r>
            <a:r>
              <a:rPr lang="en-US" altLang="zh-CN"/>
              <a:t>(8)(9)</a:t>
            </a:r>
            <a:r>
              <a:rPr lang="zh-CN" altLang="en-US"/>
              <a:t>。按构造流图结点间有向边的方法，我们得到该程序的程序流图如图</a:t>
            </a:r>
            <a:r>
              <a:rPr lang="en-US" altLang="zh-CN"/>
              <a:t>5–3</a:t>
            </a:r>
            <a:r>
              <a:rPr lang="zh-CN" altLang="en-US"/>
              <a:t>所示。</a:t>
            </a:r>
          </a:p>
        </p:txBody>
      </p:sp>
    </p:spTree>
  </p:cSld>
  <p:clrMapOvr>
    <a:masterClrMapping/>
  </p:clrMapOvr>
  <p:transition>
    <p:random/>
  </p:transition>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a:extLst>
              <a:ext uri="{FF2B5EF4-FFF2-40B4-BE49-F238E27FC236}">
                <a16:creationId xmlns:a16="http://schemas.microsoft.com/office/drawing/2014/main" id="{7DD6084B-3C94-E1EE-E8C1-CC6FCFAA3B0F}"/>
              </a:ext>
            </a:extLst>
          </p:cNvPr>
          <p:cNvSpPr>
            <a:spLocks noChangeArrowheads="1"/>
          </p:cNvSpPr>
          <p:nvPr/>
        </p:nvSpPr>
        <p:spPr bwMode="auto">
          <a:xfrm>
            <a:off x="2346325" y="5715000"/>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图</a:t>
            </a:r>
            <a:r>
              <a:rPr lang="en-US" altLang="zh-CN"/>
              <a:t>5–3  </a:t>
            </a:r>
            <a:r>
              <a:rPr lang="zh-CN" altLang="en-US"/>
              <a:t>求最大公因子的程序流图</a:t>
            </a:r>
          </a:p>
        </p:txBody>
      </p:sp>
      <p:pic>
        <p:nvPicPr>
          <p:cNvPr id="45059" name="Picture 5" descr="5-3">
            <a:extLst>
              <a:ext uri="{FF2B5EF4-FFF2-40B4-BE49-F238E27FC236}">
                <a16:creationId xmlns:a16="http://schemas.microsoft.com/office/drawing/2014/main" id="{538554F1-FD27-D7F7-B0E4-D710724CF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990600"/>
            <a:ext cx="5276850" cy="420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1028">
            <a:extLst>
              <a:ext uri="{FF2B5EF4-FFF2-40B4-BE49-F238E27FC236}">
                <a16:creationId xmlns:a16="http://schemas.microsoft.com/office/drawing/2014/main" id="{7A208641-29BB-272C-B1B4-3F9543FCBC4D}"/>
              </a:ext>
            </a:extLst>
          </p:cNvPr>
          <p:cNvSpPr txBox="1">
            <a:spLocks noChangeArrowheads="1"/>
          </p:cNvSpPr>
          <p:nvPr/>
        </p:nvSpPr>
        <p:spPr bwMode="auto">
          <a:xfrm>
            <a:off x="203200" y="549275"/>
            <a:ext cx="8751888"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有了程序流图，我们就可以对所要讨论的循环结构给出定义。在程序流图中，我们称具有下列性质的结点序列为一个循环：</a:t>
            </a:r>
          </a:p>
          <a:p>
            <a:pPr algn="just" eaLnBrk="1" hangingPunct="1">
              <a:lnSpc>
                <a:spcPct val="130000"/>
              </a:lnSpc>
              <a:spcBef>
                <a:spcPct val="50000"/>
              </a:spcBef>
            </a:pPr>
            <a:r>
              <a:rPr lang="zh-CN" altLang="en-US"/>
              <a:t>　　</a:t>
            </a:r>
            <a:r>
              <a:rPr lang="en-US" altLang="zh-CN"/>
              <a:t>(1) </a:t>
            </a:r>
            <a:r>
              <a:rPr lang="zh-CN" altLang="en-US"/>
              <a:t>它们是强连通的，其中任意两个结点之间必有一条通路，而且该通路上各结点都属于该结点序列；如果序列只包含一个结点，则必有一条有向边从该结点引到其自身。</a:t>
            </a:r>
          </a:p>
          <a:p>
            <a:pPr algn="just" eaLnBrk="1" hangingPunct="1">
              <a:lnSpc>
                <a:spcPct val="130000"/>
              </a:lnSpc>
              <a:spcBef>
                <a:spcPct val="50000"/>
              </a:spcBef>
            </a:pPr>
            <a:r>
              <a:rPr lang="zh-CN" altLang="en-US"/>
              <a:t>　　</a:t>
            </a:r>
            <a:r>
              <a:rPr lang="en-US" altLang="zh-CN"/>
              <a:t>(2) </a:t>
            </a:r>
            <a:r>
              <a:rPr lang="zh-CN" altLang="en-US"/>
              <a:t>它们中间有一个而且只有一个是入口结点。</a:t>
            </a:r>
          </a:p>
          <a:p>
            <a:pPr algn="just" eaLnBrk="1" hangingPunct="1">
              <a:lnSpc>
                <a:spcPct val="130000"/>
              </a:lnSpc>
              <a:spcBef>
                <a:spcPct val="50000"/>
              </a:spcBef>
            </a:pPr>
            <a:r>
              <a:rPr lang="zh-CN" altLang="en-US"/>
              <a:t>　　所谓入口结点，是指序列中具有下述性质的结点：从序列外某结点有一条有向边引到它，或者它就是程序流图的首结点。　　</a:t>
            </a:r>
          </a:p>
        </p:txBody>
      </p:sp>
    </p:spTree>
  </p:cSld>
  <p:clrMapOvr>
    <a:masterClrMapping/>
  </p:clrMapOvr>
  <p:transition>
    <p:random/>
  </p:transition>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028">
            <a:extLst>
              <a:ext uri="{FF2B5EF4-FFF2-40B4-BE49-F238E27FC236}">
                <a16:creationId xmlns:a16="http://schemas.microsoft.com/office/drawing/2014/main" id="{0C62CD0A-88DF-309C-EEBB-F4170BA3A02D}"/>
              </a:ext>
            </a:extLst>
          </p:cNvPr>
          <p:cNvSpPr txBox="1">
            <a:spLocks noChangeArrowheads="1"/>
          </p:cNvSpPr>
          <p:nvPr/>
        </p:nvSpPr>
        <p:spPr bwMode="auto">
          <a:xfrm>
            <a:off x="144463" y="476250"/>
            <a:ext cx="87963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注意：此处定义的循环就是程序流图中具有惟一入口结点的强连通子图。从循环外要进入循环，必须先经过循环的入口结点。对于性质</a:t>
            </a:r>
            <a:r>
              <a:rPr lang="en-US" altLang="zh-CN">
                <a:ea typeface="楷体_GB2312" pitchFamily="49" charset="-122"/>
              </a:rPr>
              <a:t>(1)</a:t>
            </a:r>
            <a:r>
              <a:rPr lang="zh-CN" altLang="en-US">
                <a:ea typeface="楷体_GB2312" pitchFamily="49" charset="-122"/>
              </a:rPr>
              <a:t>，任意两个结点之间必有一条通路，即通路上的尾结点到首结点之间也有一条通路</a:t>
            </a:r>
            <a:r>
              <a:rPr lang="en-US" altLang="zh-CN">
                <a:ea typeface="楷体_GB2312" pitchFamily="49" charset="-122"/>
              </a:rPr>
              <a:t>(</a:t>
            </a:r>
            <a:r>
              <a:rPr lang="zh-CN" altLang="en-US">
                <a:ea typeface="楷体_GB2312" pitchFamily="49" charset="-122"/>
              </a:rPr>
              <a:t>实际上可认为无首尾之分</a:t>
            </a:r>
            <a:r>
              <a:rPr lang="en-US" altLang="zh-CN">
                <a:ea typeface="楷体_GB2312" pitchFamily="49" charset="-122"/>
              </a:rPr>
              <a:t>)</a:t>
            </a:r>
            <a:r>
              <a:rPr lang="zh-CN" altLang="en-US">
                <a:ea typeface="楷体_GB2312" pitchFamily="49" charset="-122"/>
              </a:rPr>
              <a:t>，这就构成了一个环形通路。该通路上的各结点都属于该结点序列，即从通路上的任何结点开始所构成的序列都包含该通路上的所有结点，这仍然构成了一个环形通路。因此，性质</a:t>
            </a:r>
            <a:r>
              <a:rPr lang="en-US" altLang="zh-CN">
                <a:ea typeface="楷体_GB2312" pitchFamily="49" charset="-122"/>
              </a:rPr>
              <a:t>(1)</a:t>
            </a:r>
            <a:r>
              <a:rPr lang="zh-CN" altLang="en-US">
                <a:ea typeface="楷体_GB2312" pitchFamily="49" charset="-122"/>
              </a:rPr>
              <a:t>是任何一种循环结构所必须具备的，否则该结点序列必有一部分是不可能反复执行的。性质</a:t>
            </a:r>
            <a:r>
              <a:rPr lang="en-US" altLang="zh-CN">
                <a:ea typeface="楷体_GB2312" pitchFamily="49" charset="-122"/>
              </a:rPr>
              <a:t>(2)</a:t>
            </a:r>
            <a:r>
              <a:rPr lang="zh-CN" altLang="en-US">
                <a:ea typeface="楷体_GB2312" pitchFamily="49" charset="-122"/>
              </a:rPr>
              <a:t>出于对循环优化的考虑，当需要把循环中某些代码</a:t>
            </a:r>
            <a:r>
              <a:rPr lang="en-US" altLang="zh-CN">
                <a:ea typeface="楷体_GB2312" pitchFamily="49" charset="-122"/>
              </a:rPr>
              <a:t>(</a:t>
            </a:r>
            <a:r>
              <a:rPr lang="zh-CN" altLang="en-US">
                <a:ea typeface="楷体_GB2312" pitchFamily="49" charset="-122"/>
              </a:rPr>
              <a:t>如不随循环反复执行而改变的运算</a:t>
            </a:r>
            <a:r>
              <a:rPr lang="en-US" altLang="zh-CN">
                <a:ea typeface="楷体_GB2312" pitchFamily="49" charset="-122"/>
              </a:rPr>
              <a:t>)</a:t>
            </a:r>
            <a:r>
              <a:rPr lang="zh-CN" altLang="en-US">
                <a:ea typeface="楷体_GB2312" pitchFamily="49" charset="-122"/>
              </a:rPr>
              <a:t>提到循环之外时，可以将代码提到循环结构的惟一入口结点的前面。</a:t>
            </a:r>
            <a:endParaRPr lang="zh-CN" altLang="en-US"/>
          </a:p>
        </p:txBody>
      </p:sp>
    </p:spTree>
  </p:cSld>
  <p:clrMapOvr>
    <a:masterClrMapping/>
  </p:clrMapOvr>
  <p:transition>
    <p:random/>
  </p:transition>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4">
            <a:extLst>
              <a:ext uri="{FF2B5EF4-FFF2-40B4-BE49-F238E27FC236}">
                <a16:creationId xmlns:a16="http://schemas.microsoft.com/office/drawing/2014/main" id="{80A09876-2CB1-BE33-CE2F-6A2A9D5AC77E}"/>
              </a:ext>
            </a:extLst>
          </p:cNvPr>
          <p:cNvSpPr txBox="1">
            <a:spLocks noChangeArrowheads="1"/>
          </p:cNvSpPr>
          <p:nvPr/>
        </p:nvSpPr>
        <p:spPr bwMode="auto">
          <a:xfrm>
            <a:off x="144463" y="549275"/>
            <a:ext cx="8824912" cy="59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例如，对图</a:t>
            </a:r>
            <a:r>
              <a:rPr lang="en-US" altLang="zh-CN"/>
              <a:t>5–3</a:t>
            </a:r>
            <a:r>
              <a:rPr lang="zh-CN" altLang="en-US"/>
              <a:t>所示的程序流图，由上述循环的定义可知，结点序列</a:t>
            </a:r>
            <a:r>
              <a:rPr lang="en-US" altLang="zh-CN"/>
              <a:t>{B</a:t>
            </a:r>
            <a:r>
              <a:rPr lang="en-US" altLang="zh-CN" baseline="-30000"/>
              <a:t>2</a:t>
            </a:r>
            <a:r>
              <a:rPr lang="zh-CN" altLang="en-US"/>
              <a:t>，</a:t>
            </a:r>
            <a:r>
              <a:rPr lang="en-US" altLang="zh-CN"/>
              <a:t>B</a:t>
            </a:r>
            <a:r>
              <a:rPr lang="en-US" altLang="zh-CN" baseline="-30000"/>
              <a:t>3</a:t>
            </a:r>
            <a:r>
              <a:rPr lang="en-US" altLang="zh-CN"/>
              <a:t>}</a:t>
            </a:r>
            <a:r>
              <a:rPr lang="zh-CN" altLang="en-US"/>
              <a:t>是程序中的一个循环，其中，</a:t>
            </a:r>
            <a:r>
              <a:rPr lang="en-US" altLang="zh-CN"/>
              <a:t>B</a:t>
            </a:r>
            <a:r>
              <a:rPr lang="en-US" altLang="zh-CN" baseline="-30000"/>
              <a:t>2</a:t>
            </a:r>
            <a:r>
              <a:rPr lang="zh-CN" altLang="en-US"/>
              <a:t>是循环的惟一入口结点。</a:t>
            </a:r>
          </a:p>
          <a:p>
            <a:pPr algn="just" eaLnBrk="1" hangingPunct="1">
              <a:lnSpc>
                <a:spcPct val="130000"/>
              </a:lnSpc>
              <a:spcBef>
                <a:spcPct val="50000"/>
              </a:spcBef>
            </a:pPr>
            <a:r>
              <a:rPr lang="zh-CN" altLang="en-US"/>
              <a:t>　　对图</a:t>
            </a:r>
            <a:r>
              <a:rPr lang="en-US" altLang="zh-CN"/>
              <a:t>5–4</a:t>
            </a:r>
            <a:r>
              <a:rPr lang="zh-CN" altLang="en-US"/>
              <a:t>所示的程序流图，结点序列</a:t>
            </a:r>
            <a:r>
              <a:rPr lang="en-US" altLang="zh-CN"/>
              <a:t>{6}</a:t>
            </a:r>
            <a:r>
              <a:rPr lang="zh-CN" altLang="en-US"/>
              <a:t>因其只有一个结点且有一有向边引到自身，并且只有惟一的入口结点</a:t>
            </a:r>
            <a:r>
              <a:rPr lang="en-US" altLang="zh-CN"/>
              <a:t>6</a:t>
            </a:r>
            <a:r>
              <a:rPr lang="zh-CN" altLang="en-US"/>
              <a:t>，故是我们所定义的循环。而</a:t>
            </a:r>
            <a:r>
              <a:rPr lang="en-US" altLang="zh-CN"/>
              <a:t>{2, 3, 4, 5, 6, 7}</a:t>
            </a:r>
            <a:r>
              <a:rPr lang="zh-CN" altLang="en-US"/>
              <a:t>中的任意两个结点之间都存在通路</a:t>
            </a:r>
            <a:r>
              <a:rPr lang="en-US" altLang="zh-CN"/>
              <a:t>(</a:t>
            </a:r>
            <a:r>
              <a:rPr lang="zh-CN" altLang="en-US"/>
              <a:t>即为强连通</a:t>
            </a:r>
            <a:r>
              <a:rPr lang="en-US" altLang="zh-CN"/>
              <a:t>)</a:t>
            </a:r>
            <a:r>
              <a:rPr lang="zh-CN" altLang="en-US"/>
              <a:t>，且有惟一的入口结点</a:t>
            </a:r>
            <a:r>
              <a:rPr lang="en-US" altLang="zh-CN"/>
              <a:t>2</a:t>
            </a:r>
            <a:r>
              <a:rPr lang="zh-CN" altLang="en-US"/>
              <a:t>，故也是我们所定义的循环。此外，</a:t>
            </a:r>
            <a:r>
              <a:rPr lang="en-US" altLang="zh-CN"/>
              <a:t>{4, 5, 6, 7}</a:t>
            </a:r>
            <a:r>
              <a:rPr lang="zh-CN" altLang="en-US"/>
              <a:t>也是强连通且有惟一入口结点</a:t>
            </a:r>
            <a:r>
              <a:rPr lang="en-US" altLang="zh-CN"/>
              <a:t>4</a:t>
            </a:r>
            <a:r>
              <a:rPr lang="zh-CN" altLang="en-US"/>
              <a:t>，虽然到入口结点</a:t>
            </a:r>
            <a:r>
              <a:rPr lang="en-US" altLang="zh-CN"/>
              <a:t>4</a:t>
            </a:r>
            <a:r>
              <a:rPr lang="zh-CN" altLang="en-US"/>
              <a:t>的有向边不止一条，但仍然是我们所定义的循环。而</a:t>
            </a:r>
            <a:r>
              <a:rPr lang="en-US" altLang="zh-CN"/>
              <a:t>{2, 4}</a:t>
            </a:r>
            <a:r>
              <a:rPr lang="zh-CN" altLang="en-US"/>
              <a:t>和 </a:t>
            </a:r>
            <a:r>
              <a:rPr lang="en-US" altLang="zh-CN"/>
              <a:t>{2, 3, 4}</a:t>
            </a:r>
            <a:r>
              <a:rPr lang="zh-CN" altLang="en-US">
                <a:latin typeface="宋体" panose="02010600030101010101" pitchFamily="2" charset="-122"/>
              </a:rPr>
              <a:t>，它们虽然是强连通的，但却存在两个入口结点</a:t>
            </a:r>
            <a:r>
              <a:rPr lang="en-US" altLang="zh-CN"/>
              <a:t>2</a:t>
            </a:r>
            <a:r>
              <a:rPr lang="zh-CN" altLang="en-US">
                <a:latin typeface="宋体" panose="02010600030101010101" pitchFamily="2" charset="-122"/>
              </a:rPr>
              <a:t>、</a:t>
            </a:r>
            <a:r>
              <a:rPr lang="en-US" altLang="zh-CN"/>
              <a:t>4</a:t>
            </a:r>
            <a:r>
              <a:rPr lang="zh-CN" altLang="en-US">
                <a:latin typeface="宋体" panose="02010600030101010101" pitchFamily="2" charset="-122"/>
              </a:rPr>
              <a:t>，故不是我们所定义的循环。</a:t>
            </a:r>
            <a:r>
              <a:rPr lang="en-US" altLang="zh-CN"/>
              <a:t>{4, 5, 7}</a:t>
            </a:r>
            <a:r>
              <a:rPr lang="zh-CN" altLang="en-US">
                <a:latin typeface="宋体" panose="02010600030101010101" pitchFamily="2" charset="-122"/>
              </a:rPr>
              <a:t>和</a:t>
            </a:r>
            <a:r>
              <a:rPr lang="en-US" altLang="zh-CN"/>
              <a:t>{4, 6, 7}</a:t>
            </a:r>
            <a:r>
              <a:rPr lang="zh-CN" altLang="en-US">
                <a:latin typeface="宋体" panose="02010600030101010101" pitchFamily="2" charset="-122"/>
              </a:rPr>
              <a:t>也因其存在两个入口结点</a:t>
            </a:r>
            <a:r>
              <a:rPr lang="en-US" altLang="zh-CN"/>
              <a:t>4</a:t>
            </a:r>
            <a:r>
              <a:rPr lang="zh-CN" altLang="en-US">
                <a:latin typeface="宋体" panose="02010600030101010101" pitchFamily="2" charset="-122"/>
              </a:rPr>
              <a:t>、</a:t>
            </a:r>
            <a:r>
              <a:rPr lang="en-US" altLang="zh-CN"/>
              <a:t>7</a:t>
            </a:r>
            <a:r>
              <a:rPr lang="zh-CN" altLang="en-US">
                <a:latin typeface="宋体" panose="02010600030101010101" pitchFamily="2" charset="-122"/>
              </a:rPr>
              <a:t>而不是我们所定义的循环。</a:t>
            </a:r>
            <a:r>
              <a:rPr lang="zh-CN" altLang="en-US"/>
              <a:t> </a:t>
            </a:r>
          </a:p>
        </p:txBody>
      </p:sp>
    </p:spTree>
  </p:cSld>
  <p:clrMapOvr>
    <a:masterClrMapping/>
  </p:clrMapOvr>
  <p:transition>
    <p:random/>
  </p:transition>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a:extLst>
              <a:ext uri="{FF2B5EF4-FFF2-40B4-BE49-F238E27FC236}">
                <a16:creationId xmlns:a16="http://schemas.microsoft.com/office/drawing/2014/main" id="{0D18BF6E-2F52-C13B-493C-1D24EA5EDED0}"/>
              </a:ext>
            </a:extLst>
          </p:cNvPr>
          <p:cNvSpPr txBox="1">
            <a:spLocks noChangeArrowheads="1"/>
          </p:cNvSpPr>
          <p:nvPr/>
        </p:nvSpPr>
        <p:spPr bwMode="auto">
          <a:xfrm>
            <a:off x="2590800" y="57150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5–4  </a:t>
            </a:r>
            <a:r>
              <a:rPr lang="zh-CN" altLang="en-US"/>
              <a:t>程序流图</a:t>
            </a:r>
          </a:p>
        </p:txBody>
      </p:sp>
      <p:pic>
        <p:nvPicPr>
          <p:cNvPr id="49155" name="Picture 5" descr="5-4">
            <a:extLst>
              <a:ext uri="{FF2B5EF4-FFF2-40B4-BE49-F238E27FC236}">
                <a16:creationId xmlns:a16="http://schemas.microsoft.com/office/drawing/2014/main" id="{4214C1BB-707E-A11E-9C1B-447467F16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990600"/>
            <a:ext cx="29146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a:extLst>
              <a:ext uri="{FF2B5EF4-FFF2-40B4-BE49-F238E27FC236}">
                <a16:creationId xmlns:a16="http://schemas.microsoft.com/office/drawing/2014/main" id="{BB6C24F6-12FA-82D6-F636-A54964C65720}"/>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pic>
        <p:nvPicPr>
          <p:cNvPr id="46083" name="Picture 4" descr="2-11 拷贝">
            <a:extLst>
              <a:ext uri="{FF2B5EF4-FFF2-40B4-BE49-F238E27FC236}">
                <a16:creationId xmlns:a16="http://schemas.microsoft.com/office/drawing/2014/main" id="{F66EB1B3-FBF4-1B03-BF62-E7B6745CC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84582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Text Box 5">
            <a:extLst>
              <a:ext uri="{FF2B5EF4-FFF2-40B4-BE49-F238E27FC236}">
                <a16:creationId xmlns:a16="http://schemas.microsoft.com/office/drawing/2014/main" id="{0C426EEB-706C-224D-04B1-F27E4F461702}"/>
              </a:ext>
            </a:extLst>
          </p:cNvPr>
          <p:cNvSpPr txBox="1">
            <a:spLocks noChangeArrowheads="1"/>
          </p:cNvSpPr>
          <p:nvPr/>
        </p:nvSpPr>
        <p:spPr bwMode="auto">
          <a:xfrm>
            <a:off x="304800" y="4572000"/>
            <a:ext cx="8534400"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en-US" altLang="zh-CN" sz="2400" u="none"/>
              <a:t>        </a:t>
            </a:r>
            <a:r>
              <a:rPr lang="zh-CN" altLang="en-US" sz="2400" u="none"/>
              <a:t>对于给定的正规表达式</a:t>
            </a:r>
            <a:r>
              <a:rPr lang="en-US" altLang="zh-CN" sz="2400" u="none"/>
              <a:t>R</a:t>
            </a:r>
            <a:r>
              <a:rPr lang="zh-CN" altLang="en-US" sz="2400" u="none"/>
              <a:t>，首先将其表示成如图</a:t>
            </a:r>
            <a:r>
              <a:rPr lang="en-US" altLang="zh-CN" sz="2400" u="none"/>
              <a:t>2-10</a:t>
            </a:r>
            <a:r>
              <a:rPr lang="zh-CN" altLang="en-US" sz="2400" u="none"/>
              <a:t>所示的形式，其中</a:t>
            </a:r>
            <a:r>
              <a:rPr lang="en-US" altLang="zh-CN" sz="2400" u="none"/>
              <a:t>X</a:t>
            </a:r>
            <a:r>
              <a:rPr lang="zh-CN" altLang="en-US" sz="2400" u="none"/>
              <a:t>为初始状态，</a:t>
            </a:r>
            <a:r>
              <a:rPr lang="en-US" altLang="zh-CN" sz="2400" u="none"/>
              <a:t>Y</a:t>
            </a:r>
            <a:r>
              <a:rPr lang="zh-CN" altLang="en-US" sz="2400" u="none"/>
              <a:t>为终止状态；然后逐步将这个拓广转换图运用图</a:t>
            </a:r>
            <a:r>
              <a:rPr lang="en-US" altLang="zh-CN" sz="2400" u="none"/>
              <a:t>2-11</a:t>
            </a:r>
            <a:r>
              <a:rPr lang="zh-CN" altLang="en-US" sz="2400" u="none"/>
              <a:t>的三条转换规则不断加入新结点进行分解，直至每条有向边上仅标识有</a:t>
            </a:r>
            <a:r>
              <a:rPr lang="en-US" altLang="zh-CN" sz="2400" u="none"/>
              <a:t>Σ</a:t>
            </a:r>
            <a:r>
              <a:rPr lang="zh-CN" altLang="en-US" sz="2400" u="none"/>
              <a:t>的一个字母或</a:t>
            </a:r>
            <a:r>
              <a:rPr lang="en-US" altLang="zh-CN" sz="2400" u="none"/>
              <a:t>ε</a:t>
            </a:r>
            <a:r>
              <a:rPr lang="zh-CN" altLang="en-US" sz="2400" u="none"/>
              <a:t>为止，则</a:t>
            </a:r>
            <a:r>
              <a:rPr lang="en-US" altLang="zh-CN" sz="2400" u="none"/>
              <a:t>NFA M</a:t>
            </a:r>
            <a:r>
              <a:rPr lang="zh-CN" altLang="en-US" sz="2400" u="none"/>
              <a:t>构造完成。 </a:t>
            </a:r>
          </a:p>
        </p:txBody>
      </p:sp>
      <p:sp>
        <p:nvSpPr>
          <p:cNvPr id="45062" name="AutoShape 6">
            <a:extLst>
              <a:ext uri="{FF2B5EF4-FFF2-40B4-BE49-F238E27FC236}">
                <a16:creationId xmlns:a16="http://schemas.microsoft.com/office/drawing/2014/main" id="{E3A63256-7A3A-AC84-5115-523E84F94AAC}"/>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Tree>
  </p:cSld>
  <p:clrMapOvr>
    <a:masterClrMapping/>
  </p:clrMapOvr>
  <p:transition>
    <p:random/>
  </p:transition>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1028">
            <a:extLst>
              <a:ext uri="{FF2B5EF4-FFF2-40B4-BE49-F238E27FC236}">
                <a16:creationId xmlns:a16="http://schemas.microsoft.com/office/drawing/2014/main" id="{49BF5387-FC3E-B5F9-54B2-85B47DB349BB}"/>
              </a:ext>
            </a:extLst>
          </p:cNvPr>
          <p:cNvSpPr txBox="1">
            <a:spLocks noChangeArrowheads="1"/>
          </p:cNvSpPr>
          <p:nvPr/>
        </p:nvSpPr>
        <p:spPr bwMode="auto">
          <a:xfrm>
            <a:off x="203200" y="549275"/>
            <a:ext cx="870902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b="1">
                <a:ea typeface="方正小标宋简体" charset="-122"/>
              </a:rPr>
              <a:t>5.2.2  </a:t>
            </a:r>
            <a:r>
              <a:rPr lang="zh-CN" altLang="en-US" b="1">
                <a:ea typeface="方正小标宋简体" charset="-122"/>
              </a:rPr>
              <a:t>循环的查找</a:t>
            </a:r>
          </a:p>
          <a:p>
            <a:pPr algn="just" eaLnBrk="1" hangingPunct="1">
              <a:lnSpc>
                <a:spcPct val="110000"/>
              </a:lnSpc>
              <a:spcBef>
                <a:spcPct val="50000"/>
              </a:spcBef>
            </a:pPr>
            <a:r>
              <a:rPr lang="zh-CN" altLang="en-US" b="1"/>
              <a:t>        我们已经了解了我们所定义的循环，下面介绍由编译程序来实现的循环查找。</a:t>
            </a:r>
            <a:r>
              <a:rPr lang="zh-CN" altLang="en-US"/>
              <a:t> </a:t>
            </a:r>
            <a:r>
              <a:rPr lang="zh-CN" altLang="en-US" b="1">
                <a:ea typeface="黑体" panose="02010609060101010101" pitchFamily="49" charset="-122"/>
              </a:rPr>
              <a:t>　　</a:t>
            </a:r>
          </a:p>
          <a:p>
            <a:pPr algn="just" eaLnBrk="1" hangingPunct="1">
              <a:lnSpc>
                <a:spcPct val="110000"/>
              </a:lnSpc>
              <a:spcBef>
                <a:spcPct val="50000"/>
              </a:spcBef>
            </a:pPr>
            <a:r>
              <a:rPr lang="en-US" altLang="zh-CN" b="1">
                <a:ea typeface="黑体" panose="02010609060101010101" pitchFamily="49" charset="-122"/>
              </a:rPr>
              <a:t>1</a:t>
            </a:r>
            <a:r>
              <a:rPr lang="zh-CN" altLang="en-US" b="1">
                <a:ea typeface="黑体" panose="02010609060101010101" pitchFamily="49" charset="-122"/>
              </a:rPr>
              <a:t>．必经结点集</a:t>
            </a:r>
          </a:p>
          <a:p>
            <a:pPr algn="just" eaLnBrk="1" hangingPunct="1">
              <a:lnSpc>
                <a:spcPct val="110000"/>
              </a:lnSpc>
              <a:spcBef>
                <a:spcPct val="50000"/>
              </a:spcBef>
            </a:pPr>
            <a:r>
              <a:rPr lang="zh-CN" altLang="en-US"/>
              <a:t>　　为了找出程序流图中的循环，需要分析流图中结点的控制关系，为此我们引入必经结点和必经结点集的定义。</a:t>
            </a:r>
            <a:endParaRPr lang="zh-CN" altLang="en-US">
              <a:latin typeface="宋体" panose="02010600030101010101" pitchFamily="2" charset="-122"/>
            </a:endParaRPr>
          </a:p>
          <a:p>
            <a:pPr algn="just" eaLnBrk="1" hangingPunct="1">
              <a:lnSpc>
                <a:spcPct val="110000"/>
              </a:lnSpc>
              <a:spcBef>
                <a:spcPct val="50000"/>
              </a:spcBef>
            </a:pPr>
            <a:r>
              <a:rPr lang="zh-CN" altLang="en-US"/>
              <a:t>　　在程序流图中，对任意结点</a:t>
            </a:r>
            <a:r>
              <a:rPr lang="en-US" altLang="zh-CN"/>
              <a:t>m</a:t>
            </a:r>
            <a:r>
              <a:rPr lang="zh-CN" altLang="en-US"/>
              <a:t>和</a:t>
            </a:r>
            <a:r>
              <a:rPr lang="en-US" altLang="zh-CN"/>
              <a:t>n</a:t>
            </a:r>
            <a:r>
              <a:rPr lang="zh-CN" altLang="en-US"/>
              <a:t>，如果从流图的首结点出发，到达</a:t>
            </a:r>
            <a:r>
              <a:rPr lang="en-US" altLang="zh-CN"/>
              <a:t>n</a:t>
            </a:r>
            <a:r>
              <a:rPr lang="zh-CN" altLang="en-US"/>
              <a:t>的任一通路都要经过</a:t>
            </a:r>
            <a:r>
              <a:rPr lang="en-US" altLang="zh-CN"/>
              <a:t>m</a:t>
            </a:r>
            <a:r>
              <a:rPr lang="zh-CN" altLang="en-US"/>
              <a:t>，则称</a:t>
            </a:r>
            <a:r>
              <a:rPr lang="en-US" altLang="zh-CN"/>
              <a:t>m</a:t>
            </a:r>
            <a:r>
              <a:rPr lang="zh-CN" altLang="en-US"/>
              <a:t>是</a:t>
            </a:r>
            <a:r>
              <a:rPr lang="en-US" altLang="zh-CN"/>
              <a:t>n</a:t>
            </a:r>
            <a:r>
              <a:rPr lang="zh-CN" altLang="en-US"/>
              <a:t>的必经结点，记为</a:t>
            </a:r>
            <a:r>
              <a:rPr lang="en-US" altLang="zh-CN"/>
              <a:t>m</a:t>
            </a:r>
            <a:r>
              <a:rPr lang="en-US" altLang="zh-CN" baseline="-30000"/>
              <a:t> </a:t>
            </a:r>
            <a:r>
              <a:rPr lang="en-US" altLang="zh-CN"/>
              <a:t>DOM n</a:t>
            </a:r>
            <a:r>
              <a:rPr lang="zh-CN" altLang="en-US"/>
              <a:t>；流图中结点</a:t>
            </a:r>
            <a:r>
              <a:rPr lang="en-US" altLang="zh-CN"/>
              <a:t>n</a:t>
            </a:r>
            <a:r>
              <a:rPr lang="zh-CN" altLang="en-US"/>
              <a:t>的所有必经结点的集合称为结点</a:t>
            </a:r>
            <a:r>
              <a:rPr lang="en-US" altLang="zh-CN"/>
              <a:t>n</a:t>
            </a:r>
            <a:r>
              <a:rPr lang="zh-CN" altLang="en-US"/>
              <a:t>的必经结点集，记为</a:t>
            </a:r>
            <a:r>
              <a:rPr lang="en-US" altLang="zh-CN"/>
              <a:t>D(n)</a:t>
            </a:r>
            <a:r>
              <a:rPr lang="zh-CN" altLang="en-US"/>
              <a:t>。</a:t>
            </a:r>
          </a:p>
          <a:p>
            <a:pPr algn="just" eaLnBrk="1" hangingPunct="1">
              <a:lnSpc>
                <a:spcPct val="110000"/>
              </a:lnSpc>
              <a:spcBef>
                <a:spcPct val="50000"/>
              </a:spcBef>
            </a:pPr>
            <a:r>
              <a:rPr lang="zh-CN" altLang="en-US"/>
              <a:t>　　显然，循环的入口结点是循环中所有结点的必经结点；此外，对任何结点</a:t>
            </a:r>
            <a:r>
              <a:rPr lang="en-US" altLang="zh-CN"/>
              <a:t>n</a:t>
            </a:r>
            <a:r>
              <a:rPr lang="zh-CN" altLang="en-US"/>
              <a:t>来说都有</a:t>
            </a:r>
            <a:r>
              <a:rPr lang="en-US" altLang="zh-CN"/>
              <a:t>n DOM n</a:t>
            </a:r>
            <a:r>
              <a:rPr lang="zh-CN" altLang="en-US"/>
              <a:t>。</a:t>
            </a:r>
          </a:p>
        </p:txBody>
      </p:sp>
    </p:spTree>
  </p:cSld>
  <p:clrMapOvr>
    <a:masterClrMapping/>
  </p:clrMapOvr>
  <p:transition>
    <p:random/>
  </p:transition>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a:extLst>
              <a:ext uri="{FF2B5EF4-FFF2-40B4-BE49-F238E27FC236}">
                <a16:creationId xmlns:a16="http://schemas.microsoft.com/office/drawing/2014/main" id="{49D4CD45-F4E1-88B1-AB29-2EFA88600CF5}"/>
              </a:ext>
            </a:extLst>
          </p:cNvPr>
          <p:cNvSpPr txBox="1">
            <a:spLocks noChangeArrowheads="1"/>
          </p:cNvSpPr>
          <p:nvPr/>
        </p:nvSpPr>
        <p:spPr bwMode="auto">
          <a:xfrm>
            <a:off x="217488" y="476250"/>
            <a:ext cx="8694737"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如果把</a:t>
            </a:r>
            <a:r>
              <a:rPr lang="en-US" altLang="zh-CN"/>
              <a:t>DOM</a:t>
            </a:r>
            <a:r>
              <a:rPr lang="zh-CN" altLang="en-US"/>
              <a:t>看作流图结点集上定义的一个关系，则由定义容易看出它具有下述性质：</a:t>
            </a:r>
          </a:p>
          <a:p>
            <a:pPr algn="just" eaLnBrk="1" hangingPunct="1">
              <a:lnSpc>
                <a:spcPct val="120000"/>
              </a:lnSpc>
              <a:spcBef>
                <a:spcPct val="50000"/>
              </a:spcBef>
            </a:pPr>
            <a:r>
              <a:rPr lang="zh-CN" altLang="en-US"/>
              <a:t>　　</a:t>
            </a:r>
            <a:r>
              <a:rPr lang="en-US" altLang="zh-CN"/>
              <a:t>(1) </a:t>
            </a:r>
            <a:r>
              <a:rPr lang="zh-CN" altLang="en-US"/>
              <a:t>自反性：对流图中任意结点</a:t>
            </a:r>
            <a:r>
              <a:rPr lang="en-US" altLang="zh-CN"/>
              <a:t>a</a:t>
            </a:r>
            <a:r>
              <a:rPr lang="zh-CN" altLang="en-US"/>
              <a:t>，都有</a:t>
            </a:r>
            <a:r>
              <a:rPr lang="en-US" altLang="zh-CN"/>
              <a:t>a DOM a</a:t>
            </a:r>
            <a:r>
              <a:rPr lang="zh-CN" altLang="en-US"/>
              <a:t>。</a:t>
            </a:r>
          </a:p>
          <a:p>
            <a:pPr algn="just" eaLnBrk="1" hangingPunct="1">
              <a:lnSpc>
                <a:spcPct val="120000"/>
              </a:lnSpc>
              <a:spcBef>
                <a:spcPct val="50000"/>
              </a:spcBef>
            </a:pPr>
            <a:r>
              <a:rPr lang="zh-CN" altLang="en-US"/>
              <a:t>　　</a:t>
            </a:r>
            <a:r>
              <a:rPr lang="en-US" altLang="zh-CN"/>
              <a:t>(2) </a:t>
            </a:r>
            <a:r>
              <a:rPr lang="zh-CN" altLang="en-US"/>
              <a:t>传递性：对流图中任意结点</a:t>
            </a:r>
            <a:r>
              <a:rPr lang="en-US" altLang="zh-CN"/>
              <a:t>a</a:t>
            </a:r>
            <a:r>
              <a:rPr lang="zh-CN" altLang="en-US"/>
              <a:t>、</a:t>
            </a:r>
            <a:r>
              <a:rPr lang="en-US" altLang="zh-CN"/>
              <a:t>b</a:t>
            </a:r>
            <a:r>
              <a:rPr lang="zh-CN" altLang="en-US"/>
              <a:t>、</a:t>
            </a:r>
            <a:r>
              <a:rPr lang="en-US" altLang="zh-CN"/>
              <a:t>c</a:t>
            </a:r>
            <a:r>
              <a:rPr lang="zh-CN" altLang="en-US"/>
              <a:t>，若存在</a:t>
            </a:r>
            <a:r>
              <a:rPr lang="en-US" altLang="zh-CN"/>
              <a:t>a DOM b</a:t>
            </a:r>
            <a:r>
              <a:rPr lang="zh-CN" altLang="en-US"/>
              <a:t>和</a:t>
            </a:r>
            <a:r>
              <a:rPr lang="en-US" altLang="zh-CN"/>
              <a:t>b DOM c, </a:t>
            </a:r>
            <a:r>
              <a:rPr lang="zh-CN" altLang="en-US"/>
              <a:t>则必有</a:t>
            </a:r>
            <a:r>
              <a:rPr lang="en-US" altLang="zh-CN"/>
              <a:t>a DOM c</a:t>
            </a:r>
            <a:r>
              <a:rPr lang="zh-CN" altLang="en-US"/>
              <a:t>。</a:t>
            </a:r>
          </a:p>
          <a:p>
            <a:pPr algn="just" eaLnBrk="1" hangingPunct="1">
              <a:lnSpc>
                <a:spcPct val="120000"/>
              </a:lnSpc>
              <a:spcBef>
                <a:spcPct val="50000"/>
              </a:spcBef>
            </a:pPr>
            <a:r>
              <a:rPr lang="zh-CN" altLang="en-US"/>
              <a:t>　　</a:t>
            </a:r>
            <a:r>
              <a:rPr lang="en-US" altLang="zh-CN"/>
              <a:t>(3) </a:t>
            </a:r>
            <a:r>
              <a:rPr lang="zh-CN" altLang="en-US"/>
              <a:t>反对称性：若存在</a:t>
            </a:r>
            <a:r>
              <a:rPr lang="en-US" altLang="zh-CN"/>
              <a:t>a DOM b</a:t>
            </a:r>
            <a:r>
              <a:rPr lang="zh-CN" altLang="en-US"/>
              <a:t>和</a:t>
            </a:r>
            <a:r>
              <a:rPr lang="en-US" altLang="zh-CN"/>
              <a:t>b DOM a</a:t>
            </a:r>
            <a:r>
              <a:rPr lang="zh-CN" altLang="en-US"/>
              <a:t>，则必有</a:t>
            </a:r>
            <a:r>
              <a:rPr lang="en-US" altLang="zh-CN"/>
              <a:t>a=b</a:t>
            </a:r>
            <a:r>
              <a:rPr lang="zh-CN" altLang="en-US"/>
              <a:t>。</a:t>
            </a:r>
          </a:p>
          <a:p>
            <a:pPr algn="just" eaLnBrk="1" hangingPunct="1">
              <a:lnSpc>
                <a:spcPct val="120000"/>
              </a:lnSpc>
              <a:spcBef>
                <a:spcPct val="50000"/>
              </a:spcBef>
            </a:pPr>
            <a:r>
              <a:rPr lang="zh-CN" altLang="en-US"/>
              <a:t>　　因此，关系</a:t>
            </a:r>
            <a:r>
              <a:rPr lang="en-US" altLang="zh-CN"/>
              <a:t>DOM</a:t>
            </a:r>
            <a:r>
              <a:rPr lang="zh-CN" altLang="en-US"/>
              <a:t>是一个偏序关系，任何结点</a:t>
            </a:r>
            <a:r>
              <a:rPr lang="en-US" altLang="zh-CN"/>
              <a:t>n</a:t>
            </a:r>
            <a:r>
              <a:rPr lang="zh-CN" altLang="en-US"/>
              <a:t>的必经结点集是一个有序集。</a:t>
            </a:r>
          </a:p>
          <a:p>
            <a:pPr algn="just" eaLnBrk="1" hangingPunct="1">
              <a:lnSpc>
                <a:spcPct val="120000"/>
              </a:lnSpc>
              <a:spcBef>
                <a:spcPct val="50000"/>
              </a:spcBef>
            </a:pPr>
            <a:r>
              <a:rPr lang="zh-CN" altLang="en-US">
                <a:ea typeface="黑体" panose="02010609060101010101" pitchFamily="49" charset="-122"/>
              </a:rPr>
              <a:t>　　例</a:t>
            </a:r>
            <a:r>
              <a:rPr lang="en-US" altLang="zh-CN">
                <a:ea typeface="黑体" panose="02010609060101010101" pitchFamily="49" charset="-122"/>
              </a:rPr>
              <a:t>5.2</a:t>
            </a:r>
            <a:r>
              <a:rPr lang="en-US" altLang="zh-CN"/>
              <a:t>  </a:t>
            </a:r>
            <a:r>
              <a:rPr lang="zh-CN" altLang="en-US"/>
              <a:t>求图</a:t>
            </a:r>
            <a:r>
              <a:rPr lang="en-US" altLang="zh-CN"/>
              <a:t>5–4</a:t>
            </a:r>
            <a:r>
              <a:rPr lang="zh-CN" altLang="en-US"/>
              <a:t>中流图各结点的</a:t>
            </a:r>
            <a:r>
              <a:rPr lang="en-US" altLang="zh-CN"/>
              <a:t>D(n)</a:t>
            </a:r>
            <a:r>
              <a:rPr lang="zh-CN" altLang="en-US"/>
              <a:t>。</a:t>
            </a:r>
          </a:p>
        </p:txBody>
      </p:sp>
    </p:spTree>
  </p:cSld>
  <p:clrMapOvr>
    <a:masterClrMapping/>
  </p:clrMapOvr>
  <p:transition>
    <p:random/>
  </p:transition>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1028">
            <a:extLst>
              <a:ext uri="{FF2B5EF4-FFF2-40B4-BE49-F238E27FC236}">
                <a16:creationId xmlns:a16="http://schemas.microsoft.com/office/drawing/2014/main" id="{C657A9DB-4FD4-9FC8-354B-864A1158773A}"/>
              </a:ext>
            </a:extLst>
          </p:cNvPr>
          <p:cNvSpPr txBox="1">
            <a:spLocks noChangeArrowheads="1"/>
          </p:cNvSpPr>
          <p:nvPr/>
        </p:nvSpPr>
        <p:spPr bwMode="auto">
          <a:xfrm>
            <a:off x="160338" y="260350"/>
            <a:ext cx="8809037" cy="666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a:t>
            </a:r>
            <a:r>
              <a:rPr lang="en-US" altLang="zh-CN"/>
              <a:t>[</a:t>
            </a:r>
            <a:r>
              <a:rPr lang="zh-CN" altLang="en-US">
                <a:ea typeface="黑体" panose="02010609060101010101" pitchFamily="49" charset="-122"/>
              </a:rPr>
              <a:t>解答</a:t>
            </a:r>
            <a:r>
              <a:rPr lang="en-US" altLang="zh-CN"/>
              <a:t>]  </a:t>
            </a:r>
            <a:r>
              <a:rPr lang="zh-CN" altLang="en-US"/>
              <a:t>考察图</a:t>
            </a:r>
            <a:r>
              <a:rPr lang="en-US" altLang="zh-CN"/>
              <a:t>5–4</a:t>
            </a:r>
            <a:r>
              <a:rPr lang="zh-CN" altLang="en-US"/>
              <a:t>的流图并由必经结点的定义容易看出：首结点</a:t>
            </a:r>
            <a:r>
              <a:rPr lang="en-US" altLang="zh-CN"/>
              <a:t>1</a:t>
            </a:r>
            <a:r>
              <a:rPr lang="zh-CN" altLang="en-US"/>
              <a:t>是所有结点的必经结点；结点</a:t>
            </a:r>
            <a:r>
              <a:rPr lang="en-US" altLang="zh-CN"/>
              <a:t>2</a:t>
            </a:r>
            <a:r>
              <a:rPr lang="zh-CN" altLang="en-US"/>
              <a:t>是除去结点</a:t>
            </a:r>
            <a:r>
              <a:rPr lang="en-US" altLang="zh-CN"/>
              <a:t>1</a:t>
            </a:r>
            <a:r>
              <a:rPr lang="zh-CN" altLang="en-US"/>
              <a:t>之外所有结点的必经结点；结点</a:t>
            </a:r>
            <a:r>
              <a:rPr lang="en-US" altLang="zh-CN"/>
              <a:t>4</a:t>
            </a:r>
            <a:r>
              <a:rPr lang="zh-CN" altLang="en-US"/>
              <a:t>是结点</a:t>
            </a:r>
            <a:r>
              <a:rPr lang="en-US" altLang="zh-CN"/>
              <a:t>4</a:t>
            </a:r>
            <a:r>
              <a:rPr lang="zh-CN" altLang="en-US"/>
              <a:t>、</a:t>
            </a:r>
            <a:r>
              <a:rPr lang="en-US" altLang="zh-CN"/>
              <a:t>5</a:t>
            </a:r>
            <a:r>
              <a:rPr lang="zh-CN" altLang="en-US"/>
              <a:t>、</a:t>
            </a:r>
            <a:r>
              <a:rPr lang="en-US" altLang="zh-CN"/>
              <a:t>6</a:t>
            </a:r>
            <a:r>
              <a:rPr lang="zh-CN" altLang="en-US"/>
              <a:t>、</a:t>
            </a:r>
            <a:r>
              <a:rPr lang="en-US" altLang="zh-CN"/>
              <a:t>7</a:t>
            </a:r>
            <a:r>
              <a:rPr lang="zh-CN" altLang="en-US"/>
              <a:t>的必经结点；而结点</a:t>
            </a:r>
            <a:r>
              <a:rPr lang="en-US" altLang="zh-CN"/>
              <a:t>3</a:t>
            </a:r>
            <a:r>
              <a:rPr lang="zh-CN" altLang="en-US"/>
              <a:t>、</a:t>
            </a:r>
            <a:r>
              <a:rPr lang="en-US" altLang="zh-CN"/>
              <a:t>5</a:t>
            </a:r>
            <a:r>
              <a:rPr lang="zh-CN" altLang="en-US"/>
              <a:t>、</a:t>
            </a:r>
            <a:r>
              <a:rPr lang="en-US" altLang="zh-CN"/>
              <a:t>6</a:t>
            </a:r>
            <a:r>
              <a:rPr lang="zh-CN" altLang="en-US"/>
              <a:t>、</a:t>
            </a:r>
            <a:r>
              <a:rPr lang="en-US" altLang="zh-CN"/>
              <a:t>7</a:t>
            </a:r>
            <a:r>
              <a:rPr lang="zh-CN" altLang="en-US"/>
              <a:t>都只是其自身的必经结点。因此，直接由定义和</a:t>
            </a:r>
            <a:r>
              <a:rPr lang="en-US" altLang="zh-CN"/>
              <a:t>DOM</a:t>
            </a:r>
            <a:r>
              <a:rPr lang="zh-CN" altLang="en-US"/>
              <a:t>的性质可求得：</a:t>
            </a:r>
          </a:p>
          <a:p>
            <a:pPr algn="just" eaLnBrk="1" hangingPunct="1">
              <a:lnSpc>
                <a:spcPct val="120000"/>
              </a:lnSpc>
            </a:pPr>
            <a:r>
              <a:rPr lang="zh-CN" altLang="en-US"/>
              <a:t>			</a:t>
            </a:r>
            <a:r>
              <a:rPr lang="en-US" altLang="zh-CN"/>
              <a:t>D(1)={1}</a:t>
            </a:r>
          </a:p>
          <a:p>
            <a:pPr algn="just" eaLnBrk="1" hangingPunct="1">
              <a:lnSpc>
                <a:spcPct val="120000"/>
              </a:lnSpc>
            </a:pPr>
            <a:r>
              <a:rPr lang="en-US" altLang="zh-CN"/>
              <a:t>			D(2)={1</a:t>
            </a:r>
            <a:r>
              <a:rPr lang="zh-CN" altLang="en-US"/>
              <a:t>，</a:t>
            </a:r>
            <a:r>
              <a:rPr lang="en-US" altLang="zh-CN"/>
              <a:t>2}</a:t>
            </a:r>
          </a:p>
          <a:p>
            <a:pPr algn="just" eaLnBrk="1" hangingPunct="1">
              <a:lnSpc>
                <a:spcPct val="120000"/>
              </a:lnSpc>
            </a:pPr>
            <a:r>
              <a:rPr lang="en-US" altLang="zh-CN"/>
              <a:t>			D(3)={1</a:t>
            </a:r>
            <a:r>
              <a:rPr lang="zh-CN" altLang="en-US"/>
              <a:t>，</a:t>
            </a:r>
            <a:r>
              <a:rPr lang="en-US" altLang="zh-CN"/>
              <a:t>2</a:t>
            </a:r>
            <a:r>
              <a:rPr lang="zh-CN" altLang="en-US"/>
              <a:t>，</a:t>
            </a:r>
            <a:r>
              <a:rPr lang="en-US" altLang="zh-CN"/>
              <a:t>3}</a:t>
            </a:r>
          </a:p>
          <a:p>
            <a:pPr algn="just" eaLnBrk="1" hangingPunct="1">
              <a:lnSpc>
                <a:spcPct val="120000"/>
              </a:lnSpc>
            </a:pPr>
            <a:r>
              <a:rPr lang="en-US" altLang="zh-CN"/>
              <a:t>			D(4)={1</a:t>
            </a:r>
            <a:r>
              <a:rPr lang="zh-CN" altLang="en-US"/>
              <a:t>，</a:t>
            </a:r>
            <a:r>
              <a:rPr lang="en-US" altLang="zh-CN"/>
              <a:t>2</a:t>
            </a:r>
            <a:r>
              <a:rPr lang="zh-CN" altLang="en-US"/>
              <a:t>，</a:t>
            </a:r>
            <a:r>
              <a:rPr lang="en-US" altLang="zh-CN"/>
              <a:t>4}</a:t>
            </a:r>
          </a:p>
          <a:p>
            <a:pPr algn="just" eaLnBrk="1" hangingPunct="1">
              <a:lnSpc>
                <a:spcPct val="120000"/>
              </a:lnSpc>
            </a:pPr>
            <a:r>
              <a:rPr lang="en-US" altLang="zh-CN"/>
              <a:t>			D(5)={1</a:t>
            </a:r>
            <a:r>
              <a:rPr lang="zh-CN" altLang="en-US"/>
              <a:t>，</a:t>
            </a:r>
            <a:r>
              <a:rPr lang="en-US" altLang="zh-CN"/>
              <a:t>2</a:t>
            </a:r>
            <a:r>
              <a:rPr lang="zh-CN" altLang="en-US"/>
              <a:t>，</a:t>
            </a:r>
            <a:r>
              <a:rPr lang="en-US" altLang="zh-CN"/>
              <a:t>4</a:t>
            </a:r>
            <a:r>
              <a:rPr lang="zh-CN" altLang="en-US"/>
              <a:t>，</a:t>
            </a:r>
            <a:r>
              <a:rPr lang="en-US" altLang="zh-CN"/>
              <a:t>5}</a:t>
            </a:r>
          </a:p>
          <a:p>
            <a:pPr algn="just" eaLnBrk="1" hangingPunct="1">
              <a:lnSpc>
                <a:spcPct val="120000"/>
              </a:lnSpc>
            </a:pPr>
            <a:r>
              <a:rPr lang="en-US" altLang="zh-CN"/>
              <a:t>			D(6)={1</a:t>
            </a:r>
            <a:r>
              <a:rPr lang="zh-CN" altLang="en-US"/>
              <a:t>，</a:t>
            </a:r>
            <a:r>
              <a:rPr lang="en-US" altLang="zh-CN"/>
              <a:t>2</a:t>
            </a:r>
            <a:r>
              <a:rPr lang="zh-CN" altLang="en-US"/>
              <a:t>，</a:t>
            </a:r>
            <a:r>
              <a:rPr lang="en-US" altLang="zh-CN"/>
              <a:t>4</a:t>
            </a:r>
            <a:r>
              <a:rPr lang="zh-CN" altLang="en-US"/>
              <a:t>，</a:t>
            </a:r>
            <a:r>
              <a:rPr lang="en-US" altLang="zh-CN"/>
              <a:t>6}</a:t>
            </a:r>
          </a:p>
          <a:p>
            <a:pPr algn="just" eaLnBrk="1" hangingPunct="1">
              <a:lnSpc>
                <a:spcPct val="120000"/>
              </a:lnSpc>
            </a:pPr>
            <a:r>
              <a:rPr lang="en-US" altLang="zh-CN"/>
              <a:t>			D(7)={1</a:t>
            </a:r>
            <a:r>
              <a:rPr lang="zh-CN" altLang="en-US"/>
              <a:t>，</a:t>
            </a:r>
            <a:r>
              <a:rPr lang="en-US" altLang="zh-CN"/>
              <a:t>2</a:t>
            </a:r>
            <a:r>
              <a:rPr lang="zh-CN" altLang="en-US"/>
              <a:t>，</a:t>
            </a:r>
            <a:r>
              <a:rPr lang="en-US" altLang="zh-CN"/>
              <a:t>4</a:t>
            </a:r>
            <a:r>
              <a:rPr lang="zh-CN" altLang="en-US"/>
              <a:t>，</a:t>
            </a:r>
            <a:r>
              <a:rPr lang="en-US" altLang="zh-CN"/>
              <a:t>7}</a:t>
            </a:r>
          </a:p>
          <a:p>
            <a:pPr algn="just" eaLnBrk="1" hangingPunct="1">
              <a:lnSpc>
                <a:spcPct val="120000"/>
              </a:lnSpc>
            </a:pPr>
            <a:r>
              <a:rPr lang="zh-CN" altLang="en-US"/>
              <a:t>下面我们给出求流图</a:t>
            </a:r>
            <a:r>
              <a:rPr lang="en-US" altLang="zh-CN"/>
              <a:t>G=(N</a:t>
            </a:r>
            <a:r>
              <a:rPr lang="zh-CN" altLang="en-US"/>
              <a:t>，</a:t>
            </a:r>
            <a:r>
              <a:rPr lang="en-US" altLang="zh-CN"/>
              <a:t>E</a:t>
            </a:r>
            <a:r>
              <a:rPr lang="zh-CN" altLang="en-US"/>
              <a:t>，</a:t>
            </a:r>
            <a:r>
              <a:rPr lang="en-US" altLang="zh-CN"/>
              <a:t>n</a:t>
            </a:r>
            <a:r>
              <a:rPr lang="en-US" altLang="zh-CN" baseline="-30000"/>
              <a:t>0</a:t>
            </a:r>
            <a:r>
              <a:rPr lang="en-US" altLang="zh-CN"/>
              <a:t>)</a:t>
            </a:r>
            <a:r>
              <a:rPr lang="zh-CN" altLang="en-US"/>
              <a:t>的所有结点</a:t>
            </a:r>
            <a:r>
              <a:rPr lang="en-US" altLang="zh-CN"/>
              <a:t>n</a:t>
            </a:r>
            <a:r>
              <a:rPr lang="zh-CN" altLang="en-US"/>
              <a:t>的必经结点集</a:t>
            </a:r>
            <a:r>
              <a:rPr lang="en-US" altLang="zh-CN"/>
              <a:t>D(n)</a:t>
            </a:r>
            <a:r>
              <a:rPr lang="zh-CN" altLang="en-US"/>
              <a:t>的算法；其中，</a:t>
            </a:r>
            <a:r>
              <a:rPr lang="en-US" altLang="zh-CN"/>
              <a:t>P(n)</a:t>
            </a:r>
            <a:r>
              <a:rPr lang="zh-CN" altLang="en-US"/>
              <a:t>代表结点</a:t>
            </a:r>
            <a:r>
              <a:rPr lang="en-US" altLang="zh-CN"/>
              <a:t>n</a:t>
            </a:r>
            <a:r>
              <a:rPr lang="zh-CN" altLang="en-US"/>
              <a:t>的前驱结点集，它可以从边集</a:t>
            </a:r>
            <a:r>
              <a:rPr lang="en-US" altLang="zh-CN"/>
              <a:t>E</a:t>
            </a:r>
            <a:r>
              <a:rPr lang="zh-CN" altLang="en-US"/>
              <a:t>中直接求出。</a:t>
            </a:r>
          </a:p>
        </p:txBody>
      </p:sp>
    </p:spTree>
  </p:cSld>
  <p:clrMapOvr>
    <a:masterClrMapping/>
  </p:clrMapOvr>
  <p:transition>
    <p:random/>
  </p:transition>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a:extLst>
              <a:ext uri="{FF2B5EF4-FFF2-40B4-BE49-F238E27FC236}">
                <a16:creationId xmlns:a16="http://schemas.microsoft.com/office/drawing/2014/main" id="{53135C04-AF36-C850-5200-9D2B79E18870}"/>
              </a:ext>
            </a:extLst>
          </p:cNvPr>
          <p:cNvSpPr>
            <a:spLocks noChangeArrowheads="1"/>
          </p:cNvSpPr>
          <p:nvPr/>
        </p:nvSpPr>
        <p:spPr bwMode="auto">
          <a:xfrm>
            <a:off x="2124075" y="1039813"/>
            <a:ext cx="33750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pt-BR" altLang="zh-CN" sz="2000"/>
              <a:t>D(n</a:t>
            </a:r>
            <a:r>
              <a:rPr lang="pt-BR" altLang="zh-CN" sz="2000" baseline="-30000"/>
              <a:t>0</a:t>
            </a:r>
            <a:r>
              <a:rPr lang="pt-BR" altLang="zh-CN" sz="2000"/>
              <a:t>)</a:t>
            </a:r>
            <a:r>
              <a:rPr lang="pt-BR" altLang="zh-CN" sz="2000">
                <a:ea typeface="MS Mincho" panose="02020609040205080304" pitchFamily="49" charset="-128"/>
              </a:rPr>
              <a:t> </a:t>
            </a:r>
            <a:r>
              <a:rPr lang="pt-BR" altLang="zh-CN" sz="2000"/>
              <a:t>={n</a:t>
            </a:r>
            <a:r>
              <a:rPr lang="pt-BR" altLang="zh-CN" sz="2000" baseline="-30000"/>
              <a:t>0</a:t>
            </a:r>
            <a:r>
              <a:rPr lang="pt-BR" altLang="zh-CN" sz="2000"/>
              <a:t>};</a:t>
            </a:r>
          </a:p>
          <a:p>
            <a:r>
              <a:rPr lang="pt-BR" altLang="zh-CN" sz="2000"/>
              <a:t>for(</a:t>
            </a:r>
            <a:r>
              <a:rPr lang="pt-BR" altLang="zh-CN" sz="2000">
                <a:ea typeface="MS Mincho" panose="02020609040205080304" pitchFamily="49" charset="-128"/>
              </a:rPr>
              <a:t> </a:t>
            </a:r>
            <a:r>
              <a:rPr lang="pt-BR" altLang="zh-CN" sz="2000"/>
              <a:t>n∈N−{n</a:t>
            </a:r>
            <a:r>
              <a:rPr lang="pt-BR" altLang="zh-CN" sz="2000" baseline="-30000"/>
              <a:t>0</a:t>
            </a:r>
            <a:r>
              <a:rPr lang="pt-BR" altLang="zh-CN" sz="2000"/>
              <a:t>}</a:t>
            </a:r>
            <a:r>
              <a:rPr lang="pt-BR" altLang="zh-CN" sz="2000">
                <a:ea typeface="MS Mincho" panose="02020609040205080304" pitchFamily="49" charset="-128"/>
              </a:rPr>
              <a:t> </a:t>
            </a:r>
            <a:r>
              <a:rPr lang="pt-BR" altLang="zh-CN" sz="2000"/>
              <a:t>)  D(n)</a:t>
            </a:r>
            <a:r>
              <a:rPr lang="pt-BR" altLang="zh-CN" sz="2000">
                <a:ea typeface="MS Mincho" panose="02020609040205080304" pitchFamily="49" charset="-128"/>
              </a:rPr>
              <a:t> </a:t>
            </a:r>
            <a:r>
              <a:rPr lang="pt-BR" altLang="zh-CN" sz="2000"/>
              <a:t>=N;           //</a:t>
            </a:r>
            <a:r>
              <a:rPr lang="zh-CN" altLang="pt-BR" sz="2000"/>
              <a:t>置初值</a:t>
            </a:r>
          </a:p>
          <a:p>
            <a:r>
              <a:rPr lang="en-US" altLang="zh-CN" sz="2000"/>
              <a:t>change=true;</a:t>
            </a:r>
          </a:p>
          <a:p>
            <a:r>
              <a:rPr lang="en-US" altLang="zh-CN" sz="2000"/>
              <a:t>while(</a:t>
            </a:r>
            <a:r>
              <a:rPr lang="en-US" altLang="zh-CN" sz="2000">
                <a:ea typeface="MS Mincho" panose="02020609040205080304" pitchFamily="49" charset="-128"/>
              </a:rPr>
              <a:t> </a:t>
            </a:r>
            <a:r>
              <a:rPr lang="en-US" altLang="zh-CN" sz="2000"/>
              <a:t>change</a:t>
            </a:r>
            <a:r>
              <a:rPr lang="en-US" altLang="zh-CN" sz="2000">
                <a:ea typeface="MS Mincho" panose="02020609040205080304" pitchFamily="49" charset="-128"/>
              </a:rPr>
              <a:t> </a:t>
            </a:r>
            <a:r>
              <a:rPr lang="en-US" altLang="zh-CN" sz="2000"/>
              <a:t>)</a:t>
            </a:r>
          </a:p>
          <a:p>
            <a:r>
              <a:rPr lang="en-US" altLang="zh-CN" sz="2000"/>
              <a:t>{</a:t>
            </a:r>
          </a:p>
          <a:p>
            <a:r>
              <a:rPr lang="en-US" altLang="zh-CN" sz="2000"/>
              <a:t>   change=false;</a:t>
            </a:r>
          </a:p>
          <a:p>
            <a:r>
              <a:rPr lang="zh-CN" altLang="en-US" sz="2000"/>
              <a:t>　 </a:t>
            </a:r>
            <a:r>
              <a:rPr lang="en-US" altLang="zh-CN" sz="2000"/>
              <a:t>for(</a:t>
            </a:r>
            <a:r>
              <a:rPr lang="en-US" altLang="zh-CN" sz="2000">
                <a:ea typeface="MS Mincho" panose="02020609040205080304" pitchFamily="49" charset="-128"/>
              </a:rPr>
              <a:t> </a:t>
            </a:r>
            <a:r>
              <a:rPr lang="en-US" altLang="zh-CN" sz="2000"/>
              <a:t>n∈N−{n</a:t>
            </a:r>
            <a:r>
              <a:rPr lang="en-US" altLang="zh-CN" sz="2000" baseline="-30000"/>
              <a:t>0</a:t>
            </a:r>
            <a:r>
              <a:rPr lang="en-US" altLang="zh-CN" sz="2000"/>
              <a:t>}</a:t>
            </a:r>
            <a:r>
              <a:rPr lang="en-US" altLang="zh-CN" sz="2000">
                <a:ea typeface="MS Mincho" panose="02020609040205080304" pitchFamily="49" charset="-128"/>
              </a:rPr>
              <a:t> </a:t>
            </a:r>
            <a:r>
              <a:rPr lang="en-US" altLang="zh-CN" sz="2000"/>
              <a:t>)</a:t>
            </a:r>
          </a:p>
          <a:p>
            <a:r>
              <a:rPr lang="en-US" altLang="zh-CN" sz="2000"/>
              <a:t>   {</a:t>
            </a:r>
          </a:p>
          <a:p>
            <a:r>
              <a:rPr lang="en-US" altLang="zh-CN" sz="2000"/>
              <a:t>                new={n}              ;</a:t>
            </a:r>
          </a:p>
        </p:txBody>
      </p:sp>
      <p:graphicFrame>
        <p:nvGraphicFramePr>
          <p:cNvPr id="2050" name="Object 5">
            <a:extLst>
              <a:ext uri="{FF2B5EF4-FFF2-40B4-BE49-F238E27FC236}">
                <a16:creationId xmlns:a16="http://schemas.microsoft.com/office/drawing/2014/main" id="{E8C304C8-5D18-A1DB-063C-A7D3A6B0F34E}"/>
              </a:ext>
            </a:extLst>
          </p:cNvPr>
          <p:cNvGraphicFramePr>
            <a:graphicFrameLocks noChangeAspect="1"/>
          </p:cNvGraphicFramePr>
          <p:nvPr/>
        </p:nvGraphicFramePr>
        <p:xfrm>
          <a:off x="4221163" y="3940175"/>
          <a:ext cx="638175" cy="333375"/>
        </p:xfrm>
        <a:graphic>
          <a:graphicData uri="http://schemas.openxmlformats.org/presentationml/2006/ole">
            <mc:AlternateContent xmlns:mc="http://schemas.openxmlformats.org/markup-compatibility/2006">
              <mc:Choice xmlns:v="urn:schemas-microsoft-com:vml" Requires="v">
                <p:oleObj name="公式" r:id="rId2" imgW="634725" imgH="330057" progId="Equation.3">
                  <p:embed/>
                </p:oleObj>
              </mc:Choice>
              <mc:Fallback>
                <p:oleObj name="公式" r:id="rId2" imgW="634725" imgH="330057" progId="Equation.3">
                  <p:embed/>
                  <p:pic>
                    <p:nvPicPr>
                      <p:cNvPr id="2050" name="Object 5">
                        <a:extLst>
                          <a:ext uri="{FF2B5EF4-FFF2-40B4-BE49-F238E27FC236}">
                            <a16:creationId xmlns:a16="http://schemas.microsoft.com/office/drawing/2014/main" id="{E8C304C8-5D18-A1DB-063C-A7D3A6B0F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163" y="3940175"/>
                        <a:ext cx="638175"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7">
            <a:extLst>
              <a:ext uri="{FF2B5EF4-FFF2-40B4-BE49-F238E27FC236}">
                <a16:creationId xmlns:a16="http://schemas.microsoft.com/office/drawing/2014/main" id="{316FA1C4-8855-6D2F-AFEC-CA90E403859A}"/>
              </a:ext>
            </a:extLst>
          </p:cNvPr>
          <p:cNvSpPr>
            <a:spLocks noChangeArrowheads="1"/>
          </p:cNvSpPr>
          <p:nvPr/>
        </p:nvSpPr>
        <p:spPr bwMode="auto">
          <a:xfrm>
            <a:off x="1476375" y="4168775"/>
            <a:ext cx="3414713"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13335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1800"/>
          </a:p>
          <a:p>
            <a:r>
              <a:rPr lang="en-US" altLang="zh-CN" sz="2000"/>
              <a:t>if(</a:t>
            </a:r>
            <a:r>
              <a:rPr lang="en-US" altLang="zh-CN" sz="2000">
                <a:ea typeface="MS Mincho" panose="02020609040205080304" pitchFamily="49" charset="-128"/>
              </a:rPr>
              <a:t> </a:t>
            </a:r>
            <a:r>
              <a:rPr lang="en-US" altLang="zh-CN" sz="2000"/>
              <a:t>new!=D(n)</a:t>
            </a:r>
            <a:r>
              <a:rPr lang="en-US" altLang="zh-CN" sz="2000">
                <a:ea typeface="MS Mincho" panose="02020609040205080304" pitchFamily="49" charset="-128"/>
              </a:rPr>
              <a:t> </a:t>
            </a:r>
            <a:r>
              <a:rPr lang="en-US" altLang="zh-CN" sz="2000"/>
              <a:t>)</a:t>
            </a:r>
          </a:p>
          <a:p>
            <a:r>
              <a:rPr lang="en-US" altLang="zh-CN" sz="2000"/>
              <a:t>  {</a:t>
            </a:r>
          </a:p>
          <a:p>
            <a:r>
              <a:rPr lang="en-US" altLang="zh-CN" sz="2000"/>
              <a:t>         change=true;</a:t>
            </a:r>
          </a:p>
          <a:p>
            <a:r>
              <a:rPr lang="en-US" altLang="zh-CN" sz="2000"/>
              <a:t>         D(n)</a:t>
            </a:r>
            <a:r>
              <a:rPr lang="en-US" altLang="zh-CN" sz="2000">
                <a:ea typeface="MS Mincho" panose="02020609040205080304" pitchFamily="49" charset="-128"/>
              </a:rPr>
              <a:t> </a:t>
            </a:r>
            <a:r>
              <a:rPr lang="en-US" altLang="zh-CN" sz="2000"/>
              <a:t>=new;</a:t>
            </a:r>
          </a:p>
          <a:p>
            <a:r>
              <a:rPr lang="en-US" altLang="zh-CN" sz="2000"/>
              <a:t>   }</a:t>
            </a:r>
          </a:p>
          <a:p>
            <a:r>
              <a:rPr lang="en-US" altLang="zh-CN" sz="2000"/>
              <a:t>}</a:t>
            </a:r>
          </a:p>
          <a:p>
            <a:r>
              <a:rPr lang="en-US" altLang="zh-CN" sz="2000"/>
              <a:t>}</a:t>
            </a:r>
          </a:p>
        </p:txBody>
      </p:sp>
    </p:spTree>
  </p:cSld>
  <p:clrMapOvr>
    <a:masterClrMapping/>
  </p:clrMapOvr>
  <p:transition>
    <p:random/>
  </p:transition>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5" name="Group 6">
            <a:extLst>
              <a:ext uri="{FF2B5EF4-FFF2-40B4-BE49-F238E27FC236}">
                <a16:creationId xmlns:a16="http://schemas.microsoft.com/office/drawing/2014/main" id="{3407E812-3DB8-54C8-8BB8-F4F9D902B278}"/>
              </a:ext>
            </a:extLst>
          </p:cNvPr>
          <p:cNvGrpSpPr>
            <a:grpSpLocks/>
          </p:cNvGrpSpPr>
          <p:nvPr/>
        </p:nvGrpSpPr>
        <p:grpSpPr bwMode="auto">
          <a:xfrm>
            <a:off x="246063" y="304800"/>
            <a:ext cx="8723312" cy="6627813"/>
            <a:chOff x="155" y="192"/>
            <a:chExt cx="5495" cy="4175"/>
          </a:xfrm>
        </p:grpSpPr>
        <p:sp>
          <p:nvSpPr>
            <p:cNvPr id="3076" name="Text Box 4">
              <a:extLst>
                <a:ext uri="{FF2B5EF4-FFF2-40B4-BE49-F238E27FC236}">
                  <a16:creationId xmlns:a16="http://schemas.microsoft.com/office/drawing/2014/main" id="{BD3F3BC7-8816-AE43-887B-019194B160EC}"/>
                </a:ext>
              </a:extLst>
            </p:cNvPr>
            <p:cNvSpPr txBox="1">
              <a:spLocks noChangeArrowheads="1"/>
            </p:cNvSpPr>
            <p:nvPr/>
          </p:nvSpPr>
          <p:spPr bwMode="auto">
            <a:xfrm>
              <a:off x="155" y="192"/>
              <a:ext cx="5495" cy="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楷体_GB2312" pitchFamily="49" charset="-122"/>
                </a:rPr>
                <a:t>　　注意：由于算法中是利用所有前驱信息进行</a:t>
              </a:r>
              <a:r>
                <a:rPr lang="zh-CN" altLang="en-US"/>
                <a:t>∩</a:t>
              </a:r>
              <a:r>
                <a:rPr lang="zh-CN" altLang="en-US">
                  <a:ea typeface="楷体_GB2312" pitchFamily="49" charset="-122"/>
                </a:rPr>
                <a:t>运算来获得某结点对应的必经结点集的，因此迭代初值</a:t>
              </a:r>
              <a:r>
                <a:rPr lang="en-US" altLang="zh-CN">
                  <a:ea typeface="楷体_GB2312" pitchFamily="49" charset="-122"/>
                </a:rPr>
                <a:t>D(n</a:t>
              </a:r>
              <a:r>
                <a:rPr lang="en-US" altLang="zh-CN" baseline="-30000">
                  <a:ea typeface="楷体_GB2312" pitchFamily="49" charset="-122"/>
                </a:rPr>
                <a:t>i</a:t>
              </a:r>
              <a:r>
                <a:rPr lang="en-US" altLang="zh-CN">
                  <a:ea typeface="楷体_GB2312" pitchFamily="49" charset="-122"/>
                </a:rPr>
                <a:t>)</a:t>
              </a:r>
              <a:r>
                <a:rPr lang="zh-CN" altLang="en-US">
                  <a:ea typeface="楷体_GB2312" pitchFamily="49" charset="-122"/>
                </a:rPr>
                <a:t>必须取最大值，即全集</a:t>
              </a:r>
              <a:r>
                <a:rPr lang="en-US" altLang="zh-CN">
                  <a:ea typeface="楷体_GB2312" pitchFamily="49" charset="-122"/>
                </a:rPr>
                <a:t>N</a:t>
              </a:r>
              <a:r>
                <a:rPr lang="zh-CN" altLang="en-US">
                  <a:ea typeface="楷体_GB2312" pitchFamily="49" charset="-122"/>
                </a:rPr>
                <a:t>。此外，由</a:t>
              </a:r>
            </a:p>
            <a:p>
              <a:pPr algn="just" eaLnBrk="1" hangingPunct="1">
                <a:lnSpc>
                  <a:spcPct val="130000"/>
                </a:lnSpc>
                <a:spcBef>
                  <a:spcPct val="50000"/>
                </a:spcBef>
              </a:pPr>
              <a:endParaRPr lang="zh-CN" altLang="en-US"/>
            </a:p>
            <a:p>
              <a:pPr eaLnBrk="1" hangingPunct="1">
                <a:lnSpc>
                  <a:spcPct val="130000"/>
                </a:lnSpc>
                <a:spcBef>
                  <a:spcPct val="50000"/>
                </a:spcBef>
              </a:pPr>
              <a:r>
                <a:rPr lang="zh-CN" altLang="en-US">
                  <a:ea typeface="楷体_GB2312" pitchFamily="49" charset="-122"/>
                </a:rPr>
                <a:t>知表示结点</a:t>
              </a:r>
              <a:r>
                <a:rPr lang="en-US" altLang="zh-CN">
                  <a:ea typeface="楷体_GB2312" pitchFamily="49" charset="-122"/>
                </a:rPr>
                <a:t>n</a:t>
              </a:r>
              <a:r>
                <a:rPr lang="zh-CN" altLang="en-US">
                  <a:ea typeface="楷体_GB2312" pitchFamily="49" charset="-122"/>
                </a:rPr>
                <a:t>的所有前驱</a:t>
              </a:r>
              <a:r>
                <a:rPr lang="en-US" altLang="zh-CN">
                  <a:ea typeface="楷体_GB2312" pitchFamily="49" charset="-122"/>
                </a:rPr>
                <a:t>(</a:t>
              </a:r>
              <a:r>
                <a:rPr lang="zh-CN" altLang="en-US">
                  <a:ea typeface="楷体_GB2312" pitchFamily="49" charset="-122"/>
                </a:rPr>
                <a:t>即父结点</a:t>
              </a:r>
              <a:r>
                <a:rPr lang="en-US" altLang="zh-CN">
                  <a:ea typeface="楷体_GB2312" pitchFamily="49" charset="-122"/>
                </a:rPr>
                <a:t>)</a:t>
              </a:r>
              <a:r>
                <a:rPr lang="zh-CN" altLang="en-US">
                  <a:ea typeface="楷体_GB2312" pitchFamily="49" charset="-122"/>
                </a:rPr>
                <a:t>的必经结点集的交集即为</a:t>
              </a:r>
              <a:r>
                <a:rPr lang="en-US" altLang="zh-CN">
                  <a:ea typeface="楷体_GB2312" pitchFamily="49" charset="-122"/>
                </a:rPr>
                <a:t>n</a:t>
              </a:r>
              <a:r>
                <a:rPr lang="zh-CN" altLang="en-US">
                  <a:ea typeface="楷体_GB2312" pitchFamily="49" charset="-122"/>
                </a:rPr>
                <a:t>的必经结点集。由图</a:t>
              </a:r>
              <a:r>
                <a:rPr lang="en-US" altLang="zh-CN">
                  <a:ea typeface="楷体_GB2312" pitchFamily="49" charset="-122"/>
                </a:rPr>
                <a:t>5</a:t>
              </a:r>
              <a:r>
                <a:rPr lang="en-US" altLang="zh-CN"/>
                <a:t>–</a:t>
              </a:r>
              <a:r>
                <a:rPr lang="en-US" altLang="zh-CN">
                  <a:ea typeface="楷体_GB2312" pitchFamily="49" charset="-122"/>
                </a:rPr>
                <a:t>5</a:t>
              </a:r>
              <a:r>
                <a:rPr lang="zh-CN" altLang="en-US">
                  <a:ea typeface="楷体_GB2312" pitchFamily="49" charset="-122"/>
                </a:rPr>
                <a:t>可看出，</a:t>
              </a:r>
              <a:r>
                <a:rPr lang="en-US" altLang="zh-CN">
                  <a:ea typeface="楷体_GB2312" pitchFamily="49" charset="-122"/>
                </a:rPr>
                <a:t>n</a:t>
              </a:r>
              <a:r>
                <a:rPr lang="en-US" altLang="zh-CN" baseline="-30000">
                  <a:ea typeface="楷体_GB2312" pitchFamily="49" charset="-122"/>
                </a:rPr>
                <a:t>i</a:t>
              </a:r>
              <a:r>
                <a:rPr lang="zh-CN" altLang="en-US">
                  <a:ea typeface="楷体_GB2312" pitchFamily="49" charset="-122"/>
                </a:rPr>
                <a:t>为</a:t>
              </a:r>
              <a:r>
                <a:rPr lang="en-US" altLang="zh-CN">
                  <a:ea typeface="楷体_GB2312" pitchFamily="49" charset="-122"/>
                </a:rPr>
                <a:t>n</a:t>
              </a:r>
              <a:r>
                <a:rPr lang="en-US" altLang="zh-CN" baseline="-30000">
                  <a:ea typeface="楷体_GB2312" pitchFamily="49" charset="-122"/>
                </a:rPr>
                <a:t>j</a:t>
              </a:r>
              <a:r>
                <a:rPr lang="zh-CN" altLang="en-US">
                  <a:ea typeface="楷体_GB2312" pitchFamily="49" charset="-122"/>
                </a:rPr>
                <a:t>的必经结点</a:t>
              </a:r>
              <a:r>
                <a:rPr lang="en-US" altLang="zh-CN">
                  <a:ea typeface="楷体_GB2312" pitchFamily="49" charset="-122"/>
                </a:rPr>
                <a:t>(n</a:t>
              </a:r>
              <a:r>
                <a:rPr lang="en-US" altLang="zh-CN" baseline="-30000">
                  <a:ea typeface="楷体_GB2312" pitchFamily="49" charset="-122"/>
                </a:rPr>
                <a:t>i</a:t>
              </a:r>
              <a:r>
                <a:rPr lang="zh-CN" altLang="en-US">
                  <a:ea typeface="楷体_GB2312" pitchFamily="49" charset="-122"/>
                </a:rPr>
                <a:t>为结点</a:t>
              </a:r>
              <a:r>
                <a:rPr lang="en-US" altLang="zh-CN">
                  <a:ea typeface="楷体_GB2312" pitchFamily="49" charset="-122"/>
                </a:rPr>
                <a:t>n</a:t>
              </a:r>
              <a:r>
                <a:rPr lang="en-US" altLang="zh-CN" baseline="-30000">
                  <a:ea typeface="楷体_GB2312" pitchFamily="49" charset="-122"/>
                </a:rPr>
                <a:t>j</a:t>
              </a:r>
              <a:r>
                <a:rPr lang="zh-CN" altLang="en-US">
                  <a:ea typeface="楷体_GB2312" pitchFamily="49" charset="-122"/>
                </a:rPr>
                <a:t>所有前驱</a:t>
              </a:r>
              <a:r>
                <a:rPr lang="en-US" altLang="zh-CN">
                  <a:ea typeface="楷体_GB2312" pitchFamily="49" charset="-122"/>
                </a:rPr>
                <a:t>n</a:t>
              </a:r>
              <a:r>
                <a:rPr lang="en-US" altLang="zh-CN" baseline="-30000">
                  <a:ea typeface="楷体_GB2312" pitchFamily="49" charset="-122"/>
                </a:rPr>
                <a:t>k1</a:t>
              </a:r>
              <a:r>
                <a:rPr lang="zh-CN" altLang="en-US">
                  <a:latin typeface="宋体" panose="02010600030101010101" pitchFamily="2" charset="-122"/>
                </a:rPr>
                <a:t>～</a:t>
              </a:r>
              <a:r>
                <a:rPr lang="en-US" altLang="zh-CN">
                  <a:ea typeface="楷体_GB2312" pitchFamily="49" charset="-122"/>
                </a:rPr>
                <a:t>n</a:t>
              </a:r>
              <a:r>
                <a:rPr lang="en-US" altLang="zh-CN" baseline="-30000">
                  <a:ea typeface="楷体_GB2312" pitchFamily="49" charset="-122"/>
                </a:rPr>
                <a:t>kn</a:t>
              </a:r>
              <a:r>
                <a:rPr lang="zh-CN" altLang="en-US">
                  <a:ea typeface="楷体_GB2312" pitchFamily="49" charset="-122"/>
                </a:rPr>
                <a:t>必经结点集的交集</a:t>
              </a:r>
              <a:r>
                <a:rPr lang="en-US" altLang="zh-CN">
                  <a:ea typeface="楷体_GB2312" pitchFamily="49" charset="-122"/>
                </a:rPr>
                <a:t>)</a:t>
              </a:r>
              <a:r>
                <a:rPr lang="zh-CN" altLang="en-US">
                  <a:ea typeface="楷体_GB2312" pitchFamily="49" charset="-122"/>
                </a:rPr>
                <a:t>，而</a:t>
              </a:r>
              <a:r>
                <a:rPr lang="en-US" altLang="zh-CN">
                  <a:ea typeface="楷体_GB2312" pitchFamily="49" charset="-122"/>
                </a:rPr>
                <a:t>n</a:t>
              </a:r>
              <a:r>
                <a:rPr lang="en-US" altLang="zh-CN" baseline="-30000">
                  <a:ea typeface="楷体_GB2312" pitchFamily="49" charset="-122"/>
                </a:rPr>
                <a:t>k1</a:t>
              </a:r>
              <a:r>
                <a:rPr lang="zh-CN" altLang="en-US">
                  <a:latin typeface="宋体" panose="02010600030101010101" pitchFamily="2" charset="-122"/>
                </a:rPr>
                <a:t>～</a:t>
              </a:r>
              <a:r>
                <a:rPr lang="en-US" altLang="zh-CN">
                  <a:ea typeface="楷体_GB2312" pitchFamily="49" charset="-122"/>
                </a:rPr>
                <a:t>n</a:t>
              </a:r>
              <a:r>
                <a:rPr lang="en-US" altLang="zh-CN" baseline="-30000">
                  <a:ea typeface="楷体_GB2312" pitchFamily="49" charset="-122"/>
                </a:rPr>
                <a:t>kn</a:t>
              </a:r>
              <a:r>
                <a:rPr lang="zh-CN" altLang="en-US">
                  <a:ea typeface="楷体_GB2312" pitchFamily="49" charset="-122"/>
                </a:rPr>
                <a:t>都不是</a:t>
              </a:r>
              <a:r>
                <a:rPr lang="en-US" altLang="zh-CN">
                  <a:ea typeface="楷体_GB2312" pitchFamily="49" charset="-122"/>
                </a:rPr>
                <a:t>n</a:t>
              </a:r>
              <a:r>
                <a:rPr lang="en-US" altLang="zh-CN" baseline="-30000">
                  <a:ea typeface="楷体_GB2312" pitchFamily="49" charset="-122"/>
                </a:rPr>
                <a:t>j</a:t>
              </a:r>
              <a:r>
                <a:rPr lang="zh-CN" altLang="en-US">
                  <a:ea typeface="楷体_GB2312" pitchFamily="49" charset="-122"/>
                </a:rPr>
                <a:t>的必经结点。另一点要说明的是，因程序流图中有循环情况，所以后面计算的结点其必经结点集</a:t>
              </a:r>
              <a:r>
                <a:rPr lang="en-US" altLang="zh-CN">
                  <a:ea typeface="楷体_GB2312" pitchFamily="49" charset="-122"/>
                </a:rPr>
                <a:t>D(n</a:t>
              </a:r>
              <a:r>
                <a:rPr lang="en-US" altLang="zh-CN" baseline="-30000">
                  <a:ea typeface="楷体_GB2312" pitchFamily="49" charset="-122"/>
                </a:rPr>
                <a:t>j</a:t>
              </a:r>
              <a:r>
                <a:rPr lang="en-US" altLang="zh-CN">
                  <a:ea typeface="楷体_GB2312" pitchFamily="49" charset="-122"/>
                </a:rPr>
                <a:t>)</a:t>
              </a:r>
              <a:r>
                <a:rPr lang="zh-CN" altLang="en-US">
                  <a:ea typeface="楷体_GB2312" pitchFamily="49" charset="-122"/>
                </a:rPr>
                <a:t>的改变可能要影响到前面所计算的</a:t>
              </a:r>
              <a:r>
                <a:rPr lang="en-US" altLang="zh-CN">
                  <a:ea typeface="楷体_GB2312" pitchFamily="49" charset="-122"/>
                </a:rPr>
                <a:t>D(n</a:t>
              </a:r>
              <a:r>
                <a:rPr lang="en-US" altLang="zh-CN" baseline="-30000">
                  <a:ea typeface="楷体_GB2312" pitchFamily="49" charset="-122"/>
                </a:rPr>
                <a:t>i</a:t>
              </a:r>
              <a:r>
                <a:rPr lang="en-US" altLang="zh-CN">
                  <a:ea typeface="楷体_GB2312" pitchFamily="49" charset="-122"/>
                </a:rPr>
                <a:t>)</a:t>
              </a:r>
              <a:r>
                <a:rPr lang="zh-CN" altLang="en-US">
                  <a:ea typeface="楷体_GB2312" pitchFamily="49" charset="-122"/>
                </a:rPr>
                <a:t>值。因此，在一次迭代计算结束时，只要发现某一个</a:t>
              </a:r>
              <a:r>
                <a:rPr lang="en-US" altLang="zh-CN">
                  <a:ea typeface="楷体_GB2312" pitchFamily="49" charset="-122"/>
                </a:rPr>
                <a:t>D(n</a:t>
              </a:r>
              <a:r>
                <a:rPr lang="en-US" altLang="zh-CN" baseline="-30000">
                  <a:ea typeface="楷体_GB2312" pitchFamily="49" charset="-122"/>
                </a:rPr>
                <a:t>k</a:t>
              </a:r>
              <a:r>
                <a:rPr lang="en-US" altLang="zh-CN">
                  <a:ea typeface="楷体_GB2312" pitchFamily="49" charset="-122"/>
                </a:rPr>
                <a:t>)</a:t>
              </a:r>
              <a:r>
                <a:rPr lang="zh-CN" altLang="en-US">
                  <a:ea typeface="楷体_GB2312" pitchFamily="49" charset="-122"/>
                </a:rPr>
                <a:t>被改变，就必须进行下一次迭代来计算各结点的</a:t>
              </a:r>
              <a:r>
                <a:rPr lang="en-US" altLang="zh-CN">
                  <a:ea typeface="楷体_GB2312" pitchFamily="49" charset="-122"/>
                </a:rPr>
                <a:t>D(n)(</a:t>
              </a:r>
              <a:r>
                <a:rPr lang="zh-CN" altLang="en-US">
                  <a:ea typeface="楷体_GB2312" pitchFamily="49" charset="-122"/>
                </a:rPr>
                <a:t>即算法中的</a:t>
              </a:r>
              <a:r>
                <a:rPr lang="en-US" altLang="zh-CN">
                  <a:ea typeface="楷体_GB2312" pitchFamily="49" charset="-122"/>
                </a:rPr>
                <a:t>while</a:t>
              </a:r>
              <a:r>
                <a:rPr lang="zh-CN" altLang="en-US">
                  <a:ea typeface="楷体_GB2312" pitchFamily="49" charset="-122"/>
                </a:rPr>
                <a:t>循环继续执行</a:t>
              </a:r>
              <a:r>
                <a:rPr lang="en-US" altLang="zh-CN">
                  <a:ea typeface="楷体_GB2312" pitchFamily="49" charset="-122"/>
                </a:rPr>
                <a:t>)</a:t>
              </a:r>
              <a:r>
                <a:rPr lang="zh-CN" altLang="en-US">
                  <a:ea typeface="楷体_GB2312" pitchFamily="49" charset="-122"/>
                </a:rPr>
                <a:t>，直至全部结点的</a:t>
              </a:r>
              <a:r>
                <a:rPr lang="en-US" altLang="zh-CN">
                  <a:ea typeface="楷体_GB2312" pitchFamily="49" charset="-122"/>
                </a:rPr>
                <a:t>D(n)</a:t>
              </a:r>
              <a:r>
                <a:rPr lang="zh-CN" altLang="en-US">
                  <a:ea typeface="楷体_GB2312" pitchFamily="49" charset="-122"/>
                </a:rPr>
                <a:t>都不改变为止</a:t>
              </a:r>
              <a:r>
                <a:rPr lang="en-US" altLang="zh-CN">
                  <a:ea typeface="楷体_GB2312" pitchFamily="49" charset="-122"/>
                </a:rPr>
                <a:t>(</a:t>
              </a:r>
              <a:r>
                <a:rPr lang="zh-CN" altLang="en-US">
                  <a:ea typeface="楷体_GB2312" pitchFamily="49" charset="-122"/>
                </a:rPr>
                <a:t>即算法中的</a:t>
              </a:r>
              <a:r>
                <a:rPr lang="en-US" altLang="zh-CN">
                  <a:ea typeface="楷体_GB2312" pitchFamily="49" charset="-122"/>
                </a:rPr>
                <a:t>change</a:t>
              </a:r>
              <a:r>
                <a:rPr lang="zh-CN" altLang="en-US">
                  <a:ea typeface="楷体_GB2312" pitchFamily="49" charset="-122"/>
                </a:rPr>
                <a:t>值为</a:t>
              </a:r>
              <a:r>
                <a:rPr lang="en-US" altLang="zh-CN">
                  <a:ea typeface="楷体_GB2312" pitchFamily="49" charset="-122"/>
                </a:rPr>
                <a:t>false</a:t>
              </a:r>
              <a:r>
                <a:rPr lang="zh-CN" altLang="en-US">
                  <a:ea typeface="楷体_GB2312" pitchFamily="49" charset="-122"/>
                </a:rPr>
                <a:t>才结束算法的执行</a:t>
              </a:r>
              <a:r>
                <a:rPr lang="en-US" altLang="zh-CN">
                  <a:ea typeface="楷体_GB2312" pitchFamily="49" charset="-122"/>
                </a:rPr>
                <a:t>)</a:t>
              </a:r>
              <a:r>
                <a:rPr lang="zh-CN" altLang="en-US">
                  <a:ea typeface="楷体_GB2312" pitchFamily="49" charset="-122"/>
                </a:rPr>
                <a:t>。</a:t>
              </a:r>
              <a:r>
                <a:rPr lang="zh-CN" altLang="en-US"/>
                <a:t> </a:t>
              </a:r>
            </a:p>
          </p:txBody>
        </p:sp>
        <p:graphicFrame>
          <p:nvGraphicFramePr>
            <p:cNvPr id="3074" name="Object 5">
              <a:extLst>
                <a:ext uri="{FF2B5EF4-FFF2-40B4-BE49-F238E27FC236}">
                  <a16:creationId xmlns:a16="http://schemas.microsoft.com/office/drawing/2014/main" id="{D10BC861-3448-4F34-96D3-ACB973AE4D47}"/>
                </a:ext>
              </a:extLst>
            </p:cNvPr>
            <p:cNvGraphicFramePr>
              <a:graphicFrameLocks noChangeAspect="1"/>
            </p:cNvGraphicFramePr>
            <p:nvPr/>
          </p:nvGraphicFramePr>
          <p:xfrm>
            <a:off x="2496" y="1172"/>
            <a:ext cx="864" cy="499"/>
          </p:xfrm>
          <a:graphic>
            <a:graphicData uri="http://schemas.openxmlformats.org/presentationml/2006/ole">
              <mc:AlternateContent xmlns:mc="http://schemas.openxmlformats.org/markup-compatibility/2006">
                <mc:Choice xmlns:v="urn:schemas-microsoft-com:vml" Requires="v">
                  <p:oleObj name="图片" r:id="rId2" imgW="561960" imgH="324000" progId="Word.Picture.8">
                    <p:embed/>
                  </p:oleObj>
                </mc:Choice>
                <mc:Fallback>
                  <p:oleObj name="图片" r:id="rId2" imgW="561960" imgH="324000" progId="Word.Picture.8">
                    <p:embed/>
                    <p:pic>
                      <p:nvPicPr>
                        <p:cNvPr id="3074" name="Object 5">
                          <a:extLst>
                            <a:ext uri="{FF2B5EF4-FFF2-40B4-BE49-F238E27FC236}">
                              <a16:creationId xmlns:a16="http://schemas.microsoft.com/office/drawing/2014/main" id="{D10BC861-3448-4F34-96D3-ACB973AE4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 y="1172"/>
                          <a:ext cx="86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random/>
  </p:transition>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a:extLst>
              <a:ext uri="{FF2B5EF4-FFF2-40B4-BE49-F238E27FC236}">
                <a16:creationId xmlns:a16="http://schemas.microsoft.com/office/drawing/2014/main" id="{2831ACE1-A5BF-2BDC-1783-75763B6BFE11}"/>
              </a:ext>
            </a:extLst>
          </p:cNvPr>
          <p:cNvSpPr>
            <a:spLocks noChangeArrowheads="1"/>
          </p:cNvSpPr>
          <p:nvPr/>
        </p:nvSpPr>
        <p:spPr bwMode="auto">
          <a:xfrm>
            <a:off x="2555875" y="6140450"/>
            <a:ext cx="3956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图</a:t>
            </a:r>
            <a:r>
              <a:rPr lang="en-US" altLang="zh-CN"/>
              <a:t>5–5  n</a:t>
            </a:r>
            <a:r>
              <a:rPr lang="en-US" altLang="zh-CN" baseline="-30000"/>
              <a:t>i</a:t>
            </a:r>
            <a:r>
              <a:rPr lang="zh-CN" altLang="en-US"/>
              <a:t>为</a:t>
            </a:r>
            <a:r>
              <a:rPr lang="en-US" altLang="zh-CN"/>
              <a:t>n</a:t>
            </a:r>
            <a:r>
              <a:rPr lang="en-US" altLang="zh-CN" baseline="-30000"/>
              <a:t>j</a:t>
            </a:r>
            <a:r>
              <a:rPr lang="zh-CN" altLang="en-US"/>
              <a:t>的必经结点示意</a:t>
            </a:r>
          </a:p>
        </p:txBody>
      </p:sp>
      <p:pic>
        <p:nvPicPr>
          <p:cNvPr id="53251" name="Picture 5" descr="5-5">
            <a:extLst>
              <a:ext uri="{FF2B5EF4-FFF2-40B4-BE49-F238E27FC236}">
                <a16:creationId xmlns:a16="http://schemas.microsoft.com/office/drawing/2014/main" id="{316E35CB-5FDA-ACF8-E2AC-4F310962D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15888"/>
            <a:ext cx="5564187"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a:extLst>
              <a:ext uri="{FF2B5EF4-FFF2-40B4-BE49-F238E27FC236}">
                <a16:creationId xmlns:a16="http://schemas.microsoft.com/office/drawing/2014/main" id="{812480EF-EC10-6EA3-9A3E-CF27208E4E73}"/>
              </a:ext>
            </a:extLst>
          </p:cNvPr>
          <p:cNvSpPr txBox="1">
            <a:spLocks noChangeArrowheads="1"/>
          </p:cNvSpPr>
          <p:nvPr/>
        </p:nvSpPr>
        <p:spPr bwMode="auto">
          <a:xfrm>
            <a:off x="188913" y="392113"/>
            <a:ext cx="87376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zh-CN" altLang="en-US">
                <a:ea typeface="黑体" panose="02010609060101010101" pitchFamily="49" charset="-122"/>
              </a:rPr>
              <a:t>　　例</a:t>
            </a:r>
            <a:r>
              <a:rPr lang="en-US" altLang="zh-CN">
                <a:ea typeface="黑体" panose="02010609060101010101" pitchFamily="49" charset="-122"/>
              </a:rPr>
              <a:t>5.3</a:t>
            </a:r>
            <a:r>
              <a:rPr lang="en-US" altLang="zh-CN"/>
              <a:t>  </a:t>
            </a:r>
            <a:r>
              <a:rPr lang="zh-CN" altLang="en-US"/>
              <a:t>应用求流图必经结点集的算法求图</a:t>
            </a:r>
            <a:r>
              <a:rPr lang="en-US" altLang="zh-CN"/>
              <a:t>5–4</a:t>
            </a:r>
            <a:r>
              <a:rPr lang="zh-CN" altLang="en-US"/>
              <a:t>所示程序流图各结点</a:t>
            </a:r>
            <a:r>
              <a:rPr lang="en-US" altLang="zh-CN"/>
              <a:t>n</a:t>
            </a:r>
            <a:r>
              <a:rPr lang="zh-CN" altLang="en-US"/>
              <a:t>的</a:t>
            </a:r>
            <a:r>
              <a:rPr lang="en-US" altLang="zh-CN"/>
              <a:t>D(n)</a:t>
            </a:r>
            <a:r>
              <a:rPr lang="zh-CN" altLang="en-US"/>
              <a:t>。</a:t>
            </a:r>
          </a:p>
          <a:p>
            <a:pPr algn="just" eaLnBrk="1" hangingPunct="1">
              <a:lnSpc>
                <a:spcPct val="125000"/>
              </a:lnSpc>
            </a:pPr>
            <a:r>
              <a:rPr lang="zh-CN" altLang="en-US"/>
              <a:t>　　</a:t>
            </a:r>
            <a:r>
              <a:rPr lang="en-US" altLang="zh-CN"/>
              <a:t>[</a:t>
            </a:r>
            <a:r>
              <a:rPr lang="zh-CN" altLang="en-US">
                <a:ea typeface="黑体" panose="02010609060101010101" pitchFamily="49" charset="-122"/>
              </a:rPr>
              <a:t>解答</a:t>
            </a:r>
            <a:r>
              <a:rPr lang="en-US" altLang="zh-CN"/>
              <a:t>]  </a:t>
            </a:r>
            <a:r>
              <a:rPr lang="zh-CN" altLang="en-US"/>
              <a:t>算法求解过程如下：</a:t>
            </a:r>
          </a:p>
          <a:p>
            <a:pPr algn="just" eaLnBrk="1" hangingPunct="1">
              <a:lnSpc>
                <a:spcPct val="125000"/>
              </a:lnSpc>
            </a:pPr>
            <a:r>
              <a:rPr lang="zh-CN" altLang="en-US"/>
              <a:t>　　首先置初值：	</a:t>
            </a:r>
            <a:r>
              <a:rPr lang="en-US" altLang="zh-CN"/>
              <a:t>D(1)={1}</a:t>
            </a:r>
          </a:p>
          <a:p>
            <a:pPr algn="just" eaLnBrk="1" hangingPunct="1">
              <a:lnSpc>
                <a:spcPct val="125000"/>
              </a:lnSpc>
            </a:pPr>
            <a:r>
              <a:rPr lang="en-US" altLang="zh-CN"/>
              <a:t>                   		D(2)=D(3)=D(4)=D(5)=D(6)=D(7)</a:t>
            </a:r>
          </a:p>
          <a:p>
            <a:pPr algn="just" eaLnBrk="1" hangingPunct="1">
              <a:lnSpc>
                <a:spcPct val="125000"/>
              </a:lnSpc>
            </a:pPr>
            <a:r>
              <a:rPr lang="en-US" altLang="zh-CN"/>
              <a:t>                      		={1,2,3,4,5,6,7}</a:t>
            </a:r>
          </a:p>
          <a:p>
            <a:pPr algn="just" eaLnBrk="1" hangingPunct="1">
              <a:lnSpc>
                <a:spcPct val="125000"/>
              </a:lnSpc>
            </a:pPr>
            <a:r>
              <a:rPr lang="zh-CN" altLang="en-US"/>
              <a:t>置</a:t>
            </a:r>
            <a:r>
              <a:rPr lang="en-US" altLang="zh-CN"/>
              <a:t>change</a:t>
            </a:r>
            <a:r>
              <a:rPr lang="zh-CN" altLang="en-US"/>
              <a:t>为</a:t>
            </a:r>
            <a:r>
              <a:rPr lang="en-US" altLang="zh-CN"/>
              <a:t>false</a:t>
            </a:r>
            <a:r>
              <a:rPr lang="zh-CN" altLang="en-US"/>
              <a:t>，然后从结点</a:t>
            </a:r>
            <a:r>
              <a:rPr lang="en-US" altLang="zh-CN"/>
              <a:t>2</a:t>
            </a:r>
            <a:r>
              <a:rPr lang="zh-CN" altLang="en-US"/>
              <a:t>到结点</a:t>
            </a:r>
            <a:r>
              <a:rPr lang="en-US" altLang="zh-CN"/>
              <a:t>7</a:t>
            </a:r>
            <a:r>
              <a:rPr lang="zh-CN" altLang="en-US"/>
              <a:t>依次执行第二个</a:t>
            </a:r>
            <a:r>
              <a:rPr lang="en-US" altLang="zh-CN"/>
              <a:t>for</a:t>
            </a:r>
            <a:r>
              <a:rPr lang="zh-CN" altLang="en-US"/>
              <a:t>循环。</a:t>
            </a:r>
          </a:p>
          <a:p>
            <a:pPr eaLnBrk="1" hangingPunct="1">
              <a:lnSpc>
                <a:spcPct val="125000"/>
              </a:lnSpc>
            </a:pPr>
            <a:r>
              <a:rPr lang="zh-CN" altLang="en-US"/>
              <a:t>　　对结点</a:t>
            </a:r>
            <a:r>
              <a:rPr lang="en-US" altLang="zh-CN"/>
              <a:t>2</a:t>
            </a:r>
            <a:r>
              <a:rPr lang="zh-CN" altLang="en-US"/>
              <a:t>，因</a:t>
            </a:r>
            <a:r>
              <a:rPr lang="en-US" altLang="zh-CN"/>
              <a:t>new={2}∪D(1)∩D(4)={2}∪{1}∩{1,2,3,4,5,6,7}</a:t>
            </a:r>
          </a:p>
          <a:p>
            <a:pPr algn="just" eaLnBrk="1" hangingPunct="1">
              <a:lnSpc>
                <a:spcPct val="125000"/>
              </a:lnSpc>
            </a:pPr>
            <a:r>
              <a:rPr lang="en-US" altLang="zh-CN"/>
              <a:t>                     	</a:t>
            </a:r>
            <a:r>
              <a:rPr lang="zh-CN" altLang="en-US"/>
              <a:t>　        </a:t>
            </a:r>
            <a:r>
              <a:rPr lang="en-US" altLang="zh-CN"/>
              <a:t>={2}∪{1}={1,2}</a:t>
            </a:r>
          </a:p>
          <a:p>
            <a:pPr algn="just" eaLnBrk="1" hangingPunct="1">
              <a:lnSpc>
                <a:spcPct val="125000"/>
              </a:lnSpc>
            </a:pPr>
            <a:r>
              <a:rPr lang="zh-CN" altLang="en-US"/>
              <a:t>但迭代前</a:t>
            </a:r>
            <a:r>
              <a:rPr lang="en-US" altLang="zh-CN"/>
              <a:t>D(2)={1,2,3,4,5,6,7}</a:t>
            </a:r>
            <a:r>
              <a:rPr lang="zh-CN" altLang="en-US"/>
              <a:t>，故</a:t>
            </a:r>
            <a:r>
              <a:rPr lang="en-US" altLang="zh-CN"/>
              <a:t>D(2)≠new</a:t>
            </a:r>
            <a:r>
              <a:rPr lang="zh-CN" altLang="en-US"/>
              <a:t>，因此置</a:t>
            </a:r>
            <a:r>
              <a:rPr lang="en-US" altLang="zh-CN"/>
              <a:t>change=true</a:t>
            </a:r>
            <a:r>
              <a:rPr lang="zh-CN" altLang="en-US"/>
              <a:t>并令</a:t>
            </a:r>
            <a:r>
              <a:rPr lang="en-US" altLang="zh-CN"/>
              <a:t>D(2)={1,2}</a:t>
            </a:r>
            <a:r>
              <a:rPr lang="zh-CN" altLang="en-US"/>
              <a:t>。</a:t>
            </a:r>
          </a:p>
          <a:p>
            <a:pPr algn="just" eaLnBrk="1" hangingPunct="1">
              <a:lnSpc>
                <a:spcPct val="125000"/>
              </a:lnSpc>
            </a:pPr>
            <a:r>
              <a:rPr lang="zh-CN" altLang="en-US"/>
              <a:t>　　对结点</a:t>
            </a:r>
            <a:r>
              <a:rPr lang="en-US" altLang="zh-CN"/>
              <a:t>3</a:t>
            </a:r>
            <a:r>
              <a:rPr lang="zh-CN" altLang="en-US"/>
              <a:t>，因      </a:t>
            </a:r>
            <a:r>
              <a:rPr lang="en-US" altLang="zh-CN"/>
              <a:t>new={3}∪D(2)={3}∪{1,2}={1,2,3}</a:t>
            </a:r>
          </a:p>
          <a:p>
            <a:pPr algn="just" eaLnBrk="1" hangingPunct="1">
              <a:lnSpc>
                <a:spcPct val="125000"/>
              </a:lnSpc>
            </a:pPr>
            <a:r>
              <a:rPr lang="zh-CN" altLang="en-US"/>
              <a:t>但迭代前</a:t>
            </a:r>
            <a:r>
              <a:rPr lang="en-US" altLang="zh-CN"/>
              <a:t>D(3)={1,2,3,4,5,6,7}</a:t>
            </a:r>
            <a:r>
              <a:rPr lang="zh-CN" altLang="en-US"/>
              <a:t>，故</a:t>
            </a:r>
            <a:r>
              <a:rPr lang="en-US" altLang="zh-CN"/>
              <a:t>D(3) ≠new</a:t>
            </a:r>
            <a:r>
              <a:rPr lang="zh-CN" altLang="en-US"/>
              <a:t>，因此令</a:t>
            </a:r>
            <a:r>
              <a:rPr lang="en-US" altLang="zh-CN"/>
              <a:t>D(3)={1, 2, 3}</a:t>
            </a:r>
            <a:r>
              <a:rPr lang="zh-CN" altLang="en-US"/>
              <a:t>。</a:t>
            </a:r>
          </a:p>
        </p:txBody>
      </p:sp>
    </p:spTree>
  </p:cSld>
  <p:clrMapOvr>
    <a:masterClrMapping/>
  </p:clrMapOvr>
  <p:transition>
    <p:random/>
  </p:transition>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a:extLst>
              <a:ext uri="{FF2B5EF4-FFF2-40B4-BE49-F238E27FC236}">
                <a16:creationId xmlns:a16="http://schemas.microsoft.com/office/drawing/2014/main" id="{712D3311-2F41-A9B3-088C-6BB236B1A54C}"/>
              </a:ext>
            </a:extLst>
          </p:cNvPr>
          <p:cNvSpPr txBox="1">
            <a:spLocks noChangeArrowheads="1"/>
          </p:cNvSpPr>
          <p:nvPr/>
        </p:nvSpPr>
        <p:spPr bwMode="auto">
          <a:xfrm>
            <a:off x="200025" y="549275"/>
            <a:ext cx="869315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其余各结点按照上述步骤可求出：</a:t>
            </a:r>
          </a:p>
          <a:p>
            <a:pPr algn="just" eaLnBrk="1" hangingPunct="1">
              <a:lnSpc>
                <a:spcPct val="150000"/>
              </a:lnSpc>
            </a:pPr>
            <a:r>
              <a:rPr lang="en-US" altLang="zh-CN"/>
              <a:t>D(4)={4}∪D(2)∩D(3)∩D(7)={4}∪{1,2}∩{1,2,3}∩{1,2,3,4,5,6,7}={1,2,4}</a:t>
            </a:r>
          </a:p>
          <a:p>
            <a:pPr algn="just" eaLnBrk="1" hangingPunct="1">
              <a:lnSpc>
                <a:spcPct val="150000"/>
              </a:lnSpc>
            </a:pPr>
            <a:r>
              <a:rPr lang="en-US" altLang="zh-CN"/>
              <a:t>D(5)={5}∪D(4)={1,2,4,5}</a:t>
            </a:r>
          </a:p>
          <a:p>
            <a:pPr algn="just" eaLnBrk="1" hangingPunct="1">
              <a:lnSpc>
                <a:spcPct val="150000"/>
              </a:lnSpc>
            </a:pPr>
            <a:r>
              <a:rPr lang="en-US" altLang="zh-CN"/>
              <a:t>D(6)={6}∪D(4)={1,2,4,6}</a:t>
            </a:r>
          </a:p>
          <a:p>
            <a:pPr algn="just" eaLnBrk="1" hangingPunct="1">
              <a:lnSpc>
                <a:spcPct val="150000"/>
              </a:lnSpc>
            </a:pPr>
            <a:r>
              <a:rPr lang="en-US" altLang="zh-CN"/>
              <a:t>D(7)={7}∪D(5)∩D(6)={7}∪{1,2,4,5}∩{1,2,4,6}={1,2,4,7}</a:t>
            </a:r>
          </a:p>
          <a:p>
            <a:pPr algn="just" eaLnBrk="1" hangingPunct="1">
              <a:lnSpc>
                <a:spcPct val="150000"/>
              </a:lnSpc>
            </a:pPr>
            <a:r>
              <a:rPr lang="zh-CN" altLang="en-US"/>
              <a:t>　　一次迭代完毕后，因</a:t>
            </a:r>
            <a:r>
              <a:rPr lang="en-US" altLang="zh-CN"/>
              <a:t>change</a:t>
            </a:r>
            <a:r>
              <a:rPr lang="zh-CN" altLang="en-US"/>
              <a:t>为</a:t>
            </a:r>
            <a:r>
              <a:rPr lang="en-US" altLang="zh-CN"/>
              <a:t>true</a:t>
            </a:r>
            <a:r>
              <a:rPr lang="zh-CN" altLang="en-US"/>
              <a:t>，故还要进行下一次迭代。</a:t>
            </a:r>
          </a:p>
          <a:p>
            <a:pPr algn="just" eaLnBrk="1" hangingPunct="1">
              <a:lnSpc>
                <a:spcPct val="150000"/>
              </a:lnSpc>
            </a:pPr>
            <a:r>
              <a:rPr lang="zh-CN" altLang="en-US"/>
              <a:t>　　先令</a:t>
            </a:r>
            <a:r>
              <a:rPr lang="en-US" altLang="zh-CN"/>
              <a:t>change</a:t>
            </a:r>
            <a:r>
              <a:rPr lang="zh-CN" altLang="en-US"/>
              <a:t>为</a:t>
            </a:r>
            <a:r>
              <a:rPr lang="en-US" altLang="zh-CN"/>
              <a:t>false</a:t>
            </a:r>
            <a:r>
              <a:rPr lang="zh-CN" altLang="en-US"/>
              <a:t>，然后继续从结点</a:t>
            </a:r>
            <a:r>
              <a:rPr lang="en-US" altLang="zh-CN"/>
              <a:t>2</a:t>
            </a:r>
            <a:r>
              <a:rPr lang="zh-CN" altLang="en-US"/>
              <a:t>到结点</a:t>
            </a:r>
            <a:r>
              <a:rPr lang="en-US" altLang="zh-CN"/>
              <a:t>7</a:t>
            </a:r>
            <a:r>
              <a:rPr lang="zh-CN" altLang="en-US"/>
              <a:t>依次执行第二个</a:t>
            </a:r>
            <a:r>
              <a:rPr lang="en-US" altLang="zh-CN"/>
              <a:t>for</a:t>
            </a:r>
            <a:r>
              <a:rPr lang="zh-CN" altLang="en-US"/>
              <a:t>循环。</a:t>
            </a:r>
          </a:p>
        </p:txBody>
      </p:sp>
    </p:spTree>
  </p:cSld>
  <p:clrMapOvr>
    <a:masterClrMapping/>
  </p:clrMapOvr>
  <p:transition>
    <p:random/>
  </p:transition>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a:extLst>
              <a:ext uri="{FF2B5EF4-FFF2-40B4-BE49-F238E27FC236}">
                <a16:creationId xmlns:a16="http://schemas.microsoft.com/office/drawing/2014/main" id="{61D70B65-0F99-8CE9-5267-F388479C39F0}"/>
              </a:ext>
            </a:extLst>
          </p:cNvPr>
          <p:cNvSpPr txBox="1">
            <a:spLocks noChangeArrowheads="1"/>
          </p:cNvSpPr>
          <p:nvPr/>
        </p:nvSpPr>
        <p:spPr bwMode="auto">
          <a:xfrm>
            <a:off x="203200" y="476250"/>
            <a:ext cx="8780463"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对结点</a:t>
            </a:r>
            <a:r>
              <a:rPr lang="en-US" altLang="zh-CN"/>
              <a:t>2</a:t>
            </a:r>
            <a:r>
              <a:rPr lang="zh-CN" altLang="en-US"/>
              <a:t>，因        </a:t>
            </a:r>
          </a:p>
          <a:p>
            <a:pPr algn="just" eaLnBrk="1" hangingPunct="1">
              <a:lnSpc>
                <a:spcPct val="150000"/>
              </a:lnSpc>
            </a:pPr>
            <a:r>
              <a:rPr lang="zh-CN" altLang="en-US"/>
              <a:t>	 </a:t>
            </a:r>
            <a:r>
              <a:rPr lang="en-US" altLang="zh-CN"/>
              <a:t>new={2}∪D(1)∩D(4) ={2}∪{1}∩{1,2,4}</a:t>
            </a:r>
          </a:p>
          <a:p>
            <a:pPr algn="just" eaLnBrk="1" hangingPunct="1">
              <a:lnSpc>
                <a:spcPct val="150000"/>
              </a:lnSpc>
            </a:pPr>
            <a:r>
              <a:rPr lang="en-US" altLang="zh-CN"/>
              <a:t>	</a:t>
            </a:r>
            <a:r>
              <a:rPr lang="zh-CN" altLang="en-US"/>
              <a:t>　   </a:t>
            </a:r>
            <a:r>
              <a:rPr lang="en-US" altLang="zh-CN"/>
              <a:t>={2}∪{1}={1,2}</a:t>
            </a:r>
          </a:p>
          <a:p>
            <a:pPr algn="just" eaLnBrk="1" hangingPunct="1">
              <a:lnSpc>
                <a:spcPct val="150000"/>
              </a:lnSpc>
            </a:pPr>
            <a:r>
              <a:rPr lang="zh-CN" altLang="en-US"/>
              <a:t>而迭代前</a:t>
            </a:r>
            <a:r>
              <a:rPr lang="en-US" altLang="zh-CN"/>
              <a:t>D(2)={1,2}</a:t>
            </a:r>
            <a:r>
              <a:rPr lang="zh-CN" altLang="en-US"/>
              <a:t>，所以</a:t>
            </a:r>
            <a:r>
              <a:rPr lang="en-US" altLang="zh-CN"/>
              <a:t>D(2)=new</a:t>
            </a:r>
            <a:r>
              <a:rPr lang="zh-CN" altLang="en-US"/>
              <a:t>，故</a:t>
            </a:r>
            <a:r>
              <a:rPr lang="en-US" altLang="zh-CN"/>
              <a:t>D(2)</a:t>
            </a:r>
            <a:r>
              <a:rPr lang="zh-CN" altLang="en-US"/>
              <a:t>不变。</a:t>
            </a:r>
          </a:p>
          <a:p>
            <a:pPr algn="just" eaLnBrk="1" hangingPunct="1">
              <a:lnSpc>
                <a:spcPct val="150000"/>
              </a:lnSpc>
            </a:pPr>
            <a:r>
              <a:rPr lang="zh-CN" altLang="en-US"/>
              <a:t>　　对结点</a:t>
            </a:r>
            <a:r>
              <a:rPr lang="en-US" altLang="zh-CN"/>
              <a:t>3</a:t>
            </a:r>
            <a:r>
              <a:rPr lang="zh-CN" altLang="en-US"/>
              <a:t>，因        </a:t>
            </a:r>
            <a:r>
              <a:rPr lang="en-US" altLang="zh-CN"/>
              <a:t>new={3}∪D(2) ={3}∪{1,2}={1,2,3}</a:t>
            </a:r>
          </a:p>
          <a:p>
            <a:pPr algn="just" eaLnBrk="1" hangingPunct="1">
              <a:lnSpc>
                <a:spcPct val="150000"/>
              </a:lnSpc>
            </a:pPr>
            <a:r>
              <a:rPr lang="zh-CN" altLang="en-US"/>
              <a:t>及迭代前</a:t>
            </a:r>
            <a:r>
              <a:rPr lang="en-US" altLang="zh-CN"/>
              <a:t>D(3)={1,2,3}</a:t>
            </a:r>
            <a:r>
              <a:rPr lang="zh-CN" altLang="en-US"/>
              <a:t>，所以</a:t>
            </a:r>
            <a:r>
              <a:rPr lang="en-US" altLang="zh-CN"/>
              <a:t>D(3)=new</a:t>
            </a:r>
            <a:r>
              <a:rPr lang="zh-CN" altLang="en-US"/>
              <a:t>，故</a:t>
            </a:r>
            <a:r>
              <a:rPr lang="en-US" altLang="zh-CN"/>
              <a:t>D(3)</a:t>
            </a:r>
            <a:r>
              <a:rPr lang="zh-CN" altLang="en-US"/>
              <a:t>不变。</a:t>
            </a:r>
          </a:p>
          <a:p>
            <a:pPr algn="just" eaLnBrk="1" hangingPunct="1">
              <a:lnSpc>
                <a:spcPct val="150000"/>
              </a:lnSpc>
            </a:pPr>
            <a:r>
              <a:rPr lang="zh-CN" altLang="en-US"/>
              <a:t>　　对其余结点</a:t>
            </a:r>
            <a:r>
              <a:rPr lang="en-US" altLang="zh-CN"/>
              <a:t>n(n=4</a:t>
            </a:r>
            <a:r>
              <a:rPr lang="zh-CN" altLang="en-US"/>
              <a:t>～</a:t>
            </a:r>
            <a:r>
              <a:rPr lang="en-US" altLang="zh-CN"/>
              <a:t>7)</a:t>
            </a:r>
            <a:r>
              <a:rPr lang="zh-CN" altLang="en-US"/>
              <a:t>求出的</a:t>
            </a:r>
            <a:r>
              <a:rPr lang="en-US" altLang="zh-CN"/>
              <a:t>new</a:t>
            </a:r>
            <a:r>
              <a:rPr lang="zh-CN" altLang="en-US"/>
              <a:t>均有</a:t>
            </a:r>
            <a:r>
              <a:rPr lang="en-US" altLang="zh-CN"/>
              <a:t>D(n)=new</a:t>
            </a:r>
            <a:r>
              <a:rPr lang="zh-CN" altLang="en-US"/>
              <a:t>，所以第二次迭代后</a:t>
            </a:r>
            <a:r>
              <a:rPr lang="en-US" altLang="zh-CN"/>
              <a:t>change</a:t>
            </a:r>
            <a:r>
              <a:rPr lang="zh-CN" altLang="en-US"/>
              <a:t>为</a:t>
            </a:r>
            <a:r>
              <a:rPr lang="en-US" altLang="zh-CN"/>
              <a:t>false</a:t>
            </a:r>
            <a:r>
              <a:rPr lang="zh-CN" altLang="en-US"/>
              <a:t>，迭代结束，第一次迭代求出的各个</a:t>
            </a:r>
            <a:r>
              <a:rPr lang="en-US" altLang="zh-CN"/>
              <a:t>D(n)</a:t>
            </a:r>
            <a:r>
              <a:rPr lang="zh-CN" altLang="en-US"/>
              <a:t>就是最后的结果。</a:t>
            </a:r>
          </a:p>
        </p:txBody>
      </p:sp>
    </p:spTree>
  </p:cSld>
  <p:clrMapOvr>
    <a:masterClrMapping/>
  </p:clrMapOvr>
  <p:transition>
    <p:random/>
  </p:transition>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a:extLst>
              <a:ext uri="{FF2B5EF4-FFF2-40B4-BE49-F238E27FC236}">
                <a16:creationId xmlns:a16="http://schemas.microsoft.com/office/drawing/2014/main" id="{F6271B28-C8FD-ED59-4423-C5AD1F5CABC9}"/>
              </a:ext>
            </a:extLst>
          </p:cNvPr>
          <p:cNvSpPr txBox="1">
            <a:spLocks noChangeArrowheads="1"/>
          </p:cNvSpPr>
          <p:nvPr/>
        </p:nvSpPr>
        <p:spPr bwMode="auto">
          <a:xfrm>
            <a:off x="203200" y="536575"/>
            <a:ext cx="87122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．回边</a:t>
            </a:r>
          </a:p>
          <a:p>
            <a:pPr algn="just" eaLnBrk="1" hangingPunct="1">
              <a:lnSpc>
                <a:spcPct val="130000"/>
              </a:lnSpc>
              <a:spcBef>
                <a:spcPct val="50000"/>
              </a:spcBef>
            </a:pPr>
            <a:r>
              <a:rPr lang="zh-CN" altLang="en-US"/>
              <a:t>　　查找循环的方法是：首先应用必经结点集来求出流图中的回边，然后利用回边找出流图中的循环。</a:t>
            </a:r>
          </a:p>
          <a:p>
            <a:pPr algn="just" eaLnBrk="1" hangingPunct="1">
              <a:lnSpc>
                <a:spcPct val="130000"/>
              </a:lnSpc>
              <a:spcBef>
                <a:spcPct val="50000"/>
              </a:spcBef>
            </a:pPr>
            <a:r>
              <a:rPr lang="zh-CN" altLang="en-US"/>
              <a:t>　　回边的定义如下：假设</a:t>
            </a:r>
            <a:r>
              <a:rPr lang="en-US" altLang="zh-CN"/>
              <a:t>a→b</a:t>
            </a:r>
            <a:r>
              <a:rPr lang="zh-CN" altLang="en-US"/>
              <a:t>是流图中一条有向边，如果</a:t>
            </a:r>
            <a:r>
              <a:rPr lang="en-US" altLang="zh-CN"/>
              <a:t>b DOM a</a:t>
            </a:r>
            <a:r>
              <a:rPr lang="zh-CN" altLang="en-US"/>
              <a:t>，则称</a:t>
            </a:r>
            <a:r>
              <a:rPr lang="en-US" altLang="zh-CN"/>
              <a:t>a→b</a:t>
            </a:r>
            <a:r>
              <a:rPr lang="zh-CN" altLang="en-US"/>
              <a:t>是流图中的一条回边。</a:t>
            </a:r>
          </a:p>
          <a:p>
            <a:pPr algn="just" eaLnBrk="1" hangingPunct="1">
              <a:lnSpc>
                <a:spcPct val="130000"/>
              </a:lnSpc>
              <a:spcBef>
                <a:spcPct val="50000"/>
              </a:spcBef>
            </a:pPr>
            <a:r>
              <a:rPr lang="zh-CN" altLang="en-US"/>
              <a:t>　　对于一已知流图</a:t>
            </a:r>
            <a:r>
              <a:rPr lang="en-US" altLang="zh-CN"/>
              <a:t>G</a:t>
            </a:r>
            <a:r>
              <a:rPr lang="zh-CN" altLang="en-US"/>
              <a:t>，只要求出各结点</a:t>
            </a:r>
            <a:r>
              <a:rPr lang="en-US" altLang="zh-CN"/>
              <a:t>n</a:t>
            </a:r>
            <a:r>
              <a:rPr lang="zh-CN" altLang="en-US"/>
              <a:t>的必经结点集，就可以立即求出流图中的所有回边。在求出流图</a:t>
            </a:r>
            <a:r>
              <a:rPr lang="en-US" altLang="zh-CN"/>
              <a:t>G</a:t>
            </a:r>
            <a:r>
              <a:rPr lang="zh-CN" altLang="en-US"/>
              <a:t>中的所有回边后，就可以求出流图中的循环。如果已知有向边</a:t>
            </a:r>
            <a:r>
              <a:rPr lang="en-US" altLang="zh-CN"/>
              <a:t>n→d</a:t>
            </a:r>
            <a:r>
              <a:rPr lang="zh-CN" altLang="en-US"/>
              <a:t>是一条回边，则由它组成的循环就是由结点</a:t>
            </a:r>
            <a:r>
              <a:rPr lang="en-US" altLang="zh-CN"/>
              <a:t>d</a:t>
            </a:r>
            <a:r>
              <a:rPr lang="zh-CN" altLang="en-US"/>
              <a:t>、结点</a:t>
            </a:r>
            <a:r>
              <a:rPr lang="en-US" altLang="zh-CN"/>
              <a:t>n</a:t>
            </a:r>
            <a:r>
              <a:rPr lang="zh-CN" altLang="en-US"/>
              <a:t>以及有通路到达</a:t>
            </a:r>
            <a:r>
              <a:rPr lang="en-US" altLang="zh-CN"/>
              <a:t>n</a:t>
            </a:r>
            <a:r>
              <a:rPr lang="zh-CN" altLang="en-US"/>
              <a:t>但该通路不经过</a:t>
            </a:r>
            <a:r>
              <a:rPr lang="en-US" altLang="zh-CN"/>
              <a:t>d</a:t>
            </a:r>
            <a:r>
              <a:rPr lang="zh-CN" altLang="en-US"/>
              <a:t>的所有结点组成的。</a:t>
            </a:r>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AutoShape 4">
            <a:extLst>
              <a:ext uri="{FF2B5EF4-FFF2-40B4-BE49-F238E27FC236}">
                <a16:creationId xmlns:a16="http://schemas.microsoft.com/office/drawing/2014/main" id="{E52B41FD-929F-0EE9-4C29-D2BBA054193C}"/>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47107" name="Text Box 5">
            <a:extLst>
              <a:ext uri="{FF2B5EF4-FFF2-40B4-BE49-F238E27FC236}">
                <a16:creationId xmlns:a16="http://schemas.microsoft.com/office/drawing/2014/main" id="{3BAAA16C-BDB3-2872-A061-0A002CCBC693}"/>
              </a:ext>
            </a:extLst>
          </p:cNvPr>
          <p:cNvSpPr txBox="1">
            <a:spLocks noChangeArrowheads="1"/>
          </p:cNvSpPr>
          <p:nvPr/>
        </p:nvSpPr>
        <p:spPr bwMode="auto">
          <a:xfrm>
            <a:off x="76200" y="1385888"/>
            <a:ext cx="335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u="none">
                <a:solidFill>
                  <a:srgbClr val="800080"/>
                </a:solidFill>
              </a:rPr>
              <a:t>2. NFA</a:t>
            </a:r>
            <a:r>
              <a:rPr lang="zh-CN" altLang="en-US" sz="2800" b="1" u="none">
                <a:solidFill>
                  <a:srgbClr val="800080"/>
                </a:solidFill>
              </a:rPr>
              <a:t>的确定化 </a:t>
            </a:r>
          </a:p>
        </p:txBody>
      </p:sp>
      <p:sp>
        <p:nvSpPr>
          <p:cNvPr id="47108" name="Text Box 6">
            <a:extLst>
              <a:ext uri="{FF2B5EF4-FFF2-40B4-BE49-F238E27FC236}">
                <a16:creationId xmlns:a16="http://schemas.microsoft.com/office/drawing/2014/main" id="{C9B23418-A357-C324-F51F-9AD98632CBE5}"/>
              </a:ext>
            </a:extLst>
          </p:cNvPr>
          <p:cNvSpPr txBox="1">
            <a:spLocks noChangeArrowheads="1"/>
          </p:cNvSpPr>
          <p:nvPr/>
        </p:nvSpPr>
        <p:spPr bwMode="auto">
          <a:xfrm>
            <a:off x="457200" y="1981200"/>
            <a:ext cx="815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u="none"/>
              <a:t>       NFA</a:t>
            </a:r>
            <a:r>
              <a:rPr lang="zh-CN" altLang="en-US" sz="2000" u="none"/>
              <a:t>的确定化是指</a:t>
            </a:r>
            <a:r>
              <a:rPr lang="zh-CN" altLang="en-US" sz="2000" b="1" i="1" u="none"/>
              <a:t>对给定的</a:t>
            </a:r>
            <a:r>
              <a:rPr lang="en-US" altLang="zh-CN" sz="2000" b="1" i="1" u="none"/>
              <a:t>NFA</a:t>
            </a:r>
            <a:r>
              <a:rPr lang="zh-CN" altLang="en-US" sz="2000" b="1" i="1" u="none"/>
              <a:t>都能相应地构造出一个与之等价的</a:t>
            </a:r>
            <a:r>
              <a:rPr lang="en-US" altLang="zh-CN" sz="2000" b="1" i="1" u="none"/>
              <a:t>DFA</a:t>
            </a:r>
            <a:r>
              <a:rPr lang="zh-CN" altLang="en-US" sz="2000" b="1" i="1" u="none"/>
              <a:t>，使它们能够识别相同的语言</a:t>
            </a:r>
            <a:r>
              <a:rPr lang="zh-CN" altLang="en-US" sz="2000" u="none"/>
              <a:t>。我们采用子集法来对</a:t>
            </a:r>
            <a:r>
              <a:rPr lang="en-US" altLang="zh-CN" sz="2000" u="none"/>
              <a:t>NFA M</a:t>
            </a:r>
            <a:r>
              <a:rPr lang="zh-CN" altLang="en-US" sz="2000" u="none"/>
              <a:t>确定化。</a:t>
            </a:r>
          </a:p>
        </p:txBody>
      </p:sp>
      <p:sp>
        <p:nvSpPr>
          <p:cNvPr id="47109" name="Text Box 7">
            <a:extLst>
              <a:ext uri="{FF2B5EF4-FFF2-40B4-BE49-F238E27FC236}">
                <a16:creationId xmlns:a16="http://schemas.microsoft.com/office/drawing/2014/main" id="{E4986C9F-48EC-8FCE-0D65-CA560E484F16}"/>
              </a:ext>
            </a:extLst>
          </p:cNvPr>
          <p:cNvSpPr txBox="1">
            <a:spLocks noChangeArrowheads="1"/>
          </p:cNvSpPr>
          <p:nvPr/>
        </p:nvSpPr>
        <p:spPr bwMode="auto">
          <a:xfrm>
            <a:off x="838200" y="2971800"/>
            <a:ext cx="777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000" u="none"/>
              <a:t>首先定义</a:t>
            </a:r>
            <a:r>
              <a:rPr lang="en-US" altLang="zh-CN" sz="2000" u="none"/>
              <a:t>FA M</a:t>
            </a:r>
            <a:r>
              <a:rPr lang="zh-CN" altLang="en-US" sz="2000" u="none"/>
              <a:t>的一个状态子集</a:t>
            </a:r>
            <a:r>
              <a:rPr lang="en-US" altLang="zh-CN" sz="2000" u="none"/>
              <a:t>I</a:t>
            </a:r>
            <a:r>
              <a:rPr lang="zh-CN" altLang="en-US" sz="2000" u="none"/>
              <a:t>的</a:t>
            </a:r>
            <a:r>
              <a:rPr lang="en-US" altLang="zh-CN" sz="2000" u="none"/>
              <a:t>ε_</a:t>
            </a:r>
            <a:r>
              <a:rPr lang="zh-CN" altLang="en-US" sz="2000" u="none"/>
              <a:t>闭包，即</a:t>
            </a:r>
            <a:r>
              <a:rPr lang="en-US" altLang="zh-CN" sz="2000" b="1" u="none">
                <a:solidFill>
                  <a:srgbClr val="FF0000"/>
                </a:solidFill>
              </a:rPr>
              <a:t>ε_CLOSURE(I)</a:t>
            </a:r>
            <a:r>
              <a:rPr lang="zh-CN" altLang="en-US" sz="2000" u="none"/>
              <a:t>，则：</a:t>
            </a:r>
          </a:p>
        </p:txBody>
      </p:sp>
      <p:sp>
        <p:nvSpPr>
          <p:cNvPr id="47110" name="Text Box 8">
            <a:extLst>
              <a:ext uri="{FF2B5EF4-FFF2-40B4-BE49-F238E27FC236}">
                <a16:creationId xmlns:a16="http://schemas.microsoft.com/office/drawing/2014/main" id="{AE0B4FB5-6CAF-AF9F-BA89-02926778931D}"/>
              </a:ext>
            </a:extLst>
          </p:cNvPr>
          <p:cNvSpPr txBox="1">
            <a:spLocks noChangeArrowheads="1"/>
          </p:cNvSpPr>
          <p:nvPr/>
        </p:nvSpPr>
        <p:spPr bwMode="auto">
          <a:xfrm>
            <a:off x="685800" y="3581400"/>
            <a:ext cx="80010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000" u="none"/>
              <a:t>（</a:t>
            </a:r>
            <a:r>
              <a:rPr lang="en-US" altLang="zh-CN" sz="2000" u="none"/>
              <a:t>1</a:t>
            </a:r>
            <a:r>
              <a:rPr lang="zh-CN" altLang="en-US" sz="2000" u="none"/>
              <a:t>）若</a:t>
            </a:r>
            <a:r>
              <a:rPr lang="en-US" altLang="zh-CN" sz="2000" u="none"/>
              <a:t>si∈I</a:t>
            </a:r>
            <a:r>
              <a:rPr lang="zh-CN" altLang="en-US" sz="2000" u="none"/>
              <a:t>，则</a:t>
            </a:r>
            <a:r>
              <a:rPr lang="en-US" altLang="zh-CN" sz="2000" u="none"/>
              <a:t>si∈ε_CLOSURE(I)</a:t>
            </a:r>
            <a:r>
              <a:rPr lang="zh-CN" altLang="en-US" sz="2000" u="none"/>
              <a:t>；</a:t>
            </a:r>
          </a:p>
          <a:p>
            <a:pPr eaLnBrk="1" hangingPunct="1">
              <a:lnSpc>
                <a:spcPct val="110000"/>
              </a:lnSpc>
            </a:pPr>
            <a:r>
              <a:rPr lang="zh-CN" altLang="en-US" sz="2000" u="none"/>
              <a:t>（</a:t>
            </a:r>
            <a:r>
              <a:rPr lang="en-US" altLang="zh-CN" sz="2000" u="none"/>
              <a:t>2</a:t>
            </a:r>
            <a:r>
              <a:rPr lang="zh-CN" altLang="en-US" sz="2000" u="none"/>
              <a:t>）若</a:t>
            </a:r>
            <a:r>
              <a:rPr lang="en-US" altLang="zh-CN" sz="2000" u="none"/>
              <a:t>si∈I</a:t>
            </a:r>
            <a:r>
              <a:rPr lang="zh-CN" altLang="en-US" sz="2000" u="none"/>
              <a:t>，则对从</a:t>
            </a:r>
            <a:r>
              <a:rPr lang="en-US" altLang="zh-CN" sz="2000" u="none"/>
              <a:t>si</a:t>
            </a:r>
            <a:r>
              <a:rPr lang="zh-CN" altLang="en-US" sz="2000" u="none"/>
              <a:t>出发经过</a:t>
            </a:r>
            <a:r>
              <a:rPr lang="en-US" altLang="zh-CN" sz="2000" u="none"/>
              <a:t>ε</a:t>
            </a:r>
            <a:r>
              <a:rPr lang="zh-CN" altLang="en-US" sz="2000" u="none"/>
              <a:t>通路所能到达的任何状态</a:t>
            </a:r>
            <a:r>
              <a:rPr lang="en-US" altLang="zh-CN" sz="2000" u="none"/>
              <a:t>sj</a:t>
            </a:r>
            <a:r>
              <a:rPr lang="zh-CN" altLang="en-US" sz="2000" u="none"/>
              <a:t>，都有</a:t>
            </a:r>
            <a:r>
              <a:rPr lang="en-US" altLang="zh-CN" sz="2000" u="none"/>
              <a:t>sj∈ε_CLOSURE(I)</a:t>
            </a:r>
            <a:r>
              <a:rPr lang="zh-CN" altLang="en-US" sz="2000" u="none"/>
              <a:t>。</a:t>
            </a:r>
          </a:p>
        </p:txBody>
      </p:sp>
      <p:sp>
        <p:nvSpPr>
          <p:cNvPr id="47111" name="Text Box 9">
            <a:extLst>
              <a:ext uri="{FF2B5EF4-FFF2-40B4-BE49-F238E27FC236}">
                <a16:creationId xmlns:a16="http://schemas.microsoft.com/office/drawing/2014/main" id="{AF96B08B-AB6E-08A3-BEF8-ADEBE65AD05C}"/>
              </a:ext>
            </a:extLst>
          </p:cNvPr>
          <p:cNvSpPr txBox="1">
            <a:spLocks noChangeArrowheads="1"/>
          </p:cNvSpPr>
          <p:nvPr/>
        </p:nvSpPr>
        <p:spPr bwMode="auto">
          <a:xfrm>
            <a:off x="838200" y="4800600"/>
            <a:ext cx="754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sz="2000" u="none"/>
              <a:t>其次，对</a:t>
            </a:r>
            <a:r>
              <a:rPr lang="en-US" altLang="zh-CN" sz="2000" u="none"/>
              <a:t>FA M</a:t>
            </a:r>
            <a:r>
              <a:rPr lang="zh-CN" altLang="en-US" sz="2000" u="none"/>
              <a:t>的一个状态子集</a:t>
            </a:r>
            <a:r>
              <a:rPr lang="en-US" altLang="zh-CN" sz="2000" u="none"/>
              <a:t>I</a:t>
            </a:r>
            <a:r>
              <a:rPr lang="zh-CN" altLang="en-US" sz="2000" u="none"/>
              <a:t>，若</a:t>
            </a:r>
            <a:r>
              <a:rPr lang="en-US" altLang="zh-CN" sz="2000" u="none"/>
              <a:t>a</a:t>
            </a:r>
            <a:r>
              <a:rPr lang="zh-CN" altLang="en-US" sz="2000" u="none"/>
              <a:t>是</a:t>
            </a:r>
            <a:r>
              <a:rPr lang="en-US" altLang="zh-CN" sz="2000" u="none"/>
              <a:t>Σ</a:t>
            </a:r>
            <a:r>
              <a:rPr lang="zh-CN" altLang="en-US" sz="2000" u="none"/>
              <a:t>中的一个字符，定义</a:t>
            </a:r>
          </a:p>
          <a:p>
            <a:pPr eaLnBrk="1" hangingPunct="1"/>
            <a:r>
              <a:rPr lang="zh-CN" altLang="en-US" sz="2000" u="none"/>
              <a:t>                                  </a:t>
            </a:r>
            <a:r>
              <a:rPr lang="en-US" altLang="zh-CN" sz="2000" u="none"/>
              <a:t>Ia=ε_CLOSURE(J)</a:t>
            </a:r>
          </a:p>
        </p:txBody>
      </p:sp>
      <p:sp>
        <p:nvSpPr>
          <p:cNvPr id="47112" name="Rectangle 10">
            <a:extLst>
              <a:ext uri="{FF2B5EF4-FFF2-40B4-BE49-F238E27FC236}">
                <a16:creationId xmlns:a16="http://schemas.microsoft.com/office/drawing/2014/main" id="{86A3ECF4-5633-6417-A21D-A15BC6AB153C}"/>
              </a:ext>
            </a:extLst>
          </p:cNvPr>
          <p:cNvSpPr>
            <a:spLocks noChangeArrowheads="1"/>
          </p:cNvSpPr>
          <p:nvPr/>
        </p:nvSpPr>
        <p:spPr bwMode="auto">
          <a:xfrm>
            <a:off x="457200" y="5715000"/>
            <a:ext cx="80914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000" u="none"/>
              <a:t>       </a:t>
            </a:r>
            <a:r>
              <a:rPr lang="zh-CN" altLang="en-US" sz="2000" u="none"/>
              <a:t>其中，</a:t>
            </a:r>
            <a:r>
              <a:rPr lang="en-US" altLang="zh-CN" sz="2000" u="none"/>
              <a:t>J</a:t>
            </a:r>
            <a:r>
              <a:rPr lang="zh-CN" altLang="en-US" sz="2000" u="none"/>
              <a:t>是所有那些可以从</a:t>
            </a:r>
            <a:r>
              <a:rPr lang="en-US" altLang="zh-CN" sz="2000" u="none"/>
              <a:t>I</a:t>
            </a:r>
            <a:r>
              <a:rPr lang="zh-CN" altLang="en-US" sz="2000" u="none"/>
              <a:t>中的某一状态出发经过有向边</a:t>
            </a:r>
            <a:r>
              <a:rPr lang="en-US" altLang="zh-CN" sz="2000" u="none"/>
              <a:t>a</a:t>
            </a:r>
            <a:r>
              <a:rPr lang="zh-CN" altLang="en-US" sz="2000" u="none"/>
              <a:t>而能到达的状态集。</a:t>
            </a:r>
          </a:p>
        </p:txBody>
      </p:sp>
    </p:spTree>
  </p:cSld>
  <p:clrMapOvr>
    <a:masterClrMapping/>
  </p:clrMapOvr>
  <p:transition>
    <p:random/>
  </p:transition>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5">
            <a:extLst>
              <a:ext uri="{FF2B5EF4-FFF2-40B4-BE49-F238E27FC236}">
                <a16:creationId xmlns:a16="http://schemas.microsoft.com/office/drawing/2014/main" id="{23D896AF-E44E-6392-D7D6-D9F70F118D27}"/>
              </a:ext>
            </a:extLst>
          </p:cNvPr>
          <p:cNvSpPr txBox="1">
            <a:spLocks noChangeArrowheads="1"/>
          </p:cNvSpPr>
          <p:nvPr/>
        </p:nvSpPr>
        <p:spPr bwMode="auto">
          <a:xfrm>
            <a:off x="261938" y="549275"/>
            <a:ext cx="8620125"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ea typeface="黑体" panose="02010609060101010101" pitchFamily="49" charset="-122"/>
              </a:rPr>
              <a:t>　　例</a:t>
            </a:r>
            <a:r>
              <a:rPr lang="en-US" altLang="zh-CN">
                <a:ea typeface="黑体" panose="02010609060101010101" pitchFamily="49" charset="-122"/>
              </a:rPr>
              <a:t>5.4</a:t>
            </a:r>
            <a:r>
              <a:rPr lang="en-US" altLang="zh-CN"/>
              <a:t>  </a:t>
            </a:r>
            <a:r>
              <a:rPr lang="zh-CN" altLang="en-US"/>
              <a:t>求出图</a:t>
            </a:r>
            <a:r>
              <a:rPr lang="en-US" altLang="zh-CN"/>
              <a:t>5–4</a:t>
            </a:r>
            <a:r>
              <a:rPr lang="zh-CN" altLang="en-US"/>
              <a:t>所示程序流图的所有回边。</a:t>
            </a:r>
          </a:p>
          <a:p>
            <a:pPr algn="just" eaLnBrk="1" hangingPunct="1">
              <a:lnSpc>
                <a:spcPct val="120000"/>
              </a:lnSpc>
              <a:spcBef>
                <a:spcPct val="50000"/>
              </a:spcBef>
            </a:pPr>
            <a:r>
              <a:rPr lang="zh-CN" altLang="en-US"/>
              <a:t>　　</a:t>
            </a:r>
            <a:r>
              <a:rPr lang="en-US" altLang="zh-CN"/>
              <a:t>[</a:t>
            </a:r>
            <a:r>
              <a:rPr lang="zh-CN" altLang="en-US">
                <a:ea typeface="黑体" panose="02010609060101010101" pitchFamily="49" charset="-122"/>
              </a:rPr>
              <a:t>解答</a:t>
            </a:r>
            <a:r>
              <a:rPr lang="en-US" altLang="zh-CN"/>
              <a:t>]  (1) </a:t>
            </a:r>
            <a:r>
              <a:rPr lang="zh-CN" altLang="en-US"/>
              <a:t>已知</a:t>
            </a:r>
            <a:r>
              <a:rPr lang="en-US" altLang="zh-CN"/>
              <a:t>D(6)={1,2,4,6}</a:t>
            </a:r>
            <a:r>
              <a:rPr lang="zh-CN" altLang="en-US"/>
              <a:t>，因存在</a:t>
            </a:r>
            <a:r>
              <a:rPr lang="en-US" altLang="zh-CN"/>
              <a:t>6→6</a:t>
            </a:r>
            <a:r>
              <a:rPr lang="zh-CN" altLang="en-US"/>
              <a:t>且</a:t>
            </a:r>
            <a:r>
              <a:rPr lang="en-US" altLang="zh-CN"/>
              <a:t>6 DOM 6</a:t>
            </a:r>
            <a:r>
              <a:rPr lang="zh-CN" altLang="en-US"/>
              <a:t>，故</a:t>
            </a:r>
            <a:r>
              <a:rPr lang="en-US" altLang="zh-CN"/>
              <a:t>6→6</a:t>
            </a:r>
            <a:r>
              <a:rPr lang="zh-CN" altLang="en-US"/>
              <a:t>是回边；</a:t>
            </a:r>
          </a:p>
          <a:p>
            <a:pPr algn="just" eaLnBrk="1" hangingPunct="1">
              <a:lnSpc>
                <a:spcPct val="120000"/>
              </a:lnSpc>
              <a:spcBef>
                <a:spcPct val="50000"/>
              </a:spcBef>
            </a:pPr>
            <a:r>
              <a:rPr lang="zh-CN" altLang="en-US"/>
              <a:t>　　</a:t>
            </a:r>
            <a:r>
              <a:rPr lang="en-US" altLang="zh-CN"/>
              <a:t>(2) </a:t>
            </a:r>
            <a:r>
              <a:rPr lang="zh-CN" altLang="en-US"/>
              <a:t>已知</a:t>
            </a:r>
            <a:r>
              <a:rPr lang="en-US" altLang="zh-CN"/>
              <a:t>D(7)={1,2,4,7}</a:t>
            </a:r>
            <a:r>
              <a:rPr lang="zh-CN" altLang="en-US"/>
              <a:t>，因存在</a:t>
            </a:r>
            <a:r>
              <a:rPr lang="en-US" altLang="zh-CN"/>
              <a:t>7→4</a:t>
            </a:r>
            <a:r>
              <a:rPr lang="zh-CN" altLang="en-US"/>
              <a:t>且</a:t>
            </a:r>
            <a:r>
              <a:rPr lang="en-US" altLang="zh-CN"/>
              <a:t>4 DOM 7</a:t>
            </a:r>
            <a:r>
              <a:rPr lang="zh-CN" altLang="en-US"/>
              <a:t>，故</a:t>
            </a:r>
            <a:r>
              <a:rPr lang="en-US" altLang="zh-CN"/>
              <a:t>7→4</a:t>
            </a:r>
            <a:r>
              <a:rPr lang="zh-CN" altLang="en-US"/>
              <a:t>是回边；</a:t>
            </a:r>
          </a:p>
          <a:p>
            <a:pPr algn="just" eaLnBrk="1" hangingPunct="1">
              <a:lnSpc>
                <a:spcPct val="120000"/>
              </a:lnSpc>
              <a:spcBef>
                <a:spcPct val="50000"/>
              </a:spcBef>
            </a:pPr>
            <a:r>
              <a:rPr lang="zh-CN" altLang="en-US"/>
              <a:t>　　</a:t>
            </a:r>
            <a:r>
              <a:rPr lang="en-US" altLang="zh-CN"/>
              <a:t>(3) </a:t>
            </a:r>
            <a:r>
              <a:rPr lang="zh-CN" altLang="en-US"/>
              <a:t>已知</a:t>
            </a:r>
            <a:r>
              <a:rPr lang="en-US" altLang="zh-CN"/>
              <a:t>D(4)={1,2,4}</a:t>
            </a:r>
            <a:r>
              <a:rPr lang="zh-CN" altLang="en-US"/>
              <a:t>，因存在</a:t>
            </a:r>
            <a:r>
              <a:rPr lang="en-US" altLang="zh-CN"/>
              <a:t>4→2</a:t>
            </a:r>
            <a:r>
              <a:rPr lang="zh-CN" altLang="en-US"/>
              <a:t>且</a:t>
            </a:r>
            <a:r>
              <a:rPr lang="en-US" altLang="zh-CN"/>
              <a:t>2 DOM 4</a:t>
            </a:r>
            <a:r>
              <a:rPr lang="zh-CN" altLang="en-US"/>
              <a:t>，故</a:t>
            </a:r>
            <a:r>
              <a:rPr lang="en-US" altLang="zh-CN"/>
              <a:t>4→2</a:t>
            </a:r>
            <a:r>
              <a:rPr lang="zh-CN" altLang="en-US"/>
              <a:t>是回边。</a:t>
            </a:r>
          </a:p>
          <a:p>
            <a:pPr algn="just" eaLnBrk="1" hangingPunct="1">
              <a:lnSpc>
                <a:spcPct val="120000"/>
              </a:lnSpc>
              <a:spcBef>
                <a:spcPct val="50000"/>
              </a:spcBef>
            </a:pPr>
            <a:r>
              <a:rPr lang="zh-CN" altLang="en-US"/>
              <a:t>　　容易看出，其它有向边都不是回边。</a:t>
            </a:r>
          </a:p>
        </p:txBody>
      </p:sp>
    </p:spTree>
  </p:cSld>
  <p:clrMapOvr>
    <a:masterClrMapping/>
  </p:clrMapOvr>
  <p:transition>
    <p:random/>
  </p:transition>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a:extLst>
              <a:ext uri="{FF2B5EF4-FFF2-40B4-BE49-F238E27FC236}">
                <a16:creationId xmlns:a16="http://schemas.microsoft.com/office/drawing/2014/main" id="{4E4CC991-AFDF-4C0D-341C-4B62B3A78F83}"/>
              </a:ext>
            </a:extLst>
          </p:cNvPr>
          <p:cNvSpPr txBox="1">
            <a:spLocks noChangeArrowheads="1"/>
          </p:cNvSpPr>
          <p:nvPr/>
        </p:nvSpPr>
        <p:spPr bwMode="auto">
          <a:xfrm>
            <a:off x="144463" y="668338"/>
            <a:ext cx="8824912"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a:t>　　寻找由回边组成循环的算法如下：</a:t>
            </a:r>
          </a:p>
          <a:p>
            <a:pPr algn="just" eaLnBrk="1" hangingPunct="1"/>
            <a:endParaRPr lang="zh-CN" altLang="en-US"/>
          </a:p>
          <a:p>
            <a:pPr algn="just" eaLnBrk="1" hangingPunct="1"/>
            <a:endParaRPr lang="zh-CN" altLang="en-US"/>
          </a:p>
          <a:p>
            <a:pPr lvl="1" eaLnBrk="1" hangingPunct="1"/>
            <a:r>
              <a:rPr lang="en-US" altLang="zh-CN"/>
              <a:t>void main( )</a:t>
            </a:r>
          </a:p>
          <a:p>
            <a:pPr lvl="1" eaLnBrk="1" hangingPunct="1"/>
            <a:r>
              <a:rPr lang="en-US" altLang="zh-CN"/>
              <a:t> {</a:t>
            </a:r>
          </a:p>
          <a:p>
            <a:pPr lvl="1" eaLnBrk="1" hangingPunct="1"/>
            <a:r>
              <a:rPr lang="en-US" altLang="zh-CN"/>
              <a:t>    stack=</a:t>
            </a:r>
            <a:r>
              <a:rPr lang="zh-CN" altLang="en-US"/>
              <a:t>空</a:t>
            </a:r>
            <a:r>
              <a:rPr lang="en-US" altLang="zh-CN"/>
              <a:t>;                   	//stack</a:t>
            </a:r>
            <a:r>
              <a:rPr lang="zh-CN" altLang="en-US"/>
              <a:t>是一个工作栈</a:t>
            </a:r>
          </a:p>
          <a:p>
            <a:pPr lvl="1" eaLnBrk="1" hangingPunct="1"/>
            <a:r>
              <a:rPr lang="zh-CN" altLang="en-US"/>
              <a:t>    </a:t>
            </a:r>
            <a:r>
              <a:rPr lang="en-US" altLang="zh-CN"/>
              <a:t>loop={d};                   	//loop</a:t>
            </a:r>
            <a:r>
              <a:rPr lang="zh-CN" altLang="en-US"/>
              <a:t>是所求的循环</a:t>
            </a:r>
          </a:p>
          <a:p>
            <a:pPr lvl="1" eaLnBrk="1" hangingPunct="1"/>
            <a:r>
              <a:rPr lang="zh-CN" altLang="en-US"/>
              <a:t>    </a:t>
            </a:r>
            <a:r>
              <a:rPr lang="en-US" altLang="zh-CN"/>
              <a:t>insert( m );</a:t>
            </a:r>
          </a:p>
          <a:p>
            <a:pPr lvl="1" eaLnBrk="1" hangingPunct="1"/>
            <a:r>
              <a:rPr lang="en-US" altLang="zh-CN"/>
              <a:t>    while( stack</a:t>
            </a:r>
            <a:r>
              <a:rPr lang="zh-CN" altLang="en-US"/>
              <a:t>非空 </a:t>
            </a:r>
            <a:r>
              <a:rPr lang="en-US" altLang="zh-CN"/>
              <a:t>)</a:t>
            </a:r>
          </a:p>
          <a:p>
            <a:pPr lvl="1" eaLnBrk="1" hangingPunct="1"/>
            <a:r>
              <a:rPr lang="en-US" altLang="zh-CN"/>
              <a:t>    {</a:t>
            </a:r>
          </a:p>
          <a:p>
            <a:pPr lvl="1" eaLnBrk="1" hangingPunct="1"/>
            <a:r>
              <a:rPr lang="en-US" altLang="zh-CN"/>
              <a:t>       </a:t>
            </a:r>
            <a:r>
              <a:rPr lang="zh-CN" altLang="en-US"/>
              <a:t>弹出</a:t>
            </a:r>
            <a:r>
              <a:rPr lang="en-US" altLang="zh-CN"/>
              <a:t>stack</a:t>
            </a:r>
            <a:r>
              <a:rPr lang="zh-CN" altLang="en-US"/>
              <a:t>栈顶元素</a:t>
            </a:r>
            <a:r>
              <a:rPr lang="en-US" altLang="zh-CN"/>
              <a:t>m;</a:t>
            </a:r>
          </a:p>
          <a:p>
            <a:pPr lvl="1" eaLnBrk="1" hangingPunct="1"/>
            <a:r>
              <a:rPr lang="en-US" altLang="zh-CN"/>
              <a:t>       for( p∈P( m ) )             	//P( m )</a:t>
            </a:r>
            <a:r>
              <a:rPr lang="zh-CN" altLang="en-US"/>
              <a:t>为结点</a:t>
            </a:r>
            <a:r>
              <a:rPr lang="en-US" altLang="zh-CN"/>
              <a:t>m</a:t>
            </a:r>
            <a:r>
              <a:rPr lang="zh-CN" altLang="en-US"/>
              <a:t>的前驱结点集</a:t>
            </a:r>
          </a:p>
          <a:p>
            <a:pPr lvl="1" eaLnBrk="1" hangingPunct="1"/>
            <a:r>
              <a:rPr lang="zh-CN" altLang="en-US"/>
              <a:t>         </a:t>
            </a:r>
            <a:r>
              <a:rPr lang="en-US" altLang="zh-CN"/>
              <a:t>insert( p );</a:t>
            </a:r>
          </a:p>
          <a:p>
            <a:pPr lvl="1" eaLnBrk="1" hangingPunct="1"/>
            <a:r>
              <a:rPr lang="en-US" altLang="zh-CN"/>
              <a:t>    }</a:t>
            </a:r>
          </a:p>
          <a:p>
            <a:pPr lvl="1" eaLnBrk="1" hangingPunct="1"/>
            <a:r>
              <a:rPr lang="en-US" altLang="zh-CN"/>
              <a:t> }</a:t>
            </a:r>
          </a:p>
        </p:txBody>
      </p:sp>
    </p:spTree>
  </p:cSld>
  <p:clrMapOvr>
    <a:masterClrMapping/>
  </p:clrMapOvr>
  <p:transition>
    <p:random/>
  </p:transition>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a:extLst>
              <a:ext uri="{FF2B5EF4-FFF2-40B4-BE49-F238E27FC236}">
                <a16:creationId xmlns:a16="http://schemas.microsoft.com/office/drawing/2014/main" id="{E2365BD8-2990-4B6B-5C6D-A6014FE3FA37}"/>
              </a:ext>
            </a:extLst>
          </p:cNvPr>
          <p:cNvSpPr txBox="1">
            <a:spLocks noChangeArrowheads="1"/>
          </p:cNvSpPr>
          <p:nvPr/>
        </p:nvSpPr>
        <p:spPr bwMode="auto">
          <a:xfrm>
            <a:off x="182563" y="404813"/>
            <a:ext cx="8782050"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eaLnBrk="1" hangingPunct="1"/>
            <a:r>
              <a:rPr lang="en-US" altLang="zh-CN"/>
              <a:t>void insert( m )</a:t>
            </a:r>
          </a:p>
          <a:p>
            <a:pPr lvl="2" eaLnBrk="1" hangingPunct="1"/>
            <a:r>
              <a:rPr lang="en-US" altLang="zh-CN"/>
              <a:t> {</a:t>
            </a:r>
          </a:p>
          <a:p>
            <a:pPr lvl="2" eaLnBrk="1" hangingPunct="1"/>
            <a:r>
              <a:rPr lang="en-US" altLang="zh-CN"/>
              <a:t>    if( mloop )</a:t>
            </a:r>
          </a:p>
          <a:p>
            <a:pPr lvl="2" eaLnBrk="1" hangingPunct="1"/>
            <a:r>
              <a:rPr lang="en-US" altLang="zh-CN"/>
              <a:t>    {</a:t>
            </a:r>
          </a:p>
          <a:p>
            <a:pPr lvl="2" eaLnBrk="1" hangingPunct="1"/>
            <a:r>
              <a:rPr lang="en-US" altLang="zh-CN"/>
              <a:t>       loop=loop∪{m};</a:t>
            </a:r>
          </a:p>
          <a:p>
            <a:pPr lvl="2" eaLnBrk="1" hangingPunct="1"/>
            <a:r>
              <a:rPr lang="zh-CN" altLang="en-US"/>
              <a:t>　　   把</a:t>
            </a:r>
            <a:r>
              <a:rPr lang="en-US" altLang="zh-CN"/>
              <a:t>m</a:t>
            </a:r>
            <a:r>
              <a:rPr lang="zh-CN" altLang="en-US"/>
              <a:t>压入栈</a:t>
            </a:r>
            <a:r>
              <a:rPr lang="en-US" altLang="zh-CN"/>
              <a:t>stack;</a:t>
            </a:r>
          </a:p>
          <a:p>
            <a:pPr lvl="2" eaLnBrk="1" hangingPunct="1"/>
            <a:r>
              <a:rPr lang="en-US" altLang="zh-CN"/>
              <a:t>    }</a:t>
            </a:r>
          </a:p>
          <a:p>
            <a:pPr lvl="2" eaLnBrk="1" hangingPunct="1"/>
            <a:r>
              <a:rPr lang="en-US" altLang="zh-CN"/>
              <a:t> }</a:t>
            </a:r>
          </a:p>
          <a:p>
            <a:pPr algn="just" eaLnBrk="1" hangingPunct="1">
              <a:lnSpc>
                <a:spcPct val="120000"/>
              </a:lnSpc>
              <a:spcBef>
                <a:spcPct val="5000"/>
              </a:spcBef>
            </a:pPr>
            <a:r>
              <a:rPr lang="zh-CN" altLang="en-US"/>
              <a:t>　　此算法中求回边</a:t>
            </a:r>
            <a:r>
              <a:rPr lang="en-US" altLang="zh-CN"/>
              <a:t>n→d</a:t>
            </a:r>
            <a:r>
              <a:rPr lang="zh-CN" altLang="en-US"/>
              <a:t>组成循环的所有结点的方法是：由于循环以</a:t>
            </a:r>
            <a:r>
              <a:rPr lang="en-US" altLang="zh-CN"/>
              <a:t>d</a:t>
            </a:r>
            <a:r>
              <a:rPr lang="zh-CN" altLang="en-US"/>
              <a:t>为其惟一入口，</a:t>
            </a:r>
            <a:r>
              <a:rPr lang="en-US" altLang="zh-CN"/>
              <a:t>n</a:t>
            </a:r>
            <a:r>
              <a:rPr lang="zh-CN" altLang="en-US"/>
              <a:t>是循环的一个出口，因而只要</a:t>
            </a:r>
            <a:r>
              <a:rPr lang="en-US" altLang="zh-CN"/>
              <a:t>n</a:t>
            </a:r>
            <a:r>
              <a:rPr lang="zh-CN" altLang="en-US"/>
              <a:t>不同时是循环入口</a:t>
            </a:r>
            <a:r>
              <a:rPr lang="en-US" altLang="zh-CN"/>
              <a:t>d</a:t>
            </a:r>
            <a:r>
              <a:rPr lang="zh-CN" altLang="en-US"/>
              <a:t>，那么</a:t>
            </a:r>
            <a:r>
              <a:rPr lang="en-US" altLang="zh-CN"/>
              <a:t>n</a:t>
            </a:r>
            <a:r>
              <a:rPr lang="zh-CN" altLang="en-US"/>
              <a:t>的所有前驱就应属于循环。在求出</a:t>
            </a:r>
            <a:r>
              <a:rPr lang="en-US" altLang="zh-CN"/>
              <a:t>n</a:t>
            </a:r>
            <a:r>
              <a:rPr lang="zh-CN" altLang="en-US"/>
              <a:t>的所有前驱之后，只要它们不是循环入口</a:t>
            </a:r>
            <a:r>
              <a:rPr lang="en-US" altLang="zh-CN"/>
              <a:t>d</a:t>
            </a:r>
            <a:r>
              <a:rPr lang="zh-CN" altLang="en-US"/>
              <a:t>，就应再继续求出它们的前驱，而这些新求出的所有前驱也应属于循环。然后再对新求出的所有前驱重复上述过程，直到所求出的前驱都是</a:t>
            </a:r>
            <a:r>
              <a:rPr lang="en-US" altLang="zh-CN"/>
              <a:t>d</a:t>
            </a:r>
            <a:r>
              <a:rPr lang="zh-CN" altLang="en-US"/>
              <a:t>为止。</a:t>
            </a:r>
          </a:p>
        </p:txBody>
      </p:sp>
    </p:spTree>
  </p:cSld>
  <p:clrMapOvr>
    <a:masterClrMapping/>
  </p:clrMapOvr>
  <p:transition>
    <p:random/>
  </p:transition>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4">
            <a:extLst>
              <a:ext uri="{FF2B5EF4-FFF2-40B4-BE49-F238E27FC236}">
                <a16:creationId xmlns:a16="http://schemas.microsoft.com/office/drawing/2014/main" id="{A55C6FBD-3FC2-9313-53B7-306A3AC348F4}"/>
              </a:ext>
            </a:extLst>
          </p:cNvPr>
          <p:cNvSpPr txBox="1">
            <a:spLocks noChangeArrowheads="1"/>
          </p:cNvSpPr>
          <p:nvPr/>
        </p:nvSpPr>
        <p:spPr bwMode="auto">
          <a:xfrm>
            <a:off x="160338" y="476250"/>
            <a:ext cx="8780462"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．可归约流图</a:t>
            </a:r>
          </a:p>
          <a:p>
            <a:pPr algn="just" eaLnBrk="1" hangingPunct="1">
              <a:lnSpc>
                <a:spcPct val="150000"/>
              </a:lnSpc>
              <a:spcBef>
                <a:spcPct val="50000"/>
              </a:spcBef>
            </a:pPr>
            <a:r>
              <a:rPr lang="zh-CN" altLang="en-US"/>
              <a:t>　　一个流图被称为可归约的，当且仅当流图中除去回边之外，其余的边构成一个无环路流图。例如，图</a:t>
            </a:r>
            <a:r>
              <a:rPr lang="en-US" altLang="zh-CN"/>
              <a:t>5–4</a:t>
            </a:r>
            <a:r>
              <a:rPr lang="zh-CN" altLang="en-US"/>
              <a:t>中的流图就是一个可归约流图，而图</a:t>
            </a:r>
            <a:r>
              <a:rPr lang="en-US" altLang="zh-CN"/>
              <a:t>5–6</a:t>
            </a:r>
            <a:r>
              <a:rPr lang="zh-CN" altLang="en-US"/>
              <a:t>则是一个不可归约流图，因为图</a:t>
            </a:r>
            <a:r>
              <a:rPr lang="en-US" altLang="zh-CN"/>
              <a:t>5–6</a:t>
            </a:r>
            <a:r>
              <a:rPr lang="zh-CN" altLang="en-US"/>
              <a:t>中虽然有</a:t>
            </a:r>
            <a:r>
              <a:rPr lang="en-US" altLang="zh-CN"/>
              <a:t>2→3</a:t>
            </a:r>
            <a:r>
              <a:rPr lang="zh-CN" altLang="en-US"/>
              <a:t>，但没有</a:t>
            </a:r>
            <a:r>
              <a:rPr lang="en-US" altLang="zh-CN"/>
              <a:t>3 DOM 2</a:t>
            </a:r>
            <a:r>
              <a:rPr lang="zh-CN" altLang="en-US"/>
              <a:t>，即</a:t>
            </a:r>
            <a:r>
              <a:rPr lang="en-US" altLang="zh-CN"/>
              <a:t>2→3</a:t>
            </a:r>
            <a:r>
              <a:rPr lang="zh-CN" altLang="en-US"/>
              <a:t>不是一个回边，对</a:t>
            </a:r>
            <a:r>
              <a:rPr lang="en-US" altLang="zh-CN"/>
              <a:t>3→2</a:t>
            </a:r>
            <a:r>
              <a:rPr lang="zh-CN" altLang="en-US"/>
              <a:t>也是如此。</a:t>
            </a:r>
          </a:p>
          <a:p>
            <a:pPr algn="just" eaLnBrk="1" hangingPunct="1">
              <a:lnSpc>
                <a:spcPct val="150000"/>
              </a:lnSpc>
              <a:spcBef>
                <a:spcPct val="50000"/>
              </a:spcBef>
            </a:pPr>
            <a:r>
              <a:rPr lang="zh-CN" altLang="en-US">
                <a:latin typeface="宋体" panose="02010600030101010101" pitchFamily="2" charset="-122"/>
              </a:rPr>
              <a:t>　　如果程序流图是可归约的，那么程序中任何可能反复执行的代码都会被求回边的算法纳入到一个循环当中。</a:t>
            </a:r>
            <a:endParaRPr lang="zh-CN" altLang="en-US"/>
          </a:p>
        </p:txBody>
      </p:sp>
    </p:spTree>
  </p:cSld>
  <p:clrMapOvr>
    <a:masterClrMapping/>
  </p:clrMapOvr>
  <p:transition>
    <p:random/>
  </p:transition>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a:extLst>
              <a:ext uri="{FF2B5EF4-FFF2-40B4-BE49-F238E27FC236}">
                <a16:creationId xmlns:a16="http://schemas.microsoft.com/office/drawing/2014/main" id="{5BFE90F1-2F80-C00A-E5CA-66EE15786D22}"/>
              </a:ext>
            </a:extLst>
          </p:cNvPr>
          <p:cNvSpPr txBox="1">
            <a:spLocks noChangeArrowheads="1"/>
          </p:cNvSpPr>
          <p:nvPr/>
        </p:nvSpPr>
        <p:spPr bwMode="auto">
          <a:xfrm>
            <a:off x="2286000" y="6067425"/>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5–6  </a:t>
            </a:r>
            <a:r>
              <a:rPr lang="zh-CN" altLang="en-US"/>
              <a:t>不可归约流图</a:t>
            </a:r>
          </a:p>
        </p:txBody>
      </p:sp>
      <p:pic>
        <p:nvPicPr>
          <p:cNvPr id="62467" name="Picture 5" descr="5-6">
            <a:extLst>
              <a:ext uri="{FF2B5EF4-FFF2-40B4-BE49-F238E27FC236}">
                <a16:creationId xmlns:a16="http://schemas.microsoft.com/office/drawing/2014/main" id="{A0E79B08-2E58-BFC3-82F6-B5F4AEFBD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95400"/>
            <a:ext cx="6399213"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a:extLst>
              <a:ext uri="{FF2B5EF4-FFF2-40B4-BE49-F238E27FC236}">
                <a16:creationId xmlns:a16="http://schemas.microsoft.com/office/drawing/2014/main" id="{21072054-5C8B-CEC1-7078-30FE3697EDF0}"/>
              </a:ext>
            </a:extLst>
          </p:cNvPr>
          <p:cNvSpPr txBox="1">
            <a:spLocks noChangeArrowheads="1"/>
          </p:cNvSpPr>
          <p:nvPr/>
        </p:nvSpPr>
        <p:spPr bwMode="auto">
          <a:xfrm>
            <a:off x="179388" y="550863"/>
            <a:ext cx="8664575"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可归约流图是一类非常重要的流图，从代码优化的角度来说，它具有下述重要的性质：</a:t>
            </a:r>
          </a:p>
          <a:p>
            <a:pPr algn="just" eaLnBrk="1" hangingPunct="1">
              <a:lnSpc>
                <a:spcPct val="140000"/>
              </a:lnSpc>
            </a:pPr>
            <a:r>
              <a:rPr lang="zh-CN" altLang="en-US"/>
              <a:t>　　</a:t>
            </a:r>
            <a:r>
              <a:rPr lang="en-US" altLang="zh-CN"/>
              <a:t>(1) </a:t>
            </a:r>
            <a:r>
              <a:rPr lang="zh-CN" altLang="en-US"/>
              <a:t>图中任何直观意义下的环路都属于我们所定义的循环。</a:t>
            </a:r>
          </a:p>
          <a:p>
            <a:pPr algn="just" eaLnBrk="1" hangingPunct="1">
              <a:lnSpc>
                <a:spcPct val="140000"/>
              </a:lnSpc>
            </a:pPr>
            <a:r>
              <a:rPr lang="zh-CN" altLang="en-US"/>
              <a:t>　　</a:t>
            </a:r>
            <a:r>
              <a:rPr lang="en-US" altLang="zh-CN"/>
              <a:t>(2) </a:t>
            </a:r>
            <a:r>
              <a:rPr lang="zh-CN" altLang="en-US"/>
              <a:t>只要找出图中的所有回边，对回边应用查找循环的方法，就可以找出流图中的所有循环。</a:t>
            </a:r>
          </a:p>
          <a:p>
            <a:pPr algn="just" eaLnBrk="1" hangingPunct="1">
              <a:lnSpc>
                <a:spcPct val="140000"/>
              </a:lnSpc>
            </a:pPr>
            <a:r>
              <a:rPr lang="zh-CN" altLang="en-US"/>
              <a:t>　　</a:t>
            </a:r>
            <a:r>
              <a:rPr lang="en-US" altLang="zh-CN"/>
              <a:t>(3) </a:t>
            </a:r>
            <a:r>
              <a:rPr lang="zh-CN" altLang="en-US"/>
              <a:t>图中任意两个循环要么嵌套，要么不相交</a:t>
            </a:r>
            <a:r>
              <a:rPr lang="en-US" altLang="zh-CN"/>
              <a:t>(</a:t>
            </a:r>
            <a:r>
              <a:rPr lang="zh-CN" altLang="en-US"/>
              <a:t>除了可能有公共的入口结点</a:t>
            </a:r>
            <a:r>
              <a:rPr lang="en-US" altLang="zh-CN"/>
              <a:t>)</a:t>
            </a:r>
            <a:r>
              <a:rPr lang="zh-CN" altLang="en-US"/>
              <a:t>，对这类流图进行循环优化较为容易。</a:t>
            </a:r>
          </a:p>
          <a:p>
            <a:pPr algn="just" eaLnBrk="1" hangingPunct="1">
              <a:lnSpc>
                <a:spcPct val="140000"/>
              </a:lnSpc>
            </a:pPr>
            <a:r>
              <a:rPr lang="zh-CN" altLang="en-US"/>
              <a:t>　　应用结构程序设计原则写出的程序，其流图总是可归约的；而应用高级语言写出的程序，其流图往往也是可归约的。</a:t>
            </a:r>
          </a:p>
        </p:txBody>
      </p:sp>
    </p:spTree>
  </p:cSld>
  <p:clrMapOvr>
    <a:masterClrMapping/>
  </p:clrMapOvr>
  <p:transition>
    <p:random/>
  </p:transition>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a:extLst>
              <a:ext uri="{FF2B5EF4-FFF2-40B4-BE49-F238E27FC236}">
                <a16:creationId xmlns:a16="http://schemas.microsoft.com/office/drawing/2014/main" id="{4AC56BAA-4553-C5A7-E3DD-376EEC921C18}"/>
              </a:ext>
            </a:extLst>
          </p:cNvPr>
          <p:cNvSpPr txBox="1">
            <a:spLocks noChangeArrowheads="1"/>
          </p:cNvSpPr>
          <p:nvPr/>
        </p:nvSpPr>
        <p:spPr bwMode="auto">
          <a:xfrm>
            <a:off x="217488" y="220663"/>
            <a:ext cx="8810625" cy="666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ea typeface="黑体" panose="02010609060101010101" pitchFamily="49" charset="-122"/>
              </a:rPr>
              <a:t>　　例</a:t>
            </a:r>
            <a:r>
              <a:rPr lang="en-US" altLang="zh-CN">
                <a:ea typeface="黑体" panose="02010609060101010101" pitchFamily="49" charset="-122"/>
              </a:rPr>
              <a:t>5.5</a:t>
            </a:r>
            <a:r>
              <a:rPr lang="en-US" altLang="zh-CN">
                <a:cs typeface="Times New Roman" panose="02020603050405020304" pitchFamily="18" charset="0"/>
              </a:rPr>
              <a:t>  </a:t>
            </a:r>
            <a:r>
              <a:rPr lang="zh-CN" altLang="en-US"/>
              <a:t>四元式序列如下：</a:t>
            </a:r>
            <a:endParaRPr lang="zh-CN" altLang="en-US">
              <a:cs typeface="Times New Roman" panose="02020603050405020304" pitchFamily="18" charset="0"/>
            </a:endParaRPr>
          </a:p>
          <a:p>
            <a:pPr algn="just"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(1)     	J=0</a:t>
            </a:r>
            <a:r>
              <a:rPr lang="zh-CN" altLang="en-US"/>
              <a:t>；</a:t>
            </a:r>
            <a:endParaRPr lang="zh-CN" altLang="en-US">
              <a:cs typeface="Times New Roman" panose="02020603050405020304" pitchFamily="18" charset="0"/>
            </a:endParaRPr>
          </a:p>
          <a:p>
            <a:pPr algn="just"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(2) L</a:t>
            </a:r>
            <a:r>
              <a:rPr lang="en-US" altLang="zh-CN" baseline="-30000">
                <a:cs typeface="Times New Roman" panose="02020603050405020304" pitchFamily="18" charset="0"/>
              </a:rPr>
              <a:t>1</a:t>
            </a:r>
            <a:r>
              <a:rPr lang="zh-CN" altLang="en-US"/>
              <a:t>：	</a:t>
            </a:r>
            <a:r>
              <a:rPr lang="en-US" altLang="zh-CN">
                <a:cs typeface="Times New Roman" panose="02020603050405020304" pitchFamily="18" charset="0"/>
              </a:rPr>
              <a:t>I=0</a:t>
            </a:r>
            <a:r>
              <a:rPr lang="zh-CN" altLang="en-US"/>
              <a:t>；</a:t>
            </a:r>
            <a:endParaRPr lang="zh-CN" altLang="en-US">
              <a:cs typeface="Times New Roman" panose="02020603050405020304" pitchFamily="18" charset="0"/>
            </a:endParaRPr>
          </a:p>
          <a:p>
            <a:pPr algn="just"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(3)     	if I&lt; 8 goto L</a:t>
            </a:r>
            <a:r>
              <a:rPr lang="en-US" altLang="zh-CN" baseline="-30000">
                <a:cs typeface="Times New Roman" panose="02020603050405020304" pitchFamily="18" charset="0"/>
              </a:rPr>
              <a:t>3;</a:t>
            </a:r>
            <a:endParaRPr lang="en-US" altLang="zh-CN">
              <a:cs typeface="Times New Roman" panose="02020603050405020304" pitchFamily="18" charset="0"/>
            </a:endParaRPr>
          </a:p>
          <a:p>
            <a:pPr algn="just"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(4) L</a:t>
            </a:r>
            <a:r>
              <a:rPr lang="en-US" altLang="zh-CN" baseline="-30000">
                <a:cs typeface="Times New Roman" panose="02020603050405020304" pitchFamily="18" charset="0"/>
              </a:rPr>
              <a:t>2</a:t>
            </a:r>
            <a:r>
              <a:rPr lang="zh-CN" altLang="en-US"/>
              <a:t>：	</a:t>
            </a:r>
            <a:r>
              <a:rPr lang="en-US" altLang="zh-CN">
                <a:cs typeface="Times New Roman" panose="02020603050405020304" pitchFamily="18" charset="0"/>
              </a:rPr>
              <a:t>A=B+C</a:t>
            </a:r>
            <a:r>
              <a:rPr lang="zh-CN" altLang="en-US"/>
              <a:t>；</a:t>
            </a:r>
            <a:endParaRPr lang="zh-CN" altLang="en-US">
              <a:cs typeface="Times New Roman" panose="02020603050405020304" pitchFamily="18" charset="0"/>
            </a:endParaRPr>
          </a:p>
          <a:p>
            <a:pPr algn="just"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(5)     	B=D*C;</a:t>
            </a:r>
          </a:p>
          <a:p>
            <a:pPr algn="just"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(6) L</a:t>
            </a:r>
            <a:r>
              <a:rPr lang="en-US" altLang="zh-CN" baseline="-30000">
                <a:cs typeface="Times New Roman" panose="02020603050405020304" pitchFamily="18" charset="0"/>
              </a:rPr>
              <a:t>3</a:t>
            </a:r>
            <a:r>
              <a:rPr lang="zh-CN" altLang="en-US"/>
              <a:t>：	</a:t>
            </a:r>
            <a:r>
              <a:rPr lang="en-US" altLang="zh-CN">
                <a:cs typeface="Times New Roman" panose="02020603050405020304" pitchFamily="18" charset="0"/>
              </a:rPr>
              <a:t>if B=0 goto L</a:t>
            </a:r>
            <a:r>
              <a:rPr lang="en-US" altLang="zh-CN" baseline="-30000">
                <a:cs typeface="Times New Roman" panose="02020603050405020304" pitchFamily="18" charset="0"/>
              </a:rPr>
              <a:t>4</a:t>
            </a:r>
            <a:r>
              <a:rPr lang="en-US" altLang="zh-CN">
                <a:cs typeface="Times New Roman" panose="02020603050405020304" pitchFamily="18" charset="0"/>
              </a:rPr>
              <a:t>;</a:t>
            </a:r>
          </a:p>
          <a:p>
            <a:pPr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(7)    	write B;</a:t>
            </a:r>
            <a:endParaRPr lang="en-US" altLang="zh-CN"/>
          </a:p>
          <a:p>
            <a:pPr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(8)    	goto L</a:t>
            </a:r>
            <a:r>
              <a:rPr lang="en-US" altLang="zh-CN" baseline="-30000">
                <a:cs typeface="Times New Roman" panose="02020603050405020304" pitchFamily="18" charset="0"/>
              </a:rPr>
              <a:t>5</a:t>
            </a:r>
            <a:r>
              <a:rPr lang="en-US" altLang="zh-CN">
                <a:cs typeface="Times New Roman" panose="02020603050405020304" pitchFamily="18" charset="0"/>
              </a:rPr>
              <a:t>;</a:t>
            </a:r>
            <a:endParaRPr lang="en-US" altLang="zh-CN"/>
          </a:p>
          <a:p>
            <a:pPr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(9) L</a:t>
            </a:r>
            <a:r>
              <a:rPr lang="en-US" altLang="zh-CN" baseline="-30000">
                <a:cs typeface="Times New Roman" panose="02020603050405020304" pitchFamily="18" charset="0"/>
              </a:rPr>
              <a:t>4 </a:t>
            </a:r>
            <a:r>
              <a:rPr lang="zh-CN" altLang="en-US"/>
              <a:t>：	</a:t>
            </a:r>
            <a:r>
              <a:rPr lang="en-US" altLang="zh-CN">
                <a:cs typeface="Times New Roman" panose="02020603050405020304" pitchFamily="18" charset="0"/>
              </a:rPr>
              <a:t>I= I+1;</a:t>
            </a:r>
            <a:endParaRPr lang="en-US" altLang="zh-CN"/>
          </a:p>
          <a:p>
            <a:pPr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(10)     	if I&lt;8 goto L</a:t>
            </a:r>
            <a:r>
              <a:rPr lang="en-US" altLang="zh-CN" baseline="-30000">
                <a:cs typeface="Times New Roman" panose="02020603050405020304" pitchFamily="18" charset="0"/>
              </a:rPr>
              <a:t>2</a:t>
            </a:r>
            <a:r>
              <a:rPr lang="en-US" altLang="zh-CN">
                <a:cs typeface="Times New Roman" panose="02020603050405020304" pitchFamily="18" charset="0"/>
              </a:rPr>
              <a:t>;</a:t>
            </a:r>
            <a:endParaRPr lang="en-US" altLang="zh-CN"/>
          </a:p>
          <a:p>
            <a:pPr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(11) L</a:t>
            </a:r>
            <a:r>
              <a:rPr lang="en-US" altLang="zh-CN" baseline="-30000">
                <a:cs typeface="Times New Roman" panose="02020603050405020304" pitchFamily="18" charset="0"/>
              </a:rPr>
              <a:t>5</a:t>
            </a:r>
            <a:r>
              <a:rPr lang="zh-CN" altLang="en-US"/>
              <a:t>：	</a:t>
            </a:r>
            <a:r>
              <a:rPr lang="en-US" altLang="zh-CN">
                <a:cs typeface="Times New Roman" panose="02020603050405020304" pitchFamily="18" charset="0"/>
              </a:rPr>
              <a:t>J= J+1;</a:t>
            </a:r>
            <a:endParaRPr lang="en-US" altLang="zh-CN"/>
          </a:p>
          <a:p>
            <a:pPr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(12)    	 if J</a:t>
            </a:r>
            <a:r>
              <a:rPr lang="en-US" altLang="zh-CN"/>
              <a:t>≤</a:t>
            </a:r>
            <a:r>
              <a:rPr lang="en-US" altLang="zh-CN">
                <a:cs typeface="Times New Roman" panose="02020603050405020304" pitchFamily="18" charset="0"/>
              </a:rPr>
              <a:t>3 goto L</a:t>
            </a:r>
            <a:r>
              <a:rPr lang="en-US" altLang="zh-CN" baseline="-30000">
                <a:cs typeface="Times New Roman" panose="02020603050405020304" pitchFamily="18" charset="0"/>
              </a:rPr>
              <a:t>1</a:t>
            </a:r>
            <a:r>
              <a:rPr lang="en-US" altLang="zh-CN">
                <a:cs typeface="Times New Roman" panose="02020603050405020304" pitchFamily="18" charset="0"/>
              </a:rPr>
              <a:t>;</a:t>
            </a:r>
            <a:endParaRPr lang="en-US" altLang="zh-CN"/>
          </a:p>
          <a:p>
            <a:pPr eaLnBrk="1" hangingPunct="1">
              <a:lnSpc>
                <a:spcPct val="120000"/>
              </a:lnSpc>
            </a:pPr>
            <a:r>
              <a:rPr lang="zh-CN" altLang="en-US">
                <a:cs typeface="Times New Roman" panose="02020603050405020304" pitchFamily="18" charset="0"/>
              </a:rPr>
              <a:t>　　</a:t>
            </a:r>
            <a:r>
              <a:rPr lang="en-US" altLang="zh-CN">
                <a:cs typeface="Times New Roman" panose="02020603050405020304" pitchFamily="18" charset="0"/>
              </a:rPr>
              <a:t>(13)    	halt</a:t>
            </a:r>
          </a:p>
          <a:p>
            <a:pPr algn="just" eaLnBrk="1" hangingPunct="1">
              <a:lnSpc>
                <a:spcPct val="120000"/>
              </a:lnSpc>
            </a:pPr>
            <a:r>
              <a:rPr lang="zh-CN" altLang="en-US"/>
              <a:t>　　画出该四元式序列的程序流图</a:t>
            </a:r>
            <a:r>
              <a:rPr lang="en-US" altLang="zh-CN"/>
              <a:t>G</a:t>
            </a:r>
            <a:r>
              <a:rPr lang="zh-CN" altLang="en-US"/>
              <a:t>并求出</a:t>
            </a:r>
            <a:r>
              <a:rPr lang="en-US" altLang="zh-CN"/>
              <a:t>G</a:t>
            </a:r>
            <a:r>
              <a:rPr lang="zh-CN" altLang="en-US"/>
              <a:t>中的回边与循环。</a:t>
            </a:r>
          </a:p>
        </p:txBody>
      </p:sp>
    </p:spTree>
  </p:cSld>
  <p:clrMapOvr>
    <a:masterClrMapping/>
  </p:clrMapOvr>
  <p:transition>
    <p:random/>
  </p:transition>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028">
            <a:extLst>
              <a:ext uri="{FF2B5EF4-FFF2-40B4-BE49-F238E27FC236}">
                <a16:creationId xmlns:a16="http://schemas.microsoft.com/office/drawing/2014/main" id="{7B39BA6D-46C6-D358-0ADF-6DBF1AF55681}"/>
              </a:ext>
            </a:extLst>
          </p:cNvPr>
          <p:cNvSpPr txBox="1">
            <a:spLocks noChangeArrowheads="1"/>
          </p:cNvSpPr>
          <p:nvPr/>
        </p:nvSpPr>
        <p:spPr bwMode="auto">
          <a:xfrm>
            <a:off x="155575" y="377825"/>
            <a:ext cx="8912225"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zh-CN" altLang="en-US"/>
              <a:t>　　</a:t>
            </a:r>
            <a:r>
              <a:rPr lang="en-US" altLang="zh-CN"/>
              <a:t>[</a:t>
            </a:r>
            <a:r>
              <a:rPr lang="zh-CN" altLang="en-US">
                <a:ea typeface="黑体" panose="02010609060101010101" pitchFamily="49" charset="-122"/>
              </a:rPr>
              <a:t>解答</a:t>
            </a:r>
            <a:r>
              <a:rPr lang="en-US" altLang="zh-CN"/>
              <a:t>]  </a:t>
            </a:r>
            <a:r>
              <a:rPr lang="zh-CN" altLang="en-US"/>
              <a:t>该四元式序列的基本块与程序流图如图</a:t>
            </a:r>
            <a:r>
              <a:rPr lang="en-US" altLang="zh-CN"/>
              <a:t>5–7</a:t>
            </a:r>
            <a:r>
              <a:rPr lang="zh-CN" altLang="en-US"/>
              <a:t>所示。</a:t>
            </a:r>
          </a:p>
          <a:p>
            <a:pPr eaLnBrk="1" hangingPunct="1">
              <a:lnSpc>
                <a:spcPct val="110000"/>
              </a:lnSpc>
            </a:pPr>
            <a:r>
              <a:rPr lang="zh-CN" altLang="en-US"/>
              <a:t>　　由求流图</a:t>
            </a:r>
            <a:r>
              <a:rPr lang="en-US" altLang="zh-CN"/>
              <a:t>G</a:t>
            </a:r>
            <a:r>
              <a:rPr lang="zh-CN" altLang="en-US"/>
              <a:t>的所有结点</a:t>
            </a:r>
            <a:r>
              <a:rPr lang="en-US" altLang="zh-CN"/>
              <a:t>n</a:t>
            </a:r>
            <a:r>
              <a:rPr lang="zh-CN" altLang="en-US"/>
              <a:t>的必经结点集</a:t>
            </a:r>
            <a:r>
              <a:rPr lang="en-US" altLang="zh-CN"/>
              <a:t>D(n) </a:t>
            </a:r>
            <a:r>
              <a:rPr lang="zh-CN" altLang="en-US"/>
              <a:t>的算法可知，初始时</a:t>
            </a:r>
            <a:r>
              <a:rPr lang="en-US" altLang="zh-CN"/>
              <a:t>D(B1) </a:t>
            </a:r>
            <a:r>
              <a:rPr lang="zh-CN" altLang="en-US"/>
              <a:t>～</a:t>
            </a:r>
            <a:r>
              <a:rPr lang="en-US" altLang="zh-CN"/>
              <a:t>D(B8) </a:t>
            </a:r>
            <a:r>
              <a:rPr lang="zh-CN" altLang="en-US"/>
              <a:t>为全集：</a:t>
            </a:r>
            <a:r>
              <a:rPr lang="en-US" altLang="zh-CN"/>
              <a:t>{B1, B2, B3, B4, B5, B6, B7, B8}</a:t>
            </a:r>
            <a:r>
              <a:rPr lang="zh-CN" altLang="en-US"/>
              <a:t>，而各结点的必经结点集的求法是：必经结点集</a:t>
            </a:r>
            <a:r>
              <a:rPr lang="en-US" altLang="zh-CN"/>
              <a:t>D(Bi) </a:t>
            </a:r>
            <a:r>
              <a:rPr lang="zh-CN" altLang="en-US"/>
              <a:t>为</a:t>
            </a:r>
            <a:r>
              <a:rPr lang="en-US" altLang="zh-CN"/>
              <a:t>{Bi}</a:t>
            </a:r>
            <a:r>
              <a:rPr lang="zh-CN" altLang="en-US"/>
              <a:t>并上</a:t>
            </a:r>
            <a:r>
              <a:rPr lang="en-US" altLang="zh-CN"/>
              <a:t>Bi</a:t>
            </a:r>
            <a:r>
              <a:rPr lang="zh-CN" altLang="en-US"/>
              <a:t>所有前驱（即父结点）的必经结点集的交集。对图</a:t>
            </a:r>
            <a:r>
              <a:rPr lang="en-US" altLang="zh-CN"/>
              <a:t>5-7</a:t>
            </a:r>
            <a:r>
              <a:rPr lang="zh-CN" altLang="en-US"/>
              <a:t>（图</a:t>
            </a:r>
            <a:r>
              <a:rPr lang="en-US" altLang="zh-CN"/>
              <a:t>5-8</a:t>
            </a:r>
            <a:r>
              <a:rPr lang="zh-CN" altLang="en-US"/>
              <a:t>）中各结点的必经结点集的求法如下：</a:t>
            </a:r>
          </a:p>
          <a:p>
            <a:pPr eaLnBrk="1" hangingPunct="1">
              <a:lnSpc>
                <a:spcPct val="110000"/>
              </a:lnSpc>
            </a:pPr>
            <a:r>
              <a:rPr lang="en-US" altLang="zh-CN"/>
              <a:t>D(B1) ={B1}</a:t>
            </a:r>
          </a:p>
          <a:p>
            <a:pPr eaLnBrk="1" hangingPunct="1">
              <a:lnSpc>
                <a:spcPct val="110000"/>
              </a:lnSpc>
            </a:pPr>
            <a:r>
              <a:rPr lang="en-US" altLang="zh-CN"/>
              <a:t>D(B2) ={B2}∪D(B1)∩D(B7) ={B2}∪{B1}∩{B1, B2, B3, B4, B5, B6, B7, B8}={B1, B2}</a:t>
            </a:r>
          </a:p>
          <a:p>
            <a:pPr eaLnBrk="1" hangingPunct="1">
              <a:lnSpc>
                <a:spcPct val="110000"/>
              </a:lnSpc>
            </a:pPr>
            <a:r>
              <a:rPr lang="en-US" altLang="zh-CN"/>
              <a:t>D(B3) ={B3}∪D(B2)∩D(B6) ={B3}∪{B1, B2}∩{B1, B2, B3, B4, B5, B6, B7, B8}={B1, B2, B3}</a:t>
            </a:r>
          </a:p>
          <a:p>
            <a:pPr eaLnBrk="1" hangingPunct="1">
              <a:lnSpc>
                <a:spcPct val="110000"/>
              </a:lnSpc>
            </a:pPr>
            <a:r>
              <a:rPr lang="en-US" altLang="zh-CN"/>
              <a:t>D(B4) ={B4}∪D(B2)∩D(B3) ={B4}∪{B1, B2}∩{B1, B2, B3}={B1, B2, B4}</a:t>
            </a:r>
          </a:p>
          <a:p>
            <a:pPr eaLnBrk="1" hangingPunct="1">
              <a:lnSpc>
                <a:spcPct val="110000"/>
              </a:lnSpc>
            </a:pPr>
            <a:r>
              <a:rPr lang="en-US" altLang="zh-CN"/>
              <a:t>D(B5) ={B5}∪D(B4) ={B1, B2, B4, B5}</a:t>
            </a:r>
          </a:p>
        </p:txBody>
      </p:sp>
    </p:spTree>
  </p:cSld>
  <p:clrMapOvr>
    <a:masterClrMapping/>
  </p:clrMapOvr>
  <p:transition>
    <p:random/>
  </p:transition>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6">
            <a:extLst>
              <a:ext uri="{FF2B5EF4-FFF2-40B4-BE49-F238E27FC236}">
                <a16:creationId xmlns:a16="http://schemas.microsoft.com/office/drawing/2014/main" id="{6404A651-260D-9BA4-F51A-D487C29EDA28}"/>
              </a:ext>
            </a:extLst>
          </p:cNvPr>
          <p:cNvSpPr txBox="1">
            <a:spLocks noChangeArrowheads="1"/>
          </p:cNvSpPr>
          <p:nvPr/>
        </p:nvSpPr>
        <p:spPr bwMode="auto">
          <a:xfrm>
            <a:off x="155575" y="1254125"/>
            <a:ext cx="8912225"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D(B6) ={B6}∪D(B4) ={B1, B2, B4, B6}</a:t>
            </a:r>
          </a:p>
          <a:p>
            <a:pPr eaLnBrk="1" hangingPunct="1">
              <a:lnSpc>
                <a:spcPct val="120000"/>
              </a:lnSpc>
            </a:pPr>
            <a:r>
              <a:rPr lang="en-US" altLang="zh-CN"/>
              <a:t>D(B7) ={B7}∪D(B5)∩D(B6) ={B7}∪{B1, B2, B4, B5}∩{B1, B2, B4, B6}={B1, B2, B4, B7}</a:t>
            </a:r>
          </a:p>
          <a:p>
            <a:pPr eaLnBrk="1" hangingPunct="1">
              <a:lnSpc>
                <a:spcPct val="120000"/>
              </a:lnSpc>
            </a:pPr>
            <a:r>
              <a:rPr lang="en-US" altLang="zh-CN"/>
              <a:t>D(B8) ={B8}∪D(B7) ={B8}∪{B1, B2, B4, B7}={B1, B2, B4, B7, B8}</a:t>
            </a:r>
          </a:p>
          <a:p>
            <a:pPr eaLnBrk="1" hangingPunct="1">
              <a:lnSpc>
                <a:spcPct val="120000"/>
              </a:lnSpc>
            </a:pPr>
            <a:r>
              <a:rPr lang="zh-CN" altLang="en-US"/>
              <a:t>考察流图中的有向边</a:t>
            </a:r>
            <a:r>
              <a:rPr lang="en-US" altLang="zh-CN"/>
              <a:t>B7→B2</a:t>
            </a:r>
            <a:r>
              <a:rPr lang="zh-CN" altLang="en-US"/>
              <a:t>且已知</a:t>
            </a:r>
            <a:r>
              <a:rPr lang="en-US" altLang="zh-CN"/>
              <a:t>D(B7) ={B1, B2, B4, B7}</a:t>
            </a:r>
            <a:r>
              <a:rPr lang="zh-CN" altLang="en-US"/>
              <a:t>，所以有</a:t>
            </a:r>
            <a:r>
              <a:rPr lang="en-US" altLang="zh-CN"/>
              <a:t>B2 DOM B7</a:t>
            </a:r>
            <a:r>
              <a:rPr lang="zh-CN" altLang="en-US"/>
              <a:t>，即</a:t>
            </a:r>
            <a:r>
              <a:rPr lang="en-US" altLang="zh-CN"/>
              <a:t>B7→B2</a:t>
            </a:r>
            <a:r>
              <a:rPr lang="zh-CN" altLang="en-US"/>
              <a:t>是流图中的回边。容易看出，其它有向边都不是回边。</a:t>
            </a:r>
          </a:p>
          <a:p>
            <a:pPr eaLnBrk="1" hangingPunct="1">
              <a:lnSpc>
                <a:spcPct val="120000"/>
              </a:lnSpc>
            </a:pPr>
            <a:r>
              <a:rPr lang="zh-CN" altLang="en-US"/>
              <a:t>因</a:t>
            </a:r>
            <a:r>
              <a:rPr lang="en-US" altLang="zh-CN"/>
              <a:t>B7→B2</a:t>
            </a:r>
            <a:r>
              <a:rPr lang="zh-CN" altLang="en-US"/>
              <a:t>是一条回边，则在流图中能够不经过结点</a:t>
            </a:r>
            <a:r>
              <a:rPr lang="en-US" altLang="zh-CN"/>
              <a:t>B2</a:t>
            </a:r>
            <a:r>
              <a:rPr lang="zh-CN" altLang="en-US"/>
              <a:t>且有通路到达结点</a:t>
            </a:r>
            <a:r>
              <a:rPr lang="en-US" altLang="zh-CN"/>
              <a:t>B7</a:t>
            </a:r>
            <a:r>
              <a:rPr lang="zh-CN" altLang="en-US"/>
              <a:t>的结点只有</a:t>
            </a:r>
            <a:r>
              <a:rPr lang="en-US" altLang="zh-CN"/>
              <a:t>B3</a:t>
            </a:r>
            <a:r>
              <a:rPr lang="zh-CN" altLang="en-US"/>
              <a:t>、</a:t>
            </a:r>
            <a:r>
              <a:rPr lang="en-US" altLang="zh-CN"/>
              <a:t>B4</a:t>
            </a:r>
            <a:r>
              <a:rPr lang="zh-CN" altLang="en-US"/>
              <a:t>、</a:t>
            </a:r>
            <a:r>
              <a:rPr lang="en-US" altLang="zh-CN"/>
              <a:t>B5</a:t>
            </a:r>
            <a:r>
              <a:rPr lang="zh-CN" altLang="en-US"/>
              <a:t>和</a:t>
            </a:r>
            <a:r>
              <a:rPr lang="en-US" altLang="zh-CN"/>
              <a:t>B6</a:t>
            </a:r>
            <a:r>
              <a:rPr lang="zh-CN" altLang="en-US"/>
              <a:t>，故由回边</a:t>
            </a:r>
            <a:r>
              <a:rPr lang="en-US" altLang="zh-CN"/>
              <a:t>B7→B2</a:t>
            </a:r>
            <a:r>
              <a:rPr lang="zh-CN" altLang="en-US"/>
              <a:t>组成的循环是：</a:t>
            </a:r>
            <a:r>
              <a:rPr lang="en-US" altLang="zh-CN"/>
              <a:t>{B2,</a:t>
            </a:r>
            <a:r>
              <a:rPr lang="da-DK" altLang="zh-CN"/>
              <a:t> </a:t>
            </a:r>
            <a:r>
              <a:rPr lang="en-US" altLang="zh-CN"/>
              <a:t>B3,</a:t>
            </a:r>
            <a:r>
              <a:rPr lang="da-DK" altLang="zh-CN"/>
              <a:t> </a:t>
            </a:r>
            <a:r>
              <a:rPr lang="en-US" altLang="zh-CN"/>
              <a:t>B4,</a:t>
            </a:r>
            <a:r>
              <a:rPr lang="da-DK" altLang="zh-CN"/>
              <a:t> </a:t>
            </a:r>
            <a:r>
              <a:rPr lang="en-US" altLang="zh-CN"/>
              <a:t>B5,</a:t>
            </a:r>
            <a:r>
              <a:rPr lang="da-DK" altLang="zh-CN"/>
              <a:t> </a:t>
            </a:r>
            <a:r>
              <a:rPr lang="en-US" altLang="zh-CN"/>
              <a:t>B6,</a:t>
            </a:r>
            <a:r>
              <a:rPr lang="da-DK" altLang="zh-CN"/>
              <a:t> </a:t>
            </a:r>
            <a:r>
              <a:rPr lang="en-US" altLang="zh-CN"/>
              <a:t>B7}</a:t>
            </a:r>
            <a:r>
              <a:rPr lang="zh-CN" altLang="en-US"/>
              <a:t>。 </a:t>
            </a:r>
          </a:p>
        </p:txBody>
      </p:sp>
    </p:spTree>
  </p:cSld>
  <p:clrMapOvr>
    <a:masterClrMapping/>
  </p:clrMapOvr>
  <p:transition>
    <p:random/>
  </p:transition>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a:extLst>
              <a:ext uri="{FF2B5EF4-FFF2-40B4-BE49-F238E27FC236}">
                <a16:creationId xmlns:a16="http://schemas.microsoft.com/office/drawing/2014/main" id="{D625FC40-5233-CC72-42F8-4B2C9CC69993}"/>
              </a:ext>
            </a:extLst>
          </p:cNvPr>
          <p:cNvSpPr>
            <a:spLocks noChangeArrowheads="1"/>
          </p:cNvSpPr>
          <p:nvPr/>
        </p:nvSpPr>
        <p:spPr bwMode="auto">
          <a:xfrm>
            <a:off x="2776538" y="6356350"/>
            <a:ext cx="330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cs typeface="Times New Roman" panose="02020603050405020304" pitchFamily="18" charset="0"/>
              </a:rPr>
              <a:t>5</a:t>
            </a:r>
            <a:r>
              <a:rPr lang="en-US" altLang="zh-CN"/>
              <a:t>–</a:t>
            </a:r>
            <a:r>
              <a:rPr lang="en-US" altLang="zh-CN">
                <a:cs typeface="Times New Roman" panose="02020603050405020304" pitchFamily="18" charset="0"/>
              </a:rPr>
              <a:t>7  </a:t>
            </a:r>
            <a:r>
              <a:rPr lang="zh-CN" altLang="en-US"/>
              <a:t>例</a:t>
            </a:r>
            <a:r>
              <a:rPr lang="en-US" altLang="zh-CN">
                <a:cs typeface="Times New Roman" panose="02020603050405020304" pitchFamily="18" charset="0"/>
              </a:rPr>
              <a:t>5.5</a:t>
            </a:r>
            <a:r>
              <a:rPr lang="zh-CN" altLang="en-US"/>
              <a:t>的程序流图</a:t>
            </a:r>
          </a:p>
        </p:txBody>
      </p:sp>
      <p:pic>
        <p:nvPicPr>
          <p:cNvPr id="67587" name="Picture 5" descr="5-7">
            <a:extLst>
              <a:ext uri="{FF2B5EF4-FFF2-40B4-BE49-F238E27FC236}">
                <a16:creationId xmlns:a16="http://schemas.microsoft.com/office/drawing/2014/main" id="{1B46EDAA-16DD-5527-58BC-7657B8543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7200" y="44450"/>
            <a:ext cx="2959100" cy="619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70081566-57B7-6D71-2543-AD070DC2AA17}"/>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48131" name="AutoShape 3">
            <a:extLst>
              <a:ext uri="{FF2B5EF4-FFF2-40B4-BE49-F238E27FC236}">
                <a16:creationId xmlns:a16="http://schemas.microsoft.com/office/drawing/2014/main" id="{77EB05E6-A025-43E1-E85F-76AA449F25EE}"/>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48132" name="Text Box 4">
            <a:extLst>
              <a:ext uri="{FF2B5EF4-FFF2-40B4-BE49-F238E27FC236}">
                <a16:creationId xmlns:a16="http://schemas.microsoft.com/office/drawing/2014/main" id="{84539B79-35C4-1B10-6F21-F324FBF9173A}"/>
              </a:ext>
            </a:extLst>
          </p:cNvPr>
          <p:cNvSpPr txBox="1">
            <a:spLocks noChangeArrowheads="1"/>
          </p:cNvSpPr>
          <p:nvPr/>
        </p:nvSpPr>
        <p:spPr bwMode="auto">
          <a:xfrm>
            <a:off x="304800" y="1371600"/>
            <a:ext cx="83820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en-US" altLang="zh-CN" sz="2400" u="none"/>
              <a:t>        </a:t>
            </a:r>
            <a:r>
              <a:rPr lang="zh-CN" altLang="en-US" sz="2400" u="none"/>
              <a:t>已知一状态转换图下图所示，且假定</a:t>
            </a:r>
            <a:r>
              <a:rPr lang="en-US" altLang="zh-CN" sz="2400" u="none"/>
              <a:t>I=ε_{1}={1,</a:t>
            </a:r>
            <a:r>
              <a:rPr lang="da-DK" altLang="zh-CN" sz="2400" u="none"/>
              <a:t> </a:t>
            </a:r>
            <a:r>
              <a:rPr lang="en-US" altLang="zh-CN" sz="2400" u="none"/>
              <a:t>2}</a:t>
            </a:r>
            <a:r>
              <a:rPr lang="zh-CN" altLang="en-US" sz="2400" u="none"/>
              <a:t>，试求从状态</a:t>
            </a:r>
            <a:r>
              <a:rPr lang="en-US" altLang="zh-CN" sz="2400" u="none"/>
              <a:t>I</a:t>
            </a:r>
            <a:r>
              <a:rPr lang="zh-CN" altLang="en-US" sz="2400" u="none"/>
              <a:t>出发经过一条有向边</a:t>
            </a:r>
            <a:r>
              <a:rPr lang="en-US" altLang="zh-CN" sz="2400" u="none"/>
              <a:t>a</a:t>
            </a:r>
            <a:r>
              <a:rPr lang="zh-CN" altLang="en-US" sz="2400" u="none"/>
              <a:t>而能到达的状态集</a:t>
            </a:r>
            <a:r>
              <a:rPr lang="en-US" altLang="zh-CN" sz="2400" u="none"/>
              <a:t>J</a:t>
            </a:r>
            <a:r>
              <a:rPr lang="zh-CN" altLang="en-US" sz="2400" u="none"/>
              <a:t>和</a:t>
            </a:r>
            <a:r>
              <a:rPr lang="en-US" altLang="zh-CN" sz="2400" u="none"/>
              <a:t>ε_CLOSURE(J)</a:t>
            </a:r>
            <a:r>
              <a:rPr lang="zh-CN" altLang="en-US" sz="2400" u="none"/>
              <a:t>。</a:t>
            </a:r>
            <a:r>
              <a:rPr lang="zh-CN" altLang="en-US" u="none"/>
              <a:t> </a:t>
            </a:r>
          </a:p>
        </p:txBody>
      </p:sp>
      <p:pic>
        <p:nvPicPr>
          <p:cNvPr id="48133" name="Picture 8" descr="2-13 拷贝">
            <a:extLst>
              <a:ext uri="{FF2B5EF4-FFF2-40B4-BE49-F238E27FC236}">
                <a16:creationId xmlns:a16="http://schemas.microsoft.com/office/drawing/2014/main" id="{590DDA97-86E5-50E3-01E6-94DCBC4877A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3600" y="2667000"/>
            <a:ext cx="43434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 Box 9">
            <a:extLst>
              <a:ext uri="{FF2B5EF4-FFF2-40B4-BE49-F238E27FC236}">
                <a16:creationId xmlns:a16="http://schemas.microsoft.com/office/drawing/2014/main" id="{05BC6259-03B2-8C43-9914-211FF8F3101B}"/>
              </a:ext>
            </a:extLst>
          </p:cNvPr>
          <p:cNvSpPr txBox="1">
            <a:spLocks noChangeArrowheads="1"/>
          </p:cNvSpPr>
          <p:nvPr/>
        </p:nvSpPr>
        <p:spPr bwMode="auto">
          <a:xfrm>
            <a:off x="381000" y="4724400"/>
            <a:ext cx="8458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000" b="1" u="none">
                <a:solidFill>
                  <a:srgbClr val="FF0000"/>
                </a:solidFill>
                <a:latin typeface="楷体" panose="02010609060101010101" pitchFamily="49" charset="-122"/>
                <a:ea typeface="楷体" panose="02010609060101010101" pitchFamily="49" charset="-122"/>
              </a:rPr>
              <a:t>[</a:t>
            </a:r>
            <a:r>
              <a:rPr lang="zh-CN" altLang="en-US" sz="2000" b="1" u="none">
                <a:solidFill>
                  <a:srgbClr val="FF0000"/>
                </a:solidFill>
                <a:latin typeface="楷体" panose="02010609060101010101" pitchFamily="49" charset="-122"/>
                <a:ea typeface="楷体" panose="02010609060101010101" pitchFamily="49" charset="-122"/>
              </a:rPr>
              <a:t>解答</a:t>
            </a:r>
            <a:r>
              <a:rPr lang="en-US" altLang="zh-CN" sz="2000" b="1" u="none">
                <a:solidFill>
                  <a:srgbClr val="FF0000"/>
                </a:solidFill>
                <a:latin typeface="楷体" panose="02010609060101010101" pitchFamily="49" charset="-122"/>
                <a:ea typeface="楷体" panose="02010609060101010101" pitchFamily="49" charset="-122"/>
              </a:rPr>
              <a:t>]</a:t>
            </a:r>
            <a:r>
              <a:rPr lang="en-US" altLang="zh-CN" sz="2000" u="none">
                <a:latin typeface="楷体" panose="02010609060101010101" pitchFamily="49" charset="-122"/>
                <a:ea typeface="楷体" panose="02010609060101010101" pitchFamily="49" charset="-122"/>
              </a:rPr>
              <a:t>  </a:t>
            </a:r>
          </a:p>
          <a:p>
            <a:pPr eaLnBrk="1" hangingPunct="1"/>
            <a:r>
              <a:rPr lang="en-US" altLang="zh-CN" sz="2000" u="none">
                <a:latin typeface="楷体" panose="02010609060101010101" pitchFamily="49" charset="-122"/>
                <a:ea typeface="楷体" panose="02010609060101010101" pitchFamily="49" charset="-122"/>
              </a:rPr>
              <a:t>    </a:t>
            </a:r>
            <a:r>
              <a:rPr lang="zh-CN" altLang="en-US" sz="2000" u="none">
                <a:latin typeface="楷体" panose="02010609060101010101" pitchFamily="49" charset="-122"/>
                <a:ea typeface="楷体" panose="02010609060101010101" pitchFamily="49" charset="-122"/>
              </a:rPr>
              <a:t>从状态</a:t>
            </a:r>
            <a:r>
              <a:rPr lang="en-US" altLang="zh-CN" sz="2000" u="none">
                <a:latin typeface="楷体" panose="02010609060101010101" pitchFamily="49" charset="-122"/>
                <a:ea typeface="楷体" panose="02010609060101010101" pitchFamily="49" charset="-122"/>
              </a:rPr>
              <a:t>I</a:t>
            </a:r>
            <a:r>
              <a:rPr lang="zh-CN" altLang="en-US" sz="2000" u="none">
                <a:latin typeface="楷体" panose="02010609060101010101" pitchFamily="49" charset="-122"/>
                <a:ea typeface="楷体" panose="02010609060101010101" pitchFamily="49" charset="-122"/>
              </a:rPr>
              <a:t>中的状态</a:t>
            </a:r>
            <a:r>
              <a:rPr lang="en-US" altLang="zh-CN" sz="2000" u="none">
                <a:latin typeface="楷体" panose="02010609060101010101" pitchFamily="49" charset="-122"/>
                <a:ea typeface="楷体" panose="02010609060101010101" pitchFamily="49" charset="-122"/>
              </a:rPr>
              <a:t>1</a:t>
            </a:r>
            <a:r>
              <a:rPr lang="zh-CN" altLang="en-US" sz="2000" u="none">
                <a:latin typeface="楷体" panose="02010609060101010101" pitchFamily="49" charset="-122"/>
                <a:ea typeface="楷体" panose="02010609060101010101" pitchFamily="49" charset="-122"/>
              </a:rPr>
              <a:t>或状态</a:t>
            </a:r>
            <a:r>
              <a:rPr lang="en-US" altLang="zh-CN" sz="2000" u="none">
                <a:latin typeface="楷体" panose="02010609060101010101" pitchFamily="49" charset="-122"/>
                <a:ea typeface="楷体" panose="02010609060101010101" pitchFamily="49" charset="-122"/>
              </a:rPr>
              <a:t>2</a:t>
            </a:r>
            <a:r>
              <a:rPr lang="zh-CN" altLang="en-US" sz="2000" u="none">
                <a:latin typeface="楷体" panose="02010609060101010101" pitchFamily="49" charset="-122"/>
                <a:ea typeface="楷体" panose="02010609060101010101" pitchFamily="49" charset="-122"/>
              </a:rPr>
              <a:t>出发经过一条</a:t>
            </a:r>
            <a:r>
              <a:rPr lang="en-US" altLang="zh-CN" sz="2000" u="none">
                <a:latin typeface="楷体" panose="02010609060101010101" pitchFamily="49" charset="-122"/>
                <a:ea typeface="楷体" panose="02010609060101010101" pitchFamily="49" charset="-122"/>
              </a:rPr>
              <a:t>a</a:t>
            </a:r>
            <a:r>
              <a:rPr lang="zh-CN" altLang="en-US" sz="2000" u="none">
                <a:latin typeface="楷体" panose="02010609060101010101" pitchFamily="49" charset="-122"/>
                <a:ea typeface="楷体" panose="02010609060101010101" pitchFamily="49" charset="-122"/>
              </a:rPr>
              <a:t>弧而能到达的状态集</a:t>
            </a:r>
            <a:r>
              <a:rPr lang="en-US" altLang="zh-CN" sz="2000" u="none">
                <a:latin typeface="楷体" panose="02010609060101010101" pitchFamily="49" charset="-122"/>
                <a:ea typeface="楷体" panose="02010609060101010101" pitchFamily="49" charset="-122"/>
              </a:rPr>
              <a:t>J</a:t>
            </a:r>
            <a:r>
              <a:rPr lang="zh-CN" altLang="en-US" sz="2000" u="none">
                <a:latin typeface="楷体" panose="02010609060101010101" pitchFamily="49" charset="-122"/>
                <a:ea typeface="楷体" panose="02010609060101010101" pitchFamily="49" charset="-122"/>
              </a:rPr>
              <a:t>为</a:t>
            </a:r>
          </a:p>
          <a:p>
            <a:pPr eaLnBrk="1" hangingPunct="1"/>
            <a:r>
              <a:rPr lang="zh-CN" altLang="en-US"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{5,</a:t>
            </a:r>
            <a:r>
              <a:rPr lang="da-DK" altLang="zh-CN"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3,</a:t>
            </a:r>
            <a:r>
              <a:rPr lang="da-DK" altLang="zh-CN"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4}</a:t>
            </a:r>
          </a:p>
          <a:p>
            <a:pPr eaLnBrk="1" hangingPunct="1"/>
            <a:r>
              <a:rPr lang="en-US" altLang="zh-CN" sz="2000" u="none">
                <a:latin typeface="楷体" panose="02010609060101010101" pitchFamily="49" charset="-122"/>
                <a:ea typeface="楷体" panose="02010609060101010101" pitchFamily="49" charset="-122"/>
              </a:rPr>
              <a:t>    </a:t>
            </a:r>
            <a:r>
              <a:rPr lang="zh-CN" altLang="en-US" sz="2000" u="none">
                <a:latin typeface="楷体" panose="02010609060101010101" pitchFamily="49" charset="-122"/>
                <a:ea typeface="楷体" panose="02010609060101010101" pitchFamily="49" charset="-122"/>
              </a:rPr>
              <a:t>若</a:t>
            </a:r>
            <a:r>
              <a:rPr lang="en-US" altLang="zh-CN" sz="2000" u="none">
                <a:latin typeface="楷体" panose="02010609060101010101" pitchFamily="49" charset="-122"/>
                <a:ea typeface="楷体" panose="02010609060101010101" pitchFamily="49" charset="-122"/>
              </a:rPr>
              <a:t>si∈J</a:t>
            </a:r>
            <a:r>
              <a:rPr lang="zh-CN" altLang="en-US" sz="2000" u="none">
                <a:latin typeface="楷体" panose="02010609060101010101" pitchFamily="49" charset="-122"/>
                <a:ea typeface="楷体" panose="02010609060101010101" pitchFamily="49" charset="-122"/>
              </a:rPr>
              <a:t>，则由</a:t>
            </a:r>
            <a:r>
              <a:rPr lang="en-US" altLang="zh-CN" sz="2000" u="none">
                <a:latin typeface="楷体" panose="02010609060101010101" pitchFamily="49" charset="-122"/>
                <a:ea typeface="楷体" panose="02010609060101010101" pitchFamily="49" charset="-122"/>
              </a:rPr>
              <a:t>si</a:t>
            </a:r>
            <a:r>
              <a:rPr lang="zh-CN" altLang="en-US" sz="2000" u="none">
                <a:latin typeface="楷体" panose="02010609060101010101" pitchFamily="49" charset="-122"/>
                <a:ea typeface="楷体" panose="02010609060101010101" pitchFamily="49" charset="-122"/>
              </a:rPr>
              <a:t>出发经过任意条</a:t>
            </a:r>
            <a:r>
              <a:rPr lang="en-US" altLang="zh-CN" sz="2000" u="none">
                <a:latin typeface="楷体" panose="02010609060101010101" pitchFamily="49" charset="-122"/>
                <a:ea typeface="楷体" panose="02010609060101010101" pitchFamily="49" charset="-122"/>
              </a:rPr>
              <a:t>ε</a:t>
            </a:r>
            <a:r>
              <a:rPr lang="zh-CN" altLang="en-US" sz="2000" u="none">
                <a:latin typeface="楷体" panose="02010609060101010101" pitchFamily="49" charset="-122"/>
                <a:ea typeface="楷体" panose="02010609060101010101" pitchFamily="49" charset="-122"/>
              </a:rPr>
              <a:t>有向边而能到达的任何状态</a:t>
            </a:r>
            <a:r>
              <a:rPr lang="en-US" altLang="zh-CN" sz="2000" u="none">
                <a:latin typeface="楷体" panose="02010609060101010101" pitchFamily="49" charset="-122"/>
                <a:ea typeface="楷体" panose="02010609060101010101" pitchFamily="49" charset="-122"/>
              </a:rPr>
              <a:t>sj∈ε_CLOSURE(J)</a:t>
            </a:r>
            <a:r>
              <a:rPr lang="zh-CN" altLang="en-US" sz="2000" u="none">
                <a:latin typeface="楷体" panose="02010609060101010101" pitchFamily="49" charset="-122"/>
                <a:ea typeface="楷体" panose="02010609060101010101" pitchFamily="49" charset="-122"/>
              </a:rPr>
              <a:t>，因此</a:t>
            </a:r>
            <a:r>
              <a:rPr lang="en-US" altLang="zh-CN" sz="2000" u="none">
                <a:latin typeface="楷体" panose="02010609060101010101" pitchFamily="49" charset="-122"/>
                <a:ea typeface="楷体" panose="02010609060101010101" pitchFamily="49" charset="-122"/>
              </a:rPr>
              <a:t>ε_CLOSURE(J) </a:t>
            </a:r>
            <a:r>
              <a:rPr lang="zh-CN" altLang="en-US" sz="2000" u="none">
                <a:latin typeface="楷体" panose="02010609060101010101" pitchFamily="49" charset="-122"/>
                <a:ea typeface="楷体" panose="02010609060101010101" pitchFamily="49" charset="-122"/>
              </a:rPr>
              <a:t>为</a:t>
            </a:r>
          </a:p>
          <a:p>
            <a:pPr eaLnBrk="1" hangingPunct="1"/>
            <a:r>
              <a:rPr lang="zh-CN" altLang="en-US"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{5,</a:t>
            </a:r>
            <a:r>
              <a:rPr lang="da-DK" altLang="zh-CN"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6,</a:t>
            </a:r>
            <a:r>
              <a:rPr lang="da-DK" altLang="zh-CN"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2,</a:t>
            </a:r>
            <a:r>
              <a:rPr lang="da-DK" altLang="zh-CN"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3,</a:t>
            </a:r>
            <a:r>
              <a:rPr lang="da-DK" altLang="zh-CN"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8,</a:t>
            </a:r>
            <a:r>
              <a:rPr lang="da-DK" altLang="zh-CN"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4,</a:t>
            </a:r>
            <a:r>
              <a:rPr lang="da-DK" altLang="zh-CN" sz="2000" u="none">
                <a:latin typeface="楷体" panose="02010609060101010101" pitchFamily="49" charset="-122"/>
                <a:ea typeface="楷体" panose="02010609060101010101" pitchFamily="49" charset="-122"/>
              </a:rPr>
              <a:t> </a:t>
            </a:r>
            <a:r>
              <a:rPr lang="en-US" altLang="zh-CN" sz="2000" u="none">
                <a:latin typeface="楷体" panose="02010609060101010101" pitchFamily="49" charset="-122"/>
                <a:ea typeface="楷体" panose="02010609060101010101" pitchFamily="49" charset="-122"/>
              </a:rPr>
              <a:t>7}</a:t>
            </a:r>
          </a:p>
        </p:txBody>
      </p:sp>
      <p:sp>
        <p:nvSpPr>
          <p:cNvPr id="48135" name="Oval 10">
            <a:extLst>
              <a:ext uri="{FF2B5EF4-FFF2-40B4-BE49-F238E27FC236}">
                <a16:creationId xmlns:a16="http://schemas.microsoft.com/office/drawing/2014/main" id="{8DFD3E70-BC2E-72E7-ABD3-76C5DF194995}"/>
              </a:ext>
            </a:extLst>
          </p:cNvPr>
          <p:cNvSpPr>
            <a:spLocks noChangeArrowheads="1"/>
          </p:cNvSpPr>
          <p:nvPr/>
        </p:nvSpPr>
        <p:spPr bwMode="auto">
          <a:xfrm>
            <a:off x="304800" y="1295400"/>
            <a:ext cx="533400" cy="533400"/>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u="none"/>
              <a:t>例</a:t>
            </a:r>
          </a:p>
        </p:txBody>
      </p:sp>
    </p:spTree>
  </p:cSld>
  <p:clrMapOvr>
    <a:masterClrMapping/>
  </p:clrMapOvr>
  <p:transition>
    <p:random/>
  </p:transition>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4">
            <a:extLst>
              <a:ext uri="{FF2B5EF4-FFF2-40B4-BE49-F238E27FC236}">
                <a16:creationId xmlns:a16="http://schemas.microsoft.com/office/drawing/2014/main" id="{7C61A071-4AD8-DFE8-DC76-07913339CE06}"/>
              </a:ext>
            </a:extLst>
          </p:cNvPr>
          <p:cNvGrpSpPr>
            <a:grpSpLocks/>
          </p:cNvGrpSpPr>
          <p:nvPr/>
        </p:nvGrpSpPr>
        <p:grpSpPr bwMode="auto">
          <a:xfrm>
            <a:off x="3563938" y="692150"/>
            <a:ext cx="1439862" cy="4643438"/>
            <a:chOff x="2451" y="9965"/>
            <a:chExt cx="1492" cy="6293"/>
          </a:xfrm>
        </p:grpSpPr>
        <p:sp>
          <p:nvSpPr>
            <p:cNvPr id="68612" name="Oval 5">
              <a:extLst>
                <a:ext uri="{FF2B5EF4-FFF2-40B4-BE49-F238E27FC236}">
                  <a16:creationId xmlns:a16="http://schemas.microsoft.com/office/drawing/2014/main" id="{6CA604E4-4632-A5A9-87CC-B8D34F16A894}"/>
                </a:ext>
              </a:extLst>
            </p:cNvPr>
            <p:cNvSpPr>
              <a:spLocks noChangeArrowheads="1"/>
            </p:cNvSpPr>
            <p:nvPr/>
          </p:nvSpPr>
          <p:spPr bwMode="auto">
            <a:xfrm>
              <a:off x="2745" y="10275"/>
              <a:ext cx="462" cy="465"/>
            </a:xfrm>
            <a:prstGeom prst="ellipse">
              <a:avLst/>
            </a:prstGeom>
            <a:solidFill>
              <a:srgbClr val="FFFFFF"/>
            </a:solidFill>
            <a:ln w="9525">
              <a:solidFill>
                <a:srgbClr val="000000"/>
              </a:solidFill>
              <a:round/>
              <a:headEnd/>
              <a:tailEnd/>
            </a:ln>
          </p:spPr>
          <p:txBody>
            <a:bodyPr lIns="54000" tIns="10800" rIns="18000" b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B</a:t>
              </a:r>
              <a:r>
                <a:rPr lang="en-US" altLang="zh-CN" sz="1600" baseline="-25000"/>
                <a:t>1</a:t>
              </a:r>
              <a:endParaRPr lang="en-US" altLang="zh-CN" sz="1600"/>
            </a:p>
          </p:txBody>
        </p:sp>
        <p:sp>
          <p:nvSpPr>
            <p:cNvPr id="68613" name="Oval 6">
              <a:extLst>
                <a:ext uri="{FF2B5EF4-FFF2-40B4-BE49-F238E27FC236}">
                  <a16:creationId xmlns:a16="http://schemas.microsoft.com/office/drawing/2014/main" id="{BA151539-C4F3-AF94-92B3-A188E149785E}"/>
                </a:ext>
              </a:extLst>
            </p:cNvPr>
            <p:cNvSpPr>
              <a:spLocks noChangeArrowheads="1"/>
            </p:cNvSpPr>
            <p:nvPr/>
          </p:nvSpPr>
          <p:spPr bwMode="auto">
            <a:xfrm>
              <a:off x="2745" y="11050"/>
              <a:ext cx="462" cy="465"/>
            </a:xfrm>
            <a:prstGeom prst="ellipse">
              <a:avLst/>
            </a:prstGeom>
            <a:solidFill>
              <a:srgbClr val="FFFFFF"/>
            </a:solidFill>
            <a:ln w="9525">
              <a:solidFill>
                <a:srgbClr val="000000"/>
              </a:solidFill>
              <a:round/>
              <a:headEnd/>
              <a:tailEnd/>
            </a:ln>
          </p:spPr>
          <p:txBody>
            <a:bodyPr lIns="54000" tIns="10800" rIns="18000" b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B</a:t>
              </a:r>
              <a:r>
                <a:rPr lang="en-US" altLang="zh-CN" sz="1600" baseline="-25000"/>
                <a:t>2</a:t>
              </a:r>
              <a:endParaRPr lang="en-US" altLang="zh-CN" sz="1600"/>
            </a:p>
          </p:txBody>
        </p:sp>
        <p:sp>
          <p:nvSpPr>
            <p:cNvPr id="68614" name="Line 7">
              <a:extLst>
                <a:ext uri="{FF2B5EF4-FFF2-40B4-BE49-F238E27FC236}">
                  <a16:creationId xmlns:a16="http://schemas.microsoft.com/office/drawing/2014/main" id="{64E21D52-3E3E-BE7F-9FEF-3BBD20B747B4}"/>
                </a:ext>
              </a:extLst>
            </p:cNvPr>
            <p:cNvSpPr>
              <a:spLocks noChangeShapeType="1"/>
            </p:cNvSpPr>
            <p:nvPr/>
          </p:nvSpPr>
          <p:spPr bwMode="auto">
            <a:xfrm>
              <a:off x="2976" y="10740"/>
              <a:ext cx="0" cy="3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5" name="Line 8">
              <a:extLst>
                <a:ext uri="{FF2B5EF4-FFF2-40B4-BE49-F238E27FC236}">
                  <a16:creationId xmlns:a16="http://schemas.microsoft.com/office/drawing/2014/main" id="{259F7B8C-82D2-680F-BDBC-89B434542E61}"/>
                </a:ext>
              </a:extLst>
            </p:cNvPr>
            <p:cNvSpPr>
              <a:spLocks noChangeShapeType="1"/>
            </p:cNvSpPr>
            <p:nvPr/>
          </p:nvSpPr>
          <p:spPr bwMode="auto">
            <a:xfrm>
              <a:off x="2976" y="9965"/>
              <a:ext cx="0" cy="3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6" name="Oval 9">
              <a:extLst>
                <a:ext uri="{FF2B5EF4-FFF2-40B4-BE49-F238E27FC236}">
                  <a16:creationId xmlns:a16="http://schemas.microsoft.com/office/drawing/2014/main" id="{CBE5025E-A73B-6C76-1C87-897107DC0B79}"/>
                </a:ext>
              </a:extLst>
            </p:cNvPr>
            <p:cNvSpPr>
              <a:spLocks noChangeArrowheads="1"/>
            </p:cNvSpPr>
            <p:nvPr/>
          </p:nvSpPr>
          <p:spPr bwMode="auto">
            <a:xfrm>
              <a:off x="2745" y="11825"/>
              <a:ext cx="462" cy="465"/>
            </a:xfrm>
            <a:prstGeom prst="ellipse">
              <a:avLst/>
            </a:prstGeom>
            <a:solidFill>
              <a:srgbClr val="FFFFFF"/>
            </a:solidFill>
            <a:ln w="9525">
              <a:solidFill>
                <a:srgbClr val="000000"/>
              </a:solidFill>
              <a:round/>
              <a:headEnd/>
              <a:tailEnd/>
            </a:ln>
          </p:spPr>
          <p:txBody>
            <a:bodyPr lIns="54000" tIns="10800" rIns="18000" b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B</a:t>
              </a:r>
              <a:r>
                <a:rPr lang="en-US" altLang="zh-CN" sz="1600" baseline="-25000"/>
                <a:t>3</a:t>
              </a:r>
              <a:endParaRPr lang="en-US" altLang="zh-CN" sz="1600"/>
            </a:p>
          </p:txBody>
        </p:sp>
        <p:sp>
          <p:nvSpPr>
            <p:cNvPr id="68617" name="Line 10">
              <a:extLst>
                <a:ext uri="{FF2B5EF4-FFF2-40B4-BE49-F238E27FC236}">
                  <a16:creationId xmlns:a16="http://schemas.microsoft.com/office/drawing/2014/main" id="{91C86B71-13E9-E809-FD03-A5EF829BBA3B}"/>
                </a:ext>
              </a:extLst>
            </p:cNvPr>
            <p:cNvSpPr>
              <a:spLocks noChangeShapeType="1"/>
            </p:cNvSpPr>
            <p:nvPr/>
          </p:nvSpPr>
          <p:spPr bwMode="auto">
            <a:xfrm>
              <a:off x="2976" y="11515"/>
              <a:ext cx="0" cy="3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8" name="Oval 11">
              <a:extLst>
                <a:ext uri="{FF2B5EF4-FFF2-40B4-BE49-F238E27FC236}">
                  <a16:creationId xmlns:a16="http://schemas.microsoft.com/office/drawing/2014/main" id="{78356A99-18FC-5210-F072-CAE67C4EA5A9}"/>
                </a:ext>
              </a:extLst>
            </p:cNvPr>
            <p:cNvSpPr>
              <a:spLocks noChangeArrowheads="1"/>
            </p:cNvSpPr>
            <p:nvPr/>
          </p:nvSpPr>
          <p:spPr bwMode="auto">
            <a:xfrm>
              <a:off x="2745" y="12662"/>
              <a:ext cx="462" cy="465"/>
            </a:xfrm>
            <a:prstGeom prst="ellipse">
              <a:avLst/>
            </a:prstGeom>
            <a:solidFill>
              <a:srgbClr val="FFFFFF"/>
            </a:solidFill>
            <a:ln w="9525">
              <a:solidFill>
                <a:srgbClr val="000000"/>
              </a:solidFill>
              <a:round/>
              <a:headEnd/>
              <a:tailEnd/>
            </a:ln>
          </p:spPr>
          <p:txBody>
            <a:bodyPr lIns="54000" tIns="10800" rIns="18000" b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B</a:t>
              </a:r>
              <a:r>
                <a:rPr lang="en-US" altLang="zh-CN" sz="1600" baseline="-25000"/>
                <a:t>4</a:t>
              </a:r>
              <a:endParaRPr lang="en-US" altLang="zh-CN" sz="1600"/>
            </a:p>
          </p:txBody>
        </p:sp>
        <p:sp>
          <p:nvSpPr>
            <p:cNvPr id="68619" name="Line 12">
              <a:extLst>
                <a:ext uri="{FF2B5EF4-FFF2-40B4-BE49-F238E27FC236}">
                  <a16:creationId xmlns:a16="http://schemas.microsoft.com/office/drawing/2014/main" id="{EBE2DB88-2840-F2D4-C119-54A94E6FB272}"/>
                </a:ext>
              </a:extLst>
            </p:cNvPr>
            <p:cNvSpPr>
              <a:spLocks noChangeShapeType="1"/>
            </p:cNvSpPr>
            <p:nvPr/>
          </p:nvSpPr>
          <p:spPr bwMode="auto">
            <a:xfrm>
              <a:off x="2976" y="12352"/>
              <a:ext cx="0" cy="3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0" name="Oval 13">
              <a:extLst>
                <a:ext uri="{FF2B5EF4-FFF2-40B4-BE49-F238E27FC236}">
                  <a16:creationId xmlns:a16="http://schemas.microsoft.com/office/drawing/2014/main" id="{CECC54EE-3015-68ED-2B43-5D46A8CE5268}"/>
                </a:ext>
              </a:extLst>
            </p:cNvPr>
            <p:cNvSpPr>
              <a:spLocks noChangeArrowheads="1"/>
            </p:cNvSpPr>
            <p:nvPr/>
          </p:nvSpPr>
          <p:spPr bwMode="auto">
            <a:xfrm>
              <a:off x="2745" y="13468"/>
              <a:ext cx="462" cy="465"/>
            </a:xfrm>
            <a:prstGeom prst="ellipse">
              <a:avLst/>
            </a:prstGeom>
            <a:solidFill>
              <a:srgbClr val="FFFFFF"/>
            </a:solidFill>
            <a:ln w="9525">
              <a:solidFill>
                <a:srgbClr val="000000"/>
              </a:solidFill>
              <a:round/>
              <a:headEnd/>
              <a:tailEnd/>
            </a:ln>
          </p:spPr>
          <p:txBody>
            <a:bodyPr lIns="54000" tIns="10800" rIns="18000" b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B</a:t>
              </a:r>
              <a:r>
                <a:rPr lang="en-US" altLang="zh-CN" sz="1600" baseline="-25000"/>
                <a:t>5</a:t>
              </a:r>
              <a:endParaRPr lang="en-US" altLang="zh-CN" sz="1600"/>
            </a:p>
          </p:txBody>
        </p:sp>
        <p:sp>
          <p:nvSpPr>
            <p:cNvPr id="68621" name="Line 14">
              <a:extLst>
                <a:ext uri="{FF2B5EF4-FFF2-40B4-BE49-F238E27FC236}">
                  <a16:creationId xmlns:a16="http://schemas.microsoft.com/office/drawing/2014/main" id="{CE59535D-2853-E56C-6E47-A4AF79889458}"/>
                </a:ext>
              </a:extLst>
            </p:cNvPr>
            <p:cNvSpPr>
              <a:spLocks noChangeShapeType="1"/>
            </p:cNvSpPr>
            <p:nvPr/>
          </p:nvSpPr>
          <p:spPr bwMode="auto">
            <a:xfrm>
              <a:off x="2976" y="13158"/>
              <a:ext cx="0" cy="3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2" name="Oval 15">
              <a:extLst>
                <a:ext uri="{FF2B5EF4-FFF2-40B4-BE49-F238E27FC236}">
                  <a16:creationId xmlns:a16="http://schemas.microsoft.com/office/drawing/2014/main" id="{79AEA521-EF69-8BFF-85F0-876D639128DB}"/>
                </a:ext>
              </a:extLst>
            </p:cNvPr>
            <p:cNvSpPr>
              <a:spLocks noChangeArrowheads="1"/>
            </p:cNvSpPr>
            <p:nvPr/>
          </p:nvSpPr>
          <p:spPr bwMode="auto">
            <a:xfrm>
              <a:off x="2745" y="14243"/>
              <a:ext cx="462" cy="465"/>
            </a:xfrm>
            <a:prstGeom prst="ellipse">
              <a:avLst/>
            </a:prstGeom>
            <a:solidFill>
              <a:srgbClr val="FFFFFF"/>
            </a:solidFill>
            <a:ln w="9525">
              <a:solidFill>
                <a:srgbClr val="000000"/>
              </a:solidFill>
              <a:round/>
              <a:headEnd/>
              <a:tailEnd/>
            </a:ln>
          </p:spPr>
          <p:txBody>
            <a:bodyPr lIns="54000" tIns="10800" rIns="18000" b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B</a:t>
              </a:r>
              <a:r>
                <a:rPr lang="en-US" altLang="zh-CN" sz="1600" baseline="-25000"/>
                <a:t>6</a:t>
              </a:r>
              <a:endParaRPr lang="en-US" altLang="zh-CN" sz="1600"/>
            </a:p>
          </p:txBody>
        </p:sp>
        <p:sp>
          <p:nvSpPr>
            <p:cNvPr id="68623" name="Oval 16">
              <a:extLst>
                <a:ext uri="{FF2B5EF4-FFF2-40B4-BE49-F238E27FC236}">
                  <a16:creationId xmlns:a16="http://schemas.microsoft.com/office/drawing/2014/main" id="{EEEF1DD6-7E08-822F-3B23-085C485A876E}"/>
                </a:ext>
              </a:extLst>
            </p:cNvPr>
            <p:cNvSpPr>
              <a:spLocks noChangeArrowheads="1"/>
            </p:cNvSpPr>
            <p:nvPr/>
          </p:nvSpPr>
          <p:spPr bwMode="auto">
            <a:xfrm>
              <a:off x="2745" y="15018"/>
              <a:ext cx="462" cy="465"/>
            </a:xfrm>
            <a:prstGeom prst="ellipse">
              <a:avLst/>
            </a:prstGeom>
            <a:solidFill>
              <a:srgbClr val="FFFFFF"/>
            </a:solidFill>
            <a:ln w="9525">
              <a:solidFill>
                <a:srgbClr val="000000"/>
              </a:solidFill>
              <a:round/>
              <a:headEnd/>
              <a:tailEnd/>
            </a:ln>
          </p:spPr>
          <p:txBody>
            <a:bodyPr lIns="54000" tIns="10800" rIns="18000" b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B</a:t>
              </a:r>
              <a:r>
                <a:rPr lang="en-US" altLang="zh-CN" sz="1600" baseline="-25000"/>
                <a:t>7</a:t>
              </a:r>
              <a:endParaRPr lang="en-US" altLang="zh-CN" sz="1600"/>
            </a:p>
          </p:txBody>
        </p:sp>
        <p:sp>
          <p:nvSpPr>
            <p:cNvPr id="68624" name="Line 17">
              <a:extLst>
                <a:ext uri="{FF2B5EF4-FFF2-40B4-BE49-F238E27FC236}">
                  <a16:creationId xmlns:a16="http://schemas.microsoft.com/office/drawing/2014/main" id="{61EE893F-5984-64FA-BBB5-217D76448C8A}"/>
                </a:ext>
              </a:extLst>
            </p:cNvPr>
            <p:cNvSpPr>
              <a:spLocks noChangeShapeType="1"/>
            </p:cNvSpPr>
            <p:nvPr/>
          </p:nvSpPr>
          <p:spPr bwMode="auto">
            <a:xfrm>
              <a:off x="2976" y="14708"/>
              <a:ext cx="0" cy="3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5" name="Oval 18">
              <a:extLst>
                <a:ext uri="{FF2B5EF4-FFF2-40B4-BE49-F238E27FC236}">
                  <a16:creationId xmlns:a16="http://schemas.microsoft.com/office/drawing/2014/main" id="{323AD438-2581-15F2-E933-E2FC983DEA73}"/>
                </a:ext>
              </a:extLst>
            </p:cNvPr>
            <p:cNvSpPr>
              <a:spLocks noChangeArrowheads="1"/>
            </p:cNvSpPr>
            <p:nvPr/>
          </p:nvSpPr>
          <p:spPr bwMode="auto">
            <a:xfrm>
              <a:off x="2745" y="15793"/>
              <a:ext cx="462" cy="465"/>
            </a:xfrm>
            <a:prstGeom prst="ellipse">
              <a:avLst/>
            </a:prstGeom>
            <a:solidFill>
              <a:srgbClr val="FFFFFF"/>
            </a:solidFill>
            <a:ln w="9525">
              <a:solidFill>
                <a:srgbClr val="000000"/>
              </a:solidFill>
              <a:round/>
              <a:headEnd/>
              <a:tailEnd/>
            </a:ln>
          </p:spPr>
          <p:txBody>
            <a:bodyPr lIns="54000" tIns="10800" rIns="18000" b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1600"/>
                <a:t>B</a:t>
              </a:r>
              <a:r>
                <a:rPr lang="en-US" altLang="zh-CN" sz="1600" baseline="-25000"/>
                <a:t>8</a:t>
              </a:r>
              <a:endParaRPr lang="en-US" altLang="zh-CN" sz="1600"/>
            </a:p>
          </p:txBody>
        </p:sp>
        <p:sp>
          <p:nvSpPr>
            <p:cNvPr id="68626" name="Line 19">
              <a:extLst>
                <a:ext uri="{FF2B5EF4-FFF2-40B4-BE49-F238E27FC236}">
                  <a16:creationId xmlns:a16="http://schemas.microsoft.com/office/drawing/2014/main" id="{81CD9B06-D9BE-118A-C938-716FBC692E6B}"/>
                </a:ext>
              </a:extLst>
            </p:cNvPr>
            <p:cNvSpPr>
              <a:spLocks noChangeShapeType="1"/>
            </p:cNvSpPr>
            <p:nvPr/>
          </p:nvSpPr>
          <p:spPr bwMode="auto">
            <a:xfrm>
              <a:off x="2976" y="15483"/>
              <a:ext cx="0" cy="3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7" name="Arc 20">
              <a:extLst>
                <a:ext uri="{FF2B5EF4-FFF2-40B4-BE49-F238E27FC236}">
                  <a16:creationId xmlns:a16="http://schemas.microsoft.com/office/drawing/2014/main" id="{61672821-4488-EA11-4B35-77E3FB8DAFA8}"/>
                </a:ext>
              </a:extLst>
            </p:cNvPr>
            <p:cNvSpPr>
              <a:spLocks/>
            </p:cNvSpPr>
            <p:nvPr/>
          </p:nvSpPr>
          <p:spPr bwMode="auto">
            <a:xfrm flipH="1">
              <a:off x="2451" y="11292"/>
              <a:ext cx="336" cy="1618"/>
            </a:xfrm>
            <a:custGeom>
              <a:avLst/>
              <a:gdLst>
                <a:gd name="T0" fmla="*/ 82 w 21600"/>
                <a:gd name="T1" fmla="*/ 0 h 42265"/>
                <a:gd name="T2" fmla="*/ 54 w 21600"/>
                <a:gd name="T3" fmla="*/ 1618 h 42265"/>
                <a:gd name="T4" fmla="*/ 0 w 21600"/>
                <a:gd name="T5" fmla="*/ 802 h 42265"/>
                <a:gd name="T6" fmla="*/ 0 60000 65536"/>
                <a:gd name="T7" fmla="*/ 0 60000 65536"/>
                <a:gd name="T8" fmla="*/ 0 60000 65536"/>
                <a:gd name="T9" fmla="*/ 0 w 21600"/>
                <a:gd name="T10" fmla="*/ 0 h 42265"/>
                <a:gd name="T11" fmla="*/ 21600 w 21600"/>
                <a:gd name="T12" fmla="*/ 42265 h 42265"/>
              </a:gdLst>
              <a:ahLst/>
              <a:cxnLst>
                <a:cxn ang="T6">
                  <a:pos x="T0" y="T1"/>
                </a:cxn>
                <a:cxn ang="T7">
                  <a:pos x="T2" y="T3"/>
                </a:cxn>
                <a:cxn ang="T8">
                  <a:pos x="T4" y="T5"/>
                </a:cxn>
              </a:cxnLst>
              <a:rect l="T9" t="T10" r="T11" b="T12"/>
              <a:pathLst>
                <a:path w="21600" h="42265" fill="none" extrusionOk="0">
                  <a:moveTo>
                    <a:pt x="5273" y="-1"/>
                  </a:moveTo>
                  <a:cubicBezTo>
                    <a:pt x="14871" y="2415"/>
                    <a:pt x="21600" y="11047"/>
                    <a:pt x="21600" y="20946"/>
                  </a:cubicBezTo>
                  <a:cubicBezTo>
                    <a:pt x="21600" y="31534"/>
                    <a:pt x="13924" y="40562"/>
                    <a:pt x="3472" y="42264"/>
                  </a:cubicBezTo>
                </a:path>
                <a:path w="21600" h="42265" stroke="0" extrusionOk="0">
                  <a:moveTo>
                    <a:pt x="5273" y="-1"/>
                  </a:moveTo>
                  <a:cubicBezTo>
                    <a:pt x="14871" y="2415"/>
                    <a:pt x="21600" y="11047"/>
                    <a:pt x="21600" y="20946"/>
                  </a:cubicBezTo>
                  <a:cubicBezTo>
                    <a:pt x="21600" y="31534"/>
                    <a:pt x="13924" y="40562"/>
                    <a:pt x="3472" y="42264"/>
                  </a:cubicBezTo>
                  <a:lnTo>
                    <a:pt x="0" y="20946"/>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8" name="Arc 21">
              <a:extLst>
                <a:ext uri="{FF2B5EF4-FFF2-40B4-BE49-F238E27FC236}">
                  <a16:creationId xmlns:a16="http://schemas.microsoft.com/office/drawing/2014/main" id="{54C62594-FA44-C577-2231-53CBF86C5353}"/>
                </a:ext>
              </a:extLst>
            </p:cNvPr>
            <p:cNvSpPr>
              <a:spLocks/>
            </p:cNvSpPr>
            <p:nvPr/>
          </p:nvSpPr>
          <p:spPr bwMode="auto">
            <a:xfrm flipH="1">
              <a:off x="2451" y="13654"/>
              <a:ext cx="357" cy="1618"/>
            </a:xfrm>
            <a:custGeom>
              <a:avLst/>
              <a:gdLst>
                <a:gd name="T0" fmla="*/ 87 w 21600"/>
                <a:gd name="T1" fmla="*/ 0 h 42265"/>
                <a:gd name="T2" fmla="*/ 57 w 21600"/>
                <a:gd name="T3" fmla="*/ 1618 h 42265"/>
                <a:gd name="T4" fmla="*/ 0 w 21600"/>
                <a:gd name="T5" fmla="*/ 802 h 42265"/>
                <a:gd name="T6" fmla="*/ 0 60000 65536"/>
                <a:gd name="T7" fmla="*/ 0 60000 65536"/>
                <a:gd name="T8" fmla="*/ 0 60000 65536"/>
                <a:gd name="T9" fmla="*/ 0 w 21600"/>
                <a:gd name="T10" fmla="*/ 0 h 42265"/>
                <a:gd name="T11" fmla="*/ 21600 w 21600"/>
                <a:gd name="T12" fmla="*/ 42265 h 42265"/>
              </a:gdLst>
              <a:ahLst/>
              <a:cxnLst>
                <a:cxn ang="T6">
                  <a:pos x="T0" y="T1"/>
                </a:cxn>
                <a:cxn ang="T7">
                  <a:pos x="T2" y="T3"/>
                </a:cxn>
                <a:cxn ang="T8">
                  <a:pos x="T4" y="T5"/>
                </a:cxn>
              </a:cxnLst>
              <a:rect l="T9" t="T10" r="T11" b="T12"/>
              <a:pathLst>
                <a:path w="21600" h="42265" fill="none" extrusionOk="0">
                  <a:moveTo>
                    <a:pt x="5273" y="-1"/>
                  </a:moveTo>
                  <a:cubicBezTo>
                    <a:pt x="14871" y="2415"/>
                    <a:pt x="21600" y="11047"/>
                    <a:pt x="21600" y="20946"/>
                  </a:cubicBezTo>
                  <a:cubicBezTo>
                    <a:pt x="21600" y="31534"/>
                    <a:pt x="13924" y="40562"/>
                    <a:pt x="3472" y="42264"/>
                  </a:cubicBezTo>
                </a:path>
                <a:path w="21600" h="42265" stroke="0" extrusionOk="0">
                  <a:moveTo>
                    <a:pt x="5273" y="-1"/>
                  </a:moveTo>
                  <a:cubicBezTo>
                    <a:pt x="14871" y="2415"/>
                    <a:pt x="21600" y="11047"/>
                    <a:pt x="21600" y="20946"/>
                  </a:cubicBezTo>
                  <a:cubicBezTo>
                    <a:pt x="21600" y="31534"/>
                    <a:pt x="13924" y="40562"/>
                    <a:pt x="3472" y="42264"/>
                  </a:cubicBezTo>
                  <a:lnTo>
                    <a:pt x="0" y="20946"/>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29" name="Arc 22">
              <a:extLst>
                <a:ext uri="{FF2B5EF4-FFF2-40B4-BE49-F238E27FC236}">
                  <a16:creationId xmlns:a16="http://schemas.microsoft.com/office/drawing/2014/main" id="{6DB48460-916E-5B67-F36D-1A9AC1E14BAC}"/>
                </a:ext>
              </a:extLst>
            </p:cNvPr>
            <p:cNvSpPr>
              <a:spLocks/>
            </p:cNvSpPr>
            <p:nvPr/>
          </p:nvSpPr>
          <p:spPr bwMode="auto">
            <a:xfrm rot="105645" flipV="1">
              <a:off x="3123" y="12125"/>
              <a:ext cx="550" cy="2448"/>
            </a:xfrm>
            <a:custGeom>
              <a:avLst/>
              <a:gdLst>
                <a:gd name="T0" fmla="*/ 143 w 24588"/>
                <a:gd name="T1" fmla="*/ 0 h 42931"/>
                <a:gd name="T2" fmla="*/ 0 w 24588"/>
                <a:gd name="T3" fmla="*/ 2436 h 42931"/>
                <a:gd name="T4" fmla="*/ 67 w 24588"/>
                <a:gd name="T5" fmla="*/ 1216 h 42931"/>
                <a:gd name="T6" fmla="*/ 0 60000 65536"/>
                <a:gd name="T7" fmla="*/ 0 60000 65536"/>
                <a:gd name="T8" fmla="*/ 0 60000 65536"/>
                <a:gd name="T9" fmla="*/ 0 w 24588"/>
                <a:gd name="T10" fmla="*/ 0 h 42931"/>
                <a:gd name="T11" fmla="*/ 24588 w 24588"/>
                <a:gd name="T12" fmla="*/ 42931 h 42931"/>
              </a:gdLst>
              <a:ahLst/>
              <a:cxnLst>
                <a:cxn ang="T6">
                  <a:pos x="T0" y="T1"/>
                </a:cxn>
                <a:cxn ang="T7">
                  <a:pos x="T2" y="T3"/>
                </a:cxn>
                <a:cxn ang="T8">
                  <a:pos x="T4" y="T5"/>
                </a:cxn>
              </a:cxnLst>
              <a:rect l="T9" t="T10" r="T11" b="T12"/>
              <a:pathLst>
                <a:path w="24588" h="42931" fill="none" extrusionOk="0">
                  <a:moveTo>
                    <a:pt x="6388" y="0"/>
                  </a:moveTo>
                  <a:cubicBezTo>
                    <a:pt x="16872" y="1671"/>
                    <a:pt x="24588" y="10714"/>
                    <a:pt x="24588" y="21331"/>
                  </a:cubicBezTo>
                  <a:cubicBezTo>
                    <a:pt x="24588" y="33260"/>
                    <a:pt x="14917" y="42931"/>
                    <a:pt x="2988" y="42931"/>
                  </a:cubicBezTo>
                  <a:cubicBezTo>
                    <a:pt x="1988" y="42931"/>
                    <a:pt x="989" y="42861"/>
                    <a:pt x="-1" y="42723"/>
                  </a:cubicBezTo>
                </a:path>
                <a:path w="24588" h="42931" stroke="0" extrusionOk="0">
                  <a:moveTo>
                    <a:pt x="6388" y="0"/>
                  </a:moveTo>
                  <a:cubicBezTo>
                    <a:pt x="16872" y="1671"/>
                    <a:pt x="24588" y="10714"/>
                    <a:pt x="24588" y="21331"/>
                  </a:cubicBezTo>
                  <a:cubicBezTo>
                    <a:pt x="24588" y="33260"/>
                    <a:pt x="14917" y="42931"/>
                    <a:pt x="2988" y="42931"/>
                  </a:cubicBezTo>
                  <a:cubicBezTo>
                    <a:pt x="1988" y="42931"/>
                    <a:pt x="989" y="42861"/>
                    <a:pt x="-1" y="42723"/>
                  </a:cubicBezTo>
                  <a:lnTo>
                    <a:pt x="2988" y="21331"/>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30" name="Arc 23">
              <a:extLst>
                <a:ext uri="{FF2B5EF4-FFF2-40B4-BE49-F238E27FC236}">
                  <a16:creationId xmlns:a16="http://schemas.microsoft.com/office/drawing/2014/main" id="{1E9DECF6-9F41-14F2-105D-3EE15A47CC07}"/>
                </a:ext>
              </a:extLst>
            </p:cNvPr>
            <p:cNvSpPr>
              <a:spLocks/>
            </p:cNvSpPr>
            <p:nvPr/>
          </p:nvSpPr>
          <p:spPr bwMode="auto">
            <a:xfrm>
              <a:off x="3165" y="12879"/>
              <a:ext cx="252" cy="1618"/>
            </a:xfrm>
            <a:custGeom>
              <a:avLst/>
              <a:gdLst>
                <a:gd name="T0" fmla="*/ 62 w 21600"/>
                <a:gd name="T1" fmla="*/ 0 h 42265"/>
                <a:gd name="T2" fmla="*/ 41 w 21600"/>
                <a:gd name="T3" fmla="*/ 1618 h 42265"/>
                <a:gd name="T4" fmla="*/ 0 w 21600"/>
                <a:gd name="T5" fmla="*/ 802 h 42265"/>
                <a:gd name="T6" fmla="*/ 0 60000 65536"/>
                <a:gd name="T7" fmla="*/ 0 60000 65536"/>
                <a:gd name="T8" fmla="*/ 0 60000 65536"/>
                <a:gd name="T9" fmla="*/ 0 w 21600"/>
                <a:gd name="T10" fmla="*/ 0 h 42265"/>
                <a:gd name="T11" fmla="*/ 21600 w 21600"/>
                <a:gd name="T12" fmla="*/ 42265 h 42265"/>
              </a:gdLst>
              <a:ahLst/>
              <a:cxnLst>
                <a:cxn ang="T6">
                  <a:pos x="T0" y="T1"/>
                </a:cxn>
                <a:cxn ang="T7">
                  <a:pos x="T2" y="T3"/>
                </a:cxn>
                <a:cxn ang="T8">
                  <a:pos x="T4" y="T5"/>
                </a:cxn>
              </a:cxnLst>
              <a:rect l="T9" t="T10" r="T11" b="T12"/>
              <a:pathLst>
                <a:path w="21600" h="42265" fill="none" extrusionOk="0">
                  <a:moveTo>
                    <a:pt x="5273" y="-1"/>
                  </a:moveTo>
                  <a:cubicBezTo>
                    <a:pt x="14871" y="2415"/>
                    <a:pt x="21600" y="11047"/>
                    <a:pt x="21600" y="20946"/>
                  </a:cubicBezTo>
                  <a:cubicBezTo>
                    <a:pt x="21600" y="31534"/>
                    <a:pt x="13924" y="40562"/>
                    <a:pt x="3472" y="42264"/>
                  </a:cubicBezTo>
                </a:path>
                <a:path w="21600" h="42265" stroke="0" extrusionOk="0">
                  <a:moveTo>
                    <a:pt x="5273" y="-1"/>
                  </a:moveTo>
                  <a:cubicBezTo>
                    <a:pt x="14871" y="2415"/>
                    <a:pt x="21600" y="11047"/>
                    <a:pt x="21600" y="20946"/>
                  </a:cubicBezTo>
                  <a:cubicBezTo>
                    <a:pt x="21600" y="31534"/>
                    <a:pt x="13924" y="40562"/>
                    <a:pt x="3472" y="42264"/>
                  </a:cubicBezTo>
                  <a:lnTo>
                    <a:pt x="0" y="20946"/>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631" name="Arc 24">
              <a:extLst>
                <a:ext uri="{FF2B5EF4-FFF2-40B4-BE49-F238E27FC236}">
                  <a16:creationId xmlns:a16="http://schemas.microsoft.com/office/drawing/2014/main" id="{304CCB08-D1DF-C551-A554-DCA6206DCDBB}"/>
                </a:ext>
              </a:extLst>
            </p:cNvPr>
            <p:cNvSpPr>
              <a:spLocks/>
            </p:cNvSpPr>
            <p:nvPr/>
          </p:nvSpPr>
          <p:spPr bwMode="auto">
            <a:xfrm rot="130889" flipV="1">
              <a:off x="2976" y="11268"/>
              <a:ext cx="967" cy="4060"/>
            </a:xfrm>
            <a:custGeom>
              <a:avLst/>
              <a:gdLst>
                <a:gd name="T0" fmla="*/ 331 w 21600"/>
                <a:gd name="T1" fmla="*/ 0 h 41612"/>
                <a:gd name="T2" fmla="*/ 155 w 21600"/>
                <a:gd name="T3" fmla="*/ 4060 h 41612"/>
                <a:gd name="T4" fmla="*/ 0 w 21600"/>
                <a:gd name="T5" fmla="*/ 1980 h 41612"/>
                <a:gd name="T6" fmla="*/ 0 60000 65536"/>
                <a:gd name="T7" fmla="*/ 0 60000 65536"/>
                <a:gd name="T8" fmla="*/ 0 60000 65536"/>
                <a:gd name="T9" fmla="*/ 0 w 21600"/>
                <a:gd name="T10" fmla="*/ 0 h 41612"/>
                <a:gd name="T11" fmla="*/ 21600 w 21600"/>
                <a:gd name="T12" fmla="*/ 41612 h 41612"/>
              </a:gdLst>
              <a:ahLst/>
              <a:cxnLst>
                <a:cxn ang="T6">
                  <a:pos x="T0" y="T1"/>
                </a:cxn>
                <a:cxn ang="T7">
                  <a:pos x="T2" y="T3"/>
                </a:cxn>
                <a:cxn ang="T8">
                  <a:pos x="T4" y="T5"/>
                </a:cxn>
              </a:cxnLst>
              <a:rect l="T9" t="T10" r="T11" b="T12"/>
              <a:pathLst>
                <a:path w="21600" h="41612" fill="none" extrusionOk="0">
                  <a:moveTo>
                    <a:pt x="7399" y="0"/>
                  </a:moveTo>
                  <a:cubicBezTo>
                    <a:pt x="15926" y="3109"/>
                    <a:pt x="21600" y="11217"/>
                    <a:pt x="21600" y="20293"/>
                  </a:cubicBezTo>
                  <a:cubicBezTo>
                    <a:pt x="21600" y="30881"/>
                    <a:pt x="13924" y="39909"/>
                    <a:pt x="3472" y="41611"/>
                  </a:cubicBezTo>
                </a:path>
                <a:path w="21600" h="41612" stroke="0" extrusionOk="0">
                  <a:moveTo>
                    <a:pt x="7399" y="0"/>
                  </a:moveTo>
                  <a:cubicBezTo>
                    <a:pt x="15926" y="3109"/>
                    <a:pt x="21600" y="11217"/>
                    <a:pt x="21600" y="20293"/>
                  </a:cubicBezTo>
                  <a:cubicBezTo>
                    <a:pt x="21600" y="30881"/>
                    <a:pt x="13924" y="39909"/>
                    <a:pt x="3472" y="41611"/>
                  </a:cubicBezTo>
                  <a:lnTo>
                    <a:pt x="0" y="20293"/>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68611" name="Rectangle 25">
            <a:extLst>
              <a:ext uri="{FF2B5EF4-FFF2-40B4-BE49-F238E27FC236}">
                <a16:creationId xmlns:a16="http://schemas.microsoft.com/office/drawing/2014/main" id="{9CCE303A-5228-25BB-4A3B-66EF27B3CE28}"/>
              </a:ext>
            </a:extLst>
          </p:cNvPr>
          <p:cNvSpPr>
            <a:spLocks noChangeArrowheads="1"/>
          </p:cNvSpPr>
          <p:nvPr/>
        </p:nvSpPr>
        <p:spPr bwMode="auto">
          <a:xfrm>
            <a:off x="755650" y="5635625"/>
            <a:ext cx="6191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a:t>图</a:t>
            </a:r>
            <a:r>
              <a:rPr lang="en-US" altLang="zh-CN"/>
              <a:t>5-8  </a:t>
            </a:r>
            <a:r>
              <a:rPr lang="zh-CN" altLang="en-US"/>
              <a:t>例</a:t>
            </a:r>
            <a:r>
              <a:rPr lang="en-US" altLang="zh-CN"/>
              <a:t>5.5</a:t>
            </a:r>
            <a:r>
              <a:rPr lang="zh-CN" altLang="en-US"/>
              <a:t>结点形式的程序流图</a:t>
            </a:r>
          </a:p>
        </p:txBody>
      </p:sp>
    </p:spTree>
  </p:cSld>
  <p:clrMapOvr>
    <a:masterClrMapping/>
  </p:clrMapOvr>
  <p:transition>
    <p:random/>
  </p:transition>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
            <a:extLst>
              <a:ext uri="{FF2B5EF4-FFF2-40B4-BE49-F238E27FC236}">
                <a16:creationId xmlns:a16="http://schemas.microsoft.com/office/drawing/2014/main" id="{A43C3A11-9876-68B3-1877-8D3AC388C0EE}"/>
              </a:ext>
            </a:extLst>
          </p:cNvPr>
          <p:cNvSpPr txBox="1">
            <a:spLocks noChangeArrowheads="1"/>
          </p:cNvSpPr>
          <p:nvPr/>
        </p:nvSpPr>
        <p:spPr bwMode="auto">
          <a:xfrm>
            <a:off x="174625" y="404813"/>
            <a:ext cx="8664575"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en-US" altLang="zh-CN" b="1">
                <a:ea typeface="方正小标宋简体" charset="-122"/>
              </a:rPr>
              <a:t>5.2.3  </a:t>
            </a:r>
            <a:r>
              <a:rPr lang="zh-CN" altLang="en-US" b="1">
                <a:ea typeface="方正小标宋简体" charset="-122"/>
              </a:rPr>
              <a:t>循环优化</a:t>
            </a:r>
          </a:p>
          <a:p>
            <a:pPr algn="just" eaLnBrk="1" hangingPunct="1">
              <a:lnSpc>
                <a:spcPct val="140000"/>
              </a:lnSpc>
            </a:pPr>
            <a:r>
              <a:rPr lang="zh-CN" altLang="en-US"/>
              <a:t>　　对循环中的代码可以实行代码外提、强度削弱和删除归纳变量等优化。</a:t>
            </a:r>
          </a:p>
          <a:p>
            <a:pPr algn="just" eaLnBrk="1" hangingPunct="1">
              <a:lnSpc>
                <a:spcPct val="140000"/>
              </a:lnSpc>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．代码外提</a:t>
            </a:r>
          </a:p>
          <a:p>
            <a:pPr algn="just" eaLnBrk="1" hangingPunct="1">
              <a:lnSpc>
                <a:spcPct val="140000"/>
              </a:lnSpc>
            </a:pPr>
            <a:r>
              <a:rPr lang="zh-CN" altLang="en-US"/>
              <a:t>　　循环中的代码要随着循环反复执行，但其中某些运算的结果并不因循环而改变，对于这种不随循环变化的运算，可以将其外提到循环外。这样，程序的运行结果仍保持不变，但程序的运行效率却提高了。我们称这种优化为代码外提。</a:t>
            </a:r>
          </a:p>
          <a:p>
            <a:pPr algn="just" eaLnBrk="1" hangingPunct="1">
              <a:lnSpc>
                <a:spcPct val="140000"/>
              </a:lnSpc>
            </a:pPr>
            <a:r>
              <a:rPr lang="zh-CN" altLang="en-US"/>
              <a:t>　　实行代码外提时，在循环入口结点前面建立一个新结点</a:t>
            </a:r>
            <a:r>
              <a:rPr lang="en-US" altLang="zh-CN"/>
              <a:t>(</a:t>
            </a:r>
            <a:r>
              <a:rPr lang="zh-CN" altLang="en-US"/>
              <a:t>基本块</a:t>
            </a:r>
            <a:r>
              <a:rPr lang="en-US" altLang="zh-CN"/>
              <a:t>)</a:t>
            </a:r>
            <a:r>
              <a:rPr lang="zh-CN" altLang="en-US"/>
              <a:t>，称为循环的前置结点。循环前置结点以循环入口结点为其惟一后继，原来流图中从循环外引到循环入口结点的有向边改成引到循环前置结点，如图</a:t>
            </a:r>
            <a:r>
              <a:rPr lang="en-US" altLang="zh-CN"/>
              <a:t>5–9</a:t>
            </a:r>
            <a:r>
              <a:rPr lang="zh-CN" altLang="en-US"/>
              <a:t>所示。</a:t>
            </a:r>
          </a:p>
        </p:txBody>
      </p:sp>
    </p:spTree>
  </p:cSld>
  <p:clrMapOvr>
    <a:masterClrMapping/>
  </p:clrMapOvr>
  <p:transition>
    <p:random/>
  </p:transition>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a:extLst>
              <a:ext uri="{FF2B5EF4-FFF2-40B4-BE49-F238E27FC236}">
                <a16:creationId xmlns:a16="http://schemas.microsoft.com/office/drawing/2014/main" id="{F89F8518-6F0E-F853-A27D-4D71F5E86023}"/>
              </a:ext>
            </a:extLst>
          </p:cNvPr>
          <p:cNvSpPr txBox="1">
            <a:spLocks noChangeArrowheads="1"/>
          </p:cNvSpPr>
          <p:nvPr/>
        </p:nvSpPr>
        <p:spPr bwMode="auto">
          <a:xfrm>
            <a:off x="2701925" y="592455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5–9  </a:t>
            </a:r>
            <a:r>
              <a:rPr lang="zh-CN" altLang="en-US"/>
              <a:t>给循环建立前置结点</a:t>
            </a:r>
          </a:p>
        </p:txBody>
      </p:sp>
      <p:pic>
        <p:nvPicPr>
          <p:cNvPr id="70659" name="Picture 5" descr="5-8">
            <a:extLst>
              <a:ext uri="{FF2B5EF4-FFF2-40B4-BE49-F238E27FC236}">
                <a16:creationId xmlns:a16="http://schemas.microsoft.com/office/drawing/2014/main" id="{C02B8946-B186-A3D1-7A28-8570BE580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08050"/>
            <a:ext cx="8713787"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a:extLst>
              <a:ext uri="{FF2B5EF4-FFF2-40B4-BE49-F238E27FC236}">
                <a16:creationId xmlns:a16="http://schemas.microsoft.com/office/drawing/2014/main" id="{70A997F7-4153-2B40-CAB3-D363E947A148}"/>
              </a:ext>
            </a:extLst>
          </p:cNvPr>
          <p:cNvSpPr txBox="1">
            <a:spLocks noChangeArrowheads="1"/>
          </p:cNvSpPr>
          <p:nvPr/>
        </p:nvSpPr>
        <p:spPr bwMode="auto">
          <a:xfrm>
            <a:off x="261938" y="476250"/>
            <a:ext cx="8636000"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因为在我们所定义的循环结构中，其入口结点是惟一的，所以前置结点也是惟一的。循环中外提的代码将统统外提到前置结点中。但是，循环中的不变运算并不是在任何情况下都可以外提的。对循环</a:t>
            </a:r>
            <a:r>
              <a:rPr lang="en-US" altLang="zh-CN"/>
              <a:t>L</a:t>
            </a:r>
            <a:r>
              <a:rPr lang="zh-CN" altLang="en-US"/>
              <a:t>中的不变运算</a:t>
            </a:r>
            <a:r>
              <a:rPr lang="en-US" altLang="zh-CN"/>
              <a:t>S</a:t>
            </a:r>
            <a:r>
              <a:rPr lang="zh-CN" altLang="en-US"/>
              <a:t>：</a:t>
            </a:r>
            <a:r>
              <a:rPr lang="en-US" altLang="zh-CN"/>
              <a:t>A=B op C</a:t>
            </a:r>
            <a:r>
              <a:rPr lang="zh-CN" altLang="en-US"/>
              <a:t>或</a:t>
            </a:r>
            <a:r>
              <a:rPr lang="en-US" altLang="zh-CN"/>
              <a:t>A= op B</a:t>
            </a:r>
            <a:r>
              <a:rPr lang="zh-CN" altLang="en-US"/>
              <a:t>或</a:t>
            </a:r>
            <a:r>
              <a:rPr lang="en-US" altLang="zh-CN"/>
              <a:t>A=B</a:t>
            </a:r>
            <a:r>
              <a:rPr lang="zh-CN" altLang="en-US"/>
              <a:t>，要求满足下述条件</a:t>
            </a:r>
            <a:r>
              <a:rPr lang="en-US" altLang="zh-CN"/>
              <a:t>(A</a:t>
            </a:r>
            <a:r>
              <a:rPr lang="zh-CN" altLang="en-US"/>
              <a:t>在离开</a:t>
            </a:r>
            <a:r>
              <a:rPr lang="en-US" altLang="zh-CN"/>
              <a:t>L</a:t>
            </a:r>
            <a:r>
              <a:rPr lang="zh-CN" altLang="en-US"/>
              <a:t>后仍是活跃的</a:t>
            </a:r>
            <a:r>
              <a:rPr lang="en-US" altLang="zh-CN"/>
              <a:t>)</a:t>
            </a:r>
            <a:r>
              <a:rPr lang="zh-CN" altLang="en-US"/>
              <a:t>：</a:t>
            </a:r>
          </a:p>
          <a:p>
            <a:pPr algn="just" eaLnBrk="1" hangingPunct="1">
              <a:lnSpc>
                <a:spcPct val="140000"/>
              </a:lnSpc>
              <a:spcBef>
                <a:spcPct val="50000"/>
              </a:spcBef>
            </a:pPr>
            <a:r>
              <a:rPr lang="zh-CN" altLang="en-US"/>
              <a:t>　　</a:t>
            </a:r>
            <a:r>
              <a:rPr lang="en-US" altLang="zh-CN"/>
              <a:t>(1)  S</a:t>
            </a:r>
            <a:r>
              <a:rPr lang="zh-CN" altLang="en-US"/>
              <a:t>所在的结点是</a:t>
            </a:r>
            <a:r>
              <a:rPr lang="en-US" altLang="zh-CN"/>
              <a:t>L</a:t>
            </a:r>
            <a:r>
              <a:rPr lang="zh-CN" altLang="en-US"/>
              <a:t>的所有出口结点的必经结点；</a:t>
            </a:r>
          </a:p>
          <a:p>
            <a:pPr algn="just" eaLnBrk="1" hangingPunct="1">
              <a:lnSpc>
                <a:spcPct val="140000"/>
              </a:lnSpc>
              <a:spcBef>
                <a:spcPct val="50000"/>
              </a:spcBef>
            </a:pPr>
            <a:r>
              <a:rPr lang="zh-CN" altLang="en-US"/>
              <a:t>　　</a:t>
            </a:r>
            <a:r>
              <a:rPr lang="en-US" altLang="zh-CN"/>
              <a:t>(2)  A</a:t>
            </a:r>
            <a:r>
              <a:rPr lang="zh-CN" altLang="en-US"/>
              <a:t>在</a:t>
            </a:r>
            <a:r>
              <a:rPr lang="en-US" altLang="zh-CN"/>
              <a:t>L</a:t>
            </a:r>
            <a:r>
              <a:rPr lang="zh-CN" altLang="en-US"/>
              <a:t>中其它地方未再定值；</a:t>
            </a:r>
          </a:p>
          <a:p>
            <a:pPr algn="just" eaLnBrk="1" hangingPunct="1">
              <a:lnSpc>
                <a:spcPct val="140000"/>
              </a:lnSpc>
              <a:spcBef>
                <a:spcPct val="50000"/>
              </a:spcBef>
            </a:pPr>
            <a:r>
              <a:rPr lang="zh-CN" altLang="en-US"/>
              <a:t>　　</a:t>
            </a:r>
            <a:r>
              <a:rPr lang="en-US" altLang="zh-CN"/>
              <a:t>(3)  L</a:t>
            </a:r>
            <a:r>
              <a:rPr lang="zh-CN" altLang="en-US"/>
              <a:t>中的所有</a:t>
            </a:r>
            <a:r>
              <a:rPr lang="en-US" altLang="zh-CN"/>
              <a:t>A</a:t>
            </a:r>
            <a:r>
              <a:rPr lang="zh-CN" altLang="en-US"/>
              <a:t>的引用点只有</a:t>
            </a:r>
            <a:r>
              <a:rPr lang="en-US" altLang="zh-CN"/>
              <a:t>S</a:t>
            </a:r>
            <a:r>
              <a:rPr lang="zh-CN" altLang="en-US"/>
              <a:t>中</a:t>
            </a:r>
            <a:r>
              <a:rPr lang="en-US" altLang="zh-CN"/>
              <a:t>A</a:t>
            </a:r>
            <a:r>
              <a:rPr lang="zh-CN" altLang="en-US"/>
              <a:t>的定值才能到达。</a:t>
            </a:r>
          </a:p>
        </p:txBody>
      </p:sp>
    </p:spTree>
  </p:cSld>
  <p:clrMapOvr>
    <a:masterClrMapping/>
  </p:clrMapOvr>
  <p:transition>
    <p:random/>
  </p:transition>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a:extLst>
              <a:ext uri="{FF2B5EF4-FFF2-40B4-BE49-F238E27FC236}">
                <a16:creationId xmlns:a16="http://schemas.microsoft.com/office/drawing/2014/main" id="{76B21655-98AA-2B9D-9358-F48E46362500}"/>
              </a:ext>
            </a:extLst>
          </p:cNvPr>
          <p:cNvSpPr txBox="1">
            <a:spLocks noChangeArrowheads="1"/>
          </p:cNvSpPr>
          <p:nvPr/>
        </p:nvSpPr>
        <p:spPr bwMode="auto">
          <a:xfrm>
            <a:off x="2339975" y="6356350"/>
            <a:ext cx="482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5–10 </a:t>
            </a:r>
            <a:r>
              <a:rPr lang="zh-CN" altLang="en-US">
                <a:latin typeface="宋体" panose="02010600030101010101" pitchFamily="2" charset="-122"/>
              </a:rPr>
              <a:t>代码外提的程序流图示例</a:t>
            </a:r>
            <a:r>
              <a:rPr lang="zh-CN" altLang="en-US"/>
              <a:t> </a:t>
            </a:r>
          </a:p>
        </p:txBody>
      </p:sp>
      <p:sp>
        <p:nvSpPr>
          <p:cNvPr id="72707" name="Text Box 5">
            <a:extLst>
              <a:ext uri="{FF2B5EF4-FFF2-40B4-BE49-F238E27FC236}">
                <a16:creationId xmlns:a16="http://schemas.microsoft.com/office/drawing/2014/main" id="{4D83FAD9-88F7-E686-2C10-0759F42A09AF}"/>
              </a:ext>
            </a:extLst>
          </p:cNvPr>
          <p:cNvSpPr txBox="1">
            <a:spLocks noChangeArrowheads="1"/>
          </p:cNvSpPr>
          <p:nvPr/>
        </p:nvSpPr>
        <p:spPr bwMode="auto">
          <a:xfrm>
            <a:off x="228600" y="476250"/>
            <a:ext cx="8669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对上述三个条件，我们给出图</a:t>
            </a:r>
            <a:r>
              <a:rPr lang="en-US" altLang="zh-CN"/>
              <a:t>5–10</a:t>
            </a:r>
            <a:r>
              <a:rPr lang="zh-CN" altLang="en-US"/>
              <a:t>所示的三种流图予以说明。</a:t>
            </a:r>
          </a:p>
        </p:txBody>
      </p:sp>
      <p:pic>
        <p:nvPicPr>
          <p:cNvPr id="72708" name="Picture 6" descr="5-9">
            <a:extLst>
              <a:ext uri="{FF2B5EF4-FFF2-40B4-BE49-F238E27FC236}">
                <a16:creationId xmlns:a16="http://schemas.microsoft.com/office/drawing/2014/main" id="{792111CB-3AB6-468F-1DA5-F35FD58A4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908050"/>
            <a:ext cx="5975350" cy="540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028">
            <a:extLst>
              <a:ext uri="{FF2B5EF4-FFF2-40B4-BE49-F238E27FC236}">
                <a16:creationId xmlns:a16="http://schemas.microsoft.com/office/drawing/2014/main" id="{DE248F46-591F-AB16-6C6A-9A8D6D54A399}"/>
              </a:ext>
            </a:extLst>
          </p:cNvPr>
          <p:cNvSpPr txBox="1">
            <a:spLocks noChangeArrowheads="1"/>
          </p:cNvSpPr>
          <p:nvPr/>
        </p:nvSpPr>
        <p:spPr bwMode="auto">
          <a:xfrm>
            <a:off x="188913" y="581025"/>
            <a:ext cx="8766175"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a:t>
            </a:r>
            <a:r>
              <a:rPr lang="en-US" altLang="zh-CN"/>
              <a:t>(1) </a:t>
            </a:r>
            <a:r>
              <a:rPr lang="zh-CN" altLang="en-US"/>
              <a:t>对图</a:t>
            </a:r>
            <a:r>
              <a:rPr lang="en-US" altLang="zh-CN"/>
              <a:t>5–10(a)</a:t>
            </a:r>
            <a:r>
              <a:rPr lang="zh-CN" altLang="en-US"/>
              <a:t>，先将</a:t>
            </a:r>
            <a:r>
              <a:rPr lang="en-US" altLang="zh-CN"/>
              <a:t>B</a:t>
            </a:r>
            <a:r>
              <a:rPr lang="en-US" altLang="zh-CN" baseline="-30000"/>
              <a:t>3</a:t>
            </a:r>
            <a:r>
              <a:rPr lang="zh-CN" altLang="en-US"/>
              <a:t>中的循环不变运算</a:t>
            </a:r>
            <a:r>
              <a:rPr lang="en-US" altLang="zh-CN"/>
              <a:t>I=2</a:t>
            </a:r>
            <a:r>
              <a:rPr lang="zh-CN" altLang="en-US"/>
              <a:t>外提到循环前置结点</a:t>
            </a:r>
            <a:r>
              <a:rPr lang="en-US" altLang="zh-CN"/>
              <a:t>B</a:t>
            </a:r>
            <a:r>
              <a:rPr lang="en-US" altLang="zh-CN" baseline="-30000"/>
              <a:t>2</a:t>
            </a:r>
            <a:r>
              <a:rPr lang="en-US" altLang="zh-CN"/>
              <a:t>'</a:t>
            </a:r>
            <a:r>
              <a:rPr lang="zh-CN" altLang="en-US"/>
              <a:t>中，如图</a:t>
            </a:r>
            <a:r>
              <a:rPr lang="en-US" altLang="zh-CN"/>
              <a:t>5–11</a:t>
            </a:r>
            <a:r>
              <a:rPr lang="zh-CN" altLang="en-US"/>
              <a:t>所示。</a:t>
            </a:r>
          </a:p>
          <a:p>
            <a:pPr eaLnBrk="1" hangingPunct="1">
              <a:lnSpc>
                <a:spcPct val="140000"/>
              </a:lnSpc>
            </a:pPr>
            <a:r>
              <a:rPr lang="zh-CN" altLang="en-US">
                <a:latin typeface="宋体" panose="02010600030101010101" pitchFamily="2" charset="-122"/>
              </a:rPr>
              <a:t>　　由图</a:t>
            </a:r>
            <a:r>
              <a:rPr lang="en-US" altLang="zh-CN"/>
              <a:t>5–10(a)</a:t>
            </a:r>
            <a:r>
              <a:rPr lang="zh-CN" altLang="en-US">
                <a:latin typeface="宋体" panose="02010600030101010101" pitchFamily="2" charset="-122"/>
              </a:rPr>
              <a:t>可知，</a:t>
            </a:r>
            <a:r>
              <a:rPr lang="en-US" altLang="zh-CN"/>
              <a:t>B</a:t>
            </a:r>
            <a:r>
              <a:rPr lang="en-US" altLang="zh-CN" baseline="-30000"/>
              <a:t>3</a:t>
            </a:r>
            <a:r>
              <a:rPr lang="zh-CN" altLang="en-US">
                <a:latin typeface="宋体" panose="02010600030101010101" pitchFamily="2" charset="-122"/>
              </a:rPr>
              <a:t>并不是出口结点</a:t>
            </a:r>
            <a:r>
              <a:rPr lang="en-US" altLang="zh-CN"/>
              <a:t>B</a:t>
            </a:r>
            <a:r>
              <a:rPr lang="en-US" altLang="zh-CN" baseline="-30000"/>
              <a:t>4</a:t>
            </a:r>
            <a:r>
              <a:rPr lang="zh-CN" altLang="en-US">
                <a:latin typeface="宋体" panose="02010600030101010101" pitchFamily="2" charset="-122"/>
              </a:rPr>
              <a:t>的必经结点。如果令</a:t>
            </a:r>
            <a:r>
              <a:rPr lang="en-US" altLang="zh-CN"/>
              <a:t>X=30</a:t>
            </a:r>
            <a:r>
              <a:rPr lang="zh-CN" altLang="en-US">
                <a:latin typeface="宋体" panose="02010600030101010101" pitchFamily="2" charset="-122"/>
              </a:rPr>
              <a:t>，</a:t>
            </a:r>
            <a:r>
              <a:rPr lang="en-US" altLang="zh-CN"/>
              <a:t>Y=25</a:t>
            </a:r>
            <a:r>
              <a:rPr lang="zh-CN" altLang="en-US">
                <a:latin typeface="宋体" panose="02010600030101010101" pitchFamily="2" charset="-122"/>
              </a:rPr>
              <a:t>，则按图</a:t>
            </a:r>
            <a:r>
              <a:rPr lang="en-US" altLang="zh-CN"/>
              <a:t>5–10(a)</a:t>
            </a:r>
            <a:r>
              <a:rPr lang="zh-CN" altLang="en-US">
                <a:latin typeface="宋体" panose="02010600030101010101" pitchFamily="2" charset="-122"/>
              </a:rPr>
              <a:t>的程序流图，</a:t>
            </a:r>
            <a:r>
              <a:rPr lang="en-US" altLang="zh-CN"/>
              <a:t>B</a:t>
            </a:r>
            <a:r>
              <a:rPr lang="en-US" altLang="zh-CN" baseline="-30000"/>
              <a:t>3</a:t>
            </a:r>
            <a:r>
              <a:rPr lang="zh-CN" altLang="en-US">
                <a:latin typeface="宋体" panose="02010600030101010101" pitchFamily="2" charset="-122"/>
              </a:rPr>
              <a:t>是不会执行的；于是，当执行到</a:t>
            </a:r>
            <a:r>
              <a:rPr lang="en-US" altLang="zh-CN"/>
              <a:t>B</a:t>
            </a:r>
            <a:r>
              <a:rPr lang="en-US" altLang="zh-CN" baseline="-30000"/>
              <a:t>5</a:t>
            </a:r>
            <a:r>
              <a:rPr lang="zh-CN" altLang="en-US">
                <a:latin typeface="宋体" panose="02010600030101010101" pitchFamily="2" charset="-122"/>
              </a:rPr>
              <a:t>时，</a:t>
            </a:r>
            <a:r>
              <a:rPr lang="en-US" altLang="zh-CN"/>
              <a:t>I</a:t>
            </a:r>
            <a:r>
              <a:rPr lang="zh-CN" altLang="en-US">
                <a:latin typeface="宋体" panose="02010600030101010101" pitchFamily="2" charset="-122"/>
              </a:rPr>
              <a:t>的值是</a:t>
            </a:r>
            <a:r>
              <a:rPr lang="en-US" altLang="zh-CN"/>
              <a:t>1</a:t>
            </a:r>
            <a:r>
              <a:rPr lang="zh-CN" altLang="en-US">
                <a:latin typeface="宋体" panose="02010600030101010101" pitchFamily="2" charset="-122"/>
              </a:rPr>
              <a:t>。但是，如果按图</a:t>
            </a:r>
            <a:r>
              <a:rPr lang="en-US" altLang="zh-CN"/>
              <a:t>5–11</a:t>
            </a:r>
            <a:r>
              <a:rPr lang="zh-CN" altLang="en-US">
                <a:latin typeface="宋体" panose="02010600030101010101" pitchFamily="2" charset="-122"/>
              </a:rPr>
              <a:t>执行，则执行到</a:t>
            </a:r>
            <a:r>
              <a:rPr lang="en-US" altLang="zh-CN"/>
              <a:t>B</a:t>
            </a:r>
            <a:r>
              <a:rPr lang="en-US" altLang="zh-CN" baseline="-30000"/>
              <a:t>5</a:t>
            </a:r>
            <a:r>
              <a:rPr lang="zh-CN" altLang="en-US">
                <a:latin typeface="宋体" panose="02010600030101010101" pitchFamily="2" charset="-122"/>
              </a:rPr>
              <a:t>时，</a:t>
            </a:r>
            <a:r>
              <a:rPr lang="en-US" altLang="zh-CN"/>
              <a:t>I</a:t>
            </a:r>
            <a:r>
              <a:rPr lang="zh-CN" altLang="en-US">
                <a:latin typeface="宋体" panose="02010600030101010101" pitchFamily="2" charset="-122"/>
              </a:rPr>
              <a:t>的值总是</a:t>
            </a:r>
            <a:r>
              <a:rPr lang="en-US" altLang="zh-CN"/>
              <a:t>2</a:t>
            </a:r>
            <a:r>
              <a:rPr lang="zh-CN" altLang="en-US">
                <a:latin typeface="宋体" panose="02010600030101010101" pitchFamily="2" charset="-122"/>
              </a:rPr>
              <a:t>，因此图</a:t>
            </a:r>
            <a:r>
              <a:rPr lang="en-US" altLang="zh-CN"/>
              <a:t>5–11</a:t>
            </a:r>
            <a:r>
              <a:rPr lang="zh-CN" altLang="en-US">
                <a:latin typeface="宋体" panose="02010600030101010101" pitchFamily="2" charset="-122"/>
              </a:rPr>
              <a:t>改变了原来程序运行的结果。出现以上问题是因为</a:t>
            </a:r>
            <a:r>
              <a:rPr lang="en-US" altLang="zh-CN"/>
              <a:t>B</a:t>
            </a:r>
            <a:r>
              <a:rPr lang="en-US" altLang="zh-CN" baseline="-30000"/>
              <a:t>3</a:t>
            </a:r>
            <a:r>
              <a:rPr lang="zh-CN" altLang="en-US">
                <a:latin typeface="宋体" panose="02010600030101010101" pitchFamily="2" charset="-122"/>
              </a:rPr>
              <a:t>不是循环出口结点</a:t>
            </a:r>
            <a:r>
              <a:rPr lang="en-US" altLang="zh-CN"/>
              <a:t>B</a:t>
            </a:r>
            <a:r>
              <a:rPr lang="en-US" altLang="zh-CN" baseline="-30000"/>
              <a:t>4</a:t>
            </a:r>
            <a:r>
              <a:rPr lang="zh-CN" altLang="en-US">
                <a:latin typeface="宋体" panose="02010600030101010101" pitchFamily="2" charset="-122"/>
              </a:rPr>
              <a:t>的必经结点，因此当把一不变运算外提到循环前置结点时，要求该不变运算所在的结点是循环所有出口结点的必经结点。</a:t>
            </a:r>
            <a:r>
              <a:rPr lang="zh-CN" altLang="en-US"/>
              <a:t> </a:t>
            </a:r>
          </a:p>
        </p:txBody>
      </p:sp>
    </p:spTree>
  </p:cSld>
  <p:clrMapOvr>
    <a:masterClrMapping/>
  </p:clrMapOvr>
  <p:transition>
    <p:random/>
  </p:transition>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8">
            <a:extLst>
              <a:ext uri="{FF2B5EF4-FFF2-40B4-BE49-F238E27FC236}">
                <a16:creationId xmlns:a16="http://schemas.microsoft.com/office/drawing/2014/main" id="{FD35752A-EE25-C8A9-9E5D-845540E62730}"/>
              </a:ext>
            </a:extLst>
          </p:cNvPr>
          <p:cNvSpPr>
            <a:spLocks noChangeArrowheads="1"/>
          </p:cNvSpPr>
          <p:nvPr/>
        </p:nvSpPr>
        <p:spPr bwMode="auto">
          <a:xfrm>
            <a:off x="1682750" y="5995988"/>
            <a:ext cx="6129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图</a:t>
            </a:r>
            <a:r>
              <a:rPr lang="en-US" altLang="zh-CN"/>
              <a:t>5–11  </a:t>
            </a:r>
            <a:r>
              <a:rPr lang="zh-CN" altLang="en-US"/>
              <a:t>将图</a:t>
            </a:r>
            <a:r>
              <a:rPr lang="en-US" altLang="zh-CN"/>
              <a:t>5–9(a)</a:t>
            </a:r>
            <a:r>
              <a:rPr lang="zh-CN" altLang="en-US"/>
              <a:t>中的</a:t>
            </a:r>
            <a:r>
              <a:rPr lang="en-US" altLang="zh-CN"/>
              <a:t>I=2</a:t>
            </a:r>
            <a:r>
              <a:rPr lang="zh-CN" altLang="en-US"/>
              <a:t>外提后的程序流图</a:t>
            </a:r>
          </a:p>
        </p:txBody>
      </p:sp>
      <p:pic>
        <p:nvPicPr>
          <p:cNvPr id="74755" name="Picture 1029" descr="5-10">
            <a:extLst>
              <a:ext uri="{FF2B5EF4-FFF2-40B4-BE49-F238E27FC236}">
                <a16:creationId xmlns:a16="http://schemas.microsoft.com/office/drawing/2014/main" id="{D9F7F140-4D04-2198-41A1-40C3E2DEB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49213"/>
            <a:ext cx="5713413" cy="582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4">
            <a:extLst>
              <a:ext uri="{FF2B5EF4-FFF2-40B4-BE49-F238E27FC236}">
                <a16:creationId xmlns:a16="http://schemas.microsoft.com/office/drawing/2014/main" id="{EFF3970D-70AB-72AE-04C7-52A6FCE09464}"/>
              </a:ext>
            </a:extLst>
          </p:cNvPr>
          <p:cNvSpPr txBox="1">
            <a:spLocks noChangeArrowheads="1"/>
          </p:cNvSpPr>
          <p:nvPr/>
        </p:nvSpPr>
        <p:spPr bwMode="auto">
          <a:xfrm>
            <a:off x="188913" y="549275"/>
            <a:ext cx="870902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(2) </a:t>
            </a:r>
            <a:r>
              <a:rPr lang="zh-CN" altLang="en-US"/>
              <a:t>考查图</a:t>
            </a:r>
            <a:r>
              <a:rPr lang="en-US" altLang="zh-CN"/>
              <a:t>5–10(b)</a:t>
            </a:r>
            <a:r>
              <a:rPr lang="zh-CN" altLang="en-US"/>
              <a:t>，现在</a:t>
            </a:r>
            <a:r>
              <a:rPr lang="en-US" altLang="zh-CN"/>
              <a:t>I=3</a:t>
            </a:r>
            <a:r>
              <a:rPr lang="zh-CN" altLang="en-US"/>
              <a:t>所在的结点</a:t>
            </a:r>
            <a:r>
              <a:rPr lang="en-US" altLang="zh-CN"/>
              <a:t>B</a:t>
            </a:r>
            <a:r>
              <a:rPr lang="en-US" altLang="zh-CN" baseline="-30000"/>
              <a:t>2</a:t>
            </a:r>
            <a:r>
              <a:rPr lang="zh-CN" altLang="en-US"/>
              <a:t>是循环出口结点的必经结点，但循环中除</a:t>
            </a:r>
            <a:r>
              <a:rPr lang="en-US" altLang="zh-CN"/>
              <a:t>B</a:t>
            </a:r>
            <a:r>
              <a:rPr lang="en-US" altLang="zh-CN" baseline="-30000"/>
              <a:t>2</a:t>
            </a:r>
            <a:r>
              <a:rPr lang="zh-CN" altLang="en-US"/>
              <a:t>外，</a:t>
            </a:r>
            <a:r>
              <a:rPr lang="en-US" altLang="zh-CN"/>
              <a:t>B</a:t>
            </a:r>
            <a:r>
              <a:rPr lang="en-US" altLang="zh-CN" baseline="-30000"/>
              <a:t>3</a:t>
            </a:r>
            <a:r>
              <a:rPr lang="zh-CN" altLang="en-US"/>
              <a:t>也对</a:t>
            </a:r>
            <a:r>
              <a:rPr lang="en-US" altLang="zh-CN"/>
              <a:t>I</a:t>
            </a:r>
            <a:r>
              <a:rPr lang="zh-CN" altLang="en-US"/>
              <a:t>定值。如果把</a:t>
            </a:r>
            <a:r>
              <a:rPr lang="en-US" altLang="zh-CN"/>
              <a:t>B</a:t>
            </a:r>
            <a:r>
              <a:rPr lang="en-US" altLang="zh-CN" baseline="-30000"/>
              <a:t>2</a:t>
            </a:r>
            <a:r>
              <a:rPr lang="zh-CN" altLang="en-US"/>
              <a:t>中的</a:t>
            </a:r>
            <a:r>
              <a:rPr lang="en-US" altLang="zh-CN"/>
              <a:t>I=3</a:t>
            </a:r>
            <a:r>
              <a:rPr lang="zh-CN" altLang="en-US"/>
              <a:t>外提到循环前置结点中，且循环前</a:t>
            </a:r>
            <a:r>
              <a:rPr lang="en-US" altLang="zh-CN"/>
              <a:t>X=21</a:t>
            </a:r>
            <a:r>
              <a:rPr lang="zh-CN" altLang="en-US"/>
              <a:t>和</a:t>
            </a:r>
            <a:r>
              <a:rPr lang="en-US" altLang="zh-CN"/>
              <a:t>Y=22</a:t>
            </a:r>
            <a:r>
              <a:rPr lang="zh-CN" altLang="en-US"/>
              <a:t>，程序此时执行的顺序是</a:t>
            </a:r>
            <a:r>
              <a:rPr lang="en-US" altLang="zh-CN"/>
              <a:t>B</a:t>
            </a:r>
            <a:r>
              <a:rPr lang="en-US" altLang="zh-CN" baseline="-30000"/>
              <a:t>2</a:t>
            </a:r>
            <a:r>
              <a:rPr lang="en-US" altLang="zh-CN"/>
              <a:t>→B</a:t>
            </a:r>
            <a:r>
              <a:rPr lang="en-US" altLang="zh-CN" baseline="-30000"/>
              <a:t>3</a:t>
            </a:r>
            <a:r>
              <a:rPr lang="en-US" altLang="zh-CN"/>
              <a:t>→B</a:t>
            </a:r>
            <a:r>
              <a:rPr lang="en-US" altLang="zh-CN" baseline="-30000"/>
              <a:t>4</a:t>
            </a:r>
            <a:r>
              <a:rPr lang="en-US" altLang="zh-CN"/>
              <a:t>→B</a:t>
            </a:r>
            <a:r>
              <a:rPr lang="en-US" altLang="zh-CN" baseline="-30000"/>
              <a:t>2</a:t>
            </a:r>
            <a:r>
              <a:rPr lang="en-US" altLang="zh-CN"/>
              <a:t>→B</a:t>
            </a:r>
            <a:r>
              <a:rPr lang="en-US" altLang="zh-CN" baseline="-30000"/>
              <a:t>4</a:t>
            </a:r>
            <a:r>
              <a:rPr lang="en-US" altLang="zh-CN"/>
              <a:t>→B</a:t>
            </a:r>
            <a:r>
              <a:rPr lang="en-US" altLang="zh-CN" baseline="-30000"/>
              <a:t>5</a:t>
            </a:r>
            <a:r>
              <a:rPr lang="zh-CN" altLang="en-US"/>
              <a:t>，则到达</a:t>
            </a:r>
            <a:r>
              <a:rPr lang="en-US" altLang="zh-CN"/>
              <a:t>B</a:t>
            </a:r>
            <a:r>
              <a:rPr lang="en-US" altLang="zh-CN" baseline="-30000"/>
              <a:t>5</a:t>
            </a:r>
            <a:r>
              <a:rPr lang="zh-CN" altLang="en-US"/>
              <a:t>时</a:t>
            </a:r>
            <a:r>
              <a:rPr lang="en-US" altLang="zh-CN"/>
              <a:t>I</a:t>
            </a:r>
            <a:r>
              <a:rPr lang="zh-CN" altLang="en-US"/>
              <a:t>值为</a:t>
            </a:r>
            <a:r>
              <a:rPr lang="en-US" altLang="zh-CN"/>
              <a:t>2</a:t>
            </a:r>
            <a:r>
              <a:rPr lang="zh-CN" altLang="en-US"/>
              <a:t>；但如果不把</a:t>
            </a:r>
            <a:r>
              <a:rPr lang="en-US" altLang="zh-CN"/>
              <a:t>B</a:t>
            </a:r>
            <a:r>
              <a:rPr lang="en-US" altLang="zh-CN" baseline="-30000"/>
              <a:t>2</a:t>
            </a:r>
            <a:r>
              <a:rPr lang="zh-CN" altLang="en-US"/>
              <a:t>中的</a:t>
            </a:r>
            <a:r>
              <a:rPr lang="en-US" altLang="zh-CN"/>
              <a:t>I=3</a:t>
            </a:r>
            <a:r>
              <a:rPr lang="zh-CN" altLang="en-US"/>
              <a:t>外提，则经过以上执行顺序到达</a:t>
            </a:r>
            <a:r>
              <a:rPr lang="en-US" altLang="zh-CN"/>
              <a:t>B</a:t>
            </a:r>
            <a:r>
              <a:rPr lang="en-US" altLang="zh-CN" baseline="-30000"/>
              <a:t>5</a:t>
            </a:r>
            <a:r>
              <a:rPr lang="zh-CN" altLang="en-US"/>
              <a:t>时，</a:t>
            </a:r>
            <a:r>
              <a:rPr lang="en-US" altLang="zh-CN"/>
              <a:t>I</a:t>
            </a:r>
            <a:r>
              <a:rPr lang="zh-CN" altLang="en-US"/>
              <a:t>值为</a:t>
            </a:r>
            <a:r>
              <a:rPr lang="en-US" altLang="zh-CN"/>
              <a:t>3</a:t>
            </a:r>
            <a:r>
              <a:rPr lang="zh-CN" altLang="en-US"/>
              <a:t>。由此可知，当把循环中的不变运算</a:t>
            </a:r>
            <a:r>
              <a:rPr lang="en-US" altLang="zh-CN"/>
              <a:t>A=B op C</a:t>
            </a:r>
            <a:r>
              <a:rPr lang="zh-CN" altLang="en-US"/>
              <a:t>外提时，要求循环中其它地方不再有</a:t>
            </a:r>
            <a:r>
              <a:rPr lang="en-US" altLang="zh-CN"/>
              <a:t>A</a:t>
            </a:r>
            <a:r>
              <a:rPr lang="zh-CN" altLang="en-US"/>
              <a:t>的定值点。</a:t>
            </a:r>
          </a:p>
        </p:txBody>
      </p:sp>
    </p:spTree>
  </p:cSld>
  <p:clrMapOvr>
    <a:masterClrMapping/>
  </p:clrMapOvr>
  <p:transition>
    <p:random/>
  </p:transition>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1028">
            <a:extLst>
              <a:ext uri="{FF2B5EF4-FFF2-40B4-BE49-F238E27FC236}">
                <a16:creationId xmlns:a16="http://schemas.microsoft.com/office/drawing/2014/main" id="{D5F86F21-B697-32E5-B932-8E6B61752723}"/>
              </a:ext>
            </a:extLst>
          </p:cNvPr>
          <p:cNvSpPr txBox="1">
            <a:spLocks noChangeArrowheads="1"/>
          </p:cNvSpPr>
          <p:nvPr/>
        </p:nvSpPr>
        <p:spPr bwMode="auto">
          <a:xfrm>
            <a:off x="246063" y="549275"/>
            <a:ext cx="8694737"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(3) </a:t>
            </a:r>
            <a:r>
              <a:rPr lang="zh-CN" altLang="en-US"/>
              <a:t>考查图</a:t>
            </a:r>
            <a:r>
              <a:rPr lang="en-US" altLang="zh-CN"/>
              <a:t>5–10(c)</a:t>
            </a:r>
            <a:r>
              <a:rPr lang="zh-CN" altLang="en-US"/>
              <a:t>，不变运算</a:t>
            </a:r>
            <a:r>
              <a:rPr lang="en-US" altLang="zh-CN"/>
              <a:t>I=2</a:t>
            </a:r>
            <a:r>
              <a:rPr lang="zh-CN" altLang="en-US"/>
              <a:t>所属结点</a:t>
            </a:r>
            <a:r>
              <a:rPr lang="en-US" altLang="zh-CN"/>
              <a:t>B</a:t>
            </a:r>
            <a:r>
              <a:rPr lang="en-US" altLang="zh-CN" baseline="-30000"/>
              <a:t>4</a:t>
            </a:r>
            <a:r>
              <a:rPr lang="zh-CN" altLang="en-US"/>
              <a:t>本身就是出口结点，而且此循环只有一个出口结点，同时循环中除</a:t>
            </a:r>
            <a:r>
              <a:rPr lang="en-US" altLang="zh-CN"/>
              <a:t>B</a:t>
            </a:r>
            <a:r>
              <a:rPr lang="en-US" altLang="zh-CN" baseline="-30000"/>
              <a:t>4</a:t>
            </a:r>
            <a:r>
              <a:rPr lang="zh-CN" altLang="en-US"/>
              <a:t>外其它地方没有</a:t>
            </a:r>
            <a:r>
              <a:rPr lang="en-US" altLang="zh-CN"/>
              <a:t>I</a:t>
            </a:r>
            <a:r>
              <a:rPr lang="zh-CN" altLang="en-US"/>
              <a:t>的定值点；因此，它满足外提的条件</a:t>
            </a:r>
            <a:r>
              <a:rPr lang="en-US" altLang="zh-CN"/>
              <a:t>(1)</a:t>
            </a:r>
            <a:r>
              <a:rPr lang="zh-CN" altLang="en-US"/>
              <a:t>、</a:t>
            </a:r>
            <a:r>
              <a:rPr lang="en-US" altLang="zh-CN"/>
              <a:t>(2)</a:t>
            </a:r>
            <a:r>
              <a:rPr lang="zh-CN" altLang="en-US"/>
              <a:t>。我们注意到，对循环中</a:t>
            </a:r>
            <a:r>
              <a:rPr lang="en-US" altLang="zh-CN"/>
              <a:t>B</a:t>
            </a:r>
            <a:r>
              <a:rPr lang="en-US" altLang="zh-CN" baseline="-30000"/>
              <a:t>3</a:t>
            </a:r>
            <a:r>
              <a:rPr lang="zh-CN" altLang="en-US"/>
              <a:t>的</a:t>
            </a:r>
            <a:r>
              <a:rPr lang="en-US" altLang="zh-CN"/>
              <a:t>I</a:t>
            </a:r>
            <a:r>
              <a:rPr lang="zh-CN" altLang="en-US"/>
              <a:t>的引用点，不仅</a:t>
            </a:r>
            <a:r>
              <a:rPr lang="en-US" altLang="zh-CN"/>
              <a:t>B</a:t>
            </a:r>
            <a:r>
              <a:rPr lang="en-US" altLang="zh-CN" baseline="-30000"/>
              <a:t>4</a:t>
            </a:r>
            <a:r>
              <a:rPr lang="zh-CN" altLang="en-US"/>
              <a:t>中</a:t>
            </a:r>
            <a:r>
              <a:rPr lang="en-US" altLang="zh-CN"/>
              <a:t>I</a:t>
            </a:r>
            <a:r>
              <a:rPr lang="zh-CN" altLang="en-US"/>
              <a:t>的定值能够到达，而且</a:t>
            </a:r>
            <a:r>
              <a:rPr lang="en-US" altLang="zh-CN"/>
              <a:t>B</a:t>
            </a:r>
            <a:r>
              <a:rPr lang="en-US" altLang="zh-CN" baseline="-30000"/>
              <a:t>1</a:t>
            </a:r>
            <a:r>
              <a:rPr lang="zh-CN" altLang="en-US"/>
              <a:t>中</a:t>
            </a:r>
            <a:r>
              <a:rPr lang="en-US" altLang="zh-CN"/>
              <a:t>I</a:t>
            </a:r>
            <a:r>
              <a:rPr lang="zh-CN" altLang="en-US"/>
              <a:t>的定值也能到达。现在考虑进入循环前</a:t>
            </a:r>
            <a:r>
              <a:rPr lang="en-US" altLang="zh-CN"/>
              <a:t>X=0</a:t>
            </a:r>
            <a:r>
              <a:rPr lang="zh-CN" altLang="en-US"/>
              <a:t>和</a:t>
            </a:r>
            <a:r>
              <a:rPr lang="en-US" altLang="zh-CN"/>
              <a:t>Y=2</a:t>
            </a:r>
            <a:r>
              <a:rPr lang="zh-CN" altLang="en-US"/>
              <a:t>时的情况，此时循环的执行顺序为</a:t>
            </a:r>
            <a:r>
              <a:rPr lang="en-US" altLang="zh-CN"/>
              <a:t>B</a:t>
            </a:r>
            <a:r>
              <a:rPr lang="en-US" altLang="zh-CN" baseline="-30000"/>
              <a:t>2</a:t>
            </a:r>
            <a:r>
              <a:rPr lang="en-US" altLang="zh-CN"/>
              <a:t>→B</a:t>
            </a:r>
            <a:r>
              <a:rPr lang="en-US" altLang="zh-CN" baseline="-30000"/>
              <a:t>3</a:t>
            </a:r>
            <a:r>
              <a:rPr lang="en-US" altLang="zh-CN"/>
              <a:t>→B</a:t>
            </a:r>
            <a:r>
              <a:rPr lang="en-US" altLang="zh-CN" baseline="-30000"/>
              <a:t>4</a:t>
            </a:r>
            <a:r>
              <a:rPr lang="en-US" altLang="zh-CN"/>
              <a:t>→B</a:t>
            </a:r>
            <a:r>
              <a:rPr lang="en-US" altLang="zh-CN" baseline="-30000"/>
              <a:t>2</a:t>
            </a:r>
            <a:r>
              <a:rPr lang="en-US" altLang="zh-CN"/>
              <a:t>→B</a:t>
            </a:r>
            <a:r>
              <a:rPr lang="en-US" altLang="zh-CN" baseline="-30000"/>
              <a:t>4</a:t>
            </a:r>
            <a:r>
              <a:rPr lang="en-US" altLang="zh-CN"/>
              <a:t>→B</a:t>
            </a:r>
            <a:r>
              <a:rPr lang="en-US" altLang="zh-CN" baseline="-30000"/>
              <a:t>5</a:t>
            </a:r>
            <a:r>
              <a:rPr lang="zh-CN" altLang="en-US"/>
              <a:t>，当到达</a:t>
            </a:r>
            <a:r>
              <a:rPr lang="en-US" altLang="zh-CN"/>
              <a:t>B</a:t>
            </a:r>
            <a:r>
              <a:rPr lang="en-US" altLang="zh-CN" baseline="-30000"/>
              <a:t>5</a:t>
            </a:r>
            <a:r>
              <a:rPr lang="zh-CN" altLang="en-US"/>
              <a:t>时</a:t>
            </a:r>
            <a:r>
              <a:rPr lang="en-US" altLang="zh-CN"/>
              <a:t>A</a:t>
            </a:r>
            <a:r>
              <a:rPr lang="zh-CN" altLang="en-US"/>
              <a:t>值为</a:t>
            </a:r>
            <a:r>
              <a:rPr lang="en-US" altLang="zh-CN"/>
              <a:t>2</a:t>
            </a:r>
            <a:r>
              <a:rPr lang="zh-CN" altLang="en-US"/>
              <a:t>；但如果把</a:t>
            </a:r>
            <a:r>
              <a:rPr lang="en-US" altLang="zh-CN"/>
              <a:t>B</a:t>
            </a:r>
            <a:r>
              <a:rPr lang="en-US" altLang="zh-CN" baseline="-30000"/>
              <a:t>4</a:t>
            </a:r>
            <a:r>
              <a:rPr lang="zh-CN" altLang="en-US"/>
              <a:t>中的</a:t>
            </a:r>
            <a:r>
              <a:rPr lang="en-US" altLang="zh-CN"/>
              <a:t>I=2</a:t>
            </a:r>
            <a:r>
              <a:rPr lang="zh-CN" altLang="en-US"/>
              <a:t>外提，则到达</a:t>
            </a:r>
            <a:r>
              <a:rPr lang="en-US" altLang="zh-CN"/>
              <a:t>B</a:t>
            </a:r>
            <a:r>
              <a:rPr lang="en-US" altLang="zh-CN" baseline="-30000"/>
              <a:t>5</a:t>
            </a:r>
            <a:r>
              <a:rPr lang="zh-CN" altLang="en-US"/>
              <a:t>时</a:t>
            </a:r>
            <a:r>
              <a:rPr lang="en-US" altLang="zh-CN"/>
              <a:t>A</a:t>
            </a:r>
            <a:r>
              <a:rPr lang="zh-CN" altLang="en-US"/>
              <a:t>值为</a:t>
            </a:r>
            <a:r>
              <a:rPr lang="en-US" altLang="zh-CN"/>
              <a:t>3</a:t>
            </a:r>
            <a:r>
              <a:rPr lang="zh-CN" altLang="en-US"/>
              <a:t>。因此当把循环不变运算</a:t>
            </a:r>
            <a:r>
              <a:rPr lang="en-US" altLang="zh-CN"/>
              <a:t>A=B op C</a:t>
            </a:r>
            <a:r>
              <a:rPr lang="zh-CN" altLang="en-US"/>
              <a:t>外提时，要求循环中</a:t>
            </a:r>
            <a:r>
              <a:rPr lang="en-US" altLang="zh-CN"/>
              <a:t>A</a:t>
            </a:r>
            <a:r>
              <a:rPr lang="zh-CN" altLang="en-US"/>
              <a:t>的所有引用点都是而且仅仅是该定值所能到达的。</a:t>
            </a:r>
          </a:p>
        </p:txBody>
      </p:sp>
    </p:spTree>
  </p:cSld>
  <p:clrMapOvr>
    <a:masterClrMapping/>
  </p:clrMapOvr>
  <p:transition>
    <p:random/>
  </p:transition>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4">
            <a:extLst>
              <a:ext uri="{FF2B5EF4-FFF2-40B4-BE49-F238E27FC236}">
                <a16:creationId xmlns:a16="http://schemas.microsoft.com/office/drawing/2014/main" id="{7FD6434D-1DF6-FC87-430C-CF9BD8B20CC5}"/>
              </a:ext>
            </a:extLst>
          </p:cNvPr>
          <p:cNvSpPr txBox="1">
            <a:spLocks noChangeArrowheads="1"/>
          </p:cNvSpPr>
          <p:nvPr/>
        </p:nvSpPr>
        <p:spPr bwMode="auto">
          <a:xfrm>
            <a:off x="223838" y="404813"/>
            <a:ext cx="87407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根据以上讨论，给出查找所需处理的循环</a:t>
            </a:r>
            <a:r>
              <a:rPr lang="en-US" altLang="zh-CN"/>
              <a:t>L</a:t>
            </a:r>
            <a:r>
              <a:rPr lang="zh-CN" altLang="en-US"/>
              <a:t>中的不变运算和代码外提的算法如下：</a:t>
            </a:r>
          </a:p>
          <a:p>
            <a:pPr algn="just" eaLnBrk="1" hangingPunct="1">
              <a:lnSpc>
                <a:spcPct val="120000"/>
              </a:lnSpc>
            </a:pPr>
            <a:r>
              <a:rPr lang="zh-CN" altLang="en-US"/>
              <a:t>　　</a:t>
            </a:r>
            <a:r>
              <a:rPr lang="en-US" altLang="zh-CN"/>
              <a:t>(1) </a:t>
            </a:r>
            <a:r>
              <a:rPr lang="zh-CN" altLang="en-US"/>
              <a:t>依次查看</a:t>
            </a:r>
            <a:r>
              <a:rPr lang="en-US" altLang="zh-CN"/>
              <a:t>L</a:t>
            </a:r>
            <a:r>
              <a:rPr lang="zh-CN" altLang="en-US"/>
              <a:t>中各基本块的每个四元式，如果它的每个运算对象为常数或者定值点在</a:t>
            </a:r>
            <a:r>
              <a:rPr lang="en-US" altLang="zh-CN"/>
              <a:t>L</a:t>
            </a:r>
            <a:r>
              <a:rPr lang="zh-CN" altLang="en-US"/>
              <a:t>外，则将此四元式标记为“不变运算”。</a:t>
            </a:r>
          </a:p>
          <a:p>
            <a:pPr algn="just" eaLnBrk="1" hangingPunct="1">
              <a:lnSpc>
                <a:spcPct val="120000"/>
              </a:lnSpc>
            </a:pPr>
            <a:r>
              <a:rPr lang="zh-CN" altLang="en-US"/>
              <a:t>　　</a:t>
            </a:r>
            <a:r>
              <a:rPr lang="en-US" altLang="zh-CN"/>
              <a:t>(2) </a:t>
            </a:r>
            <a:r>
              <a:rPr lang="zh-CN" altLang="en-US"/>
              <a:t>依次查看尚未被标记为“不变运算”的四元式，如果它的每个运算对象为常数或定值点在</a:t>
            </a:r>
            <a:r>
              <a:rPr lang="en-US" altLang="zh-CN"/>
              <a:t>L</a:t>
            </a:r>
            <a:r>
              <a:rPr lang="zh-CN" altLang="en-US"/>
              <a:t>之外，或只有一个到达一定值点且该点上的四元式已标记为“不变运算”，则把被查看的四元式标记为“不变运算”。</a:t>
            </a:r>
          </a:p>
          <a:p>
            <a:pPr algn="just" eaLnBrk="1" hangingPunct="1">
              <a:lnSpc>
                <a:spcPct val="120000"/>
              </a:lnSpc>
            </a:pPr>
            <a:r>
              <a:rPr lang="zh-CN" altLang="en-US"/>
              <a:t>　　</a:t>
            </a:r>
            <a:r>
              <a:rPr lang="en-US" altLang="zh-CN"/>
              <a:t>(3) </a:t>
            </a:r>
            <a:r>
              <a:rPr lang="zh-CN" altLang="en-US"/>
              <a:t>重复第</a:t>
            </a:r>
            <a:r>
              <a:rPr lang="en-US" altLang="zh-CN"/>
              <a:t>(2)</a:t>
            </a:r>
            <a:r>
              <a:rPr lang="zh-CN" altLang="en-US"/>
              <a:t>步直至没有新的四元式被标记为“不变运算”为止。</a:t>
            </a:r>
          </a:p>
          <a:p>
            <a:pPr algn="just" eaLnBrk="1" hangingPunct="1">
              <a:lnSpc>
                <a:spcPct val="120000"/>
              </a:lnSpc>
            </a:pPr>
            <a:r>
              <a:rPr lang="zh-CN" altLang="en-US"/>
              <a:t>　　例如，循环中的</a:t>
            </a:r>
            <a:r>
              <a:rPr lang="en-US" altLang="zh-CN"/>
              <a:t>A=3</a:t>
            </a:r>
            <a:r>
              <a:rPr lang="zh-CN" altLang="en-US"/>
              <a:t>已标记为“不变运算”，则对循环中</a:t>
            </a:r>
            <a:r>
              <a:rPr lang="en-US" altLang="zh-CN"/>
              <a:t>A=3</a:t>
            </a:r>
            <a:r>
              <a:rPr lang="zh-CN" altLang="en-US"/>
              <a:t>定值点可惟一到达的</a:t>
            </a:r>
            <a:r>
              <a:rPr lang="en-US" altLang="zh-CN"/>
              <a:t>X=A+2</a:t>
            </a:r>
            <a:r>
              <a:rPr lang="zh-CN" altLang="en-US"/>
              <a:t>也标记为“不变运算”。</a:t>
            </a:r>
          </a:p>
        </p:txBody>
      </p:sp>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AutoShape 3">
            <a:extLst>
              <a:ext uri="{FF2B5EF4-FFF2-40B4-BE49-F238E27FC236}">
                <a16:creationId xmlns:a16="http://schemas.microsoft.com/office/drawing/2014/main" id="{B38978D4-7081-EAAC-1FBC-42FDEF350435}"/>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47108" name="Text Box 4">
            <a:extLst>
              <a:ext uri="{FF2B5EF4-FFF2-40B4-BE49-F238E27FC236}">
                <a16:creationId xmlns:a16="http://schemas.microsoft.com/office/drawing/2014/main" id="{516DAD1B-0972-296A-54FC-1884500058F0}"/>
              </a:ext>
            </a:extLst>
          </p:cNvPr>
          <p:cNvSpPr txBox="1">
            <a:spLocks noChangeArrowheads="1"/>
          </p:cNvSpPr>
          <p:nvPr/>
        </p:nvSpPr>
        <p:spPr bwMode="auto">
          <a:xfrm>
            <a:off x="533400" y="1371600"/>
            <a:ext cx="5486400" cy="457200"/>
          </a:xfrm>
          <a:prstGeom prst="rect">
            <a:avLst/>
          </a:prstGeom>
          <a:noFill/>
          <a:ln w="9525">
            <a:noFill/>
            <a:miter lim="800000"/>
            <a:headEnd/>
            <a:tailEnd/>
          </a:ln>
          <a:effectLst/>
        </p:spPr>
        <p:txBody>
          <a:bodyPr>
            <a:spAutoFit/>
          </a:bodyPr>
          <a:lstStyle/>
          <a:p>
            <a:pPr>
              <a:defRPr/>
            </a:pPr>
            <a:r>
              <a:rPr lang="zh-CN" altLang="en-US" sz="2400" b="1" u="none">
                <a:solidFill>
                  <a:srgbClr val="800080"/>
                </a:solidFill>
                <a:effectLst>
                  <a:outerShdw blurRad="38100" dist="38100" dir="2700000" algn="tl">
                    <a:srgbClr val="FFFFFF"/>
                  </a:outerShdw>
                </a:effectLst>
              </a:rPr>
              <a:t>用子集法对</a:t>
            </a:r>
            <a:r>
              <a:rPr lang="en-US" altLang="zh-CN" sz="2400" b="1" u="none">
                <a:solidFill>
                  <a:srgbClr val="800080"/>
                </a:solidFill>
                <a:effectLst>
                  <a:outerShdw blurRad="38100" dist="38100" dir="2700000" algn="tl">
                    <a:srgbClr val="FFFFFF"/>
                  </a:outerShdw>
                </a:effectLst>
              </a:rPr>
              <a:t>NFA</a:t>
            </a:r>
            <a:r>
              <a:rPr lang="zh-CN" altLang="en-US" sz="2400" b="1" u="none">
                <a:solidFill>
                  <a:srgbClr val="800080"/>
                </a:solidFill>
                <a:effectLst>
                  <a:outerShdw blurRad="38100" dist="38100" dir="2700000" algn="tl">
                    <a:srgbClr val="FFFFFF"/>
                  </a:outerShdw>
                </a:effectLst>
              </a:rPr>
              <a:t>确定化的方法如下：</a:t>
            </a:r>
          </a:p>
        </p:txBody>
      </p:sp>
      <p:sp>
        <p:nvSpPr>
          <p:cNvPr id="49156" name="Text Box 5">
            <a:extLst>
              <a:ext uri="{FF2B5EF4-FFF2-40B4-BE49-F238E27FC236}">
                <a16:creationId xmlns:a16="http://schemas.microsoft.com/office/drawing/2014/main" id="{177FBD14-A635-9EAE-F889-AAC1775B0B3D}"/>
              </a:ext>
            </a:extLst>
          </p:cNvPr>
          <p:cNvSpPr txBox="1">
            <a:spLocks noChangeArrowheads="1"/>
          </p:cNvSpPr>
          <p:nvPr/>
        </p:nvSpPr>
        <p:spPr bwMode="auto">
          <a:xfrm>
            <a:off x="457200" y="2133600"/>
            <a:ext cx="83058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u="none"/>
              <a:t>（</a:t>
            </a:r>
            <a:r>
              <a:rPr lang="en-US" altLang="zh-CN" sz="2000" u="none"/>
              <a:t>1</a:t>
            </a:r>
            <a:r>
              <a:rPr lang="zh-CN" altLang="en-US" sz="2000" u="none"/>
              <a:t>）构造一张</a:t>
            </a:r>
            <a:r>
              <a:rPr lang="zh-CN" altLang="en-US" sz="2000" b="1" i="1"/>
              <a:t>转换表</a:t>
            </a:r>
            <a:r>
              <a:rPr lang="zh-CN" altLang="en-US" sz="2000" u="none"/>
              <a:t>，其第一列为状态子集</a:t>
            </a:r>
            <a:r>
              <a:rPr lang="en-US" altLang="zh-CN" sz="2000" u="none"/>
              <a:t>I</a:t>
            </a:r>
            <a:r>
              <a:rPr lang="zh-CN" altLang="en-US" sz="2000" u="none"/>
              <a:t>，对不同的</a:t>
            </a:r>
            <a:r>
              <a:rPr lang="en-US" altLang="zh-CN" sz="2000" u="none"/>
              <a:t>a</a:t>
            </a:r>
            <a:r>
              <a:rPr lang="zh-CN" altLang="en-US" sz="2000" u="none"/>
              <a:t>（</a:t>
            </a:r>
            <a:r>
              <a:rPr lang="en-US" altLang="zh-CN" sz="2000" u="none"/>
              <a:t>a∈Σ</a:t>
            </a:r>
            <a:r>
              <a:rPr lang="zh-CN" altLang="en-US" sz="2000" u="none"/>
              <a:t>）在表中单设一列</a:t>
            </a:r>
            <a:r>
              <a:rPr lang="en-US" altLang="zh-CN" sz="2000" u="none"/>
              <a:t>Ia</a:t>
            </a:r>
            <a:r>
              <a:rPr lang="zh-CN" altLang="en-US" sz="2000" u="none"/>
              <a:t>。</a:t>
            </a:r>
          </a:p>
          <a:p>
            <a:pPr eaLnBrk="1" hangingPunct="1">
              <a:lnSpc>
                <a:spcPct val="120000"/>
              </a:lnSpc>
            </a:pPr>
            <a:r>
              <a:rPr lang="zh-CN" altLang="en-US" sz="2000" u="none"/>
              <a:t>（</a:t>
            </a:r>
            <a:r>
              <a:rPr lang="en-US" altLang="zh-CN" sz="2000" u="none"/>
              <a:t>2</a:t>
            </a:r>
            <a:r>
              <a:rPr lang="zh-CN" altLang="en-US" sz="2000" u="none"/>
              <a:t>）表的第一行第一列其状态子集</a:t>
            </a:r>
            <a:r>
              <a:rPr lang="en-US" altLang="zh-CN" sz="2000" u="none"/>
              <a:t>I</a:t>
            </a:r>
            <a:r>
              <a:rPr lang="zh-CN" altLang="en-US" sz="2000" u="none"/>
              <a:t>为</a:t>
            </a:r>
            <a:r>
              <a:rPr lang="en-US" altLang="zh-CN" sz="2000" b="1" i="1" u="none"/>
              <a:t>ε_CLOSURE(s0)</a:t>
            </a:r>
            <a:r>
              <a:rPr lang="zh-CN" altLang="en-US" sz="2000" u="none"/>
              <a:t>；其中，</a:t>
            </a:r>
            <a:r>
              <a:rPr lang="en-US" altLang="zh-CN" sz="2000" b="1" i="1"/>
              <a:t>s0</a:t>
            </a:r>
            <a:r>
              <a:rPr lang="zh-CN" altLang="en-US" sz="2000" b="1" i="1"/>
              <a:t>为初始状态。</a:t>
            </a:r>
          </a:p>
          <a:p>
            <a:pPr eaLnBrk="1" hangingPunct="1">
              <a:lnSpc>
                <a:spcPct val="120000"/>
              </a:lnSpc>
            </a:pPr>
            <a:r>
              <a:rPr lang="zh-CN" altLang="en-US" sz="2000" u="none"/>
              <a:t>（</a:t>
            </a:r>
            <a:r>
              <a:rPr lang="en-US" altLang="zh-CN" sz="2000" u="none"/>
              <a:t>3</a:t>
            </a:r>
            <a:r>
              <a:rPr lang="zh-CN" altLang="en-US" sz="2000" u="none"/>
              <a:t>）根据第一列中的</a:t>
            </a:r>
            <a:r>
              <a:rPr lang="en-US" altLang="zh-CN" sz="2000" u="none"/>
              <a:t>I</a:t>
            </a:r>
            <a:r>
              <a:rPr lang="zh-CN" altLang="en-US" sz="2000" u="none"/>
              <a:t>为每一个</a:t>
            </a:r>
            <a:r>
              <a:rPr lang="en-US" altLang="zh-CN" sz="2000" u="none"/>
              <a:t>a</a:t>
            </a:r>
            <a:r>
              <a:rPr lang="zh-CN" altLang="en-US" sz="2000" u="none"/>
              <a:t>求其</a:t>
            </a:r>
            <a:r>
              <a:rPr lang="en-US" altLang="zh-CN" sz="2000" u="none"/>
              <a:t>Ia</a:t>
            </a:r>
            <a:r>
              <a:rPr lang="zh-CN" altLang="en-US" sz="2000" u="none"/>
              <a:t>并记入对应的</a:t>
            </a:r>
            <a:r>
              <a:rPr lang="en-US" altLang="zh-CN" sz="2000" u="none"/>
              <a:t>Ia</a:t>
            </a:r>
            <a:r>
              <a:rPr lang="zh-CN" altLang="en-US" sz="2000" u="none"/>
              <a:t>列中，如果此</a:t>
            </a:r>
            <a:r>
              <a:rPr lang="en-US" altLang="zh-CN" sz="2000" u="none"/>
              <a:t>Ia</a:t>
            </a:r>
            <a:r>
              <a:rPr lang="zh-CN" altLang="en-US" sz="2000" u="none"/>
              <a:t>不同于第一列已存在的所有状态子集</a:t>
            </a:r>
            <a:r>
              <a:rPr lang="en-US" altLang="zh-CN" sz="2000" u="none"/>
              <a:t>I</a:t>
            </a:r>
            <a:r>
              <a:rPr lang="zh-CN" altLang="en-US" sz="2000" u="none"/>
              <a:t>，则将其顺序列入空行中的第一列。</a:t>
            </a:r>
          </a:p>
          <a:p>
            <a:pPr eaLnBrk="1" hangingPunct="1">
              <a:lnSpc>
                <a:spcPct val="120000"/>
              </a:lnSpc>
            </a:pPr>
            <a:r>
              <a:rPr lang="zh-CN" altLang="en-US" sz="2000" u="none"/>
              <a:t>（</a:t>
            </a:r>
            <a:r>
              <a:rPr lang="en-US" altLang="zh-CN" sz="2000" u="none"/>
              <a:t>4</a:t>
            </a:r>
            <a:r>
              <a:rPr lang="zh-CN" altLang="en-US" sz="2000" u="none"/>
              <a:t>）重复步骤（</a:t>
            </a:r>
            <a:r>
              <a:rPr lang="en-US" altLang="zh-CN" sz="2000" u="none"/>
              <a:t>3</a:t>
            </a:r>
            <a:r>
              <a:rPr lang="zh-CN" altLang="en-US" sz="2000" u="none"/>
              <a:t>）直至对每个</a:t>
            </a:r>
            <a:r>
              <a:rPr lang="en-US" altLang="zh-CN" sz="2000" u="none"/>
              <a:t>I</a:t>
            </a:r>
            <a:r>
              <a:rPr lang="zh-CN" altLang="en-US" sz="2000" u="none"/>
              <a:t>及</a:t>
            </a:r>
            <a:r>
              <a:rPr lang="en-US" altLang="zh-CN" sz="2000" u="none"/>
              <a:t>a</a:t>
            </a:r>
            <a:r>
              <a:rPr lang="zh-CN" altLang="en-US" sz="2000" u="none"/>
              <a:t>均已求得</a:t>
            </a:r>
            <a:r>
              <a:rPr lang="en-US" altLang="zh-CN" sz="2000" u="none"/>
              <a:t>Ia</a:t>
            </a:r>
            <a:r>
              <a:rPr lang="zh-CN" altLang="en-US" sz="2000" u="none"/>
              <a:t>，并且无新的状态子集</a:t>
            </a:r>
            <a:r>
              <a:rPr lang="en-US" altLang="zh-CN" sz="2000" u="none"/>
              <a:t>Ia</a:t>
            </a:r>
            <a:r>
              <a:rPr lang="zh-CN" altLang="en-US" sz="2000" u="none"/>
              <a:t>加入第一列时为止；此过程可在有限步后终止。</a:t>
            </a:r>
          </a:p>
          <a:p>
            <a:pPr eaLnBrk="1" hangingPunct="1">
              <a:lnSpc>
                <a:spcPct val="120000"/>
              </a:lnSpc>
            </a:pPr>
            <a:r>
              <a:rPr lang="zh-CN" altLang="en-US" sz="2000" u="none"/>
              <a:t>（</a:t>
            </a:r>
            <a:r>
              <a:rPr lang="en-US" altLang="zh-CN" sz="2000" u="none"/>
              <a:t>5</a:t>
            </a:r>
            <a:r>
              <a:rPr lang="zh-CN" altLang="en-US" sz="2000" u="none"/>
              <a:t>）重新命名第一列的每一状态子集，则转换表便成为新的状态转换矩阵，其状态转换函数</a:t>
            </a:r>
            <a:r>
              <a:rPr lang="en-US" altLang="zh-CN" sz="2000" u="none"/>
              <a:t>f</a:t>
            </a:r>
            <a:r>
              <a:rPr lang="zh-CN" altLang="en-US" sz="2000" u="none"/>
              <a:t>是</a:t>
            </a:r>
            <a:r>
              <a:rPr lang="en-US" altLang="zh-CN" sz="2000" u="none"/>
              <a:t>S×Σ</a:t>
            </a:r>
            <a:r>
              <a:rPr lang="zh-CN" altLang="en-US" sz="2000" u="none"/>
              <a:t>到</a:t>
            </a:r>
            <a:r>
              <a:rPr lang="en-US" altLang="zh-CN" sz="2000" u="none"/>
              <a:t>S</a:t>
            </a:r>
            <a:r>
              <a:rPr lang="zh-CN" altLang="en-US" sz="2000" u="none"/>
              <a:t>的单值映射，即为与</a:t>
            </a:r>
            <a:r>
              <a:rPr lang="en-US" altLang="zh-CN" sz="2000" u="none"/>
              <a:t>NFA M</a:t>
            </a:r>
            <a:r>
              <a:rPr lang="zh-CN" altLang="en-US" sz="2000" u="none"/>
              <a:t>等价的</a:t>
            </a:r>
            <a:r>
              <a:rPr lang="en-US" altLang="zh-CN" sz="2000" u="none"/>
              <a:t>DFA M'</a:t>
            </a:r>
            <a:r>
              <a:rPr lang="zh-CN" altLang="en-US" sz="2000" u="none"/>
              <a:t>。</a:t>
            </a:r>
          </a:p>
        </p:txBody>
      </p:sp>
    </p:spTree>
  </p:cSld>
  <p:clrMapOvr>
    <a:masterClrMapping/>
  </p:clrMapOvr>
  <p:transition>
    <p:random/>
  </p:transition>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028">
            <a:extLst>
              <a:ext uri="{FF2B5EF4-FFF2-40B4-BE49-F238E27FC236}">
                <a16:creationId xmlns:a16="http://schemas.microsoft.com/office/drawing/2014/main" id="{488AF8C4-A0F6-FB8F-24F9-A82745BE81F6}"/>
              </a:ext>
            </a:extLst>
          </p:cNvPr>
          <p:cNvSpPr txBox="1">
            <a:spLocks noChangeArrowheads="1"/>
          </p:cNvSpPr>
          <p:nvPr/>
        </p:nvSpPr>
        <p:spPr bwMode="auto">
          <a:xfrm>
            <a:off x="174625" y="404813"/>
            <a:ext cx="873760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t>　　找出了循环的不变运算就可以进行代码外提了。代码外提算法如下：</a:t>
            </a:r>
          </a:p>
          <a:p>
            <a:pPr algn="just" eaLnBrk="1" hangingPunct="1">
              <a:lnSpc>
                <a:spcPct val="140000"/>
              </a:lnSpc>
            </a:pPr>
            <a:r>
              <a:rPr lang="zh-CN" altLang="en-US"/>
              <a:t>　　</a:t>
            </a:r>
            <a:r>
              <a:rPr lang="en-US" altLang="zh-CN"/>
              <a:t>(1) </a:t>
            </a:r>
            <a:r>
              <a:rPr lang="zh-CN" altLang="en-US"/>
              <a:t>求出循环</a:t>
            </a:r>
            <a:r>
              <a:rPr lang="en-US" altLang="zh-CN"/>
              <a:t>L</a:t>
            </a:r>
            <a:r>
              <a:rPr lang="zh-CN" altLang="en-US"/>
              <a:t>的所有不变运算。</a:t>
            </a:r>
          </a:p>
          <a:p>
            <a:pPr algn="just" eaLnBrk="1" hangingPunct="1">
              <a:lnSpc>
                <a:spcPct val="140000"/>
              </a:lnSpc>
            </a:pPr>
            <a:r>
              <a:rPr lang="zh-CN" altLang="en-US"/>
              <a:t>　　</a:t>
            </a:r>
            <a:r>
              <a:rPr lang="en-US" altLang="zh-CN"/>
              <a:t>(2) </a:t>
            </a:r>
            <a:r>
              <a:rPr lang="zh-CN" altLang="en-US"/>
              <a:t>对步骤</a:t>
            </a:r>
            <a:r>
              <a:rPr lang="en-US" altLang="zh-CN"/>
              <a:t>(1)</a:t>
            </a:r>
            <a:r>
              <a:rPr lang="zh-CN" altLang="en-US"/>
              <a:t>所求得的每一不变运算</a:t>
            </a:r>
            <a:r>
              <a:rPr lang="en-US" altLang="zh-CN"/>
              <a:t>S</a:t>
            </a:r>
            <a:r>
              <a:rPr lang="zh-CN" altLang="en-US"/>
              <a:t>：</a:t>
            </a:r>
            <a:r>
              <a:rPr lang="en-US" altLang="zh-CN"/>
              <a:t>A=B op C</a:t>
            </a:r>
            <a:r>
              <a:rPr lang="zh-CN" altLang="en-US"/>
              <a:t>或</a:t>
            </a:r>
            <a:r>
              <a:rPr lang="en-US" altLang="zh-CN"/>
              <a:t>A= op B</a:t>
            </a:r>
            <a:r>
              <a:rPr lang="zh-CN" altLang="en-US"/>
              <a:t>或</a:t>
            </a:r>
            <a:r>
              <a:rPr lang="en-US" altLang="zh-CN"/>
              <a:t>A=B</a:t>
            </a:r>
            <a:r>
              <a:rPr lang="zh-CN" altLang="en-US"/>
              <a:t>，检查它是否满足以下条件：</a:t>
            </a:r>
          </a:p>
          <a:p>
            <a:pPr algn="just" eaLnBrk="1" hangingPunct="1">
              <a:lnSpc>
                <a:spcPct val="140000"/>
              </a:lnSpc>
            </a:pPr>
            <a:r>
              <a:rPr lang="zh-CN" altLang="en-US"/>
              <a:t>　　① </a:t>
            </a:r>
            <a:r>
              <a:rPr lang="en-US" altLang="zh-CN"/>
              <a:t>i.   S</a:t>
            </a:r>
            <a:r>
              <a:rPr lang="zh-CN" altLang="en-US"/>
              <a:t>所在的结点是</a:t>
            </a:r>
            <a:r>
              <a:rPr lang="en-US" altLang="zh-CN"/>
              <a:t>L</a:t>
            </a:r>
            <a:r>
              <a:rPr lang="zh-CN" altLang="en-US"/>
              <a:t>的所有出口结点的必经结点；</a:t>
            </a:r>
          </a:p>
          <a:p>
            <a:pPr algn="just" eaLnBrk="1" hangingPunct="1">
              <a:lnSpc>
                <a:spcPct val="140000"/>
              </a:lnSpc>
            </a:pPr>
            <a:r>
              <a:rPr lang="zh-CN" altLang="en-US"/>
              <a:t>　　   </a:t>
            </a:r>
            <a:r>
              <a:rPr lang="en-US" altLang="zh-CN"/>
              <a:t>ii.  A</a:t>
            </a:r>
            <a:r>
              <a:rPr lang="zh-CN" altLang="en-US"/>
              <a:t>在</a:t>
            </a:r>
            <a:r>
              <a:rPr lang="en-US" altLang="zh-CN"/>
              <a:t>L</a:t>
            </a:r>
            <a:r>
              <a:rPr lang="zh-CN" altLang="en-US"/>
              <a:t>中其它地方未再定值；</a:t>
            </a:r>
          </a:p>
          <a:p>
            <a:pPr algn="just" eaLnBrk="1" hangingPunct="1">
              <a:lnSpc>
                <a:spcPct val="140000"/>
              </a:lnSpc>
            </a:pPr>
            <a:r>
              <a:rPr lang="zh-CN" altLang="en-US"/>
              <a:t>　　   </a:t>
            </a:r>
            <a:r>
              <a:rPr lang="en-US" altLang="zh-CN"/>
              <a:t>iii. L</a:t>
            </a:r>
            <a:r>
              <a:rPr lang="zh-CN" altLang="en-US"/>
              <a:t>中所有</a:t>
            </a:r>
            <a:r>
              <a:rPr lang="en-US" altLang="zh-CN"/>
              <a:t>A</a:t>
            </a:r>
            <a:r>
              <a:rPr lang="zh-CN" altLang="en-US"/>
              <a:t>的引用点只有</a:t>
            </a:r>
            <a:r>
              <a:rPr lang="en-US" altLang="zh-CN"/>
              <a:t>S</a:t>
            </a:r>
            <a:r>
              <a:rPr lang="zh-CN" altLang="en-US"/>
              <a:t>中</a:t>
            </a:r>
            <a:r>
              <a:rPr lang="en-US" altLang="zh-CN"/>
              <a:t>A</a:t>
            </a:r>
            <a:r>
              <a:rPr lang="zh-CN" altLang="en-US"/>
              <a:t>的定值才能到达。</a:t>
            </a:r>
          </a:p>
          <a:p>
            <a:pPr algn="just" eaLnBrk="1" hangingPunct="1">
              <a:lnSpc>
                <a:spcPct val="140000"/>
              </a:lnSpc>
            </a:pPr>
            <a:r>
              <a:rPr lang="zh-CN" altLang="en-US"/>
              <a:t>　　② </a:t>
            </a:r>
            <a:r>
              <a:rPr lang="en-US" altLang="zh-CN"/>
              <a:t>A</a:t>
            </a:r>
            <a:r>
              <a:rPr lang="zh-CN" altLang="en-US"/>
              <a:t>在离开</a:t>
            </a:r>
            <a:r>
              <a:rPr lang="en-US" altLang="zh-CN"/>
              <a:t>L</a:t>
            </a:r>
            <a:r>
              <a:rPr lang="zh-CN" altLang="en-US"/>
              <a:t>后不再是活跃的</a:t>
            </a:r>
            <a:r>
              <a:rPr lang="en-US" altLang="zh-CN"/>
              <a:t>(</a:t>
            </a:r>
            <a:r>
              <a:rPr lang="zh-CN" altLang="en-US"/>
              <a:t>即离开</a:t>
            </a:r>
            <a:r>
              <a:rPr lang="en-US" altLang="zh-CN"/>
              <a:t>L</a:t>
            </a:r>
            <a:r>
              <a:rPr lang="zh-CN" altLang="en-US"/>
              <a:t>后不会引用该</a:t>
            </a:r>
            <a:r>
              <a:rPr lang="en-US" altLang="zh-CN"/>
              <a:t>A</a:t>
            </a:r>
            <a:r>
              <a:rPr lang="zh-CN" altLang="en-US"/>
              <a:t>值</a:t>
            </a:r>
            <a:r>
              <a:rPr lang="en-US" altLang="zh-CN"/>
              <a:t>)</a:t>
            </a:r>
            <a:r>
              <a:rPr lang="zh-CN" altLang="en-US"/>
              <a:t>，并且条件①的</a:t>
            </a:r>
            <a:r>
              <a:rPr lang="en-US" altLang="zh-CN"/>
              <a:t>ii.</a:t>
            </a:r>
            <a:r>
              <a:rPr lang="zh-CN" altLang="en-US"/>
              <a:t>和</a:t>
            </a:r>
            <a:r>
              <a:rPr lang="en-US" altLang="zh-CN"/>
              <a:t>iii.</a:t>
            </a:r>
            <a:r>
              <a:rPr lang="zh-CN" altLang="en-US"/>
              <a:t>两条成立。所谓</a:t>
            </a:r>
            <a:r>
              <a:rPr lang="en-US" altLang="zh-CN"/>
              <a:t>A</a:t>
            </a:r>
            <a:r>
              <a:rPr lang="zh-CN" altLang="en-US"/>
              <a:t>在离开</a:t>
            </a:r>
            <a:r>
              <a:rPr lang="en-US" altLang="zh-CN"/>
              <a:t>L</a:t>
            </a:r>
            <a:r>
              <a:rPr lang="zh-CN" altLang="en-US"/>
              <a:t>后不再是活跃的，是指</a:t>
            </a:r>
            <a:r>
              <a:rPr lang="en-US" altLang="zh-CN"/>
              <a:t>A</a:t>
            </a:r>
            <a:r>
              <a:rPr lang="zh-CN" altLang="en-US"/>
              <a:t>在</a:t>
            </a:r>
            <a:r>
              <a:rPr lang="en-US" altLang="zh-CN"/>
              <a:t>L</a:t>
            </a:r>
            <a:r>
              <a:rPr lang="zh-CN" altLang="en-US"/>
              <a:t>的任何出口结点的后继结点</a:t>
            </a:r>
            <a:r>
              <a:rPr lang="en-US" altLang="zh-CN"/>
              <a:t>(</a:t>
            </a:r>
            <a:r>
              <a:rPr lang="zh-CN" altLang="en-US"/>
              <a:t>当然是指那些不属于</a:t>
            </a:r>
            <a:r>
              <a:rPr lang="en-US" altLang="zh-CN"/>
              <a:t>L</a:t>
            </a:r>
            <a:r>
              <a:rPr lang="zh-CN" altLang="en-US"/>
              <a:t>的后继</a:t>
            </a:r>
            <a:r>
              <a:rPr lang="en-US" altLang="zh-CN"/>
              <a:t>)</a:t>
            </a:r>
            <a:r>
              <a:rPr lang="zh-CN" altLang="en-US"/>
              <a:t>的入口处不是活跃的。</a:t>
            </a:r>
          </a:p>
        </p:txBody>
      </p:sp>
    </p:spTree>
  </p:cSld>
  <p:clrMapOvr>
    <a:masterClrMapping/>
  </p:clrMapOvr>
  <p:transition>
    <p:random/>
  </p:transition>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4">
            <a:extLst>
              <a:ext uri="{FF2B5EF4-FFF2-40B4-BE49-F238E27FC236}">
                <a16:creationId xmlns:a16="http://schemas.microsoft.com/office/drawing/2014/main" id="{6376FA10-F7CB-EB50-690A-961B01BBEF70}"/>
              </a:ext>
            </a:extLst>
          </p:cNvPr>
          <p:cNvSpPr txBox="1">
            <a:spLocks noChangeArrowheads="1"/>
          </p:cNvSpPr>
          <p:nvPr/>
        </p:nvSpPr>
        <p:spPr bwMode="auto">
          <a:xfrm>
            <a:off x="255588" y="566738"/>
            <a:ext cx="8709025" cy="538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(3) </a:t>
            </a:r>
            <a:r>
              <a:rPr lang="zh-CN" altLang="en-US"/>
              <a:t>按步骤</a:t>
            </a:r>
            <a:r>
              <a:rPr lang="en-US" altLang="zh-CN"/>
              <a:t>(1)</a:t>
            </a:r>
            <a:r>
              <a:rPr lang="zh-CN" altLang="en-US"/>
              <a:t>所找出的不变运算的顺序，依次把步骤</a:t>
            </a:r>
            <a:r>
              <a:rPr lang="en-US" altLang="zh-CN"/>
              <a:t>(2)</a:t>
            </a:r>
            <a:r>
              <a:rPr lang="zh-CN" altLang="en-US"/>
              <a:t>中满足条件的不变运算</a:t>
            </a:r>
            <a:r>
              <a:rPr lang="en-US" altLang="zh-CN"/>
              <a:t>S</a:t>
            </a:r>
            <a:r>
              <a:rPr lang="zh-CN" altLang="en-US"/>
              <a:t>外提到</a:t>
            </a:r>
            <a:r>
              <a:rPr lang="en-US" altLang="zh-CN"/>
              <a:t>L</a:t>
            </a:r>
            <a:r>
              <a:rPr lang="zh-CN" altLang="en-US"/>
              <a:t>的前置结点中。但是，如果</a:t>
            </a:r>
            <a:r>
              <a:rPr lang="en-US" altLang="zh-CN"/>
              <a:t>S</a:t>
            </a:r>
            <a:r>
              <a:rPr lang="zh-CN" altLang="en-US"/>
              <a:t>的运算对象</a:t>
            </a:r>
            <a:r>
              <a:rPr lang="en-US" altLang="zh-CN"/>
              <a:t>(B</a:t>
            </a:r>
            <a:r>
              <a:rPr lang="zh-CN" altLang="en-US"/>
              <a:t>或</a:t>
            </a:r>
            <a:r>
              <a:rPr lang="en-US" altLang="zh-CN"/>
              <a:t>C)</a:t>
            </a:r>
            <a:r>
              <a:rPr lang="zh-CN" altLang="en-US"/>
              <a:t>是在</a:t>
            </a:r>
            <a:r>
              <a:rPr lang="en-US" altLang="zh-CN"/>
              <a:t>L</a:t>
            </a:r>
            <a:r>
              <a:rPr lang="zh-CN" altLang="en-US"/>
              <a:t>中定值的，那么只有当这些定值四元式都已外提到前置结点中时，才可把</a:t>
            </a:r>
            <a:r>
              <a:rPr lang="en-US" altLang="zh-CN"/>
              <a:t>S</a:t>
            </a:r>
            <a:r>
              <a:rPr lang="zh-CN" altLang="en-US"/>
              <a:t>也外提到前置结点中</a:t>
            </a:r>
            <a:r>
              <a:rPr lang="en-US" altLang="zh-CN"/>
              <a:t>(B</a:t>
            </a:r>
            <a:r>
              <a:rPr lang="zh-CN" altLang="en-US"/>
              <a:t>、</a:t>
            </a:r>
            <a:r>
              <a:rPr lang="en-US" altLang="zh-CN"/>
              <a:t>C</a:t>
            </a:r>
            <a:r>
              <a:rPr lang="zh-CN" altLang="en-US"/>
              <a:t>的定值四元式提到前置结点后，</a:t>
            </a:r>
            <a:r>
              <a:rPr lang="en-US" altLang="zh-CN"/>
              <a:t>S</a:t>
            </a:r>
            <a:r>
              <a:rPr lang="zh-CN" altLang="en-US"/>
              <a:t>的运算对象</a:t>
            </a:r>
            <a:r>
              <a:rPr lang="en-US" altLang="zh-CN"/>
              <a:t>B</a:t>
            </a:r>
            <a:r>
              <a:rPr lang="zh-CN" altLang="en-US"/>
              <a:t>、</a:t>
            </a:r>
            <a:r>
              <a:rPr lang="en-US" altLang="zh-CN"/>
              <a:t>C</a:t>
            </a:r>
            <a:r>
              <a:rPr lang="zh-CN" altLang="en-US"/>
              <a:t>就属于定值点在</a:t>
            </a:r>
            <a:r>
              <a:rPr lang="en-US" altLang="zh-CN"/>
              <a:t>L</a:t>
            </a:r>
            <a:r>
              <a:rPr lang="zh-CN" altLang="en-US"/>
              <a:t>之外了，因此也就是真正的“不变运算”了</a:t>
            </a:r>
            <a:r>
              <a:rPr lang="en-US" altLang="zh-CN"/>
              <a:t>)</a:t>
            </a:r>
            <a:r>
              <a:rPr lang="zh-CN" altLang="en-US"/>
              <a:t>。</a:t>
            </a:r>
          </a:p>
          <a:p>
            <a:pPr algn="just" eaLnBrk="1" hangingPunct="1">
              <a:lnSpc>
                <a:spcPct val="140000"/>
              </a:lnSpc>
              <a:spcBef>
                <a:spcPct val="50000"/>
              </a:spcBef>
            </a:pPr>
            <a:r>
              <a:rPr lang="zh-CN" altLang="en-US"/>
              <a:t>　　</a:t>
            </a:r>
            <a:r>
              <a:rPr lang="zh-CN" altLang="en-US">
                <a:latin typeface="楷体_GB2312" pitchFamily="49" charset="-122"/>
                <a:ea typeface="楷体_GB2312" pitchFamily="49" charset="-122"/>
              </a:rPr>
              <a:t>注意：如果把满足条件</a:t>
            </a:r>
            <a:r>
              <a:rPr lang="en-US" altLang="zh-CN">
                <a:latin typeface="楷体_GB2312" pitchFamily="49" charset="-122"/>
                <a:ea typeface="楷体_GB2312" pitchFamily="49" charset="-122"/>
              </a:rPr>
              <a:t>(2)②</a:t>
            </a:r>
            <a:r>
              <a:rPr lang="zh-CN" altLang="en-US">
                <a:latin typeface="楷体_GB2312" pitchFamily="49" charset="-122"/>
                <a:ea typeface="楷体_GB2312" pitchFamily="49" charset="-122"/>
              </a:rPr>
              <a:t>的不变运算</a:t>
            </a:r>
            <a:r>
              <a:rPr lang="en-US" altLang="zh-CN">
                <a:latin typeface="楷体_GB2312" pitchFamily="49" charset="-122"/>
                <a:ea typeface="楷体_GB2312" pitchFamily="49" charset="-122"/>
              </a:rPr>
              <a:t>A=B op C</a:t>
            </a:r>
            <a:r>
              <a:rPr lang="zh-CN" altLang="en-US">
                <a:latin typeface="楷体_GB2312" pitchFamily="49" charset="-122"/>
                <a:ea typeface="楷体_GB2312" pitchFamily="49" charset="-122"/>
              </a:rPr>
              <a:t>外提到前置结点中，则执行完循环后得到的</a:t>
            </a:r>
            <a:r>
              <a:rPr lang="en-US" altLang="zh-CN">
                <a:latin typeface="楷体_GB2312" pitchFamily="49" charset="-122"/>
                <a:ea typeface="楷体_GB2312" pitchFamily="49" charset="-122"/>
              </a:rPr>
              <a:t>A</a:t>
            </a:r>
            <a:r>
              <a:rPr lang="zh-CN" altLang="en-US">
                <a:latin typeface="楷体_GB2312" pitchFamily="49" charset="-122"/>
                <a:ea typeface="楷体_GB2312" pitchFamily="49" charset="-122"/>
              </a:rPr>
              <a:t>值可能与不进行外提的情形所得的</a:t>
            </a:r>
            <a:r>
              <a:rPr lang="en-US" altLang="zh-CN">
                <a:latin typeface="楷体_GB2312" pitchFamily="49" charset="-122"/>
                <a:ea typeface="楷体_GB2312" pitchFamily="49" charset="-122"/>
              </a:rPr>
              <a:t>A</a:t>
            </a:r>
            <a:r>
              <a:rPr lang="zh-CN" altLang="en-US">
                <a:latin typeface="楷体_GB2312" pitchFamily="49" charset="-122"/>
                <a:ea typeface="楷体_GB2312" pitchFamily="49" charset="-122"/>
              </a:rPr>
              <a:t>值不同，但因为离开循环后不会引用该</a:t>
            </a:r>
            <a:r>
              <a:rPr lang="en-US" altLang="zh-CN">
                <a:latin typeface="楷体_GB2312" pitchFamily="49" charset="-122"/>
                <a:ea typeface="楷体_GB2312" pitchFamily="49" charset="-122"/>
              </a:rPr>
              <a:t>A</a:t>
            </a:r>
            <a:r>
              <a:rPr lang="zh-CN" altLang="en-US">
                <a:latin typeface="楷体_GB2312" pitchFamily="49" charset="-122"/>
                <a:ea typeface="楷体_GB2312" pitchFamily="49" charset="-122"/>
              </a:rPr>
              <a:t>值，所以这不影响程序的运行结果。</a:t>
            </a:r>
          </a:p>
        </p:txBody>
      </p:sp>
    </p:spTree>
  </p:cSld>
  <p:clrMapOvr>
    <a:masterClrMapping/>
  </p:clrMapOvr>
  <p:transition>
    <p:random/>
  </p:transition>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028">
            <a:extLst>
              <a:ext uri="{FF2B5EF4-FFF2-40B4-BE49-F238E27FC236}">
                <a16:creationId xmlns:a16="http://schemas.microsoft.com/office/drawing/2014/main" id="{9B33E3B6-DC77-05FF-A21A-504C1D2E6BDB}"/>
              </a:ext>
            </a:extLst>
          </p:cNvPr>
          <p:cNvSpPr txBox="1">
            <a:spLocks noChangeArrowheads="1"/>
          </p:cNvSpPr>
          <p:nvPr/>
        </p:nvSpPr>
        <p:spPr bwMode="auto">
          <a:xfrm>
            <a:off x="188913" y="566738"/>
            <a:ext cx="879475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ea typeface="黑体" panose="02010609060101010101" pitchFamily="49" charset="-122"/>
              </a:rPr>
              <a:t>　　例</a:t>
            </a:r>
            <a:r>
              <a:rPr lang="en-US" altLang="zh-CN">
                <a:ea typeface="黑体" panose="02010609060101010101" pitchFamily="49" charset="-122"/>
              </a:rPr>
              <a:t>5.6</a:t>
            </a:r>
            <a:r>
              <a:rPr lang="en-US" altLang="zh-CN"/>
              <a:t>  </a:t>
            </a:r>
            <a:r>
              <a:rPr lang="zh-CN" altLang="en-US"/>
              <a:t>试对图</a:t>
            </a:r>
            <a:r>
              <a:rPr lang="en-US" altLang="zh-CN"/>
              <a:t>5–12</a:t>
            </a:r>
            <a:r>
              <a:rPr lang="zh-CN" altLang="en-US"/>
              <a:t>给定的程序流图进行代码外提优化。</a:t>
            </a:r>
          </a:p>
          <a:p>
            <a:pPr algn="just" eaLnBrk="1" hangingPunct="1">
              <a:lnSpc>
                <a:spcPct val="140000"/>
              </a:lnSpc>
            </a:pPr>
            <a:r>
              <a:rPr lang="zh-CN" altLang="en-US"/>
              <a:t>　　</a:t>
            </a:r>
            <a:r>
              <a:rPr lang="en-US" altLang="zh-CN"/>
              <a:t>[</a:t>
            </a:r>
            <a:r>
              <a:rPr lang="zh-CN" altLang="en-US">
                <a:ea typeface="黑体" panose="02010609060101010101" pitchFamily="49" charset="-122"/>
              </a:rPr>
              <a:t>解答</a:t>
            </a:r>
            <a:r>
              <a:rPr lang="en-US" altLang="zh-CN"/>
              <a:t>]  </a:t>
            </a:r>
            <a:r>
              <a:rPr lang="zh-CN" altLang="en-US"/>
              <a:t>确定不变运算的原则是依次查看循环中各基本块的每个四元式，如果它的每个运算对象为常数或者定值点在循环外，则将此四元式标记为“不变运算”。查看图</a:t>
            </a:r>
            <a:r>
              <a:rPr lang="en-US" altLang="zh-CN"/>
              <a:t>5–12</a:t>
            </a:r>
            <a:r>
              <a:rPr lang="zh-CN" altLang="en-US"/>
              <a:t>所示的程序流图，可以找出的不变运算是</a:t>
            </a:r>
            <a:r>
              <a:rPr lang="en-US" altLang="zh-CN"/>
              <a:t>B</a:t>
            </a:r>
            <a:r>
              <a:rPr lang="en-US" altLang="zh-CN" baseline="-30000"/>
              <a:t>3</a:t>
            </a:r>
            <a:r>
              <a:rPr lang="zh-CN" altLang="en-US"/>
              <a:t>中的</a:t>
            </a:r>
            <a:r>
              <a:rPr lang="en-US" altLang="zh-CN"/>
              <a:t>I=2</a:t>
            </a:r>
            <a:r>
              <a:rPr lang="zh-CN" altLang="en-US"/>
              <a:t>和</a:t>
            </a:r>
            <a:r>
              <a:rPr lang="en-US" altLang="zh-CN"/>
              <a:t>B</a:t>
            </a:r>
            <a:r>
              <a:rPr lang="en-US" altLang="zh-CN" baseline="-30000"/>
              <a:t>4</a:t>
            </a:r>
            <a:r>
              <a:rPr lang="zh-CN" altLang="en-US"/>
              <a:t>中的</a:t>
            </a:r>
            <a:r>
              <a:rPr lang="en-US" altLang="zh-CN"/>
              <a:t>J=M+N</a:t>
            </a:r>
            <a:r>
              <a:rPr lang="zh-CN" altLang="en-US"/>
              <a:t>。</a:t>
            </a:r>
          </a:p>
          <a:p>
            <a:pPr algn="just" eaLnBrk="1" hangingPunct="1">
              <a:lnSpc>
                <a:spcPct val="140000"/>
              </a:lnSpc>
            </a:pPr>
            <a:r>
              <a:rPr lang="zh-CN" altLang="en-US"/>
              <a:t>　　进行代码外提时，只能将</a:t>
            </a:r>
            <a:r>
              <a:rPr lang="en-US" altLang="zh-CN"/>
              <a:t>J=M+N</a:t>
            </a:r>
            <a:r>
              <a:rPr lang="zh-CN" altLang="en-US"/>
              <a:t>提到循环前置结点。因为</a:t>
            </a:r>
            <a:r>
              <a:rPr lang="en-US" altLang="zh-CN"/>
              <a:t>B</a:t>
            </a:r>
            <a:r>
              <a:rPr lang="en-US" altLang="zh-CN" baseline="-30000"/>
              <a:t>3</a:t>
            </a:r>
            <a:r>
              <a:rPr lang="zh-CN" altLang="en-US"/>
              <a:t>中的</a:t>
            </a:r>
            <a:r>
              <a:rPr lang="en-US" altLang="zh-CN"/>
              <a:t>I=2</a:t>
            </a:r>
            <a:r>
              <a:rPr lang="zh-CN" altLang="en-US"/>
              <a:t>虽然是不变运算，但</a:t>
            </a:r>
            <a:r>
              <a:rPr lang="en-US" altLang="zh-CN"/>
              <a:t>B</a:t>
            </a:r>
            <a:r>
              <a:rPr lang="en-US" altLang="zh-CN" baseline="-30000"/>
              <a:t>3</a:t>
            </a:r>
            <a:r>
              <a:rPr lang="zh-CN" altLang="en-US"/>
              <a:t>不是循环所有出口结点的必经结点，且循环中所有</a:t>
            </a:r>
            <a:r>
              <a:rPr lang="en-US" altLang="zh-CN"/>
              <a:t>I</a:t>
            </a:r>
            <a:r>
              <a:rPr lang="zh-CN" altLang="en-US"/>
              <a:t>的引用点并非只有</a:t>
            </a:r>
            <a:r>
              <a:rPr lang="en-US" altLang="zh-CN"/>
              <a:t>B</a:t>
            </a:r>
            <a:r>
              <a:rPr lang="en-US" altLang="zh-CN" baseline="-30000"/>
              <a:t>3</a:t>
            </a:r>
            <a:r>
              <a:rPr lang="zh-CN" altLang="en-US"/>
              <a:t>的</a:t>
            </a:r>
            <a:r>
              <a:rPr lang="en-US" altLang="zh-CN"/>
              <a:t>I</a:t>
            </a:r>
            <a:r>
              <a:rPr lang="zh-CN" altLang="en-US"/>
              <a:t>定值能够到达，故</a:t>
            </a:r>
            <a:r>
              <a:rPr lang="en-US" altLang="zh-CN"/>
              <a:t>B</a:t>
            </a:r>
            <a:r>
              <a:rPr lang="en-US" altLang="zh-CN" baseline="-30000"/>
              <a:t>3</a:t>
            </a:r>
            <a:r>
              <a:rPr lang="zh-CN" altLang="en-US"/>
              <a:t>中的</a:t>
            </a:r>
            <a:r>
              <a:rPr lang="en-US" altLang="zh-CN"/>
              <a:t>I=2</a:t>
            </a:r>
            <a:r>
              <a:rPr lang="zh-CN" altLang="en-US"/>
              <a:t>不能外提。最后，得到代码外提后的程序流图如图</a:t>
            </a:r>
            <a:r>
              <a:rPr lang="en-US" altLang="zh-CN"/>
              <a:t>5–12</a:t>
            </a:r>
            <a:r>
              <a:rPr lang="zh-CN" altLang="en-US"/>
              <a:t>所示。</a:t>
            </a:r>
          </a:p>
        </p:txBody>
      </p:sp>
    </p:spTree>
  </p:cSld>
  <p:clrMapOvr>
    <a:masterClrMapping/>
  </p:clrMapOvr>
  <p:transition>
    <p:random/>
  </p:transition>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4">
            <a:extLst>
              <a:ext uri="{FF2B5EF4-FFF2-40B4-BE49-F238E27FC236}">
                <a16:creationId xmlns:a16="http://schemas.microsoft.com/office/drawing/2014/main" id="{39A069A2-D8E7-59E3-D3C9-F52E51877A34}"/>
              </a:ext>
            </a:extLst>
          </p:cNvPr>
          <p:cNvSpPr txBox="1">
            <a:spLocks noChangeArrowheads="1"/>
          </p:cNvSpPr>
          <p:nvPr/>
        </p:nvSpPr>
        <p:spPr bwMode="auto">
          <a:xfrm>
            <a:off x="2362200" y="606742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5–12 </a:t>
            </a:r>
            <a:r>
              <a:rPr lang="zh-CN" altLang="en-US">
                <a:latin typeface="宋体" panose="02010600030101010101" pitchFamily="2" charset="-122"/>
              </a:rPr>
              <a:t>例</a:t>
            </a:r>
            <a:r>
              <a:rPr lang="en-US" altLang="zh-CN"/>
              <a:t>5.6</a:t>
            </a:r>
            <a:r>
              <a:rPr lang="zh-CN" altLang="en-US">
                <a:latin typeface="宋体" panose="02010600030101010101" pitchFamily="2" charset="-122"/>
              </a:rPr>
              <a:t>的程序流图</a:t>
            </a:r>
            <a:r>
              <a:rPr lang="zh-CN" altLang="en-US"/>
              <a:t> </a:t>
            </a:r>
          </a:p>
        </p:txBody>
      </p:sp>
      <p:pic>
        <p:nvPicPr>
          <p:cNvPr id="81923" name="Picture 5" descr="5-11">
            <a:extLst>
              <a:ext uri="{FF2B5EF4-FFF2-40B4-BE49-F238E27FC236}">
                <a16:creationId xmlns:a16="http://schemas.microsoft.com/office/drawing/2014/main" id="{A2341922-9EB9-AAB4-ACB3-4BC3F4F8B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87325"/>
            <a:ext cx="5678487" cy="583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a:extLst>
              <a:ext uri="{FF2B5EF4-FFF2-40B4-BE49-F238E27FC236}">
                <a16:creationId xmlns:a16="http://schemas.microsoft.com/office/drawing/2014/main" id="{6E17DC73-3355-93A9-4078-DE860E7A77DA}"/>
              </a:ext>
            </a:extLst>
          </p:cNvPr>
          <p:cNvSpPr txBox="1">
            <a:spLocks noChangeArrowheads="1"/>
          </p:cNvSpPr>
          <p:nvPr/>
        </p:nvSpPr>
        <p:spPr bwMode="auto">
          <a:xfrm>
            <a:off x="2362200" y="57150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5–13  </a:t>
            </a:r>
            <a:r>
              <a:rPr lang="zh-CN" altLang="en-US">
                <a:latin typeface="宋体" panose="02010600030101010101" pitchFamily="2" charset="-122"/>
              </a:rPr>
              <a:t>代码外提后的程序流图</a:t>
            </a:r>
            <a:r>
              <a:rPr lang="zh-CN" altLang="en-US"/>
              <a:t> </a:t>
            </a:r>
          </a:p>
        </p:txBody>
      </p:sp>
      <p:pic>
        <p:nvPicPr>
          <p:cNvPr id="82947" name="Picture 5" descr="5-12">
            <a:extLst>
              <a:ext uri="{FF2B5EF4-FFF2-40B4-BE49-F238E27FC236}">
                <a16:creationId xmlns:a16="http://schemas.microsoft.com/office/drawing/2014/main" id="{CF1485B4-415E-1882-D101-DA411F8F5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88913"/>
            <a:ext cx="4125913"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1028">
            <a:extLst>
              <a:ext uri="{FF2B5EF4-FFF2-40B4-BE49-F238E27FC236}">
                <a16:creationId xmlns:a16="http://schemas.microsoft.com/office/drawing/2014/main" id="{DCB8C784-FB20-7A6E-0514-144E80523CF6}"/>
              </a:ext>
            </a:extLst>
          </p:cNvPr>
          <p:cNvSpPr txBox="1">
            <a:spLocks noChangeArrowheads="1"/>
          </p:cNvSpPr>
          <p:nvPr/>
        </p:nvSpPr>
        <p:spPr bwMode="auto">
          <a:xfrm>
            <a:off x="174625" y="549275"/>
            <a:ext cx="879475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．强度削弱</a:t>
            </a:r>
          </a:p>
          <a:p>
            <a:pPr algn="just" eaLnBrk="1" hangingPunct="1">
              <a:lnSpc>
                <a:spcPct val="130000"/>
              </a:lnSpc>
              <a:spcBef>
                <a:spcPct val="50000"/>
              </a:spcBef>
            </a:pPr>
            <a:r>
              <a:rPr lang="zh-CN" altLang="en-US"/>
              <a:t>　　强度削弱是指把程序中执行时间较长的运算替换为执行时间较短的运算。强度削弱不仅可对乘法运算实行</a:t>
            </a:r>
            <a:r>
              <a:rPr lang="en-US" altLang="zh-CN"/>
              <a:t>(</a:t>
            </a:r>
            <a:r>
              <a:rPr lang="zh-CN" altLang="en-US"/>
              <a:t>将循环中的乘法运算用递归加法运算来替换</a:t>
            </a:r>
            <a:r>
              <a:rPr lang="en-US" altLang="zh-CN"/>
              <a:t>)</a:t>
            </a:r>
            <a:r>
              <a:rPr lang="zh-CN" altLang="en-US"/>
              <a:t>，对加法运算也可实行。</a:t>
            </a:r>
          </a:p>
          <a:p>
            <a:pPr algn="just" eaLnBrk="1" hangingPunct="1">
              <a:lnSpc>
                <a:spcPct val="130000"/>
              </a:lnSpc>
              <a:spcBef>
                <a:spcPct val="50000"/>
              </a:spcBef>
            </a:pPr>
            <a:r>
              <a:rPr lang="zh-CN" altLang="en-US"/>
              <a:t>　　如果循环中有</a:t>
            </a:r>
            <a:r>
              <a:rPr lang="en-US" altLang="zh-CN"/>
              <a:t>I</a:t>
            </a:r>
            <a:r>
              <a:rPr lang="zh-CN" altLang="en-US"/>
              <a:t>的递归赋值</a:t>
            </a:r>
            <a:r>
              <a:rPr lang="en-US" altLang="zh-CN"/>
              <a:t>I=I±C(C</a:t>
            </a:r>
            <a:r>
              <a:rPr lang="zh-CN" altLang="en-US"/>
              <a:t>为循环不变量</a:t>
            </a:r>
            <a:r>
              <a:rPr lang="en-US" altLang="zh-CN"/>
              <a:t>)</a:t>
            </a:r>
            <a:r>
              <a:rPr lang="zh-CN" altLang="en-US"/>
              <a:t>，并且循环中</a:t>
            </a:r>
            <a:r>
              <a:rPr lang="en-US" altLang="zh-CN"/>
              <a:t>T</a:t>
            </a:r>
            <a:r>
              <a:rPr lang="zh-CN" altLang="en-US"/>
              <a:t>的赋值运算可化归为</a:t>
            </a:r>
            <a:r>
              <a:rPr lang="en-US" altLang="zh-CN"/>
              <a:t>T=K*I±C</a:t>
            </a:r>
            <a:r>
              <a:rPr lang="en-US" altLang="zh-CN" baseline="-30000"/>
              <a:t>1</a:t>
            </a:r>
            <a:r>
              <a:rPr lang="en-US" altLang="zh-CN"/>
              <a:t>(K</a:t>
            </a:r>
            <a:r>
              <a:rPr lang="zh-CN" altLang="en-US"/>
              <a:t>和</a:t>
            </a:r>
            <a:r>
              <a:rPr lang="en-US" altLang="zh-CN"/>
              <a:t>C</a:t>
            </a:r>
            <a:r>
              <a:rPr lang="en-US" altLang="zh-CN" baseline="-30000"/>
              <a:t>1</a:t>
            </a:r>
            <a:r>
              <a:rPr lang="zh-CN" altLang="en-US"/>
              <a:t>为循环不变量</a:t>
            </a:r>
            <a:r>
              <a:rPr lang="en-US" altLang="zh-CN"/>
              <a:t>)</a:t>
            </a:r>
            <a:r>
              <a:rPr lang="zh-CN" altLang="en-US"/>
              <a:t>，那么</a:t>
            </a:r>
            <a:r>
              <a:rPr lang="en-US" altLang="zh-CN"/>
              <a:t>T</a:t>
            </a:r>
            <a:r>
              <a:rPr lang="zh-CN" altLang="en-US"/>
              <a:t>的赋值运算可以进行强度削弱。</a:t>
            </a:r>
          </a:p>
          <a:p>
            <a:pPr algn="just" eaLnBrk="1" hangingPunct="1">
              <a:lnSpc>
                <a:spcPct val="130000"/>
              </a:lnSpc>
              <a:spcBef>
                <a:spcPct val="50000"/>
              </a:spcBef>
            </a:pPr>
            <a:r>
              <a:rPr lang="zh-CN" altLang="en-US"/>
              <a:t>　　进行强度削弱后，循环中可能出现一些新的无用赋值，如果它们在循环出口之后不是活跃变量则可以从循环中删除。此外，对下标变量地址计算来说，强度削弱实际就是实现下标变量地址的递归计算。</a:t>
            </a:r>
          </a:p>
        </p:txBody>
      </p:sp>
    </p:spTree>
  </p:cSld>
  <p:clrMapOvr>
    <a:masterClrMapping/>
  </p:clrMapOvr>
  <p:transition>
    <p:random/>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4">
            <a:extLst>
              <a:ext uri="{FF2B5EF4-FFF2-40B4-BE49-F238E27FC236}">
                <a16:creationId xmlns:a16="http://schemas.microsoft.com/office/drawing/2014/main" id="{EA4267F9-A484-EC37-DB9F-E873F7A39B88}"/>
              </a:ext>
            </a:extLst>
          </p:cNvPr>
          <p:cNvSpPr txBox="1">
            <a:spLocks noChangeArrowheads="1"/>
          </p:cNvSpPr>
          <p:nvPr/>
        </p:nvSpPr>
        <p:spPr bwMode="auto">
          <a:xfrm>
            <a:off x="174625" y="549275"/>
            <a:ext cx="88392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5.7 </a:t>
            </a:r>
            <a:r>
              <a:rPr lang="en-US" altLang="zh-CN"/>
              <a:t> </a:t>
            </a:r>
            <a:r>
              <a:rPr lang="zh-CN" altLang="en-US"/>
              <a:t>试对图</a:t>
            </a:r>
            <a:r>
              <a:rPr lang="en-US" altLang="zh-CN"/>
              <a:t>5–14</a:t>
            </a:r>
            <a:r>
              <a:rPr lang="zh-CN" altLang="en-US"/>
              <a:t>给定的程序流图进行强度削弱优化。</a:t>
            </a:r>
          </a:p>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由图</a:t>
            </a:r>
            <a:r>
              <a:rPr lang="en-US" altLang="zh-CN"/>
              <a:t>5–14</a:t>
            </a:r>
            <a:r>
              <a:rPr lang="zh-CN" altLang="en-US"/>
              <a:t>所示的流图可以看出，</a:t>
            </a:r>
            <a:r>
              <a:rPr lang="en-US" altLang="zh-CN"/>
              <a:t>B</a:t>
            </a:r>
            <a:r>
              <a:rPr lang="en-US" altLang="zh-CN" baseline="-30000"/>
              <a:t>2</a:t>
            </a:r>
            <a:r>
              <a:rPr lang="zh-CN" altLang="en-US"/>
              <a:t>中的</a:t>
            </a:r>
            <a:r>
              <a:rPr lang="en-US" altLang="zh-CN"/>
              <a:t>A=K*I</a:t>
            </a:r>
            <a:r>
              <a:rPr lang="zh-CN" altLang="en-US"/>
              <a:t>和</a:t>
            </a:r>
            <a:r>
              <a:rPr lang="en-US" altLang="zh-CN"/>
              <a:t>B=J*I</a:t>
            </a:r>
            <a:r>
              <a:rPr lang="zh-CN" altLang="en-US"/>
              <a:t>因计算</a:t>
            </a:r>
            <a:r>
              <a:rPr lang="en-US" altLang="zh-CN"/>
              <a:t>K</a:t>
            </a:r>
            <a:r>
              <a:rPr lang="zh-CN" altLang="en-US"/>
              <a:t>、</a:t>
            </a:r>
            <a:r>
              <a:rPr lang="en-US" altLang="zh-CN"/>
              <a:t>J</a:t>
            </a:r>
            <a:r>
              <a:rPr lang="zh-CN" altLang="en-US"/>
              <a:t>的四元式都在循环之外，故可将</a:t>
            </a:r>
            <a:r>
              <a:rPr lang="en-US" altLang="zh-CN"/>
              <a:t>K</a:t>
            </a:r>
            <a:r>
              <a:rPr lang="zh-CN" altLang="en-US"/>
              <a:t>、</a:t>
            </a:r>
            <a:r>
              <a:rPr lang="en-US" altLang="zh-CN"/>
              <a:t>J</a:t>
            </a:r>
            <a:r>
              <a:rPr lang="zh-CN" altLang="en-US"/>
              <a:t>看作常量，而每次循环</a:t>
            </a:r>
            <a:r>
              <a:rPr lang="en-US" altLang="zh-CN"/>
              <a:t>I=I+1</a:t>
            </a:r>
            <a:r>
              <a:rPr lang="zh-CN" altLang="en-US"/>
              <a:t>即</a:t>
            </a:r>
            <a:r>
              <a:rPr lang="en-US" altLang="zh-CN"/>
              <a:t>I</a:t>
            </a:r>
            <a:r>
              <a:rPr lang="zh-CN" altLang="en-US"/>
              <a:t>增加</a:t>
            </a:r>
            <a:r>
              <a:rPr lang="en-US" altLang="zh-CN"/>
              <a:t>1</a:t>
            </a:r>
            <a:r>
              <a:rPr lang="zh-CN" altLang="en-US"/>
              <a:t>时，对应</a:t>
            </a:r>
            <a:r>
              <a:rPr lang="en-US" altLang="zh-CN"/>
              <a:t>A=K*I</a:t>
            </a:r>
            <a:r>
              <a:rPr lang="zh-CN" altLang="en-US"/>
              <a:t>和</a:t>
            </a:r>
            <a:r>
              <a:rPr lang="en-US" altLang="zh-CN"/>
              <a:t>B=J*I</a:t>
            </a:r>
            <a:r>
              <a:rPr lang="zh-CN" altLang="en-US"/>
              <a:t>分别增加</a:t>
            </a:r>
            <a:r>
              <a:rPr lang="en-US" altLang="zh-CN"/>
              <a:t>K</a:t>
            </a:r>
            <a:r>
              <a:rPr lang="zh-CN" altLang="en-US"/>
              <a:t>和</a:t>
            </a:r>
            <a:r>
              <a:rPr lang="en-US" altLang="zh-CN"/>
              <a:t>J</a:t>
            </a:r>
            <a:r>
              <a:rPr lang="zh-CN" altLang="en-US"/>
              <a:t>。因此，可以将</a:t>
            </a:r>
            <a:r>
              <a:rPr lang="en-US" altLang="zh-CN"/>
              <a:t>A=K*I</a:t>
            </a:r>
            <a:r>
              <a:rPr lang="zh-CN" altLang="en-US"/>
              <a:t>和</a:t>
            </a:r>
            <a:r>
              <a:rPr lang="en-US" altLang="zh-CN"/>
              <a:t>B=J*I</a:t>
            </a:r>
            <a:r>
              <a:rPr lang="zh-CN" altLang="en-US"/>
              <a:t>外提到前置结点中，同时在</a:t>
            </a:r>
            <a:r>
              <a:rPr lang="en-US" altLang="zh-CN"/>
              <a:t>B</a:t>
            </a:r>
            <a:r>
              <a:rPr lang="en-US" altLang="zh-CN" baseline="-30000"/>
              <a:t>2</a:t>
            </a:r>
            <a:r>
              <a:rPr lang="zh-CN" altLang="en-US"/>
              <a:t>的</a:t>
            </a:r>
            <a:r>
              <a:rPr lang="en-US" altLang="zh-CN"/>
              <a:t>I=I+1</a:t>
            </a:r>
            <a:r>
              <a:rPr lang="zh-CN" altLang="en-US"/>
              <a:t>之后分别给</a:t>
            </a:r>
            <a:r>
              <a:rPr lang="en-US" altLang="zh-CN"/>
              <a:t>A</a:t>
            </a:r>
            <a:r>
              <a:rPr lang="zh-CN" altLang="en-US"/>
              <a:t>和</a:t>
            </a:r>
            <a:r>
              <a:rPr lang="en-US" altLang="zh-CN"/>
              <a:t>B</a:t>
            </a:r>
            <a:r>
              <a:rPr lang="zh-CN" altLang="en-US"/>
              <a:t>增加一个常量</a:t>
            </a:r>
            <a:r>
              <a:rPr lang="en-US" altLang="zh-CN"/>
              <a:t>K</a:t>
            </a:r>
            <a:r>
              <a:rPr lang="zh-CN" altLang="en-US"/>
              <a:t>和</a:t>
            </a:r>
            <a:r>
              <a:rPr lang="en-US" altLang="zh-CN"/>
              <a:t>J</a:t>
            </a:r>
            <a:r>
              <a:rPr lang="zh-CN" altLang="en-US"/>
              <a:t>。进行强度削弱后的流图如图</a:t>
            </a:r>
            <a:r>
              <a:rPr lang="en-US" altLang="zh-CN"/>
              <a:t>5–15</a:t>
            </a:r>
            <a:r>
              <a:rPr lang="zh-CN" altLang="en-US"/>
              <a:t>所示。</a:t>
            </a:r>
          </a:p>
        </p:txBody>
      </p:sp>
    </p:spTree>
  </p:cSld>
  <p:clrMapOvr>
    <a:masterClrMapping/>
  </p:clrMapOvr>
  <p:transition>
    <p:random/>
  </p:transition>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a:extLst>
              <a:ext uri="{FF2B5EF4-FFF2-40B4-BE49-F238E27FC236}">
                <a16:creationId xmlns:a16="http://schemas.microsoft.com/office/drawing/2014/main" id="{0FB72683-41D1-FF74-DE02-CF9CCE727EBC}"/>
              </a:ext>
            </a:extLst>
          </p:cNvPr>
          <p:cNvSpPr txBox="1">
            <a:spLocks noChangeArrowheads="1"/>
          </p:cNvSpPr>
          <p:nvPr/>
        </p:nvSpPr>
        <p:spPr bwMode="auto">
          <a:xfrm>
            <a:off x="2484438" y="606742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5–14  </a:t>
            </a:r>
            <a:r>
              <a:rPr lang="zh-CN" altLang="en-US">
                <a:latin typeface="宋体" panose="02010600030101010101" pitchFamily="2" charset="-122"/>
              </a:rPr>
              <a:t>例</a:t>
            </a:r>
            <a:r>
              <a:rPr lang="en-US" altLang="zh-CN"/>
              <a:t>5.7</a:t>
            </a:r>
            <a:r>
              <a:rPr lang="zh-CN" altLang="en-US">
                <a:latin typeface="宋体" panose="02010600030101010101" pitchFamily="2" charset="-122"/>
              </a:rPr>
              <a:t>的程序流图</a:t>
            </a:r>
            <a:r>
              <a:rPr lang="zh-CN" altLang="en-US"/>
              <a:t> </a:t>
            </a:r>
          </a:p>
        </p:txBody>
      </p:sp>
      <p:pic>
        <p:nvPicPr>
          <p:cNvPr id="86019" name="Picture 5" descr="5-13">
            <a:extLst>
              <a:ext uri="{FF2B5EF4-FFF2-40B4-BE49-F238E27FC236}">
                <a16:creationId xmlns:a16="http://schemas.microsoft.com/office/drawing/2014/main" id="{B0574478-8D0F-4F33-D9C6-437CF1EA7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115888"/>
            <a:ext cx="393065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4">
            <a:extLst>
              <a:ext uri="{FF2B5EF4-FFF2-40B4-BE49-F238E27FC236}">
                <a16:creationId xmlns:a16="http://schemas.microsoft.com/office/drawing/2014/main" id="{1AEBD26C-6AEE-4A4D-E30A-9B465E27F500}"/>
              </a:ext>
            </a:extLst>
          </p:cNvPr>
          <p:cNvSpPr txBox="1">
            <a:spLocks noChangeArrowheads="1"/>
          </p:cNvSpPr>
          <p:nvPr/>
        </p:nvSpPr>
        <p:spPr bwMode="auto">
          <a:xfrm>
            <a:off x="2555875" y="6211888"/>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5–15  </a:t>
            </a:r>
            <a:r>
              <a:rPr lang="zh-CN" altLang="en-US">
                <a:latin typeface="宋体" panose="02010600030101010101" pitchFamily="2" charset="-122"/>
              </a:rPr>
              <a:t>例</a:t>
            </a:r>
            <a:r>
              <a:rPr lang="en-US" altLang="zh-CN"/>
              <a:t>5.7</a:t>
            </a:r>
            <a:r>
              <a:rPr lang="zh-CN" altLang="en-US">
                <a:latin typeface="宋体" panose="02010600030101010101" pitchFamily="2" charset="-122"/>
              </a:rPr>
              <a:t>强度削弱后的流图</a:t>
            </a:r>
            <a:r>
              <a:rPr lang="zh-CN" altLang="en-US"/>
              <a:t> </a:t>
            </a:r>
          </a:p>
        </p:txBody>
      </p:sp>
      <p:pic>
        <p:nvPicPr>
          <p:cNvPr id="87043" name="Picture 5" descr="5-14">
            <a:extLst>
              <a:ext uri="{FF2B5EF4-FFF2-40B4-BE49-F238E27FC236}">
                <a16:creationId xmlns:a16="http://schemas.microsoft.com/office/drawing/2014/main" id="{A8259890-F188-9D3C-B41F-4528E04D7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4450"/>
            <a:ext cx="3176588"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4">
            <a:extLst>
              <a:ext uri="{FF2B5EF4-FFF2-40B4-BE49-F238E27FC236}">
                <a16:creationId xmlns:a16="http://schemas.microsoft.com/office/drawing/2014/main" id="{D42F6DD0-AF92-FDCF-07E6-6D03D9E43166}"/>
              </a:ext>
            </a:extLst>
          </p:cNvPr>
          <p:cNvSpPr txBox="1">
            <a:spLocks noChangeArrowheads="1"/>
          </p:cNvSpPr>
          <p:nvPr/>
        </p:nvSpPr>
        <p:spPr bwMode="auto">
          <a:xfrm>
            <a:off x="304800" y="620713"/>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ea typeface="黑体" panose="02010609060101010101" pitchFamily="49" charset="-122"/>
              </a:rPr>
              <a:t>例</a:t>
            </a:r>
            <a:r>
              <a:rPr lang="en-US" altLang="zh-CN">
                <a:ea typeface="黑体" panose="02010609060101010101" pitchFamily="49" charset="-122"/>
              </a:rPr>
              <a:t>5.8</a:t>
            </a:r>
            <a:r>
              <a:rPr lang="en-US" altLang="zh-CN"/>
              <a:t>  </a:t>
            </a:r>
            <a:r>
              <a:rPr lang="zh-CN" altLang="en-US"/>
              <a:t>试对图</a:t>
            </a:r>
            <a:r>
              <a:rPr lang="en-US" altLang="zh-CN"/>
              <a:t>5–16</a:t>
            </a:r>
            <a:r>
              <a:rPr lang="zh-CN" altLang="en-US"/>
              <a:t>给定的程序流图进行强度削弱优化。</a:t>
            </a:r>
          </a:p>
        </p:txBody>
      </p:sp>
      <p:sp>
        <p:nvSpPr>
          <p:cNvPr id="88067" name="Text Box 5">
            <a:extLst>
              <a:ext uri="{FF2B5EF4-FFF2-40B4-BE49-F238E27FC236}">
                <a16:creationId xmlns:a16="http://schemas.microsoft.com/office/drawing/2014/main" id="{5BE9808F-17BD-E9A6-518F-487FF2AF7A22}"/>
              </a:ext>
            </a:extLst>
          </p:cNvPr>
          <p:cNvSpPr txBox="1">
            <a:spLocks noChangeArrowheads="1"/>
          </p:cNvSpPr>
          <p:nvPr/>
        </p:nvSpPr>
        <p:spPr bwMode="auto">
          <a:xfrm>
            <a:off x="2411413" y="6067425"/>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5–16  </a:t>
            </a:r>
            <a:r>
              <a:rPr lang="zh-CN" altLang="en-US">
                <a:latin typeface="宋体" panose="02010600030101010101" pitchFamily="2" charset="-122"/>
              </a:rPr>
              <a:t>例</a:t>
            </a:r>
            <a:r>
              <a:rPr lang="en-US" altLang="zh-CN"/>
              <a:t>5.8</a:t>
            </a:r>
            <a:r>
              <a:rPr lang="zh-CN" altLang="en-US">
                <a:latin typeface="宋体" panose="02010600030101010101" pitchFamily="2" charset="-122"/>
              </a:rPr>
              <a:t>的程序流图</a:t>
            </a:r>
            <a:r>
              <a:rPr lang="zh-CN" altLang="en-US"/>
              <a:t> </a:t>
            </a:r>
          </a:p>
        </p:txBody>
      </p:sp>
      <p:pic>
        <p:nvPicPr>
          <p:cNvPr id="88068" name="Picture 6" descr="5-15">
            <a:extLst>
              <a:ext uri="{FF2B5EF4-FFF2-40B4-BE49-F238E27FC236}">
                <a16:creationId xmlns:a16="http://schemas.microsoft.com/office/drawing/2014/main" id="{4DFCA5B0-4B95-2C25-9C55-48B82D6BB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030288"/>
            <a:ext cx="511333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AutoShape 3">
            <a:extLst>
              <a:ext uri="{FF2B5EF4-FFF2-40B4-BE49-F238E27FC236}">
                <a16:creationId xmlns:a16="http://schemas.microsoft.com/office/drawing/2014/main" id="{B9A93239-EF7B-3A84-7EDF-8ED2D4FC570C}"/>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50179" name="Text Box 4">
            <a:extLst>
              <a:ext uri="{FF2B5EF4-FFF2-40B4-BE49-F238E27FC236}">
                <a16:creationId xmlns:a16="http://schemas.microsoft.com/office/drawing/2014/main" id="{6239A199-509D-A394-2561-3F2D6AEA6F3E}"/>
              </a:ext>
            </a:extLst>
          </p:cNvPr>
          <p:cNvSpPr txBox="1">
            <a:spLocks noChangeArrowheads="1"/>
          </p:cNvSpPr>
          <p:nvPr/>
        </p:nvSpPr>
        <p:spPr bwMode="auto">
          <a:xfrm>
            <a:off x="457200" y="152400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u="none">
                <a:solidFill>
                  <a:srgbClr val="800080"/>
                </a:solidFill>
              </a:rPr>
              <a:t>3.</a:t>
            </a:r>
            <a:r>
              <a:rPr lang="zh-CN" altLang="en-US" sz="2800" b="1" u="none">
                <a:solidFill>
                  <a:srgbClr val="800080"/>
                </a:solidFill>
              </a:rPr>
              <a:t>确定有限自动机（</a:t>
            </a:r>
            <a:r>
              <a:rPr lang="en-US" altLang="zh-CN" sz="2800" b="1" u="none">
                <a:solidFill>
                  <a:srgbClr val="800080"/>
                </a:solidFill>
              </a:rPr>
              <a:t>DFA</a:t>
            </a:r>
            <a:r>
              <a:rPr lang="zh-CN" altLang="en-US" sz="2800" b="1" u="none">
                <a:solidFill>
                  <a:srgbClr val="800080"/>
                </a:solidFill>
              </a:rPr>
              <a:t>）的化简 </a:t>
            </a:r>
          </a:p>
        </p:txBody>
      </p:sp>
      <p:sp>
        <p:nvSpPr>
          <p:cNvPr id="50180" name="Text Box 5">
            <a:extLst>
              <a:ext uri="{FF2B5EF4-FFF2-40B4-BE49-F238E27FC236}">
                <a16:creationId xmlns:a16="http://schemas.microsoft.com/office/drawing/2014/main" id="{6A40D958-0868-BA82-9FA5-136E4C0BF76A}"/>
              </a:ext>
            </a:extLst>
          </p:cNvPr>
          <p:cNvSpPr txBox="1">
            <a:spLocks noChangeArrowheads="1"/>
          </p:cNvSpPr>
          <p:nvPr/>
        </p:nvSpPr>
        <p:spPr bwMode="auto">
          <a:xfrm>
            <a:off x="533400" y="2057400"/>
            <a:ext cx="822960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400" u="none"/>
              <a:t>       </a:t>
            </a:r>
            <a:r>
              <a:rPr lang="zh-CN" altLang="en-US" sz="2400" u="none"/>
              <a:t>对</a:t>
            </a:r>
            <a:r>
              <a:rPr lang="en-US" altLang="zh-CN" sz="2400" u="none"/>
              <a:t>NFA</a:t>
            </a:r>
            <a:r>
              <a:rPr lang="zh-CN" altLang="en-US" sz="2400" u="none"/>
              <a:t>确定化后所得到的</a:t>
            </a:r>
            <a:r>
              <a:rPr lang="en-US" altLang="zh-CN" sz="2400" u="none"/>
              <a:t>DFA</a:t>
            </a:r>
            <a:r>
              <a:rPr lang="zh-CN" altLang="en-US" sz="2400" u="none"/>
              <a:t>可能含有多余的状态，因此还应对其进行化简。所谓</a:t>
            </a:r>
            <a:r>
              <a:rPr lang="en-US" altLang="zh-CN" sz="2400" u="none"/>
              <a:t>DFA M</a:t>
            </a:r>
            <a:r>
              <a:rPr lang="zh-CN" altLang="en-US" sz="2400" u="none"/>
              <a:t>的化简，是指寻找一个状态数比</a:t>
            </a:r>
            <a:r>
              <a:rPr lang="en-US" altLang="zh-CN" sz="2400" u="none"/>
              <a:t>M</a:t>
            </a:r>
            <a:r>
              <a:rPr lang="zh-CN" altLang="en-US" sz="2400" u="none"/>
              <a:t>少的</a:t>
            </a:r>
            <a:r>
              <a:rPr lang="en-US" altLang="zh-CN" sz="2400" u="none"/>
              <a:t>DFA M‘</a:t>
            </a:r>
            <a:r>
              <a:rPr lang="zh-CN" altLang="en-US" sz="2400" u="none"/>
              <a:t>，使得</a:t>
            </a:r>
            <a:r>
              <a:rPr lang="en-US" altLang="zh-CN" sz="2400" u="none"/>
              <a:t>L(M)</a:t>
            </a:r>
            <a:r>
              <a:rPr lang="da-DK" altLang="zh-CN" sz="2400" u="none"/>
              <a:t> </a:t>
            </a:r>
            <a:r>
              <a:rPr lang="en-US" altLang="zh-CN" sz="2400" u="none"/>
              <a:t>=L(M’)</a:t>
            </a:r>
            <a:r>
              <a:rPr lang="zh-CN" altLang="en-US" sz="2400" u="none"/>
              <a:t>。化简了的</a:t>
            </a:r>
            <a:r>
              <a:rPr lang="en-US" altLang="zh-CN" sz="2400" u="none"/>
              <a:t>DFA M‘ </a:t>
            </a:r>
            <a:r>
              <a:rPr lang="zh-CN" altLang="en-US" sz="2400" u="none"/>
              <a:t>满足下述两个条件：</a:t>
            </a:r>
          </a:p>
          <a:p>
            <a:pPr eaLnBrk="1" hangingPunct="1">
              <a:lnSpc>
                <a:spcPct val="120000"/>
              </a:lnSpc>
            </a:pPr>
            <a:r>
              <a:rPr lang="zh-CN" altLang="en-US" sz="2400" i="1" u="none"/>
              <a:t>（</a:t>
            </a:r>
            <a:r>
              <a:rPr lang="en-US" altLang="zh-CN" sz="2400" i="1" u="none"/>
              <a:t>1</a:t>
            </a:r>
            <a:r>
              <a:rPr lang="zh-CN" altLang="en-US" sz="2400" i="1" u="none"/>
              <a:t>）没有多余状态；</a:t>
            </a:r>
          </a:p>
          <a:p>
            <a:pPr eaLnBrk="1" hangingPunct="1">
              <a:lnSpc>
                <a:spcPct val="120000"/>
              </a:lnSpc>
            </a:pPr>
            <a:r>
              <a:rPr lang="zh-CN" altLang="en-US" sz="2400" i="1" u="none"/>
              <a:t>（</a:t>
            </a:r>
            <a:r>
              <a:rPr lang="en-US" altLang="zh-CN" sz="2400" i="1" u="none"/>
              <a:t>2</a:t>
            </a:r>
            <a:r>
              <a:rPr lang="zh-CN" altLang="en-US" sz="2400" i="1" u="none"/>
              <a:t>）在其状态集中，没有两个相互等价的状态存在</a:t>
            </a:r>
            <a:r>
              <a:rPr lang="zh-CN" altLang="en-US" sz="2400" u="none"/>
              <a:t>。</a:t>
            </a:r>
            <a:r>
              <a:rPr lang="zh-CN" altLang="en-US" u="none"/>
              <a:t> </a:t>
            </a:r>
          </a:p>
        </p:txBody>
      </p:sp>
      <p:sp>
        <p:nvSpPr>
          <p:cNvPr id="50181" name="Rectangle 7">
            <a:extLst>
              <a:ext uri="{FF2B5EF4-FFF2-40B4-BE49-F238E27FC236}">
                <a16:creationId xmlns:a16="http://schemas.microsoft.com/office/drawing/2014/main" id="{7DE6170F-05D8-7A36-FAD0-A4BC6A4F8B3D}"/>
              </a:ext>
            </a:extLst>
          </p:cNvPr>
          <p:cNvSpPr>
            <a:spLocks noChangeArrowheads="1"/>
          </p:cNvSpPr>
          <p:nvPr/>
        </p:nvSpPr>
        <p:spPr bwMode="auto">
          <a:xfrm>
            <a:off x="381000" y="4724400"/>
            <a:ext cx="8534400" cy="198120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u="none"/>
              <a:t>      </a:t>
            </a:r>
            <a:r>
              <a:rPr lang="zh-CN" altLang="en-US" sz="2400" u="none"/>
              <a:t>对一给定的</a:t>
            </a:r>
            <a:r>
              <a:rPr lang="en-US" altLang="zh-CN" sz="2400" u="none"/>
              <a:t>DFA M</a:t>
            </a:r>
            <a:r>
              <a:rPr lang="zh-CN" altLang="en-US" sz="2400" u="none"/>
              <a:t>，若存在状态</a:t>
            </a:r>
            <a:r>
              <a:rPr lang="en-US" altLang="zh-CN" sz="2400" u="none"/>
              <a:t>s1</a:t>
            </a:r>
            <a:r>
              <a:rPr lang="zh-CN" altLang="en-US" sz="2400" u="none"/>
              <a:t>、</a:t>
            </a:r>
            <a:r>
              <a:rPr lang="en-US" altLang="zh-CN" sz="2400" u="none"/>
              <a:t>s2∈S</a:t>
            </a:r>
            <a:r>
              <a:rPr lang="zh-CN" altLang="en-US" sz="2400" u="none"/>
              <a:t>且</a:t>
            </a:r>
            <a:r>
              <a:rPr lang="en-US" altLang="zh-CN" sz="2400" u="none"/>
              <a:t>s1≠s2</a:t>
            </a:r>
            <a:r>
              <a:rPr lang="zh-CN" altLang="en-US" sz="2400" u="none"/>
              <a:t>，如</a:t>
            </a:r>
          </a:p>
          <a:p>
            <a:pPr eaLnBrk="1" hangingPunct="1">
              <a:lnSpc>
                <a:spcPct val="110000"/>
              </a:lnSpc>
            </a:pPr>
            <a:r>
              <a:rPr lang="zh-CN" altLang="en-US" sz="2400" u="none"/>
              <a:t>果从</a:t>
            </a:r>
            <a:r>
              <a:rPr lang="en-US" altLang="zh-CN" sz="2400" u="none"/>
              <a:t>s1</a:t>
            </a:r>
            <a:r>
              <a:rPr lang="zh-CN" altLang="en-US" sz="2400" u="none"/>
              <a:t>出发能识别字符串</a:t>
            </a:r>
            <a:r>
              <a:rPr lang="en-US" altLang="zh-CN" sz="2400" u="none"/>
              <a:t>α</a:t>
            </a:r>
            <a:r>
              <a:rPr lang="zh-CN" altLang="en-US" sz="2400" u="none"/>
              <a:t>而停于终态，从</a:t>
            </a:r>
            <a:r>
              <a:rPr lang="en-US" altLang="zh-CN" sz="2400" u="none"/>
              <a:t>s2</a:t>
            </a:r>
            <a:r>
              <a:rPr lang="zh-CN" altLang="en-US" sz="2400" u="none"/>
              <a:t>出发也同样能</a:t>
            </a:r>
          </a:p>
          <a:p>
            <a:pPr eaLnBrk="1" hangingPunct="1">
              <a:lnSpc>
                <a:spcPct val="110000"/>
              </a:lnSpc>
            </a:pPr>
            <a:r>
              <a:rPr lang="zh-CN" altLang="en-US" sz="2400" u="none"/>
              <a:t>够识别这个</a:t>
            </a:r>
            <a:r>
              <a:rPr lang="en-US" altLang="zh-CN" sz="2400" u="none"/>
              <a:t>α</a:t>
            </a:r>
            <a:r>
              <a:rPr lang="zh-CN" altLang="en-US" sz="2400" u="none"/>
              <a:t>而停于终态；反之，若从</a:t>
            </a:r>
            <a:r>
              <a:rPr lang="en-US" altLang="zh-CN" sz="2400" u="none"/>
              <a:t>s2</a:t>
            </a:r>
            <a:r>
              <a:rPr lang="zh-CN" altLang="en-US" sz="2400" u="none"/>
              <a:t>出发能识别</a:t>
            </a:r>
            <a:r>
              <a:rPr lang="en-US" altLang="zh-CN" sz="2400" u="none"/>
              <a:t>β</a:t>
            </a:r>
            <a:r>
              <a:rPr lang="zh-CN" altLang="en-US" sz="2400" u="none"/>
              <a:t>而停</a:t>
            </a:r>
          </a:p>
          <a:p>
            <a:pPr eaLnBrk="1" hangingPunct="1">
              <a:lnSpc>
                <a:spcPct val="110000"/>
              </a:lnSpc>
            </a:pPr>
            <a:r>
              <a:rPr lang="zh-CN" altLang="en-US" sz="2400" u="none"/>
              <a:t>于终态，则从</a:t>
            </a:r>
            <a:r>
              <a:rPr lang="en-US" altLang="zh-CN" sz="2400" u="none"/>
              <a:t>s1</a:t>
            </a:r>
            <a:r>
              <a:rPr lang="zh-CN" altLang="en-US" sz="2400" u="none"/>
              <a:t>出发也能识别这个</a:t>
            </a:r>
            <a:r>
              <a:rPr lang="en-US" altLang="zh-CN" sz="2400" u="none"/>
              <a:t>β</a:t>
            </a:r>
            <a:r>
              <a:rPr lang="zh-CN" altLang="en-US" sz="2400" u="none"/>
              <a:t>而停于终态，则称</a:t>
            </a:r>
            <a:r>
              <a:rPr lang="en-US" altLang="zh-CN" sz="2400" u="none"/>
              <a:t>s1</a:t>
            </a:r>
            <a:r>
              <a:rPr lang="zh-CN" altLang="en-US" sz="2400" u="none"/>
              <a:t>和</a:t>
            </a:r>
          </a:p>
          <a:p>
            <a:pPr eaLnBrk="1" hangingPunct="1">
              <a:lnSpc>
                <a:spcPct val="110000"/>
              </a:lnSpc>
            </a:pPr>
            <a:r>
              <a:rPr lang="en-US" altLang="zh-CN" sz="2400" u="none"/>
              <a:t>s2</a:t>
            </a:r>
            <a:r>
              <a:rPr lang="zh-CN" altLang="en-US" sz="2400" u="none"/>
              <a:t>是等价的，否则就是可区分的。 </a:t>
            </a:r>
          </a:p>
        </p:txBody>
      </p:sp>
    </p:spTree>
  </p:cSld>
  <p:clrMapOvr>
    <a:masterClrMapping/>
  </p:clrMapOvr>
  <p:transition>
    <p:random/>
  </p:transition>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4">
            <a:extLst>
              <a:ext uri="{FF2B5EF4-FFF2-40B4-BE49-F238E27FC236}">
                <a16:creationId xmlns:a16="http://schemas.microsoft.com/office/drawing/2014/main" id="{A0E66655-FD40-827F-F78D-AB8A6BA13C51}"/>
              </a:ext>
            </a:extLst>
          </p:cNvPr>
          <p:cNvSpPr txBox="1">
            <a:spLocks noChangeArrowheads="1"/>
          </p:cNvSpPr>
          <p:nvPr/>
        </p:nvSpPr>
        <p:spPr bwMode="auto">
          <a:xfrm>
            <a:off x="188913" y="536575"/>
            <a:ext cx="8751887"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强度削弱不仅可对乘法运算进行，也可对加法运算进行。由于本题中的四元式程序不存在乘法运算，所以只能进行加法运算的强度削弱。从图</a:t>
            </a:r>
            <a:r>
              <a:rPr lang="en-US" altLang="zh-CN"/>
              <a:t>5–16</a:t>
            </a:r>
            <a:r>
              <a:rPr lang="zh-CN" altLang="en-US"/>
              <a:t>中可以看到，</a:t>
            </a:r>
            <a:r>
              <a:rPr lang="en-US" altLang="zh-CN"/>
              <a:t>B</a:t>
            </a:r>
            <a:r>
              <a:rPr lang="en-US" altLang="zh-CN" baseline="-30000"/>
              <a:t>2</a:t>
            </a:r>
            <a:r>
              <a:rPr lang="zh-CN" altLang="en-US"/>
              <a:t>中的</a:t>
            </a:r>
            <a:r>
              <a:rPr lang="en-US" altLang="zh-CN"/>
              <a:t>C=B+I</a:t>
            </a:r>
            <a:r>
              <a:rPr lang="zh-CN" altLang="en-US"/>
              <a:t>，</a:t>
            </a:r>
            <a:r>
              <a:rPr lang="en-US" altLang="zh-CN"/>
              <a:t>B</a:t>
            </a:r>
            <a:r>
              <a:rPr lang="zh-CN" altLang="en-US"/>
              <a:t>的定值点在循环之外，故相当于常数；而另一加数</a:t>
            </a:r>
            <a:r>
              <a:rPr lang="en-US" altLang="zh-CN"/>
              <a:t>I</a:t>
            </a:r>
            <a:r>
              <a:rPr lang="zh-CN" altLang="en-US"/>
              <a:t>值由</a:t>
            </a:r>
            <a:r>
              <a:rPr lang="en-US" altLang="zh-CN"/>
              <a:t>B</a:t>
            </a:r>
            <a:r>
              <a:rPr lang="en-US" altLang="zh-CN" baseline="-30000"/>
              <a:t>3</a:t>
            </a:r>
            <a:r>
              <a:rPr lang="zh-CN" altLang="en-US"/>
              <a:t>中的</a:t>
            </a:r>
            <a:r>
              <a:rPr lang="en-US" altLang="zh-CN"/>
              <a:t>I=I+1</a:t>
            </a:r>
            <a:r>
              <a:rPr lang="zh-CN" altLang="en-US"/>
              <a:t>决定，即每循环一次</a:t>
            </a:r>
            <a:r>
              <a:rPr lang="en-US" altLang="zh-CN"/>
              <a:t>I</a:t>
            </a:r>
            <a:r>
              <a:rPr lang="zh-CN" altLang="en-US"/>
              <a:t>值增</a:t>
            </a:r>
            <a:r>
              <a:rPr lang="en-US" altLang="zh-CN"/>
              <a:t>1</a:t>
            </a:r>
            <a:r>
              <a:rPr lang="zh-CN" altLang="en-US"/>
              <a:t>，也即每循环一次，</a:t>
            </a:r>
            <a:r>
              <a:rPr lang="en-US" altLang="zh-CN"/>
              <a:t>B</a:t>
            </a:r>
            <a:r>
              <a:rPr lang="en-US" altLang="zh-CN" baseline="-30000"/>
              <a:t>2</a:t>
            </a:r>
            <a:r>
              <a:rPr lang="zh-CN" altLang="en-US"/>
              <a:t>中</a:t>
            </a:r>
            <a:r>
              <a:rPr lang="en-US" altLang="zh-CN"/>
              <a:t>C=B+I</a:t>
            </a:r>
            <a:r>
              <a:rPr lang="zh-CN" altLang="en-US"/>
              <a:t>的</a:t>
            </a:r>
            <a:r>
              <a:rPr lang="en-US" altLang="zh-CN"/>
              <a:t>C</a:t>
            </a:r>
            <a:r>
              <a:rPr lang="zh-CN" altLang="en-US"/>
              <a:t>值增量与</a:t>
            </a:r>
            <a:r>
              <a:rPr lang="en-US" altLang="zh-CN"/>
              <a:t>B</a:t>
            </a:r>
            <a:r>
              <a:rPr lang="en-US" altLang="zh-CN" baseline="-30000"/>
              <a:t>3</a:t>
            </a:r>
            <a:r>
              <a:rPr lang="zh-CN" altLang="en-US"/>
              <a:t>中的</a:t>
            </a:r>
            <a:r>
              <a:rPr lang="en-US" altLang="zh-CN"/>
              <a:t>I</a:t>
            </a:r>
            <a:r>
              <a:rPr lang="zh-CN" altLang="en-US"/>
              <a:t>相同，为常数</a:t>
            </a:r>
            <a:r>
              <a:rPr lang="en-US" altLang="zh-CN"/>
              <a:t>1</a:t>
            </a:r>
            <a:r>
              <a:rPr lang="zh-CN" altLang="en-US"/>
              <a:t>。因此，我们可以对</a:t>
            </a:r>
            <a:r>
              <a:rPr lang="en-US" altLang="zh-CN"/>
              <a:t>C</a:t>
            </a:r>
            <a:r>
              <a:rPr lang="zh-CN" altLang="en-US"/>
              <a:t>进行强度削弱，即将</a:t>
            </a:r>
            <a:r>
              <a:rPr lang="en-US" altLang="zh-CN"/>
              <a:t>B</a:t>
            </a:r>
            <a:r>
              <a:rPr lang="en-US" altLang="zh-CN" baseline="-30000"/>
              <a:t>2</a:t>
            </a:r>
            <a:r>
              <a:rPr lang="zh-CN" altLang="en-US"/>
              <a:t>中的四元式</a:t>
            </a:r>
            <a:r>
              <a:rPr lang="en-US" altLang="zh-CN"/>
              <a:t>C=B+I</a:t>
            </a:r>
            <a:r>
              <a:rPr lang="zh-CN" altLang="en-US"/>
              <a:t>外提到前置结点</a:t>
            </a:r>
            <a:r>
              <a:rPr lang="en-US" altLang="zh-CN"/>
              <a:t>B</a:t>
            </a:r>
            <a:r>
              <a:rPr lang="en-US" altLang="zh-CN" baseline="-30000"/>
              <a:t>2</a:t>
            </a:r>
            <a:r>
              <a:rPr lang="en-US" altLang="zh-CN"/>
              <a:t>'</a:t>
            </a:r>
            <a:r>
              <a:rPr lang="zh-CN" altLang="en-US"/>
              <a:t>中，同时在</a:t>
            </a:r>
            <a:r>
              <a:rPr lang="en-US" altLang="zh-CN"/>
              <a:t>B</a:t>
            </a:r>
            <a:r>
              <a:rPr lang="en-US" altLang="zh-CN" baseline="-30000"/>
              <a:t>3</a:t>
            </a:r>
            <a:r>
              <a:rPr lang="zh-CN" altLang="en-US"/>
              <a:t>中</a:t>
            </a:r>
            <a:r>
              <a:rPr lang="en-US" altLang="zh-CN"/>
              <a:t>I=I+1</a:t>
            </a:r>
            <a:r>
              <a:rPr lang="zh-CN" altLang="en-US"/>
              <a:t>之后给</a:t>
            </a:r>
            <a:r>
              <a:rPr lang="en-US" altLang="zh-CN"/>
              <a:t>C</a:t>
            </a:r>
            <a:r>
              <a:rPr lang="zh-CN" altLang="en-US"/>
              <a:t>增加一个常量</a:t>
            </a:r>
            <a:r>
              <a:rPr lang="en-US" altLang="zh-CN"/>
              <a:t>1</a:t>
            </a:r>
            <a:r>
              <a:rPr lang="zh-CN" altLang="en-US"/>
              <a:t>。进行强度削弱后的结果如图</a:t>
            </a:r>
            <a:r>
              <a:rPr lang="en-US" altLang="zh-CN"/>
              <a:t>5–17</a:t>
            </a:r>
            <a:r>
              <a:rPr lang="zh-CN" altLang="en-US"/>
              <a:t>所示。</a:t>
            </a:r>
          </a:p>
        </p:txBody>
      </p:sp>
    </p:spTree>
  </p:cSld>
  <p:clrMapOvr>
    <a:masterClrMapping/>
  </p:clrMapOvr>
  <p:transition>
    <p:random/>
  </p:transition>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4">
            <a:extLst>
              <a:ext uri="{FF2B5EF4-FFF2-40B4-BE49-F238E27FC236}">
                <a16:creationId xmlns:a16="http://schemas.microsoft.com/office/drawing/2014/main" id="{F6317758-2BDC-36FF-4D67-3823E868697C}"/>
              </a:ext>
            </a:extLst>
          </p:cNvPr>
          <p:cNvSpPr txBox="1">
            <a:spLocks noChangeArrowheads="1"/>
          </p:cNvSpPr>
          <p:nvPr/>
        </p:nvSpPr>
        <p:spPr bwMode="auto">
          <a:xfrm>
            <a:off x="2286000" y="614045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5–17  </a:t>
            </a:r>
            <a:r>
              <a:rPr lang="zh-CN" altLang="en-US">
                <a:latin typeface="宋体" panose="02010600030101010101" pitchFamily="2" charset="-122"/>
              </a:rPr>
              <a:t>例</a:t>
            </a:r>
            <a:r>
              <a:rPr lang="en-US" altLang="zh-CN"/>
              <a:t>5.8</a:t>
            </a:r>
            <a:r>
              <a:rPr lang="zh-CN" altLang="en-US">
                <a:latin typeface="宋体" panose="02010600030101010101" pitchFamily="2" charset="-122"/>
              </a:rPr>
              <a:t>强度削弱后的流图</a:t>
            </a:r>
            <a:r>
              <a:rPr lang="zh-CN" altLang="en-US"/>
              <a:t> </a:t>
            </a:r>
          </a:p>
        </p:txBody>
      </p:sp>
      <p:pic>
        <p:nvPicPr>
          <p:cNvPr id="90115" name="Picture 5" descr="5-16">
            <a:extLst>
              <a:ext uri="{FF2B5EF4-FFF2-40B4-BE49-F238E27FC236}">
                <a16:creationId xmlns:a16="http://schemas.microsoft.com/office/drawing/2014/main" id="{9D13D947-10CB-C225-D542-016C853FF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15888"/>
            <a:ext cx="4583113"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4">
            <a:extLst>
              <a:ext uri="{FF2B5EF4-FFF2-40B4-BE49-F238E27FC236}">
                <a16:creationId xmlns:a16="http://schemas.microsoft.com/office/drawing/2014/main" id="{CD152C6E-10D4-DB8B-4F12-5912F6A021F6}"/>
              </a:ext>
            </a:extLst>
          </p:cNvPr>
          <p:cNvSpPr txBox="1">
            <a:spLocks noChangeArrowheads="1"/>
          </p:cNvSpPr>
          <p:nvPr/>
        </p:nvSpPr>
        <p:spPr bwMode="auto">
          <a:xfrm>
            <a:off x="179388" y="476250"/>
            <a:ext cx="8755062"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5.9</a:t>
            </a:r>
            <a:r>
              <a:rPr lang="en-US" altLang="zh-CN"/>
              <a:t>  </a:t>
            </a:r>
            <a:r>
              <a:rPr lang="zh-CN" altLang="en-US"/>
              <a:t>试对图</a:t>
            </a:r>
            <a:r>
              <a:rPr lang="en-US" altLang="zh-CN"/>
              <a:t>5-18</a:t>
            </a:r>
            <a:r>
              <a:rPr lang="zh-CN" altLang="en-US"/>
              <a:t>给定的程序流图进行强度削弱优化。</a:t>
            </a:r>
          </a:p>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由图</a:t>
            </a:r>
            <a:r>
              <a:rPr lang="en-US" altLang="zh-CN"/>
              <a:t>5–18</a:t>
            </a:r>
            <a:r>
              <a:rPr lang="zh-CN" altLang="en-US"/>
              <a:t>的</a:t>
            </a:r>
            <a:r>
              <a:rPr lang="en-US" altLang="zh-CN"/>
              <a:t>B</a:t>
            </a:r>
            <a:r>
              <a:rPr lang="en-US" altLang="zh-CN" baseline="-30000"/>
              <a:t>3</a:t>
            </a:r>
            <a:r>
              <a:rPr lang="zh-CN" altLang="en-US"/>
              <a:t>看到，</a:t>
            </a:r>
            <a:r>
              <a:rPr lang="en-US" altLang="zh-CN"/>
              <a:t>T</a:t>
            </a:r>
            <a:r>
              <a:rPr lang="en-US" altLang="zh-CN" baseline="-30000"/>
              <a:t>2</a:t>
            </a:r>
            <a:r>
              <a:rPr lang="zh-CN" altLang="en-US"/>
              <a:t>是递归赋值的变量，每循环一次增加一个常量</a:t>
            </a:r>
            <a:r>
              <a:rPr lang="en-US" altLang="zh-CN"/>
              <a:t>10</a:t>
            </a:r>
            <a:r>
              <a:rPr lang="zh-CN" altLang="en-US"/>
              <a:t>。因</a:t>
            </a:r>
            <a:r>
              <a:rPr lang="en-US" altLang="zh-CN"/>
              <a:t>T</a:t>
            </a:r>
            <a:r>
              <a:rPr lang="en-US" altLang="zh-CN" baseline="-30000"/>
              <a:t>3</a:t>
            </a:r>
            <a:r>
              <a:rPr lang="en-US" altLang="zh-CN"/>
              <a:t>=T</a:t>
            </a:r>
            <a:r>
              <a:rPr lang="en-US" altLang="zh-CN" baseline="-30000"/>
              <a:t>2</a:t>
            </a:r>
            <a:r>
              <a:rPr lang="en-US" altLang="zh-CN"/>
              <a:t> +T</a:t>
            </a:r>
            <a:r>
              <a:rPr lang="en-US" altLang="zh-CN" baseline="-30000"/>
              <a:t>1</a:t>
            </a:r>
            <a:r>
              <a:rPr lang="zh-CN" altLang="en-US"/>
              <a:t>，计算</a:t>
            </a:r>
            <a:r>
              <a:rPr lang="en-US" altLang="zh-CN"/>
              <a:t>T</a:t>
            </a:r>
            <a:r>
              <a:rPr lang="en-US" altLang="zh-CN" baseline="-30000"/>
              <a:t>3</a:t>
            </a:r>
            <a:r>
              <a:rPr lang="zh-CN" altLang="en-US"/>
              <a:t>值时要引用</a:t>
            </a:r>
            <a:r>
              <a:rPr lang="en-US" altLang="zh-CN"/>
              <a:t>T</a:t>
            </a:r>
            <a:r>
              <a:rPr lang="en-US" altLang="zh-CN" baseline="-30000"/>
              <a:t>2</a:t>
            </a:r>
            <a:r>
              <a:rPr lang="zh-CN" altLang="en-US"/>
              <a:t>的值，它的另一运算对象是循环不变量</a:t>
            </a:r>
            <a:r>
              <a:rPr lang="en-US" altLang="zh-CN"/>
              <a:t>T</a:t>
            </a:r>
            <a:r>
              <a:rPr lang="en-US" altLang="zh-CN" baseline="-30000"/>
              <a:t>1</a:t>
            </a:r>
            <a:r>
              <a:rPr lang="zh-CN" altLang="en-US"/>
              <a:t>，所以每循环一次，</a:t>
            </a:r>
            <a:r>
              <a:rPr lang="en-US" altLang="zh-CN"/>
              <a:t>T</a:t>
            </a:r>
            <a:r>
              <a:rPr lang="en-US" altLang="zh-CN" baseline="-30000"/>
              <a:t>3</a:t>
            </a:r>
            <a:r>
              <a:rPr lang="zh-CN" altLang="en-US"/>
              <a:t>值的增量与</a:t>
            </a:r>
            <a:r>
              <a:rPr lang="en-US" altLang="zh-CN"/>
              <a:t>T</a:t>
            </a:r>
            <a:r>
              <a:rPr lang="en-US" altLang="zh-CN" baseline="-30000"/>
              <a:t>2</a:t>
            </a:r>
            <a:r>
              <a:rPr lang="zh-CN" altLang="en-US"/>
              <a:t>相同，即常数</a:t>
            </a:r>
            <a:r>
              <a:rPr lang="en-US" altLang="zh-CN"/>
              <a:t>10</a:t>
            </a:r>
            <a:r>
              <a:rPr lang="zh-CN" altLang="en-US"/>
              <a:t>。因此，我们可以对</a:t>
            </a:r>
            <a:r>
              <a:rPr lang="en-US" altLang="zh-CN"/>
              <a:t>T</a:t>
            </a:r>
            <a:r>
              <a:rPr lang="en-US" altLang="zh-CN" baseline="-30000"/>
              <a:t>3</a:t>
            </a:r>
            <a:r>
              <a:rPr lang="zh-CN" altLang="en-US"/>
              <a:t>进行强度削弱，即将</a:t>
            </a:r>
            <a:r>
              <a:rPr lang="en-US" altLang="zh-CN"/>
              <a:t>T</a:t>
            </a:r>
            <a:r>
              <a:rPr lang="en-US" altLang="zh-CN" baseline="-30000"/>
              <a:t>3</a:t>
            </a:r>
            <a:r>
              <a:rPr lang="en-US" altLang="zh-CN"/>
              <a:t>=T</a:t>
            </a:r>
            <a:r>
              <a:rPr lang="en-US" altLang="zh-CN" baseline="-30000"/>
              <a:t>2</a:t>
            </a:r>
            <a:r>
              <a:rPr lang="en-US" altLang="zh-CN"/>
              <a:t> +T</a:t>
            </a:r>
            <a:r>
              <a:rPr lang="en-US" altLang="zh-CN" baseline="-30000"/>
              <a:t>1</a:t>
            </a:r>
            <a:r>
              <a:rPr lang="zh-CN" altLang="en-US"/>
              <a:t>外提到前置结点</a:t>
            </a:r>
            <a:r>
              <a:rPr lang="en-US" altLang="zh-CN"/>
              <a:t>B</a:t>
            </a:r>
            <a:r>
              <a:rPr lang="en-US" altLang="zh-CN" baseline="-30000"/>
              <a:t>2</a:t>
            </a:r>
            <a:r>
              <a:rPr lang="en-US" altLang="zh-CN"/>
              <a:t>'</a:t>
            </a:r>
            <a:r>
              <a:rPr lang="zh-CN" altLang="en-US"/>
              <a:t>中，同时在</a:t>
            </a:r>
            <a:r>
              <a:rPr lang="en-US" altLang="zh-CN"/>
              <a:t>T</a:t>
            </a:r>
            <a:r>
              <a:rPr lang="en-US" altLang="zh-CN" baseline="-30000"/>
              <a:t>2</a:t>
            </a:r>
            <a:r>
              <a:rPr lang="en-US" altLang="zh-CN"/>
              <a:t>=T</a:t>
            </a:r>
            <a:r>
              <a:rPr lang="en-US" altLang="zh-CN" baseline="-30000"/>
              <a:t>2</a:t>
            </a:r>
            <a:r>
              <a:rPr lang="en-US" altLang="zh-CN"/>
              <a:t> +10</a:t>
            </a:r>
            <a:r>
              <a:rPr lang="zh-CN" altLang="en-US"/>
              <a:t>的后面给</a:t>
            </a:r>
            <a:r>
              <a:rPr lang="en-US" altLang="zh-CN"/>
              <a:t>T</a:t>
            </a:r>
            <a:r>
              <a:rPr lang="en-US" altLang="zh-CN" baseline="-30000"/>
              <a:t>3</a:t>
            </a:r>
            <a:r>
              <a:rPr lang="zh-CN" altLang="en-US"/>
              <a:t>增加一个常量</a:t>
            </a:r>
            <a:r>
              <a:rPr lang="en-US" altLang="zh-CN"/>
              <a:t>10</a:t>
            </a:r>
            <a:r>
              <a:rPr lang="zh-CN" altLang="en-US"/>
              <a:t>。进行以上强度削弱后的结果如图</a:t>
            </a:r>
            <a:r>
              <a:rPr lang="en-US" altLang="zh-CN"/>
              <a:t>5–19</a:t>
            </a:r>
            <a:r>
              <a:rPr lang="zh-CN" altLang="en-US"/>
              <a:t>所示。</a:t>
            </a:r>
          </a:p>
        </p:txBody>
      </p:sp>
    </p:spTree>
  </p:cSld>
  <p:clrMapOvr>
    <a:masterClrMapping/>
  </p:clrMapOvr>
  <p:transition>
    <p:random/>
  </p:transition>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4">
            <a:extLst>
              <a:ext uri="{FF2B5EF4-FFF2-40B4-BE49-F238E27FC236}">
                <a16:creationId xmlns:a16="http://schemas.microsoft.com/office/drawing/2014/main" id="{98E8188D-AC62-5DE4-2CD6-94DA324C663F}"/>
              </a:ext>
            </a:extLst>
          </p:cNvPr>
          <p:cNvSpPr txBox="1">
            <a:spLocks noChangeArrowheads="1"/>
          </p:cNvSpPr>
          <p:nvPr/>
        </p:nvSpPr>
        <p:spPr bwMode="auto">
          <a:xfrm>
            <a:off x="2438400" y="6211888"/>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5–18  </a:t>
            </a:r>
            <a:r>
              <a:rPr lang="zh-CN" altLang="en-US">
                <a:latin typeface="宋体" panose="02010600030101010101" pitchFamily="2" charset="-122"/>
              </a:rPr>
              <a:t>例</a:t>
            </a:r>
            <a:r>
              <a:rPr lang="en-US" altLang="zh-CN"/>
              <a:t>5.9</a:t>
            </a:r>
            <a:r>
              <a:rPr lang="zh-CN" altLang="en-US">
                <a:latin typeface="宋体" panose="02010600030101010101" pitchFamily="2" charset="-122"/>
              </a:rPr>
              <a:t>的程序流图</a:t>
            </a:r>
            <a:r>
              <a:rPr lang="zh-CN" altLang="en-US"/>
              <a:t> </a:t>
            </a:r>
          </a:p>
        </p:txBody>
      </p:sp>
      <p:pic>
        <p:nvPicPr>
          <p:cNvPr id="92163" name="Picture 5" descr="5-17">
            <a:extLst>
              <a:ext uri="{FF2B5EF4-FFF2-40B4-BE49-F238E27FC236}">
                <a16:creationId xmlns:a16="http://schemas.microsoft.com/office/drawing/2014/main" id="{F4085EB5-846C-4AD0-0EEA-D3CA3EE90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15888"/>
            <a:ext cx="4754562"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4">
            <a:extLst>
              <a:ext uri="{FF2B5EF4-FFF2-40B4-BE49-F238E27FC236}">
                <a16:creationId xmlns:a16="http://schemas.microsoft.com/office/drawing/2014/main" id="{31A65112-5180-0DD8-0C33-E0E1E8CDD149}"/>
              </a:ext>
            </a:extLst>
          </p:cNvPr>
          <p:cNvSpPr txBox="1">
            <a:spLocks noChangeArrowheads="1"/>
          </p:cNvSpPr>
          <p:nvPr/>
        </p:nvSpPr>
        <p:spPr bwMode="auto">
          <a:xfrm>
            <a:off x="1692275" y="6308725"/>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5–19 </a:t>
            </a:r>
            <a:r>
              <a:rPr lang="zh-CN" altLang="en-US">
                <a:latin typeface="宋体" panose="02010600030101010101" pitchFamily="2" charset="-122"/>
              </a:rPr>
              <a:t>例</a:t>
            </a:r>
            <a:r>
              <a:rPr lang="en-US" altLang="zh-CN"/>
              <a:t>5.9</a:t>
            </a:r>
            <a:r>
              <a:rPr lang="zh-CN" altLang="en-US">
                <a:latin typeface="宋体" panose="02010600030101010101" pitchFamily="2" charset="-122"/>
              </a:rPr>
              <a:t>强度削弱后的程序流图</a:t>
            </a:r>
            <a:r>
              <a:rPr lang="zh-CN" altLang="en-US"/>
              <a:t> </a:t>
            </a:r>
          </a:p>
        </p:txBody>
      </p:sp>
      <p:pic>
        <p:nvPicPr>
          <p:cNvPr id="93187" name="Picture 5" descr="5-18">
            <a:extLst>
              <a:ext uri="{FF2B5EF4-FFF2-40B4-BE49-F238E27FC236}">
                <a16:creationId xmlns:a16="http://schemas.microsoft.com/office/drawing/2014/main" id="{04876903-DC2B-3CD1-F018-A97A5EC0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15888"/>
            <a:ext cx="4278312"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4">
            <a:extLst>
              <a:ext uri="{FF2B5EF4-FFF2-40B4-BE49-F238E27FC236}">
                <a16:creationId xmlns:a16="http://schemas.microsoft.com/office/drawing/2014/main" id="{1116A6B2-0108-6454-2F71-CFF4D6303608}"/>
              </a:ext>
            </a:extLst>
          </p:cNvPr>
          <p:cNvSpPr txBox="1">
            <a:spLocks noChangeArrowheads="1"/>
          </p:cNvSpPr>
          <p:nvPr/>
        </p:nvSpPr>
        <p:spPr bwMode="auto">
          <a:xfrm>
            <a:off x="203200" y="404813"/>
            <a:ext cx="8694738"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．删除归纳变量</a:t>
            </a:r>
          </a:p>
          <a:p>
            <a:pPr algn="just" eaLnBrk="1" hangingPunct="1">
              <a:lnSpc>
                <a:spcPct val="130000"/>
              </a:lnSpc>
              <a:spcBef>
                <a:spcPct val="50000"/>
              </a:spcBef>
            </a:pPr>
            <a:r>
              <a:rPr lang="zh-CN" altLang="en-US"/>
              <a:t>　　如果循环中对变量</a:t>
            </a:r>
            <a:r>
              <a:rPr lang="en-US" altLang="zh-CN"/>
              <a:t>I</a:t>
            </a:r>
            <a:r>
              <a:rPr lang="zh-CN" altLang="en-US"/>
              <a:t>只有惟一的形如</a:t>
            </a:r>
            <a:r>
              <a:rPr lang="en-US" altLang="zh-CN"/>
              <a:t>I=I±C</a:t>
            </a:r>
            <a:r>
              <a:rPr lang="zh-CN" altLang="en-US"/>
              <a:t>的赋值，且其中</a:t>
            </a:r>
            <a:r>
              <a:rPr lang="en-US" altLang="zh-CN"/>
              <a:t>C</a:t>
            </a:r>
            <a:r>
              <a:rPr lang="zh-CN" altLang="en-US"/>
              <a:t>为循环不变量，则称</a:t>
            </a:r>
            <a:r>
              <a:rPr lang="en-US" altLang="zh-CN"/>
              <a:t>I</a:t>
            </a:r>
            <a:r>
              <a:rPr lang="zh-CN" altLang="en-US"/>
              <a:t>为循环中的基本归纳变量。</a:t>
            </a:r>
          </a:p>
          <a:p>
            <a:pPr algn="just" eaLnBrk="1" hangingPunct="1">
              <a:lnSpc>
                <a:spcPct val="130000"/>
              </a:lnSpc>
              <a:spcBef>
                <a:spcPct val="50000"/>
              </a:spcBef>
            </a:pPr>
            <a:r>
              <a:rPr lang="zh-CN" altLang="en-US"/>
              <a:t>　　如果</a:t>
            </a:r>
            <a:r>
              <a:rPr lang="en-US" altLang="zh-CN"/>
              <a:t>I</a:t>
            </a:r>
            <a:r>
              <a:rPr lang="zh-CN" altLang="en-US"/>
              <a:t>是循环中一基本归纳变量，</a:t>
            </a:r>
            <a:r>
              <a:rPr lang="en-US" altLang="zh-CN"/>
              <a:t>J</a:t>
            </a:r>
            <a:r>
              <a:rPr lang="zh-CN" altLang="en-US"/>
              <a:t>在循环中的定值总是可化归为</a:t>
            </a:r>
            <a:r>
              <a:rPr lang="en-US" altLang="zh-CN"/>
              <a:t>I</a:t>
            </a:r>
            <a:r>
              <a:rPr lang="zh-CN" altLang="en-US"/>
              <a:t>的同一线性函数，也即</a:t>
            </a:r>
            <a:r>
              <a:rPr lang="en-US" altLang="zh-CN"/>
              <a:t>J=C</a:t>
            </a:r>
            <a:r>
              <a:rPr lang="en-US" altLang="zh-CN" baseline="-30000"/>
              <a:t>1</a:t>
            </a:r>
            <a:r>
              <a:rPr lang="en-US" altLang="zh-CN"/>
              <a:t>*I±C</a:t>
            </a:r>
            <a:r>
              <a:rPr lang="en-US" altLang="zh-CN" baseline="-30000"/>
              <a:t>2</a:t>
            </a:r>
            <a:r>
              <a:rPr lang="zh-CN" altLang="en-US"/>
              <a:t>，其中</a:t>
            </a:r>
            <a:r>
              <a:rPr lang="en-US" altLang="zh-CN"/>
              <a:t>C</a:t>
            </a:r>
            <a:r>
              <a:rPr lang="en-US" altLang="zh-CN" baseline="-30000"/>
              <a:t>1</a:t>
            </a:r>
            <a:r>
              <a:rPr lang="zh-CN" altLang="en-US"/>
              <a:t>和</a:t>
            </a:r>
            <a:r>
              <a:rPr lang="en-US" altLang="zh-CN"/>
              <a:t>C</a:t>
            </a:r>
            <a:r>
              <a:rPr lang="en-US" altLang="zh-CN" baseline="-30000"/>
              <a:t>2</a:t>
            </a:r>
            <a:r>
              <a:rPr lang="zh-CN" altLang="en-US"/>
              <a:t>都是循环不变量，则称</a:t>
            </a:r>
            <a:r>
              <a:rPr lang="en-US" altLang="zh-CN"/>
              <a:t>J</a:t>
            </a:r>
            <a:r>
              <a:rPr lang="zh-CN" altLang="en-US"/>
              <a:t>是归纳变量，并称它与</a:t>
            </a:r>
            <a:r>
              <a:rPr lang="en-US" altLang="zh-CN"/>
              <a:t>I</a:t>
            </a:r>
            <a:r>
              <a:rPr lang="zh-CN" altLang="en-US"/>
              <a:t>同族。一个基本归纳变量也是一归纳变量。</a:t>
            </a:r>
          </a:p>
          <a:p>
            <a:pPr algn="just" eaLnBrk="1" hangingPunct="1">
              <a:lnSpc>
                <a:spcPct val="130000"/>
              </a:lnSpc>
              <a:spcBef>
                <a:spcPct val="50000"/>
              </a:spcBef>
            </a:pPr>
            <a:r>
              <a:rPr lang="zh-CN" altLang="en-US"/>
              <a:t>　　一个基本归纳变量除用于其自身的递归定值外，往往只在循环中用来计算其它归纳变量以及控制循环的进行。此时，可以用同族的某一归纳变量来替换循环控制条件中的这个基本归纳变量，从而达到将这个基本归纳变量从程序流图中删去的目的。这种优化称为删除归纳变量或变换循环控制条件。</a:t>
            </a:r>
          </a:p>
        </p:txBody>
      </p:sp>
    </p:spTree>
  </p:cSld>
  <p:clrMapOvr>
    <a:masterClrMapping/>
  </p:clrMapOvr>
  <p:transition>
    <p:random/>
  </p:transition>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4">
            <a:extLst>
              <a:ext uri="{FF2B5EF4-FFF2-40B4-BE49-F238E27FC236}">
                <a16:creationId xmlns:a16="http://schemas.microsoft.com/office/drawing/2014/main" id="{694E9229-24D8-C0A9-C8FE-457D991A6E05}"/>
              </a:ext>
            </a:extLst>
          </p:cNvPr>
          <p:cNvSpPr txBox="1">
            <a:spLocks noChangeArrowheads="1"/>
          </p:cNvSpPr>
          <p:nvPr/>
        </p:nvSpPr>
        <p:spPr bwMode="auto">
          <a:xfrm>
            <a:off x="174625" y="620713"/>
            <a:ext cx="873760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由于删除归纳变量是在强度削弱以后进行的，因此，我们一并给出强度削弱和删除归纳变量的算法如下：</a:t>
            </a:r>
          </a:p>
          <a:p>
            <a:pPr algn="just" eaLnBrk="1" hangingPunct="1">
              <a:lnSpc>
                <a:spcPct val="130000"/>
              </a:lnSpc>
              <a:spcBef>
                <a:spcPct val="50000"/>
              </a:spcBef>
            </a:pPr>
            <a:r>
              <a:rPr lang="zh-CN" altLang="en-US"/>
              <a:t>　　</a:t>
            </a:r>
            <a:r>
              <a:rPr lang="en-US" altLang="zh-CN"/>
              <a:t>(1) </a:t>
            </a:r>
            <a:r>
              <a:rPr lang="zh-CN" altLang="en-US"/>
              <a:t>利用循环不变运算信息，找出循环中所有的基本归纳变量。</a:t>
            </a:r>
          </a:p>
          <a:p>
            <a:pPr algn="just" eaLnBrk="1" hangingPunct="1">
              <a:lnSpc>
                <a:spcPct val="130000"/>
              </a:lnSpc>
              <a:spcBef>
                <a:spcPct val="50000"/>
              </a:spcBef>
            </a:pPr>
            <a:r>
              <a:rPr lang="zh-CN" altLang="en-US"/>
              <a:t>　　</a:t>
            </a:r>
            <a:r>
              <a:rPr lang="en-US" altLang="zh-CN"/>
              <a:t>(2) </a:t>
            </a:r>
            <a:r>
              <a:rPr lang="zh-CN" altLang="en-US"/>
              <a:t>找出所有其它归纳变量</a:t>
            </a:r>
            <a:r>
              <a:rPr lang="en-US" altLang="zh-CN"/>
              <a:t>A</a:t>
            </a:r>
            <a:r>
              <a:rPr lang="zh-CN" altLang="en-US"/>
              <a:t>，并找出</a:t>
            </a:r>
            <a:r>
              <a:rPr lang="en-US" altLang="zh-CN"/>
              <a:t>A</a:t>
            </a:r>
            <a:r>
              <a:rPr lang="zh-CN" altLang="en-US"/>
              <a:t>与已知基本归纳变量</a:t>
            </a:r>
            <a:r>
              <a:rPr lang="en-US" altLang="zh-CN"/>
              <a:t>X</a:t>
            </a:r>
            <a:r>
              <a:rPr lang="zh-CN" altLang="en-US"/>
              <a:t>的同族线性函数关系</a:t>
            </a:r>
            <a:r>
              <a:rPr lang="en-US" altLang="zh-CN"/>
              <a:t>F</a:t>
            </a:r>
            <a:r>
              <a:rPr lang="en-US" altLang="zh-CN" baseline="-30000"/>
              <a:t>A</a:t>
            </a:r>
            <a:r>
              <a:rPr lang="en-US" altLang="zh-CN"/>
              <a:t>(X)</a:t>
            </a:r>
            <a:r>
              <a:rPr lang="zh-CN" altLang="en-US"/>
              <a:t>；即：</a:t>
            </a:r>
          </a:p>
          <a:p>
            <a:pPr algn="just" eaLnBrk="1" hangingPunct="1">
              <a:lnSpc>
                <a:spcPct val="130000"/>
              </a:lnSpc>
              <a:spcBef>
                <a:spcPct val="50000"/>
              </a:spcBef>
            </a:pPr>
            <a:r>
              <a:rPr lang="zh-CN" altLang="en-US"/>
              <a:t>　　① 在</a:t>
            </a:r>
            <a:r>
              <a:rPr lang="en-US" altLang="zh-CN"/>
              <a:t>L</a:t>
            </a:r>
            <a:r>
              <a:rPr lang="zh-CN" altLang="en-US"/>
              <a:t>中找出形如</a:t>
            </a:r>
            <a:r>
              <a:rPr lang="en-US" altLang="zh-CN"/>
              <a:t>A=B*C</a:t>
            </a:r>
            <a:r>
              <a:rPr lang="zh-CN" altLang="en-US"/>
              <a:t>、</a:t>
            </a:r>
            <a:r>
              <a:rPr lang="en-US" altLang="zh-CN"/>
              <a:t>A=C*B</a:t>
            </a:r>
            <a:r>
              <a:rPr lang="zh-CN" altLang="en-US"/>
              <a:t>、</a:t>
            </a:r>
            <a:r>
              <a:rPr lang="en-US" altLang="zh-CN"/>
              <a:t>A=B/C</a:t>
            </a:r>
            <a:r>
              <a:rPr lang="zh-CN" altLang="en-US"/>
              <a:t>、</a:t>
            </a:r>
            <a:r>
              <a:rPr lang="en-US" altLang="zh-CN"/>
              <a:t>A=B±C</a:t>
            </a:r>
            <a:r>
              <a:rPr lang="zh-CN" altLang="en-US"/>
              <a:t>、</a:t>
            </a:r>
            <a:r>
              <a:rPr lang="en-US" altLang="zh-CN"/>
              <a:t>A=C±B</a:t>
            </a:r>
            <a:r>
              <a:rPr lang="zh-CN" altLang="en-US"/>
              <a:t>的四元式，其中</a:t>
            </a:r>
            <a:r>
              <a:rPr lang="en-US" altLang="zh-CN"/>
              <a:t>B</a:t>
            </a:r>
            <a:r>
              <a:rPr lang="zh-CN" altLang="en-US"/>
              <a:t>是归纳变量，</a:t>
            </a:r>
            <a:r>
              <a:rPr lang="en-US" altLang="zh-CN"/>
              <a:t>C</a:t>
            </a:r>
            <a:r>
              <a:rPr lang="zh-CN" altLang="en-US"/>
              <a:t>是循环不变量。</a:t>
            </a:r>
          </a:p>
        </p:txBody>
      </p:sp>
    </p:spTree>
  </p:cSld>
  <p:clrMapOvr>
    <a:masterClrMapping/>
  </p:clrMapOvr>
  <p:transition>
    <p:random/>
  </p:transition>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4">
            <a:extLst>
              <a:ext uri="{FF2B5EF4-FFF2-40B4-BE49-F238E27FC236}">
                <a16:creationId xmlns:a16="http://schemas.microsoft.com/office/drawing/2014/main" id="{C64C6EF9-AC09-7078-A0BB-2DC3D092FDB0}"/>
              </a:ext>
            </a:extLst>
          </p:cNvPr>
          <p:cNvSpPr txBox="1">
            <a:spLocks noChangeArrowheads="1"/>
          </p:cNvSpPr>
          <p:nvPr/>
        </p:nvSpPr>
        <p:spPr bwMode="auto">
          <a:xfrm>
            <a:off x="188913" y="476250"/>
            <a:ext cx="8810625"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② 假设找出的四元式为</a:t>
            </a:r>
            <a:r>
              <a:rPr lang="en-US" altLang="zh-CN"/>
              <a:t>S</a:t>
            </a:r>
            <a:r>
              <a:rPr lang="zh-CN" altLang="en-US"/>
              <a:t>：</a:t>
            </a:r>
            <a:r>
              <a:rPr lang="en-US" altLang="zh-CN"/>
              <a:t>A=C*B</a:t>
            </a:r>
            <a:r>
              <a:rPr lang="zh-CN" altLang="en-US"/>
              <a:t>，这时有：</a:t>
            </a:r>
          </a:p>
          <a:p>
            <a:pPr algn="just" eaLnBrk="1" hangingPunct="1">
              <a:lnSpc>
                <a:spcPct val="140000"/>
              </a:lnSpc>
              <a:spcBef>
                <a:spcPct val="50000"/>
              </a:spcBef>
            </a:pPr>
            <a:r>
              <a:rPr lang="zh-CN" altLang="en-US"/>
              <a:t>　　</a:t>
            </a:r>
            <a:r>
              <a:rPr lang="en-US" altLang="zh-CN"/>
              <a:t>i. </a:t>
            </a:r>
            <a:r>
              <a:rPr lang="zh-CN" altLang="en-US"/>
              <a:t>如果</a:t>
            </a:r>
            <a:r>
              <a:rPr lang="en-US" altLang="zh-CN"/>
              <a:t>B</a:t>
            </a:r>
            <a:r>
              <a:rPr lang="zh-CN" altLang="en-US"/>
              <a:t>就是基本归纳变量，则</a:t>
            </a:r>
            <a:r>
              <a:rPr lang="en-US" altLang="zh-CN"/>
              <a:t>X</a:t>
            </a:r>
            <a:r>
              <a:rPr lang="zh-CN" altLang="en-US"/>
              <a:t>就是</a:t>
            </a:r>
            <a:r>
              <a:rPr lang="en-US" altLang="zh-CN"/>
              <a:t>B</a:t>
            </a:r>
            <a:r>
              <a:rPr lang="zh-CN" altLang="en-US"/>
              <a:t>，</a:t>
            </a:r>
            <a:r>
              <a:rPr lang="en-US" altLang="zh-CN"/>
              <a:t>A</a:t>
            </a:r>
            <a:r>
              <a:rPr lang="zh-CN" altLang="en-US"/>
              <a:t>与基本归纳变量</a:t>
            </a:r>
            <a:r>
              <a:rPr lang="en-US" altLang="zh-CN"/>
              <a:t>B</a:t>
            </a:r>
            <a:r>
              <a:rPr lang="zh-CN" altLang="en-US"/>
              <a:t>是同族的归纳变量，且</a:t>
            </a:r>
            <a:r>
              <a:rPr lang="en-US" altLang="zh-CN"/>
              <a:t>A</a:t>
            </a:r>
            <a:r>
              <a:rPr lang="zh-CN" altLang="en-US"/>
              <a:t>与</a:t>
            </a:r>
            <a:r>
              <a:rPr lang="en-US" altLang="zh-CN"/>
              <a:t>B</a:t>
            </a:r>
            <a:r>
              <a:rPr lang="zh-CN" altLang="en-US"/>
              <a:t>的函数关系就是</a:t>
            </a:r>
            <a:r>
              <a:rPr lang="en-US" altLang="zh-CN"/>
              <a:t>F</a:t>
            </a:r>
            <a:r>
              <a:rPr lang="en-US" altLang="zh-CN" baseline="-30000"/>
              <a:t>A</a:t>
            </a:r>
            <a:r>
              <a:rPr lang="en-US" altLang="zh-CN"/>
              <a:t>(B)=C*B</a:t>
            </a:r>
            <a:r>
              <a:rPr lang="zh-CN" altLang="en-US"/>
              <a:t>。</a:t>
            </a:r>
          </a:p>
          <a:p>
            <a:pPr algn="just" eaLnBrk="1" hangingPunct="1">
              <a:lnSpc>
                <a:spcPct val="140000"/>
              </a:lnSpc>
              <a:spcBef>
                <a:spcPct val="50000"/>
              </a:spcBef>
            </a:pPr>
            <a:r>
              <a:rPr lang="zh-CN" altLang="en-US"/>
              <a:t>　　</a:t>
            </a:r>
            <a:r>
              <a:rPr lang="en-US" altLang="zh-CN"/>
              <a:t>ii. </a:t>
            </a:r>
            <a:r>
              <a:rPr lang="zh-CN" altLang="en-US"/>
              <a:t>如果</a:t>
            </a:r>
            <a:r>
              <a:rPr lang="en-US" altLang="zh-CN"/>
              <a:t>B</a:t>
            </a:r>
            <a:r>
              <a:rPr lang="zh-CN" altLang="en-US"/>
              <a:t>不是基本归纳变量，假设</a:t>
            </a:r>
            <a:r>
              <a:rPr lang="en-US" altLang="zh-CN"/>
              <a:t>B</a:t>
            </a:r>
            <a:r>
              <a:rPr lang="zh-CN" altLang="en-US"/>
              <a:t>与基本归纳变量</a:t>
            </a:r>
            <a:r>
              <a:rPr lang="en-US" altLang="zh-CN"/>
              <a:t>D</a:t>
            </a:r>
            <a:r>
              <a:rPr lang="zh-CN" altLang="en-US"/>
              <a:t>同族且它们的函数关系为</a:t>
            </a:r>
            <a:r>
              <a:rPr lang="en-US" altLang="zh-CN"/>
              <a:t>F</a:t>
            </a:r>
            <a:r>
              <a:rPr lang="en-US" altLang="zh-CN" baseline="-30000"/>
              <a:t>B</a:t>
            </a:r>
            <a:r>
              <a:rPr lang="en-US" altLang="zh-CN"/>
              <a:t>(D)</a:t>
            </a:r>
            <a:r>
              <a:rPr lang="zh-CN" altLang="en-US"/>
              <a:t>，那么如果</a:t>
            </a:r>
            <a:r>
              <a:rPr lang="en-US" altLang="zh-CN"/>
              <a:t>L</a:t>
            </a:r>
            <a:r>
              <a:rPr lang="zh-CN" altLang="en-US"/>
              <a:t>外</a:t>
            </a:r>
            <a:r>
              <a:rPr lang="en-US" altLang="zh-CN"/>
              <a:t>B</a:t>
            </a:r>
            <a:r>
              <a:rPr lang="zh-CN" altLang="en-US"/>
              <a:t>的定值点不能到达</a:t>
            </a:r>
            <a:r>
              <a:rPr lang="en-US" altLang="zh-CN"/>
              <a:t>S</a:t>
            </a:r>
            <a:r>
              <a:rPr lang="zh-CN" altLang="en-US"/>
              <a:t>且</a:t>
            </a:r>
            <a:r>
              <a:rPr lang="en-US" altLang="zh-CN"/>
              <a:t>L</a:t>
            </a:r>
            <a:r>
              <a:rPr lang="zh-CN" altLang="en-US"/>
              <a:t>中</a:t>
            </a:r>
            <a:r>
              <a:rPr lang="en-US" altLang="zh-CN"/>
              <a:t>B</a:t>
            </a:r>
            <a:r>
              <a:rPr lang="zh-CN" altLang="en-US"/>
              <a:t>的定值点与</a:t>
            </a:r>
            <a:r>
              <a:rPr lang="en-US" altLang="zh-CN"/>
              <a:t>S</a:t>
            </a:r>
            <a:r>
              <a:rPr lang="zh-CN" altLang="en-US"/>
              <a:t>之间未曾对</a:t>
            </a:r>
            <a:r>
              <a:rPr lang="en-US" altLang="zh-CN"/>
              <a:t>D</a:t>
            </a:r>
            <a:r>
              <a:rPr lang="zh-CN" altLang="en-US"/>
              <a:t>定值，则</a:t>
            </a:r>
            <a:r>
              <a:rPr lang="en-US" altLang="zh-CN"/>
              <a:t>X</a:t>
            </a:r>
            <a:r>
              <a:rPr lang="zh-CN" altLang="en-US"/>
              <a:t>就是</a:t>
            </a:r>
            <a:r>
              <a:rPr lang="en-US" altLang="zh-CN"/>
              <a:t>D</a:t>
            </a:r>
            <a:r>
              <a:rPr lang="zh-CN" altLang="en-US"/>
              <a:t>，</a:t>
            </a:r>
            <a:r>
              <a:rPr lang="en-US" altLang="zh-CN"/>
              <a:t>A</a:t>
            </a:r>
            <a:r>
              <a:rPr lang="zh-CN" altLang="en-US"/>
              <a:t>与基本归纳变量</a:t>
            </a:r>
            <a:r>
              <a:rPr lang="en-US" altLang="zh-CN"/>
              <a:t>D</a:t>
            </a:r>
            <a:r>
              <a:rPr lang="zh-CN" altLang="en-US"/>
              <a:t>是同族的归纳变量，且</a:t>
            </a:r>
            <a:r>
              <a:rPr lang="en-US" altLang="zh-CN"/>
              <a:t>A</a:t>
            </a:r>
            <a:r>
              <a:rPr lang="zh-CN" altLang="en-US"/>
              <a:t>与</a:t>
            </a:r>
            <a:r>
              <a:rPr lang="en-US" altLang="zh-CN"/>
              <a:t>D</a:t>
            </a:r>
            <a:r>
              <a:rPr lang="zh-CN" altLang="en-US"/>
              <a:t>的函数关系是</a:t>
            </a:r>
            <a:r>
              <a:rPr lang="en-US" altLang="zh-CN"/>
              <a:t>F</a:t>
            </a:r>
            <a:r>
              <a:rPr lang="en-US" altLang="zh-CN" baseline="-30000"/>
              <a:t>A</a:t>
            </a:r>
            <a:r>
              <a:rPr lang="en-US" altLang="zh-CN"/>
              <a:t>(D)=C*B=</a:t>
            </a:r>
            <a:r>
              <a:rPr lang="zh-CN" altLang="en-US"/>
              <a:t>　</a:t>
            </a:r>
            <a:r>
              <a:rPr lang="en-US" altLang="zh-CN"/>
              <a:t>C*F</a:t>
            </a:r>
            <a:r>
              <a:rPr lang="en-US" altLang="zh-CN" baseline="-30000"/>
              <a:t>B</a:t>
            </a:r>
            <a:r>
              <a:rPr lang="en-US" altLang="zh-CN"/>
              <a:t>(D)</a:t>
            </a:r>
            <a:r>
              <a:rPr lang="zh-CN" altLang="en-US"/>
              <a:t>。</a:t>
            </a:r>
          </a:p>
        </p:txBody>
      </p:sp>
    </p:spTree>
  </p:cSld>
  <p:clrMapOvr>
    <a:masterClrMapping/>
  </p:clrMapOvr>
  <p:transition>
    <p:random/>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5">
            <a:extLst>
              <a:ext uri="{FF2B5EF4-FFF2-40B4-BE49-F238E27FC236}">
                <a16:creationId xmlns:a16="http://schemas.microsoft.com/office/drawing/2014/main" id="{6097E22A-DA2A-1555-705F-E30E9015BE44}"/>
              </a:ext>
            </a:extLst>
          </p:cNvPr>
          <p:cNvGraphicFramePr>
            <a:graphicFrameLocks noChangeAspect="1"/>
          </p:cNvGraphicFramePr>
          <p:nvPr/>
        </p:nvGraphicFramePr>
        <p:xfrm>
          <a:off x="252413" y="692150"/>
          <a:ext cx="8496300" cy="5087938"/>
        </p:xfrm>
        <a:graphic>
          <a:graphicData uri="http://schemas.openxmlformats.org/presentationml/2006/ole">
            <mc:AlternateContent xmlns:mc="http://schemas.openxmlformats.org/markup-compatibility/2006">
              <mc:Choice xmlns:v="urn:schemas-microsoft-com:vml" Requires="v">
                <p:oleObj name="文档" r:id="rId2" imgW="3094025" imgH="1852879" progId="Word.Document.8">
                  <p:embed/>
                </p:oleObj>
              </mc:Choice>
              <mc:Fallback>
                <p:oleObj name="文档" r:id="rId2" imgW="3094025" imgH="1852879" progId="Word.Document.8">
                  <p:embed/>
                  <p:pic>
                    <p:nvPicPr>
                      <p:cNvPr id="4098" name="Object 5">
                        <a:extLst>
                          <a:ext uri="{FF2B5EF4-FFF2-40B4-BE49-F238E27FC236}">
                            <a16:creationId xmlns:a16="http://schemas.microsoft.com/office/drawing/2014/main" id="{6097E22A-DA2A-1555-705F-E30E9015B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692150"/>
                        <a:ext cx="8496300" cy="508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024">
            <a:extLst>
              <a:ext uri="{FF2B5EF4-FFF2-40B4-BE49-F238E27FC236}">
                <a16:creationId xmlns:a16="http://schemas.microsoft.com/office/drawing/2014/main" id="{0543C020-10F7-9767-B6CE-49D56FC50A83}"/>
              </a:ext>
            </a:extLst>
          </p:cNvPr>
          <p:cNvGraphicFramePr>
            <a:graphicFrameLocks noChangeAspect="1"/>
          </p:cNvGraphicFramePr>
          <p:nvPr/>
        </p:nvGraphicFramePr>
        <p:xfrm>
          <a:off x="142875" y="549275"/>
          <a:ext cx="8893175" cy="5718175"/>
        </p:xfrm>
        <a:graphic>
          <a:graphicData uri="http://schemas.openxmlformats.org/presentationml/2006/ole">
            <mc:AlternateContent xmlns:mc="http://schemas.openxmlformats.org/markup-compatibility/2006">
              <mc:Choice xmlns:v="urn:schemas-microsoft-com:vml" Requires="v">
                <p:oleObj name="文档" r:id="rId2" imgW="3402482" imgH="2188159" progId="Word.Document.8">
                  <p:embed/>
                </p:oleObj>
              </mc:Choice>
              <mc:Fallback>
                <p:oleObj name="文档" r:id="rId2" imgW="3402482" imgH="2188159" progId="Word.Document.8">
                  <p:embed/>
                  <p:pic>
                    <p:nvPicPr>
                      <p:cNvPr id="5122" name="Object 1024">
                        <a:extLst>
                          <a:ext uri="{FF2B5EF4-FFF2-40B4-BE49-F238E27FC236}">
                            <a16:creationId xmlns:a16="http://schemas.microsoft.com/office/drawing/2014/main" id="{0543C020-10F7-9767-B6CE-49D56FC50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549275"/>
                        <a:ext cx="8893175" cy="571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AutoShape 3">
            <a:extLst>
              <a:ext uri="{FF2B5EF4-FFF2-40B4-BE49-F238E27FC236}">
                <a16:creationId xmlns:a16="http://schemas.microsoft.com/office/drawing/2014/main" id="{95ED72B0-37D6-CD6D-47A7-F07EBB5D6D72}"/>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2" name="Text Box 4">
            <a:extLst>
              <a:ext uri="{FF2B5EF4-FFF2-40B4-BE49-F238E27FC236}">
                <a16:creationId xmlns:a16="http://schemas.microsoft.com/office/drawing/2014/main" id="{57550397-F9FA-A957-DF71-F3C8471ACAA5}"/>
              </a:ext>
            </a:extLst>
          </p:cNvPr>
          <p:cNvSpPr txBox="1">
            <a:spLocks noChangeArrowheads="1"/>
          </p:cNvSpPr>
          <p:nvPr/>
        </p:nvSpPr>
        <p:spPr bwMode="auto">
          <a:xfrm>
            <a:off x="152400" y="1828800"/>
            <a:ext cx="8610600"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000" u="none"/>
              <a:t>（</a:t>
            </a:r>
            <a:r>
              <a:rPr lang="en-US" altLang="zh-CN" sz="2000" u="none"/>
              <a:t>1</a:t>
            </a:r>
            <a:r>
              <a:rPr lang="zh-CN" altLang="en-US" sz="2000" u="none"/>
              <a:t>）首先将</a:t>
            </a:r>
            <a:r>
              <a:rPr lang="en-US" altLang="zh-CN" sz="2000" u="none"/>
              <a:t>DFA M</a:t>
            </a:r>
            <a:r>
              <a:rPr lang="zh-CN" altLang="en-US" sz="2000" u="none"/>
              <a:t>的状态集</a:t>
            </a:r>
            <a:r>
              <a:rPr lang="en-US" altLang="zh-CN" sz="2000" u="none"/>
              <a:t>S</a:t>
            </a:r>
            <a:r>
              <a:rPr lang="zh-CN" altLang="en-US" sz="2000" u="none"/>
              <a:t>中的</a:t>
            </a:r>
            <a:r>
              <a:rPr lang="zh-CN" altLang="en-US" sz="2000" b="1"/>
              <a:t>终态与非终态分开</a:t>
            </a:r>
            <a:r>
              <a:rPr lang="zh-CN" altLang="en-US" sz="2000" u="none"/>
              <a:t>，形成两个子集，即得到基本划分。</a:t>
            </a:r>
          </a:p>
          <a:p>
            <a:pPr eaLnBrk="1" hangingPunct="1">
              <a:lnSpc>
                <a:spcPct val="110000"/>
              </a:lnSpc>
            </a:pPr>
            <a:r>
              <a:rPr lang="zh-CN" altLang="en-US" sz="2000" u="none"/>
              <a:t>（</a:t>
            </a:r>
            <a:r>
              <a:rPr lang="en-US" altLang="zh-CN" sz="2000" u="none"/>
              <a:t>2</a:t>
            </a:r>
            <a:r>
              <a:rPr lang="zh-CN" altLang="en-US" sz="2000" u="none"/>
              <a:t>）对当前已划分出的</a:t>
            </a:r>
            <a:r>
              <a:rPr lang="en-US" altLang="zh-CN" sz="2000" u="none"/>
              <a:t>I(1)</a:t>
            </a:r>
            <a:r>
              <a:rPr lang="zh-CN" altLang="en-US" sz="2000" u="none"/>
              <a:t>、</a:t>
            </a:r>
            <a:r>
              <a:rPr lang="en-US" altLang="zh-CN" sz="2000" u="none"/>
              <a:t>I(2)</a:t>
            </a:r>
            <a:r>
              <a:rPr lang="zh-CN" altLang="en-US" sz="2000" u="none"/>
              <a:t>、</a:t>
            </a:r>
            <a:r>
              <a:rPr lang="en-US" altLang="zh-CN" sz="2000" u="none"/>
              <a:t>…</a:t>
            </a:r>
            <a:r>
              <a:rPr lang="zh-CN" altLang="en-US" sz="2000" u="none"/>
              <a:t>、</a:t>
            </a:r>
            <a:r>
              <a:rPr lang="en-US" altLang="zh-CN" sz="2000" u="none"/>
              <a:t>I(m)</a:t>
            </a:r>
            <a:r>
              <a:rPr lang="zh-CN" altLang="en-US" sz="2000" u="none"/>
              <a:t>子集（属于不同子集的状态是可区分的），看每一个</a:t>
            </a:r>
            <a:r>
              <a:rPr lang="en-US" altLang="zh-CN" sz="2000" u="none"/>
              <a:t>I</a:t>
            </a:r>
            <a:r>
              <a:rPr lang="zh-CN" altLang="en-US" sz="2000" u="none"/>
              <a:t>是否能进一步划分；也即对某个</a:t>
            </a:r>
            <a:r>
              <a:rPr lang="en-US" altLang="zh-CN" sz="2000" u="none"/>
              <a:t>I(i)={s1,</a:t>
            </a:r>
            <a:r>
              <a:rPr lang="da-DK" altLang="zh-CN" sz="2000" u="none"/>
              <a:t> </a:t>
            </a:r>
            <a:r>
              <a:rPr lang="en-US" altLang="zh-CN" sz="2000" u="none"/>
              <a:t>s2,</a:t>
            </a:r>
            <a:r>
              <a:rPr lang="da-DK" altLang="zh-CN" sz="2000" u="none"/>
              <a:t> </a:t>
            </a:r>
            <a:r>
              <a:rPr lang="en-US" altLang="zh-CN" sz="2000" u="none"/>
              <a:t>…,</a:t>
            </a:r>
            <a:r>
              <a:rPr lang="da-DK" altLang="zh-CN" sz="2000" u="none"/>
              <a:t> </a:t>
            </a:r>
            <a:r>
              <a:rPr lang="en-US" altLang="zh-CN" sz="2000" u="none"/>
              <a:t>sk}</a:t>
            </a:r>
            <a:r>
              <a:rPr lang="zh-CN" altLang="en-US" sz="2000" u="none"/>
              <a:t>，若存在一个输入字符</a:t>
            </a:r>
            <a:r>
              <a:rPr lang="en-US" altLang="zh-CN" sz="2000" u="none"/>
              <a:t>a</a:t>
            </a:r>
            <a:r>
              <a:rPr lang="zh-CN" altLang="en-US" sz="2000" u="none"/>
              <a:t>（</a:t>
            </a:r>
            <a:r>
              <a:rPr lang="en-US" altLang="zh-CN" sz="2000" u="none"/>
              <a:t>a∈Σ</a:t>
            </a:r>
            <a:r>
              <a:rPr lang="zh-CN" altLang="en-US" sz="2000" u="none"/>
              <a:t>）使得</a:t>
            </a:r>
            <a:r>
              <a:rPr lang="en-US" altLang="zh-CN" sz="2000" u="none"/>
              <a:t>Ia(i)</a:t>
            </a:r>
            <a:r>
              <a:rPr lang="zh-CN" altLang="en-US" sz="2000" u="none"/>
              <a:t>不全包含在当前划分的某一子集</a:t>
            </a:r>
            <a:r>
              <a:rPr lang="en-US" altLang="zh-CN" sz="2000" u="none"/>
              <a:t>I(j)</a:t>
            </a:r>
            <a:r>
              <a:rPr lang="zh-CN" altLang="en-US" sz="2000" u="none"/>
              <a:t>中（即跨越到两个子集），就将</a:t>
            </a:r>
            <a:r>
              <a:rPr lang="en-US" altLang="zh-CN" sz="2000" u="none"/>
              <a:t>I(i)</a:t>
            </a:r>
            <a:r>
              <a:rPr lang="zh-CN" altLang="en-US" sz="2000" u="none"/>
              <a:t>一分为二 </a:t>
            </a:r>
          </a:p>
          <a:p>
            <a:pPr eaLnBrk="1" hangingPunct="1">
              <a:lnSpc>
                <a:spcPct val="110000"/>
              </a:lnSpc>
            </a:pPr>
            <a:r>
              <a:rPr lang="zh-CN" altLang="en-US" sz="2000" u="none"/>
              <a:t>（</a:t>
            </a:r>
            <a:r>
              <a:rPr lang="en-US" altLang="zh-CN" sz="2000" u="none"/>
              <a:t>3</a:t>
            </a:r>
            <a:r>
              <a:rPr lang="zh-CN" altLang="en-US" sz="2000" u="none"/>
              <a:t>）重复步骤（</a:t>
            </a:r>
            <a:r>
              <a:rPr lang="en-US" altLang="zh-CN" sz="2000" u="none"/>
              <a:t>2</a:t>
            </a:r>
            <a:r>
              <a:rPr lang="zh-CN" altLang="en-US" sz="2000" u="none"/>
              <a:t>），直到子集个数不再增加为止（即每个子集已是不可再分的了）。所谓不能划分，是指该子集或者仅有一个状态，或者虽有多个状态但这些状态均不可区分（即等价）。</a:t>
            </a:r>
          </a:p>
        </p:txBody>
      </p:sp>
      <p:pic>
        <p:nvPicPr>
          <p:cNvPr id="51204" name="Picture 8" descr="2-16 拷贝">
            <a:extLst>
              <a:ext uri="{FF2B5EF4-FFF2-40B4-BE49-F238E27FC236}">
                <a16:creationId xmlns:a16="http://schemas.microsoft.com/office/drawing/2014/main" id="{BD715DBC-BA5E-F202-E7BE-69AB5909F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913313"/>
            <a:ext cx="53340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0" name="Text Box 10">
            <a:extLst>
              <a:ext uri="{FF2B5EF4-FFF2-40B4-BE49-F238E27FC236}">
                <a16:creationId xmlns:a16="http://schemas.microsoft.com/office/drawing/2014/main" id="{51825BA2-D1A1-3609-2086-DE67FE3A0B07}"/>
              </a:ext>
            </a:extLst>
          </p:cNvPr>
          <p:cNvSpPr txBox="1">
            <a:spLocks noChangeArrowheads="1"/>
          </p:cNvSpPr>
          <p:nvPr/>
        </p:nvSpPr>
        <p:spPr bwMode="auto">
          <a:xfrm>
            <a:off x="0" y="1295400"/>
            <a:ext cx="5562600" cy="457200"/>
          </a:xfrm>
          <a:prstGeom prst="rect">
            <a:avLst/>
          </a:prstGeom>
          <a:noFill/>
          <a:ln w="9525">
            <a:noFill/>
            <a:miter lim="800000"/>
            <a:headEnd/>
            <a:tailEnd/>
          </a:ln>
          <a:effectLst/>
        </p:spPr>
        <p:txBody>
          <a:bodyPr>
            <a:spAutoFit/>
          </a:bodyPr>
          <a:lstStyle/>
          <a:p>
            <a:pPr>
              <a:defRPr/>
            </a:pPr>
            <a:r>
              <a:rPr lang="en-US" altLang="zh-CN" sz="2400" b="1" u="none">
                <a:effectLst>
                  <a:outerShdw blurRad="38100" dist="38100" dir="2700000" algn="tl">
                    <a:srgbClr val="FFFFFF"/>
                  </a:outerShdw>
                </a:effectLst>
                <a:latin typeface="黑体" pitchFamily="49" charset="-122"/>
                <a:ea typeface="黑体" pitchFamily="49" charset="-122"/>
              </a:rPr>
              <a:t>DFA M</a:t>
            </a:r>
            <a:r>
              <a:rPr lang="zh-CN" altLang="en-US" sz="2400" b="1" u="none">
                <a:effectLst>
                  <a:outerShdw blurRad="38100" dist="38100" dir="2700000" algn="tl">
                    <a:srgbClr val="FFFFFF"/>
                  </a:outerShdw>
                </a:effectLst>
                <a:latin typeface="黑体" pitchFamily="49" charset="-122"/>
                <a:ea typeface="黑体" pitchFamily="49" charset="-122"/>
              </a:rPr>
              <a:t>的化简方法如下：</a:t>
            </a:r>
          </a:p>
        </p:txBody>
      </p:sp>
    </p:spTree>
  </p:cSld>
  <p:clrMapOvr>
    <a:masterClrMapping/>
  </p:clrMapOvr>
  <p:transition>
    <p:random/>
  </p:transition>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4">
            <a:extLst>
              <a:ext uri="{FF2B5EF4-FFF2-40B4-BE49-F238E27FC236}">
                <a16:creationId xmlns:a16="http://schemas.microsoft.com/office/drawing/2014/main" id="{6A90381B-CAF2-FF53-691A-2DF71A0DFDA1}"/>
              </a:ext>
            </a:extLst>
          </p:cNvPr>
          <p:cNvSpPr txBox="1">
            <a:spLocks noChangeArrowheads="1"/>
          </p:cNvSpPr>
          <p:nvPr/>
        </p:nvSpPr>
        <p:spPr bwMode="auto">
          <a:xfrm>
            <a:off x="130175" y="374650"/>
            <a:ext cx="8839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5000"/>
              </a:lnSpc>
            </a:pPr>
            <a:r>
              <a:rPr lang="zh-CN" altLang="en-US"/>
              <a:t>　　</a:t>
            </a:r>
            <a:r>
              <a:rPr lang="en-US" altLang="zh-CN"/>
              <a:t>(5)  (</a:t>
            </a:r>
            <a:r>
              <a:rPr lang="zh-CN" altLang="en-US"/>
              <a:t>删除基本归纳变量</a:t>
            </a:r>
            <a:r>
              <a:rPr lang="en-US" altLang="zh-CN"/>
              <a:t>)</a:t>
            </a:r>
            <a:r>
              <a:rPr lang="zh-CN" altLang="en-US"/>
              <a:t>如果基本归纳变量</a:t>
            </a:r>
            <a:r>
              <a:rPr lang="en-US" altLang="zh-CN"/>
              <a:t>B</a:t>
            </a:r>
            <a:r>
              <a:rPr lang="zh-CN" altLang="en-US"/>
              <a:t>在循环出口之后不是活跃的，并且在循环中除在其自身的递归赋值中被引用外，只在形为</a:t>
            </a:r>
            <a:r>
              <a:rPr lang="en-US" altLang="zh-CN"/>
              <a:t>if B rop Y goto Z(</a:t>
            </a:r>
            <a:r>
              <a:rPr lang="zh-CN" altLang="en-US"/>
              <a:t>或</a:t>
            </a:r>
            <a:r>
              <a:rPr lang="en-US" altLang="zh-CN"/>
              <a:t>if Y rop B goto Z)</a:t>
            </a:r>
            <a:r>
              <a:rPr lang="zh-CN" altLang="en-US"/>
              <a:t>中被引用，则：</a:t>
            </a:r>
          </a:p>
          <a:p>
            <a:pPr algn="just" eaLnBrk="1" hangingPunct="1">
              <a:lnSpc>
                <a:spcPct val="135000"/>
              </a:lnSpc>
            </a:pPr>
            <a:r>
              <a:rPr lang="zh-CN" altLang="en-US"/>
              <a:t>　　① 选取一与</a:t>
            </a:r>
            <a:r>
              <a:rPr lang="en-US" altLang="zh-CN"/>
              <a:t>B</a:t>
            </a:r>
            <a:r>
              <a:rPr lang="zh-CN" altLang="en-US"/>
              <a:t>同族的归纳变量</a:t>
            </a:r>
            <a:r>
              <a:rPr lang="en-US" altLang="zh-CN"/>
              <a:t>M</a:t>
            </a:r>
            <a:r>
              <a:rPr lang="zh-CN" altLang="en-US"/>
              <a:t>，并设</a:t>
            </a:r>
            <a:r>
              <a:rPr lang="en-US" altLang="zh-CN"/>
              <a:t>F</a:t>
            </a:r>
            <a:r>
              <a:rPr lang="en-US" altLang="zh-CN" baseline="-30000"/>
              <a:t>M</a:t>
            </a:r>
            <a:r>
              <a:rPr lang="en-US" altLang="zh-CN"/>
              <a:t>(B)=C</a:t>
            </a:r>
            <a:r>
              <a:rPr lang="en-US" altLang="zh-CN" baseline="-30000"/>
              <a:t>1</a:t>
            </a:r>
            <a:r>
              <a:rPr lang="en-US" altLang="zh-CN"/>
              <a:t>*B+C</a:t>
            </a:r>
            <a:r>
              <a:rPr lang="en-US" altLang="zh-CN" baseline="-30000"/>
              <a:t>2</a:t>
            </a:r>
            <a:r>
              <a:rPr lang="en-US" altLang="zh-CN"/>
              <a:t>(</a:t>
            </a:r>
            <a:r>
              <a:rPr lang="zh-CN" altLang="en-US"/>
              <a:t>尽可能使所选</a:t>
            </a:r>
            <a:r>
              <a:rPr lang="en-US" altLang="zh-CN"/>
              <a:t>M</a:t>
            </a:r>
            <a:r>
              <a:rPr lang="zh-CN" altLang="en-US"/>
              <a:t>的</a:t>
            </a:r>
            <a:r>
              <a:rPr lang="en-US" altLang="zh-CN"/>
              <a:t>F</a:t>
            </a:r>
            <a:r>
              <a:rPr lang="en-US" altLang="zh-CN" baseline="-30000"/>
              <a:t>M</a:t>
            </a:r>
            <a:r>
              <a:rPr lang="en-US" altLang="zh-CN"/>
              <a:t>(B) </a:t>
            </a:r>
            <a:r>
              <a:rPr lang="zh-CN" altLang="en-US"/>
              <a:t>简单，并且可能的话，使</a:t>
            </a:r>
            <a:r>
              <a:rPr lang="en-US" altLang="zh-CN"/>
              <a:t>M</a:t>
            </a:r>
            <a:r>
              <a:rPr lang="zh-CN" altLang="en-US"/>
              <a:t>是循环中其它四元式要引用的或者是循环出口之后的活跃变量</a:t>
            </a:r>
            <a:r>
              <a:rPr lang="en-US" altLang="zh-CN"/>
              <a:t>)</a:t>
            </a:r>
            <a:r>
              <a:rPr lang="zh-CN" altLang="en-US"/>
              <a:t>。</a:t>
            </a:r>
          </a:p>
          <a:p>
            <a:pPr algn="just" eaLnBrk="1" hangingPunct="1">
              <a:lnSpc>
                <a:spcPct val="135000"/>
              </a:lnSpc>
            </a:pPr>
            <a:r>
              <a:rPr lang="zh-CN" altLang="en-US"/>
              <a:t>　　② 建立一临时变量</a:t>
            </a:r>
            <a:r>
              <a:rPr lang="en-US" altLang="zh-CN"/>
              <a:t>R</a:t>
            </a:r>
            <a:r>
              <a:rPr lang="zh-CN" altLang="en-US"/>
              <a:t>，并用下列四元式：</a:t>
            </a:r>
          </a:p>
          <a:p>
            <a:pPr eaLnBrk="1" hangingPunct="1"/>
            <a:r>
              <a:rPr lang="zh-CN" altLang="en-US"/>
              <a:t>             </a:t>
            </a:r>
            <a:r>
              <a:rPr lang="en-US" altLang="zh-CN"/>
              <a:t>R=C1* Y              //</a:t>
            </a:r>
            <a:r>
              <a:rPr lang="zh-CN" altLang="en-US"/>
              <a:t>如果</a:t>
            </a:r>
            <a:r>
              <a:rPr lang="en-US" altLang="zh-CN"/>
              <a:t>C1=1</a:t>
            </a:r>
            <a:r>
              <a:rPr lang="zh-CN" altLang="en-US"/>
              <a:t>则</a:t>
            </a:r>
            <a:r>
              <a:rPr lang="en-US" altLang="zh-CN"/>
              <a:t>C1</a:t>
            </a:r>
            <a:r>
              <a:rPr lang="zh-CN" altLang="en-US"/>
              <a:t>不出现</a:t>
            </a:r>
          </a:p>
          <a:p>
            <a:pPr eaLnBrk="1" hangingPunct="1"/>
            <a:r>
              <a:rPr lang="zh-CN" altLang="en-US"/>
              <a:t>             </a:t>
            </a:r>
            <a:r>
              <a:rPr lang="en-US" altLang="zh-CN"/>
              <a:t>R=R+ C2              //</a:t>
            </a:r>
            <a:r>
              <a:rPr lang="zh-CN" altLang="en-US"/>
              <a:t>如果</a:t>
            </a:r>
            <a:r>
              <a:rPr lang="en-US" altLang="zh-CN"/>
              <a:t>C2=0</a:t>
            </a:r>
            <a:r>
              <a:rPr lang="zh-CN" altLang="en-US"/>
              <a:t>则无此四元式</a:t>
            </a:r>
          </a:p>
          <a:p>
            <a:pPr eaLnBrk="1" hangingPunct="1"/>
            <a:r>
              <a:rPr lang="zh-CN" altLang="en-US"/>
              <a:t>             </a:t>
            </a:r>
            <a:r>
              <a:rPr lang="en-US" altLang="zh-CN"/>
              <a:t>if FM(B) rop R goto Z    //</a:t>
            </a:r>
            <a:r>
              <a:rPr lang="zh-CN" altLang="en-US"/>
              <a:t>或</a:t>
            </a:r>
            <a:r>
              <a:rPr lang="en-US" altLang="zh-CN"/>
              <a:t>if R rop FM(B) goto Z</a:t>
            </a:r>
          </a:p>
          <a:p>
            <a:pPr eaLnBrk="1" hangingPunct="1"/>
            <a:r>
              <a:rPr lang="en-US" altLang="zh-CN"/>
              <a:t>     </a:t>
            </a:r>
            <a:r>
              <a:rPr lang="zh-CN" altLang="en-US"/>
              <a:t>来替换</a:t>
            </a:r>
            <a:r>
              <a:rPr lang="en-US" altLang="zh-CN"/>
              <a:t>if B rop Y goto Z(</a:t>
            </a:r>
            <a:r>
              <a:rPr lang="zh-CN" altLang="en-US"/>
              <a:t>或</a:t>
            </a:r>
            <a:r>
              <a:rPr lang="en-US" altLang="zh-CN"/>
              <a:t>if Y rop B goto Z)</a:t>
            </a:r>
            <a:r>
              <a:rPr lang="zh-CN" altLang="en-US"/>
              <a:t>，即将原判断条件</a:t>
            </a:r>
            <a:r>
              <a:rPr lang="en-US" altLang="zh-CN"/>
              <a:t>B rop Y</a:t>
            </a:r>
            <a:r>
              <a:rPr lang="zh-CN" altLang="en-US"/>
              <a:t>改为</a:t>
            </a:r>
            <a:r>
              <a:rPr lang="en-US" altLang="zh-CN"/>
              <a:t>(C</a:t>
            </a:r>
            <a:r>
              <a:rPr lang="en-US" altLang="zh-CN" baseline="-30000"/>
              <a:t>1</a:t>
            </a:r>
            <a:r>
              <a:rPr lang="en-US" altLang="zh-CN"/>
              <a:t>*B+C</a:t>
            </a:r>
            <a:r>
              <a:rPr lang="en-US" altLang="zh-CN" baseline="-30000"/>
              <a:t>2</a:t>
            </a:r>
            <a:r>
              <a:rPr lang="en-US" altLang="zh-CN"/>
              <a:t>) rop (C</a:t>
            </a:r>
            <a:r>
              <a:rPr lang="en-US" altLang="zh-CN" baseline="-30000"/>
              <a:t>1</a:t>
            </a:r>
            <a:r>
              <a:rPr lang="en-US" altLang="zh-CN"/>
              <a:t>*Y+C</a:t>
            </a:r>
            <a:r>
              <a:rPr lang="en-US" altLang="zh-CN" baseline="-30000"/>
              <a:t>2</a:t>
            </a:r>
            <a:r>
              <a:rPr lang="en-US" altLang="zh-CN"/>
              <a:t>)</a:t>
            </a:r>
            <a:r>
              <a:rPr lang="zh-CN" altLang="en-US"/>
              <a:t>，也就是</a:t>
            </a:r>
            <a:r>
              <a:rPr lang="en-US" altLang="zh-CN"/>
              <a:t>F</a:t>
            </a:r>
            <a:r>
              <a:rPr lang="en-US" altLang="zh-CN" baseline="-30000"/>
              <a:t>M</a:t>
            </a:r>
            <a:r>
              <a:rPr lang="en-US" altLang="zh-CN"/>
              <a:t>(B) rop R</a:t>
            </a:r>
            <a:r>
              <a:rPr lang="zh-CN" altLang="en-US"/>
              <a:t>。</a:t>
            </a:r>
          </a:p>
          <a:p>
            <a:pPr algn="just" eaLnBrk="1" hangingPunct="1">
              <a:lnSpc>
                <a:spcPct val="135000"/>
              </a:lnSpc>
            </a:pPr>
            <a:r>
              <a:rPr lang="zh-CN" altLang="en-US"/>
              <a:t>　　③ 删除循环中对</a:t>
            </a:r>
            <a:r>
              <a:rPr lang="en-US" altLang="zh-CN"/>
              <a:t>B</a:t>
            </a:r>
            <a:r>
              <a:rPr lang="zh-CN" altLang="en-US"/>
              <a:t>递归赋值的四元式。</a:t>
            </a:r>
          </a:p>
        </p:txBody>
      </p:sp>
    </p:spTree>
  </p:cSld>
  <p:clrMapOvr>
    <a:masterClrMapping/>
  </p:clrMapOvr>
  <p:transition>
    <p:random/>
  </p:transition>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4">
            <a:extLst>
              <a:ext uri="{FF2B5EF4-FFF2-40B4-BE49-F238E27FC236}">
                <a16:creationId xmlns:a16="http://schemas.microsoft.com/office/drawing/2014/main" id="{242E8448-9D0B-4F46-7C1C-54520C9406A8}"/>
              </a:ext>
            </a:extLst>
          </p:cNvPr>
          <p:cNvSpPr txBox="1">
            <a:spLocks noChangeArrowheads="1"/>
          </p:cNvSpPr>
          <p:nvPr/>
        </p:nvSpPr>
        <p:spPr bwMode="auto">
          <a:xfrm>
            <a:off x="203200" y="595313"/>
            <a:ext cx="87804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5.10</a:t>
            </a:r>
            <a:r>
              <a:rPr lang="en-US" altLang="zh-CN"/>
              <a:t>  </a:t>
            </a:r>
            <a:r>
              <a:rPr lang="zh-CN" altLang="en-US"/>
              <a:t>试对图</a:t>
            </a:r>
            <a:r>
              <a:rPr lang="en-US" altLang="zh-CN"/>
              <a:t>5–15</a:t>
            </a:r>
            <a:r>
              <a:rPr lang="zh-CN" altLang="en-US"/>
              <a:t>给定的程序流图进行删除归纳变量优化。</a:t>
            </a:r>
          </a:p>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由图</a:t>
            </a:r>
            <a:r>
              <a:rPr lang="en-US" altLang="zh-CN"/>
              <a:t>5–15</a:t>
            </a:r>
            <a:r>
              <a:rPr lang="zh-CN" altLang="en-US"/>
              <a:t>可知，循环中</a:t>
            </a:r>
            <a:r>
              <a:rPr lang="en-US" altLang="zh-CN"/>
              <a:t>I</a:t>
            </a:r>
            <a:r>
              <a:rPr lang="zh-CN" altLang="en-US"/>
              <a:t>是基本归纳变量，</a:t>
            </a:r>
            <a:r>
              <a:rPr lang="en-US" altLang="zh-CN"/>
              <a:t>A</a:t>
            </a:r>
            <a:r>
              <a:rPr lang="zh-CN" altLang="en-US"/>
              <a:t>、</a:t>
            </a:r>
            <a:r>
              <a:rPr lang="en-US" altLang="zh-CN"/>
              <a:t>B</a:t>
            </a:r>
            <a:r>
              <a:rPr lang="zh-CN" altLang="en-US"/>
              <a:t>是与</a:t>
            </a:r>
            <a:r>
              <a:rPr lang="en-US" altLang="zh-CN"/>
              <a:t>I</a:t>
            </a:r>
            <a:r>
              <a:rPr lang="zh-CN" altLang="en-US"/>
              <a:t>同族的归纳变量且具有如下的线性关系：</a:t>
            </a:r>
          </a:p>
          <a:p>
            <a:pPr algn="just" eaLnBrk="1" hangingPunct="1">
              <a:lnSpc>
                <a:spcPct val="140000"/>
              </a:lnSpc>
              <a:spcBef>
                <a:spcPct val="50000"/>
              </a:spcBef>
            </a:pPr>
            <a:r>
              <a:rPr lang="zh-CN" altLang="en-US"/>
              <a:t>		</a:t>
            </a:r>
            <a:r>
              <a:rPr lang="en-US" altLang="zh-CN"/>
              <a:t>A=K*I</a:t>
            </a:r>
          </a:p>
          <a:p>
            <a:pPr algn="just" eaLnBrk="1" hangingPunct="1">
              <a:lnSpc>
                <a:spcPct val="140000"/>
              </a:lnSpc>
              <a:spcBef>
                <a:spcPct val="50000"/>
              </a:spcBef>
            </a:pPr>
            <a:r>
              <a:rPr lang="en-US" altLang="zh-CN"/>
              <a:t>		B=J*I</a:t>
            </a:r>
          </a:p>
        </p:txBody>
      </p:sp>
    </p:spTree>
  </p:cSld>
  <p:clrMapOvr>
    <a:masterClrMapping/>
  </p:clrMapOvr>
  <p:transition>
    <p:random/>
  </p:transition>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4">
            <a:extLst>
              <a:ext uri="{FF2B5EF4-FFF2-40B4-BE49-F238E27FC236}">
                <a16:creationId xmlns:a16="http://schemas.microsoft.com/office/drawing/2014/main" id="{00E23B9D-9686-ED75-BB98-CE11214CD7FC}"/>
              </a:ext>
            </a:extLst>
          </p:cNvPr>
          <p:cNvSpPr txBox="1">
            <a:spLocks noChangeArrowheads="1"/>
          </p:cNvSpPr>
          <p:nvPr/>
        </p:nvSpPr>
        <p:spPr bwMode="auto">
          <a:xfrm>
            <a:off x="130175" y="549275"/>
            <a:ext cx="88392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en-US" altLang="zh-CN"/>
              <a:t>	</a:t>
            </a:r>
            <a:r>
              <a:rPr lang="zh-CN" altLang="en-US"/>
              <a:t>因此，循环控制条件</a:t>
            </a:r>
            <a:r>
              <a:rPr lang="en-US" altLang="zh-CN"/>
              <a:t>I&lt;100</a:t>
            </a:r>
            <a:r>
              <a:rPr lang="zh-CN" altLang="en-US"/>
              <a:t>完全可用</a:t>
            </a:r>
            <a:r>
              <a:rPr lang="en-US" altLang="zh-CN"/>
              <a:t>A&lt;100*K</a:t>
            </a:r>
            <a:r>
              <a:rPr lang="zh-CN" altLang="en-US"/>
              <a:t>或</a:t>
            </a:r>
            <a:r>
              <a:rPr lang="en-US" altLang="zh-CN"/>
              <a:t>B&lt;100*J</a:t>
            </a:r>
            <a:r>
              <a:rPr lang="zh-CN" altLang="en-US"/>
              <a:t>来替代。这样，基本块</a:t>
            </a:r>
            <a:r>
              <a:rPr lang="en-US" altLang="zh-CN"/>
              <a:t>B</a:t>
            </a:r>
            <a:r>
              <a:rPr lang="en-US" altLang="zh-CN" baseline="-30000"/>
              <a:t>2</a:t>
            </a:r>
            <a:r>
              <a:rPr lang="zh-CN" altLang="en-US"/>
              <a:t>中的控制条件和控制语句可改写为</a:t>
            </a:r>
          </a:p>
          <a:p>
            <a:pPr algn="just" eaLnBrk="1" hangingPunct="1">
              <a:lnSpc>
                <a:spcPct val="140000"/>
              </a:lnSpc>
              <a:spcBef>
                <a:spcPct val="50000"/>
              </a:spcBef>
            </a:pPr>
            <a:r>
              <a:rPr lang="zh-CN" altLang="en-US"/>
              <a:t>		</a:t>
            </a:r>
            <a:r>
              <a:rPr lang="en-US" altLang="zh-CN"/>
              <a:t>T</a:t>
            </a:r>
            <a:r>
              <a:rPr lang="en-US" altLang="zh-CN" baseline="-30000"/>
              <a:t>1</a:t>
            </a:r>
            <a:r>
              <a:rPr lang="en-US" altLang="zh-CN"/>
              <a:t>=100*K</a:t>
            </a:r>
          </a:p>
          <a:p>
            <a:pPr algn="just" eaLnBrk="1" hangingPunct="1">
              <a:lnSpc>
                <a:spcPct val="140000"/>
              </a:lnSpc>
              <a:spcBef>
                <a:spcPct val="50000"/>
              </a:spcBef>
            </a:pPr>
            <a:r>
              <a:rPr lang="en-US" altLang="zh-CN"/>
              <a:t>		if A&lt;T</a:t>
            </a:r>
            <a:r>
              <a:rPr lang="en-US" altLang="zh-CN" baseline="-30000"/>
              <a:t>1</a:t>
            </a:r>
            <a:r>
              <a:rPr lang="en-US" altLang="zh-CN"/>
              <a:t> goto L</a:t>
            </a:r>
          </a:p>
          <a:p>
            <a:pPr algn="just" eaLnBrk="1" hangingPunct="1">
              <a:lnSpc>
                <a:spcPct val="140000"/>
              </a:lnSpc>
              <a:spcBef>
                <a:spcPct val="50000"/>
              </a:spcBef>
            </a:pPr>
            <a:r>
              <a:rPr lang="zh-CN" altLang="en-US"/>
              <a:t>或者改写为</a:t>
            </a:r>
          </a:p>
          <a:p>
            <a:pPr algn="just" eaLnBrk="1" hangingPunct="1">
              <a:lnSpc>
                <a:spcPct val="140000"/>
              </a:lnSpc>
              <a:spcBef>
                <a:spcPct val="50000"/>
              </a:spcBef>
            </a:pPr>
            <a:r>
              <a:rPr lang="zh-CN" altLang="en-US"/>
              <a:t>		</a:t>
            </a:r>
            <a:r>
              <a:rPr lang="en-US" altLang="zh-CN"/>
              <a:t>T</a:t>
            </a:r>
            <a:r>
              <a:rPr lang="en-US" altLang="zh-CN" baseline="-30000"/>
              <a:t>2</a:t>
            </a:r>
            <a:r>
              <a:rPr lang="en-US" altLang="zh-CN"/>
              <a:t>=100*J</a:t>
            </a:r>
          </a:p>
          <a:p>
            <a:pPr algn="just" eaLnBrk="1" hangingPunct="1">
              <a:lnSpc>
                <a:spcPct val="140000"/>
              </a:lnSpc>
              <a:spcBef>
                <a:spcPct val="50000"/>
              </a:spcBef>
            </a:pPr>
            <a:r>
              <a:rPr lang="en-US" altLang="zh-CN"/>
              <a:t>		if A&lt;T</a:t>
            </a:r>
            <a:r>
              <a:rPr lang="en-US" altLang="zh-CN" baseline="-30000"/>
              <a:t>2</a:t>
            </a:r>
            <a:r>
              <a:rPr lang="en-US" altLang="zh-CN"/>
              <a:t> goto L</a:t>
            </a:r>
          </a:p>
          <a:p>
            <a:pPr algn="just" eaLnBrk="1" hangingPunct="1">
              <a:lnSpc>
                <a:spcPct val="140000"/>
              </a:lnSpc>
              <a:spcBef>
                <a:spcPct val="50000"/>
              </a:spcBef>
            </a:pPr>
            <a:r>
              <a:rPr lang="zh-CN" altLang="en-US"/>
              <a:t>此时的程序流图如图</a:t>
            </a:r>
            <a:r>
              <a:rPr lang="en-US" altLang="zh-CN"/>
              <a:t>5–20</a:t>
            </a:r>
            <a:r>
              <a:rPr lang="zh-CN" altLang="en-US"/>
              <a:t>所示。</a:t>
            </a:r>
          </a:p>
        </p:txBody>
      </p:sp>
    </p:spTree>
  </p:cSld>
  <p:clrMapOvr>
    <a:masterClrMapping/>
  </p:clrMapOvr>
  <p:transition>
    <p:random/>
  </p:transition>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4">
            <a:extLst>
              <a:ext uri="{FF2B5EF4-FFF2-40B4-BE49-F238E27FC236}">
                <a16:creationId xmlns:a16="http://schemas.microsoft.com/office/drawing/2014/main" id="{ED5EFDDD-F96C-C10C-33E3-96704D56F5FF}"/>
              </a:ext>
            </a:extLst>
          </p:cNvPr>
          <p:cNvSpPr txBox="1">
            <a:spLocks noChangeArrowheads="1"/>
          </p:cNvSpPr>
          <p:nvPr/>
        </p:nvSpPr>
        <p:spPr bwMode="auto">
          <a:xfrm>
            <a:off x="2195513" y="6427788"/>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5–20  </a:t>
            </a:r>
            <a:r>
              <a:rPr lang="zh-CN" altLang="en-US">
                <a:latin typeface="宋体" panose="02010600030101010101" pitchFamily="2" charset="-122"/>
              </a:rPr>
              <a:t>变换循环控制条件的程序流图</a:t>
            </a:r>
            <a:r>
              <a:rPr lang="zh-CN" altLang="en-US"/>
              <a:t> </a:t>
            </a:r>
          </a:p>
        </p:txBody>
      </p:sp>
      <p:pic>
        <p:nvPicPr>
          <p:cNvPr id="100355" name="Picture 5" descr="5-19">
            <a:extLst>
              <a:ext uri="{FF2B5EF4-FFF2-40B4-BE49-F238E27FC236}">
                <a16:creationId xmlns:a16="http://schemas.microsoft.com/office/drawing/2014/main" id="{AD3B2513-F23A-268B-854D-EB73F2460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100" y="44450"/>
            <a:ext cx="3141663"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4">
            <a:extLst>
              <a:ext uri="{FF2B5EF4-FFF2-40B4-BE49-F238E27FC236}">
                <a16:creationId xmlns:a16="http://schemas.microsoft.com/office/drawing/2014/main" id="{36546968-FCE9-A06F-100C-440462704566}"/>
              </a:ext>
            </a:extLst>
          </p:cNvPr>
          <p:cNvSpPr txBox="1">
            <a:spLocks noChangeArrowheads="1"/>
          </p:cNvSpPr>
          <p:nvPr/>
        </p:nvSpPr>
        <p:spPr bwMode="auto">
          <a:xfrm>
            <a:off x="174625" y="1290638"/>
            <a:ext cx="87376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循环控制条件经过以上改变之后，就可以删除基本块</a:t>
            </a:r>
            <a:r>
              <a:rPr lang="en-US" altLang="zh-CN"/>
              <a:t>B</a:t>
            </a:r>
            <a:r>
              <a:rPr lang="en-US" altLang="zh-CN" baseline="-30000"/>
              <a:t>2</a:t>
            </a:r>
            <a:r>
              <a:rPr lang="zh-CN" altLang="en-US"/>
              <a:t>中的语句</a:t>
            </a:r>
            <a:r>
              <a:rPr lang="en-US" altLang="zh-CN"/>
              <a:t>I=I+1</a:t>
            </a:r>
            <a:r>
              <a:rPr lang="zh-CN" altLang="en-US"/>
              <a:t>；而语句</a:t>
            </a:r>
            <a:r>
              <a:rPr lang="en-US" altLang="zh-CN"/>
              <a:t>T</a:t>
            </a:r>
            <a:r>
              <a:rPr lang="en-US" altLang="zh-CN" baseline="-30000"/>
              <a:t>1</a:t>
            </a:r>
            <a:r>
              <a:rPr lang="en-US" altLang="zh-CN"/>
              <a:t>=100*K</a:t>
            </a:r>
            <a:r>
              <a:rPr lang="zh-CN" altLang="en-US"/>
              <a:t>是循环中的不变运算，故可由基本块</a:t>
            </a:r>
            <a:r>
              <a:rPr lang="en-US" altLang="zh-CN"/>
              <a:t>B</a:t>
            </a:r>
            <a:r>
              <a:rPr lang="en-US" altLang="zh-CN" baseline="-30000"/>
              <a:t>2</a:t>
            </a:r>
            <a:r>
              <a:rPr lang="zh-CN" altLang="en-US"/>
              <a:t>外提到基本块</a:t>
            </a:r>
            <a:r>
              <a:rPr lang="en-US" altLang="zh-CN"/>
              <a:t>B</a:t>
            </a:r>
            <a:r>
              <a:rPr lang="en-US" altLang="zh-CN" baseline="-30000"/>
              <a:t>2</a:t>
            </a:r>
            <a:r>
              <a:rPr lang="en-US" altLang="zh-CN"/>
              <a:t>'</a:t>
            </a:r>
            <a:r>
              <a:rPr lang="zh-CN" altLang="en-US"/>
              <a:t>中。最后，经删除归纳变量及代码外提后得到的程序流图如图</a:t>
            </a:r>
            <a:r>
              <a:rPr lang="en-US" altLang="zh-CN"/>
              <a:t>5–21</a:t>
            </a:r>
            <a:r>
              <a:rPr lang="zh-CN" altLang="en-US"/>
              <a:t>所示。</a:t>
            </a:r>
          </a:p>
        </p:txBody>
      </p:sp>
    </p:spTree>
  </p:cSld>
  <p:clrMapOvr>
    <a:masterClrMapping/>
  </p:clrMapOvr>
  <p:transition>
    <p:random/>
  </p:transition>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4">
            <a:extLst>
              <a:ext uri="{FF2B5EF4-FFF2-40B4-BE49-F238E27FC236}">
                <a16:creationId xmlns:a16="http://schemas.microsoft.com/office/drawing/2014/main" id="{40AEA48B-8063-8D00-1D7E-F3EDC3D62110}"/>
              </a:ext>
            </a:extLst>
          </p:cNvPr>
          <p:cNvSpPr txBox="1">
            <a:spLocks noChangeArrowheads="1"/>
          </p:cNvSpPr>
          <p:nvPr/>
        </p:nvSpPr>
        <p:spPr bwMode="auto">
          <a:xfrm>
            <a:off x="1116013" y="614045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5–21  </a:t>
            </a:r>
            <a:r>
              <a:rPr lang="zh-CN" altLang="en-US">
                <a:latin typeface="宋体" panose="02010600030101010101" pitchFamily="2" charset="-122"/>
              </a:rPr>
              <a:t>删除归纳变量及代码外提后的程序流图</a:t>
            </a:r>
            <a:r>
              <a:rPr lang="zh-CN" altLang="en-US"/>
              <a:t> </a:t>
            </a:r>
          </a:p>
        </p:txBody>
      </p:sp>
      <p:pic>
        <p:nvPicPr>
          <p:cNvPr id="102403" name="Picture 5" descr="5-20">
            <a:extLst>
              <a:ext uri="{FF2B5EF4-FFF2-40B4-BE49-F238E27FC236}">
                <a16:creationId xmlns:a16="http://schemas.microsoft.com/office/drawing/2014/main" id="{1C31D2A4-2158-1710-7DD2-7732F3D7B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187325"/>
            <a:ext cx="2827338" cy="583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4">
            <a:extLst>
              <a:ext uri="{FF2B5EF4-FFF2-40B4-BE49-F238E27FC236}">
                <a16:creationId xmlns:a16="http://schemas.microsoft.com/office/drawing/2014/main" id="{13A09B01-83FD-6CD1-C41A-7A5E8EAA8EC5}"/>
              </a:ext>
            </a:extLst>
          </p:cNvPr>
          <p:cNvSpPr txBox="1">
            <a:spLocks noChangeArrowheads="1"/>
          </p:cNvSpPr>
          <p:nvPr/>
        </p:nvSpPr>
        <p:spPr bwMode="auto">
          <a:xfrm>
            <a:off x="198438" y="454025"/>
            <a:ext cx="87661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en-US" altLang="zh-CN" sz="3200" b="1">
                <a:ea typeface="方正宋黑简体" pitchFamily="65" charset="-122"/>
              </a:rPr>
              <a:t>5.3  </a:t>
            </a:r>
            <a:r>
              <a:rPr lang="zh-CN" altLang="en-US" sz="3200" b="1"/>
              <a:t>全局优化概述</a:t>
            </a:r>
            <a:r>
              <a:rPr lang="zh-CN" altLang="en-US"/>
              <a:t> </a:t>
            </a:r>
          </a:p>
          <a:p>
            <a:pPr algn="ctr" eaLnBrk="1" hangingPunct="1">
              <a:lnSpc>
                <a:spcPct val="120000"/>
              </a:lnSpc>
            </a:pPr>
            <a:endParaRPr lang="zh-CN" altLang="en-US"/>
          </a:p>
          <a:p>
            <a:pPr eaLnBrk="1" hangingPunct="1">
              <a:lnSpc>
                <a:spcPct val="120000"/>
              </a:lnSpc>
            </a:pPr>
            <a:r>
              <a:rPr lang="en-US" altLang="zh-CN" b="1"/>
              <a:t>5.3.1  </a:t>
            </a:r>
            <a:r>
              <a:rPr lang="zh-CN" altLang="en-US" b="1"/>
              <a:t>到达</a:t>
            </a:r>
            <a:r>
              <a:rPr lang="en-US" altLang="zh-CN" b="1"/>
              <a:t>-</a:t>
            </a:r>
            <a:r>
              <a:rPr lang="zh-CN" altLang="en-US" b="1"/>
              <a:t>定值与引用</a:t>
            </a:r>
            <a:r>
              <a:rPr lang="en-US" altLang="zh-CN" b="1"/>
              <a:t>-</a:t>
            </a:r>
            <a:r>
              <a:rPr lang="zh-CN" altLang="en-US" b="1"/>
              <a:t>定值链</a:t>
            </a:r>
            <a:endParaRPr lang="zh-CN" altLang="en-US"/>
          </a:p>
          <a:p>
            <a:pPr eaLnBrk="1" hangingPunct="1">
              <a:lnSpc>
                <a:spcPct val="120000"/>
              </a:lnSpc>
            </a:pPr>
            <a:r>
              <a:rPr lang="zh-CN" altLang="en-US">
                <a:latin typeface="宋体" panose="02010600030101010101" pitchFamily="2" charset="-122"/>
              </a:rPr>
              <a:t>     为了进行全局优化，需要分析程序中所有变量的定值（即对变量赋值）和引用之间的关系。首先，我们介绍下面两个重要概念：</a:t>
            </a:r>
          </a:p>
          <a:p>
            <a:pPr eaLnBrk="1" hangingPunct="1">
              <a:lnSpc>
                <a:spcPct val="120000"/>
              </a:lnSpc>
            </a:pPr>
            <a:r>
              <a:rPr lang="zh-CN" altLang="en-US">
                <a:latin typeface="宋体" panose="02010600030101010101" pitchFamily="2" charset="-122"/>
              </a:rPr>
              <a:t>（</a:t>
            </a:r>
            <a:r>
              <a:rPr lang="en-US" altLang="zh-CN">
                <a:latin typeface="宋体" panose="02010600030101010101" pitchFamily="2" charset="-122"/>
              </a:rPr>
              <a:t>1</a:t>
            </a:r>
            <a:r>
              <a:rPr lang="zh-CN" altLang="en-US">
                <a:latin typeface="宋体" panose="02010600030101010101" pitchFamily="2" charset="-122"/>
              </a:rPr>
              <a:t>）到达</a:t>
            </a:r>
            <a:r>
              <a:rPr lang="en-US" altLang="zh-CN">
                <a:latin typeface="宋体" panose="02010600030101010101" pitchFamily="2" charset="-122"/>
              </a:rPr>
              <a:t>-</a:t>
            </a:r>
            <a:r>
              <a:rPr lang="zh-CN" altLang="en-US">
                <a:latin typeface="宋体" panose="02010600030101010101" pitchFamily="2" charset="-122"/>
              </a:rPr>
              <a:t>定值：所谓变量</a:t>
            </a:r>
            <a:r>
              <a:rPr lang="en-US" altLang="zh-CN">
                <a:latin typeface="宋体" panose="02010600030101010101" pitchFamily="2" charset="-122"/>
              </a:rPr>
              <a:t>A</a:t>
            </a:r>
            <a:r>
              <a:rPr lang="zh-CN" altLang="en-US">
                <a:latin typeface="宋体" panose="02010600030101010101" pitchFamily="2" charset="-122"/>
              </a:rPr>
              <a:t>在某点</a:t>
            </a:r>
            <a:r>
              <a:rPr lang="en-US" altLang="zh-CN">
                <a:latin typeface="宋体" panose="02010600030101010101" pitchFamily="2" charset="-122"/>
              </a:rPr>
              <a:t>d</a:t>
            </a:r>
            <a:r>
              <a:rPr lang="zh-CN" altLang="en-US">
                <a:latin typeface="宋体" panose="02010600030101010101" pitchFamily="2" charset="-122"/>
              </a:rPr>
              <a:t>的定值到达另一点</a:t>
            </a:r>
            <a:r>
              <a:rPr lang="en-US" altLang="zh-CN">
                <a:latin typeface="宋体" panose="02010600030101010101" pitchFamily="2" charset="-122"/>
              </a:rPr>
              <a:t>p</a:t>
            </a:r>
            <a:r>
              <a:rPr lang="zh-CN" altLang="en-US">
                <a:latin typeface="宋体" panose="02010600030101010101" pitchFamily="2" charset="-122"/>
              </a:rPr>
              <a:t>，是指程序流图中从</a:t>
            </a:r>
            <a:r>
              <a:rPr lang="en-US" altLang="zh-CN">
                <a:latin typeface="宋体" panose="02010600030101010101" pitchFamily="2" charset="-122"/>
              </a:rPr>
              <a:t>d</a:t>
            </a:r>
            <a:r>
              <a:rPr lang="zh-CN" altLang="en-US">
                <a:latin typeface="宋体" panose="02010600030101010101" pitchFamily="2" charset="-122"/>
              </a:rPr>
              <a:t>有一通路到达</a:t>
            </a:r>
            <a:r>
              <a:rPr lang="en-US" altLang="zh-CN">
                <a:latin typeface="宋体" panose="02010600030101010101" pitchFamily="2" charset="-122"/>
              </a:rPr>
              <a:t>p</a:t>
            </a:r>
            <a:r>
              <a:rPr lang="zh-CN" altLang="en-US">
                <a:latin typeface="宋体" panose="02010600030101010101" pitchFamily="2" charset="-122"/>
              </a:rPr>
              <a:t>且该通路上没有</a:t>
            </a:r>
            <a:r>
              <a:rPr lang="en-US" altLang="zh-CN">
                <a:latin typeface="宋体" panose="02010600030101010101" pitchFamily="2" charset="-122"/>
              </a:rPr>
              <a:t>A</a:t>
            </a:r>
            <a:r>
              <a:rPr lang="zh-CN" altLang="en-US">
                <a:latin typeface="宋体" panose="02010600030101010101" pitchFamily="2" charset="-122"/>
              </a:rPr>
              <a:t>的其它定值。</a:t>
            </a:r>
          </a:p>
          <a:p>
            <a:pPr eaLnBrk="1" hangingPunct="1">
              <a:lnSpc>
                <a:spcPct val="120000"/>
              </a:lnSpc>
            </a:pPr>
            <a:r>
              <a:rPr lang="zh-CN" altLang="en-US">
                <a:latin typeface="宋体" panose="02010600030101010101" pitchFamily="2" charset="-122"/>
              </a:rPr>
              <a:t>（</a:t>
            </a:r>
            <a:r>
              <a:rPr lang="en-US" altLang="zh-CN">
                <a:latin typeface="宋体" panose="02010600030101010101" pitchFamily="2" charset="-122"/>
              </a:rPr>
              <a:t>2</a:t>
            </a:r>
            <a:r>
              <a:rPr lang="zh-CN" altLang="en-US">
                <a:latin typeface="宋体" panose="02010600030101010101" pitchFamily="2" charset="-122"/>
              </a:rPr>
              <a:t>）引用</a:t>
            </a:r>
            <a:r>
              <a:rPr lang="en-US" altLang="zh-CN">
                <a:latin typeface="宋体" panose="02010600030101010101" pitchFamily="2" charset="-122"/>
              </a:rPr>
              <a:t>-</a:t>
            </a:r>
            <a:r>
              <a:rPr lang="zh-CN" altLang="en-US">
                <a:latin typeface="宋体" panose="02010600030101010101" pitchFamily="2" charset="-122"/>
              </a:rPr>
              <a:t>定值链（简称为</a:t>
            </a:r>
            <a:r>
              <a:rPr lang="en-US" altLang="zh-CN">
                <a:latin typeface="宋体" panose="02010600030101010101" pitchFamily="2" charset="-122"/>
              </a:rPr>
              <a:t>ud</a:t>
            </a:r>
            <a:r>
              <a:rPr lang="zh-CN" altLang="en-US">
                <a:latin typeface="宋体" panose="02010600030101010101" pitchFamily="2" charset="-122"/>
              </a:rPr>
              <a:t>链）：假设在程序中某点</a:t>
            </a:r>
            <a:r>
              <a:rPr lang="en-US" altLang="zh-CN">
                <a:latin typeface="宋体" panose="02010600030101010101" pitchFamily="2" charset="-122"/>
              </a:rPr>
              <a:t>p</a:t>
            </a:r>
            <a:r>
              <a:rPr lang="zh-CN" altLang="en-US">
                <a:latin typeface="宋体" panose="02010600030101010101" pitchFamily="2" charset="-122"/>
              </a:rPr>
              <a:t>引用了变量</a:t>
            </a:r>
            <a:r>
              <a:rPr lang="en-US" altLang="zh-CN">
                <a:latin typeface="宋体" panose="02010600030101010101" pitchFamily="2" charset="-122"/>
              </a:rPr>
              <a:t>A</a:t>
            </a:r>
            <a:r>
              <a:rPr lang="zh-CN" altLang="en-US">
                <a:latin typeface="宋体" panose="02010600030101010101" pitchFamily="2" charset="-122"/>
              </a:rPr>
              <a:t>的值，则把能够到达</a:t>
            </a:r>
            <a:r>
              <a:rPr lang="en-US" altLang="zh-CN">
                <a:latin typeface="宋体" panose="02010600030101010101" pitchFamily="2" charset="-122"/>
              </a:rPr>
              <a:t>p</a:t>
            </a:r>
            <a:r>
              <a:rPr lang="zh-CN" altLang="en-US">
                <a:latin typeface="宋体" panose="02010600030101010101" pitchFamily="2" charset="-122"/>
              </a:rPr>
              <a:t>的</a:t>
            </a:r>
            <a:r>
              <a:rPr lang="en-US" altLang="zh-CN">
                <a:latin typeface="宋体" panose="02010600030101010101" pitchFamily="2" charset="-122"/>
              </a:rPr>
              <a:t>A</a:t>
            </a:r>
            <a:r>
              <a:rPr lang="zh-CN" altLang="en-US">
                <a:latin typeface="宋体" panose="02010600030101010101" pitchFamily="2" charset="-122"/>
              </a:rPr>
              <a:t>的所有定值点的全体，称为</a:t>
            </a:r>
            <a:r>
              <a:rPr lang="en-US" altLang="zh-CN">
                <a:latin typeface="宋体" panose="02010600030101010101" pitchFamily="2" charset="-122"/>
              </a:rPr>
              <a:t>A</a:t>
            </a:r>
            <a:r>
              <a:rPr lang="zh-CN" altLang="en-US">
                <a:latin typeface="宋体" panose="02010600030101010101" pitchFamily="2" charset="-122"/>
              </a:rPr>
              <a:t>在引用点</a:t>
            </a:r>
            <a:r>
              <a:rPr lang="en-US" altLang="zh-CN">
                <a:latin typeface="宋体" panose="02010600030101010101" pitchFamily="2" charset="-122"/>
              </a:rPr>
              <a:t>p</a:t>
            </a:r>
            <a:r>
              <a:rPr lang="zh-CN" altLang="en-US">
                <a:latin typeface="宋体" panose="02010600030101010101" pitchFamily="2" charset="-122"/>
              </a:rPr>
              <a:t>的引用</a:t>
            </a:r>
            <a:r>
              <a:rPr lang="en-US" altLang="zh-CN">
                <a:latin typeface="宋体" panose="02010600030101010101" pitchFamily="2" charset="-122"/>
              </a:rPr>
              <a:t>-</a:t>
            </a:r>
            <a:r>
              <a:rPr lang="zh-CN" altLang="en-US">
                <a:latin typeface="宋体" panose="02010600030101010101" pitchFamily="2" charset="-122"/>
              </a:rPr>
              <a:t>定值链。</a:t>
            </a:r>
          </a:p>
          <a:p>
            <a:pPr algn="just" eaLnBrk="1" hangingPunct="1">
              <a:lnSpc>
                <a:spcPct val="120000"/>
              </a:lnSpc>
            </a:pPr>
            <a:r>
              <a:rPr lang="zh-CN" altLang="en-US"/>
              <a:t>　　</a:t>
            </a:r>
          </a:p>
        </p:txBody>
      </p:sp>
    </p:spTree>
  </p:cSld>
  <p:clrMapOvr>
    <a:masterClrMapping/>
  </p:clrMapOvr>
  <p:transition>
    <p:random/>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7" name="Rectangle 3">
            <a:extLst>
              <a:ext uri="{FF2B5EF4-FFF2-40B4-BE49-F238E27FC236}">
                <a16:creationId xmlns:a16="http://schemas.microsoft.com/office/drawing/2014/main" id="{BF9FB43F-4BF5-C8E2-25B5-D02D034598DC}"/>
              </a:ext>
            </a:extLst>
          </p:cNvPr>
          <p:cNvSpPr>
            <a:spLocks noGrp="1" noChangeArrowheads="1"/>
          </p:cNvSpPr>
          <p:nvPr>
            <p:ph type="body" idx="1"/>
          </p:nvPr>
        </p:nvSpPr>
        <p:spPr>
          <a:xfrm>
            <a:off x="647700" y="1196975"/>
            <a:ext cx="7848600" cy="5761038"/>
          </a:xfrm>
        </p:spPr>
        <p:txBody>
          <a:bodyPr/>
          <a:lstStyle/>
          <a:p>
            <a:pPr eaLnBrk="1" hangingPunct="1">
              <a:buFont typeface="Wingdings" panose="05000000000000000000" pitchFamily="2" charset="2"/>
              <a:buNone/>
              <a:defRPr/>
            </a:pPr>
            <a:r>
              <a:rPr lang="en-US" altLang="zh-CN" b="0"/>
              <a:t>      </a:t>
            </a:r>
            <a:r>
              <a:rPr lang="zh-CN" altLang="en-US" b="0"/>
              <a:t>为了求出到达点</a:t>
            </a:r>
            <a:r>
              <a:rPr lang="en-US" altLang="zh-CN" b="0"/>
              <a:t>p</a:t>
            </a:r>
            <a:r>
              <a:rPr lang="zh-CN" altLang="en-US" b="0"/>
              <a:t>的各个变量的所有定值点，我们先对程序中所有基本块</a:t>
            </a:r>
            <a:r>
              <a:rPr lang="en-US" altLang="zh-CN" b="0"/>
              <a:t>B</a:t>
            </a:r>
            <a:r>
              <a:rPr lang="zh-CN" altLang="en-US" b="0"/>
              <a:t>作如下定义：</a:t>
            </a:r>
          </a:p>
          <a:p>
            <a:pPr eaLnBrk="1" hangingPunct="1">
              <a:buFont typeface="Wingdings" panose="05000000000000000000" pitchFamily="2" charset="2"/>
              <a:buNone/>
              <a:defRPr/>
            </a:pPr>
            <a:r>
              <a:rPr lang="zh-CN" altLang="en-US" b="0"/>
              <a:t>      </a:t>
            </a:r>
            <a:r>
              <a:rPr lang="en-US" altLang="zh-CN" b="0"/>
              <a:t>IN[B]    </a:t>
            </a:r>
            <a:r>
              <a:rPr lang="zh-CN" altLang="en-US" b="0"/>
              <a:t>到达基本块</a:t>
            </a:r>
            <a:r>
              <a:rPr lang="en-US" altLang="zh-CN" b="0"/>
              <a:t>B</a:t>
            </a:r>
            <a:r>
              <a:rPr lang="zh-CN" altLang="en-US" b="0"/>
              <a:t>入口之前的各个变量的所有定值点集；</a:t>
            </a:r>
          </a:p>
          <a:p>
            <a:pPr eaLnBrk="1" hangingPunct="1">
              <a:buFont typeface="Wingdings" panose="05000000000000000000" pitchFamily="2" charset="2"/>
              <a:buNone/>
              <a:defRPr/>
            </a:pPr>
            <a:r>
              <a:rPr lang="zh-CN" altLang="en-US" b="0"/>
              <a:t>      </a:t>
            </a:r>
            <a:r>
              <a:rPr lang="en-US" altLang="zh-CN" b="0"/>
              <a:t>OUT[B]  </a:t>
            </a:r>
            <a:r>
              <a:rPr lang="zh-CN" altLang="en-US" b="0"/>
              <a:t>到达基本块</a:t>
            </a:r>
            <a:r>
              <a:rPr lang="en-US" altLang="zh-CN" b="0"/>
              <a:t>B</a:t>
            </a:r>
            <a:r>
              <a:rPr lang="zh-CN" altLang="en-US" b="0"/>
              <a:t>出口之后的各个变量的所有定值点集；</a:t>
            </a:r>
          </a:p>
          <a:p>
            <a:pPr eaLnBrk="1" hangingPunct="1">
              <a:buFont typeface="Wingdings" panose="05000000000000000000" pitchFamily="2" charset="2"/>
              <a:buNone/>
              <a:defRPr/>
            </a:pPr>
            <a:r>
              <a:rPr lang="zh-CN" altLang="en-US" b="0"/>
              <a:t>      </a:t>
            </a:r>
            <a:r>
              <a:rPr lang="en-US" altLang="zh-CN" b="0"/>
              <a:t>GEN[B]  </a:t>
            </a:r>
            <a:r>
              <a:rPr lang="zh-CN" altLang="en-US" b="0"/>
              <a:t>基本块</a:t>
            </a:r>
            <a:r>
              <a:rPr lang="en-US" altLang="zh-CN" b="0"/>
              <a:t>B</a:t>
            </a:r>
            <a:r>
              <a:rPr lang="zh-CN" altLang="en-US" b="0"/>
              <a:t>中定值的并到达</a:t>
            </a:r>
            <a:r>
              <a:rPr lang="en-US" altLang="zh-CN" b="0"/>
              <a:t>B</a:t>
            </a:r>
            <a:r>
              <a:rPr lang="zh-CN" altLang="en-US" b="0"/>
              <a:t>出口之后的所有定值点集；</a:t>
            </a:r>
          </a:p>
          <a:p>
            <a:pPr eaLnBrk="1" hangingPunct="1">
              <a:buFont typeface="Wingdings" panose="05000000000000000000" pitchFamily="2" charset="2"/>
              <a:buNone/>
              <a:defRPr/>
            </a:pPr>
            <a:r>
              <a:rPr lang="zh-CN" altLang="en-US" b="0"/>
              <a:t>      </a:t>
            </a:r>
            <a:r>
              <a:rPr lang="en-US" altLang="zh-CN" b="0"/>
              <a:t>KILL[B] </a:t>
            </a:r>
            <a:r>
              <a:rPr lang="zh-CN" altLang="en-US" b="0"/>
              <a:t>基本块</a:t>
            </a:r>
            <a:r>
              <a:rPr lang="en-US" altLang="zh-CN" b="0"/>
              <a:t>B</a:t>
            </a:r>
            <a:r>
              <a:rPr lang="zh-CN" altLang="en-US" b="0"/>
              <a:t>外满足下述条件的定值点集：这些定值点所定值的变量在</a:t>
            </a:r>
            <a:r>
              <a:rPr lang="en-US" altLang="zh-CN" b="0"/>
              <a:t>B</a:t>
            </a:r>
            <a:r>
              <a:rPr lang="zh-CN" altLang="en-US" b="0"/>
              <a:t>中已被重新定值。</a:t>
            </a:r>
          </a:p>
          <a:p>
            <a:pPr eaLnBrk="1" hangingPunct="1">
              <a:buFont typeface="Wingdings" panose="05000000000000000000" pitchFamily="2" charset="2"/>
              <a:buNone/>
              <a:defRPr/>
            </a:pPr>
            <a:r>
              <a:rPr lang="zh-CN" altLang="en-US" b="0"/>
              <a:t>    也即，</a:t>
            </a:r>
            <a:r>
              <a:rPr lang="en-US" altLang="zh-CN" b="0"/>
              <a:t>GEN[B] </a:t>
            </a:r>
            <a:r>
              <a:rPr lang="zh-CN" altLang="en-US" b="0"/>
              <a:t>为基本块</a:t>
            </a:r>
            <a:r>
              <a:rPr lang="en-US" altLang="zh-CN" b="0"/>
              <a:t>B</a:t>
            </a:r>
            <a:r>
              <a:rPr lang="zh-CN" altLang="en-US" b="0"/>
              <a:t>所</a:t>
            </a:r>
            <a:r>
              <a:rPr lang="zh-CN" altLang="en-US" b="0">
                <a:latin typeface="Arial"/>
              </a:rPr>
              <a:t>“</a:t>
            </a:r>
            <a:r>
              <a:rPr lang="zh-CN" altLang="en-US" b="0"/>
              <a:t>生成</a:t>
            </a:r>
            <a:r>
              <a:rPr lang="zh-CN" altLang="en-US" b="0">
                <a:latin typeface="Arial"/>
              </a:rPr>
              <a:t>”</a:t>
            </a:r>
            <a:r>
              <a:rPr lang="zh-CN" altLang="en-US" b="0"/>
              <a:t>的定值点集，</a:t>
            </a:r>
            <a:r>
              <a:rPr lang="en-US" altLang="zh-CN" b="0"/>
              <a:t>KILL[B] </a:t>
            </a:r>
            <a:r>
              <a:rPr lang="zh-CN" altLang="en-US" b="0"/>
              <a:t>为被基本块</a:t>
            </a:r>
            <a:r>
              <a:rPr lang="en-US" altLang="zh-CN" b="0"/>
              <a:t>B</a:t>
            </a:r>
            <a:r>
              <a:rPr lang="en-US" altLang="zh-CN" b="0">
                <a:latin typeface="Arial"/>
              </a:rPr>
              <a:t>“</a:t>
            </a:r>
            <a:r>
              <a:rPr lang="zh-CN" altLang="en-US" b="0"/>
              <a:t>注销</a:t>
            </a:r>
            <a:r>
              <a:rPr lang="zh-CN" altLang="en-US" b="0">
                <a:latin typeface="Arial"/>
              </a:rPr>
              <a:t>”</a:t>
            </a:r>
            <a:r>
              <a:rPr lang="zh-CN" altLang="en-US" b="0"/>
              <a:t>的定值点集；</a:t>
            </a:r>
            <a:r>
              <a:rPr lang="en-US" altLang="zh-CN" b="0"/>
              <a:t>GEN[B] </a:t>
            </a:r>
            <a:r>
              <a:rPr lang="zh-CN" altLang="en-US" b="0"/>
              <a:t>和</a:t>
            </a:r>
            <a:r>
              <a:rPr lang="en-US" altLang="zh-CN" b="0"/>
              <a:t>KILL[B] </a:t>
            </a:r>
            <a:r>
              <a:rPr lang="zh-CN" altLang="en-US" b="0"/>
              <a:t>均可从给定的程序流图直接求出。</a:t>
            </a:r>
          </a:p>
        </p:txBody>
      </p:sp>
    </p:spTree>
  </p:cSld>
  <p:clrMapOvr>
    <a:masterClrMapping/>
  </p:clrMapOvr>
  <p:transition>
    <p:random/>
  </p:transition>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1" name="Rectangle 3">
            <a:extLst>
              <a:ext uri="{FF2B5EF4-FFF2-40B4-BE49-F238E27FC236}">
                <a16:creationId xmlns:a16="http://schemas.microsoft.com/office/drawing/2014/main" id="{D3AF0C2F-320D-92ED-B78F-8AD4BD3DBEFD}"/>
              </a:ext>
            </a:extLst>
          </p:cNvPr>
          <p:cNvSpPr>
            <a:spLocks noGrp="1" noChangeArrowheads="1"/>
          </p:cNvSpPr>
          <p:nvPr>
            <p:ph type="body" idx="1"/>
          </p:nvPr>
        </p:nvSpPr>
        <p:spPr/>
        <p:txBody>
          <a:bodyPr/>
          <a:lstStyle/>
          <a:p>
            <a:pPr eaLnBrk="1" hangingPunct="1">
              <a:lnSpc>
                <a:spcPct val="120000"/>
              </a:lnSpc>
              <a:buFont typeface="Wingdings" panose="05000000000000000000" pitchFamily="2" charset="2"/>
              <a:buNone/>
              <a:defRPr/>
            </a:pPr>
            <a:r>
              <a:rPr lang="en-US" altLang="zh-CN" b="0">
                <a:latin typeface="宋体" pitchFamily="2" charset="-122"/>
              </a:rPr>
              <a:t>      </a:t>
            </a:r>
            <a:r>
              <a:rPr lang="zh-CN" altLang="en-US" b="0"/>
              <a:t>我们先对程序中的所有基本块</a:t>
            </a:r>
            <a:r>
              <a:rPr lang="en-US" altLang="zh-CN" b="0"/>
              <a:t>B</a:t>
            </a:r>
            <a:r>
              <a:rPr lang="zh-CN" altLang="en-US" b="0"/>
              <a:t>求出其</a:t>
            </a:r>
            <a:r>
              <a:rPr lang="en-US" altLang="zh-CN" b="0"/>
              <a:t>IN[B]</a:t>
            </a:r>
            <a:r>
              <a:rPr lang="zh-CN" altLang="en-US" b="0"/>
              <a:t>；一旦求出所有基本块</a:t>
            </a:r>
            <a:r>
              <a:rPr lang="en-US" altLang="zh-CN" b="0"/>
              <a:t>B</a:t>
            </a:r>
            <a:r>
              <a:rPr lang="zh-CN" altLang="en-US" b="0"/>
              <a:t>的</a:t>
            </a:r>
            <a:r>
              <a:rPr lang="en-US" altLang="zh-CN" b="0"/>
              <a:t>IN[B]</a:t>
            </a:r>
            <a:r>
              <a:rPr lang="zh-CN" altLang="en-US" b="0"/>
              <a:t>，就可按下述规则求出到达</a:t>
            </a:r>
            <a:r>
              <a:rPr lang="en-US" altLang="zh-CN" b="0"/>
              <a:t>B</a:t>
            </a:r>
            <a:r>
              <a:rPr lang="zh-CN" altLang="en-US" b="0"/>
              <a:t>中某点</a:t>
            </a:r>
            <a:r>
              <a:rPr lang="en-US" altLang="zh-CN" b="0"/>
              <a:t>p</a:t>
            </a:r>
            <a:r>
              <a:rPr lang="zh-CN" altLang="en-US" b="0"/>
              <a:t>的任一变量</a:t>
            </a:r>
            <a:r>
              <a:rPr lang="en-US" altLang="zh-CN" b="0"/>
              <a:t>A</a:t>
            </a:r>
            <a:r>
              <a:rPr lang="zh-CN" altLang="en-US" b="0"/>
              <a:t>的所有定值点：</a:t>
            </a:r>
          </a:p>
          <a:p>
            <a:pPr eaLnBrk="1" hangingPunct="1">
              <a:lnSpc>
                <a:spcPct val="120000"/>
              </a:lnSpc>
              <a:buFont typeface="Wingdings" panose="05000000000000000000" pitchFamily="2" charset="2"/>
              <a:buNone/>
              <a:defRPr/>
            </a:pPr>
            <a:r>
              <a:rPr lang="zh-CN" altLang="en-US" b="0"/>
              <a:t>（</a:t>
            </a:r>
            <a:r>
              <a:rPr lang="en-US" altLang="zh-CN" b="0"/>
              <a:t>1</a:t>
            </a:r>
            <a:r>
              <a:rPr lang="zh-CN" altLang="en-US" b="0"/>
              <a:t>）如果</a:t>
            </a:r>
            <a:r>
              <a:rPr lang="en-US" altLang="zh-CN" b="0"/>
              <a:t>B</a:t>
            </a:r>
            <a:r>
              <a:rPr lang="zh-CN" altLang="en-US" b="0"/>
              <a:t>中</a:t>
            </a:r>
            <a:r>
              <a:rPr lang="en-US" altLang="zh-CN" b="0"/>
              <a:t>p</a:t>
            </a:r>
            <a:r>
              <a:rPr lang="zh-CN" altLang="en-US" b="0"/>
              <a:t>的前面有</a:t>
            </a:r>
            <a:r>
              <a:rPr lang="en-US" altLang="zh-CN" b="0"/>
              <a:t>A</a:t>
            </a:r>
            <a:r>
              <a:rPr lang="zh-CN" altLang="en-US" b="0"/>
              <a:t>的定值，则到达</a:t>
            </a:r>
            <a:r>
              <a:rPr lang="en-US" altLang="zh-CN" b="0"/>
              <a:t>p</a:t>
            </a:r>
            <a:r>
              <a:rPr lang="zh-CN" altLang="en-US" b="0"/>
              <a:t>的定值点是唯一的，它就是与</a:t>
            </a:r>
            <a:r>
              <a:rPr lang="en-US" altLang="zh-CN" b="0"/>
              <a:t>p</a:t>
            </a:r>
            <a:r>
              <a:rPr lang="zh-CN" altLang="en-US" b="0"/>
              <a:t>最靠近的那个</a:t>
            </a:r>
            <a:r>
              <a:rPr lang="en-US" altLang="zh-CN" b="0"/>
              <a:t>A</a:t>
            </a:r>
            <a:r>
              <a:rPr lang="zh-CN" altLang="en-US" b="0"/>
              <a:t>的定值点；</a:t>
            </a:r>
          </a:p>
          <a:p>
            <a:pPr eaLnBrk="1" hangingPunct="1">
              <a:lnSpc>
                <a:spcPct val="120000"/>
              </a:lnSpc>
              <a:buFont typeface="Wingdings" panose="05000000000000000000" pitchFamily="2" charset="2"/>
              <a:buNone/>
              <a:defRPr/>
            </a:pPr>
            <a:r>
              <a:rPr lang="zh-CN" altLang="en-US" b="0"/>
              <a:t>（</a:t>
            </a:r>
            <a:r>
              <a:rPr lang="en-US" altLang="zh-CN" b="0"/>
              <a:t>2</a:t>
            </a:r>
            <a:r>
              <a:rPr lang="zh-CN" altLang="en-US" b="0"/>
              <a:t>）如果</a:t>
            </a:r>
            <a:r>
              <a:rPr lang="en-US" altLang="zh-CN" b="0"/>
              <a:t>B</a:t>
            </a:r>
            <a:r>
              <a:rPr lang="zh-CN" altLang="en-US" b="0"/>
              <a:t>中</a:t>
            </a:r>
            <a:r>
              <a:rPr lang="en-US" altLang="zh-CN" b="0"/>
              <a:t>p</a:t>
            </a:r>
            <a:r>
              <a:rPr lang="zh-CN" altLang="en-US" b="0"/>
              <a:t>的前面没有</a:t>
            </a:r>
            <a:r>
              <a:rPr lang="en-US" altLang="zh-CN" b="0"/>
              <a:t>A</a:t>
            </a:r>
            <a:r>
              <a:rPr lang="zh-CN" altLang="en-US" b="0"/>
              <a:t>的定值，则到达</a:t>
            </a:r>
            <a:r>
              <a:rPr lang="en-US" altLang="zh-CN" b="0"/>
              <a:t>p</a:t>
            </a:r>
            <a:r>
              <a:rPr lang="zh-CN" altLang="en-US" b="0"/>
              <a:t>的</a:t>
            </a:r>
            <a:r>
              <a:rPr lang="en-US" altLang="zh-CN" b="0"/>
              <a:t>A</a:t>
            </a:r>
            <a:r>
              <a:rPr lang="zh-CN" altLang="en-US" b="0"/>
              <a:t>的所有定值点就是</a:t>
            </a:r>
            <a:r>
              <a:rPr lang="en-US" altLang="zh-CN" b="0"/>
              <a:t>IN[B] </a:t>
            </a:r>
            <a:r>
              <a:rPr lang="zh-CN" altLang="en-US" b="0"/>
              <a:t>中</a:t>
            </a:r>
            <a:r>
              <a:rPr lang="en-US" altLang="zh-CN" b="0"/>
              <a:t>A</a:t>
            </a:r>
            <a:r>
              <a:rPr lang="zh-CN" altLang="en-US" b="0"/>
              <a:t>的那些定值点。</a:t>
            </a:r>
          </a:p>
        </p:txBody>
      </p:sp>
    </p:spTree>
  </p:cSld>
  <p:clrMapOvr>
    <a:masterClrMapping/>
  </p:clrMapOvr>
  <p:transition>
    <p:random/>
  </p:transition>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19A2A91-2D82-785C-A25B-9376FC60160F}"/>
              </a:ext>
            </a:extLst>
          </p:cNvPr>
          <p:cNvSpPr>
            <a:spLocks noGrp="1" noChangeArrowheads="1"/>
          </p:cNvSpPr>
          <p:nvPr>
            <p:ph type="title"/>
          </p:nvPr>
        </p:nvSpPr>
        <p:spPr/>
        <p:txBody>
          <a:bodyPr/>
          <a:lstStyle/>
          <a:p>
            <a:pPr eaLnBrk="1" hangingPunct="1"/>
            <a:endParaRPr lang="zh-CN" altLang="zh-CN"/>
          </a:p>
        </p:txBody>
      </p:sp>
      <p:sp>
        <p:nvSpPr>
          <p:cNvPr id="1124355" name="Rectangle 3">
            <a:extLst>
              <a:ext uri="{FF2B5EF4-FFF2-40B4-BE49-F238E27FC236}">
                <a16:creationId xmlns:a16="http://schemas.microsoft.com/office/drawing/2014/main" id="{356336D0-F4FE-9C76-DBC6-342C2B01B44A}"/>
              </a:ext>
            </a:extLst>
          </p:cNvPr>
          <p:cNvSpPr>
            <a:spLocks noGrp="1" noChangeArrowheads="1"/>
          </p:cNvSpPr>
          <p:nvPr>
            <p:ph type="body" idx="1"/>
          </p:nvPr>
        </p:nvSpPr>
        <p:spPr>
          <a:xfrm>
            <a:off x="647700" y="1196975"/>
            <a:ext cx="7848600" cy="5400675"/>
          </a:xfrm>
        </p:spPr>
        <p:txBody>
          <a:bodyPr/>
          <a:lstStyle/>
          <a:p>
            <a:pPr eaLnBrk="1" hangingPunct="1">
              <a:lnSpc>
                <a:spcPct val="120000"/>
              </a:lnSpc>
              <a:buFont typeface="Wingdings" panose="05000000000000000000" pitchFamily="2" charset="2"/>
              <a:buNone/>
              <a:defRPr/>
            </a:pPr>
            <a:r>
              <a:rPr lang="zh-CN" altLang="en-US" b="0"/>
              <a:t>怎样求得</a:t>
            </a:r>
            <a:r>
              <a:rPr lang="en-US" altLang="zh-CN" b="0"/>
              <a:t>IN[B] </a:t>
            </a:r>
            <a:r>
              <a:rPr lang="zh-CN" altLang="en-US" b="0"/>
              <a:t>和</a:t>
            </a:r>
            <a:r>
              <a:rPr lang="en-US" altLang="zh-CN" b="0"/>
              <a:t>OUT[B] </a:t>
            </a:r>
            <a:r>
              <a:rPr lang="zh-CN" altLang="en-US" b="0"/>
              <a:t>呢？</a:t>
            </a:r>
          </a:p>
          <a:p>
            <a:pPr eaLnBrk="1" hangingPunct="1">
              <a:lnSpc>
                <a:spcPct val="120000"/>
              </a:lnSpc>
              <a:buFont typeface="Wingdings" panose="05000000000000000000" pitchFamily="2" charset="2"/>
              <a:buNone/>
              <a:defRPr/>
            </a:pPr>
            <a:r>
              <a:rPr lang="zh-CN" altLang="en-US" b="0"/>
              <a:t>对于</a:t>
            </a:r>
            <a:r>
              <a:rPr lang="en-US" altLang="zh-CN" b="0"/>
              <a:t>OUT[B] </a:t>
            </a:r>
            <a:r>
              <a:rPr lang="zh-CN" altLang="en-US" b="0"/>
              <a:t>容易看出：</a:t>
            </a:r>
          </a:p>
          <a:p>
            <a:pPr eaLnBrk="1" hangingPunct="1">
              <a:lnSpc>
                <a:spcPct val="120000"/>
              </a:lnSpc>
              <a:buFont typeface="Wingdings" panose="05000000000000000000" pitchFamily="2" charset="2"/>
              <a:buNone/>
              <a:defRPr/>
            </a:pPr>
            <a:r>
              <a:rPr lang="zh-CN" altLang="en-US" b="0"/>
              <a:t>（</a:t>
            </a:r>
            <a:r>
              <a:rPr lang="en-US" altLang="zh-CN" b="0"/>
              <a:t>1</a:t>
            </a:r>
            <a:r>
              <a:rPr lang="zh-CN" altLang="en-US" b="0"/>
              <a:t>）如果定值点</a:t>
            </a:r>
            <a:r>
              <a:rPr lang="en-US" altLang="zh-CN" b="0"/>
              <a:t>d</a:t>
            </a:r>
            <a:r>
              <a:rPr lang="zh-CN" altLang="en-US" b="0"/>
              <a:t>在</a:t>
            </a:r>
            <a:r>
              <a:rPr lang="en-US" altLang="zh-CN" b="0"/>
              <a:t>GEN[B] </a:t>
            </a:r>
            <a:r>
              <a:rPr lang="zh-CN" altLang="en-US" b="0"/>
              <a:t>中，那么它一定也在</a:t>
            </a:r>
            <a:r>
              <a:rPr lang="en-US" altLang="zh-CN" b="0"/>
              <a:t>OUT[B] </a:t>
            </a:r>
            <a:r>
              <a:rPr lang="zh-CN" altLang="en-US" b="0"/>
              <a:t>中；</a:t>
            </a:r>
          </a:p>
          <a:p>
            <a:pPr eaLnBrk="1" hangingPunct="1">
              <a:lnSpc>
                <a:spcPct val="120000"/>
              </a:lnSpc>
              <a:buFont typeface="Wingdings" panose="05000000000000000000" pitchFamily="2" charset="2"/>
              <a:buNone/>
              <a:defRPr/>
            </a:pPr>
            <a:r>
              <a:rPr lang="zh-CN" altLang="en-US" b="0"/>
              <a:t>（</a:t>
            </a:r>
            <a:r>
              <a:rPr lang="en-US" altLang="zh-CN" b="0"/>
              <a:t>2</a:t>
            </a:r>
            <a:r>
              <a:rPr lang="zh-CN" altLang="en-US" b="0"/>
              <a:t>）如果某定值点</a:t>
            </a:r>
            <a:r>
              <a:rPr lang="en-US" altLang="zh-CN" b="0"/>
              <a:t>d</a:t>
            </a:r>
            <a:r>
              <a:rPr lang="zh-CN" altLang="en-US" b="0"/>
              <a:t>在</a:t>
            </a:r>
            <a:r>
              <a:rPr lang="en-US" altLang="zh-CN" b="0"/>
              <a:t>IN[B] </a:t>
            </a:r>
            <a:r>
              <a:rPr lang="zh-CN" altLang="en-US" b="0"/>
              <a:t>中且被</a:t>
            </a:r>
            <a:r>
              <a:rPr lang="en-US" altLang="zh-CN" b="0"/>
              <a:t>d</a:t>
            </a:r>
            <a:r>
              <a:rPr lang="zh-CN" altLang="en-US" b="0"/>
              <a:t>定值的变量在</a:t>
            </a:r>
            <a:r>
              <a:rPr lang="en-US" altLang="zh-CN" b="0"/>
              <a:t>B</a:t>
            </a:r>
            <a:r>
              <a:rPr lang="zh-CN" altLang="en-US" b="0"/>
              <a:t>中没有被重新定值，则</a:t>
            </a:r>
            <a:r>
              <a:rPr lang="en-US" altLang="zh-CN" b="0"/>
              <a:t>d</a:t>
            </a:r>
            <a:r>
              <a:rPr lang="zh-CN" altLang="en-US" b="0"/>
              <a:t>也在</a:t>
            </a:r>
            <a:r>
              <a:rPr lang="en-US" altLang="zh-CN" b="0"/>
              <a:t>OUT[B] </a:t>
            </a:r>
            <a:r>
              <a:rPr lang="zh-CN" altLang="en-US" b="0"/>
              <a:t>中；</a:t>
            </a:r>
          </a:p>
          <a:p>
            <a:pPr eaLnBrk="1" hangingPunct="1">
              <a:lnSpc>
                <a:spcPct val="120000"/>
              </a:lnSpc>
              <a:buFont typeface="Wingdings" panose="05000000000000000000" pitchFamily="2" charset="2"/>
              <a:buNone/>
              <a:defRPr/>
            </a:pPr>
            <a:r>
              <a:rPr lang="zh-CN" altLang="en-US" b="0"/>
              <a:t>（</a:t>
            </a:r>
            <a:r>
              <a:rPr lang="en-US" altLang="zh-CN" b="0"/>
              <a:t>3</a:t>
            </a:r>
            <a:r>
              <a:rPr lang="zh-CN" altLang="en-US" b="0"/>
              <a:t>）除（</a:t>
            </a:r>
            <a:r>
              <a:rPr lang="en-US" altLang="zh-CN" b="0"/>
              <a:t>1</a:t>
            </a:r>
            <a:r>
              <a:rPr lang="zh-CN" altLang="en-US" b="0"/>
              <a:t>）、（</a:t>
            </a:r>
            <a:r>
              <a:rPr lang="en-US" altLang="zh-CN" b="0"/>
              <a:t>2</a:t>
            </a:r>
            <a:r>
              <a:rPr lang="zh-CN" altLang="en-US" b="0"/>
              <a:t>）外没有其它定值点</a:t>
            </a:r>
            <a:r>
              <a:rPr lang="en-US" altLang="zh-CN" b="0"/>
              <a:t>d</a:t>
            </a:r>
            <a:r>
              <a:rPr lang="zh-CN" altLang="en-US" b="0"/>
              <a:t>能够到达</a:t>
            </a:r>
            <a:r>
              <a:rPr lang="en-US" altLang="zh-CN" b="0"/>
              <a:t>B</a:t>
            </a:r>
            <a:r>
              <a:rPr lang="zh-CN" altLang="en-US" b="0"/>
              <a:t>的出口之后，即</a:t>
            </a:r>
            <a:r>
              <a:rPr lang="en-US" altLang="zh-CN" b="0"/>
              <a:t>dOUT[B]</a:t>
            </a:r>
            <a:r>
              <a:rPr lang="zh-CN" altLang="en-US" b="0"/>
              <a:t>。</a:t>
            </a:r>
          </a:p>
          <a:p>
            <a:pPr eaLnBrk="1" hangingPunct="1">
              <a:lnSpc>
                <a:spcPct val="120000"/>
              </a:lnSpc>
              <a:buFont typeface="Wingdings" panose="05000000000000000000" pitchFamily="2" charset="2"/>
              <a:buNone/>
              <a:defRPr/>
            </a:pPr>
            <a:r>
              <a:rPr lang="zh-CN" altLang="en-US" b="0"/>
              <a:t>       对于</a:t>
            </a:r>
            <a:r>
              <a:rPr lang="en-US" altLang="zh-CN" b="0"/>
              <a:t>IN[B] </a:t>
            </a:r>
            <a:r>
              <a:rPr lang="zh-CN" altLang="en-US" b="0"/>
              <a:t>可以看出：某定值点</a:t>
            </a:r>
            <a:r>
              <a:rPr lang="en-US" altLang="zh-CN" b="0"/>
              <a:t>d</a:t>
            </a:r>
            <a:r>
              <a:rPr lang="zh-CN" altLang="en-US" b="0"/>
              <a:t>到达基本块</a:t>
            </a:r>
            <a:r>
              <a:rPr lang="en-US" altLang="zh-CN" b="0"/>
              <a:t>B</a:t>
            </a:r>
            <a:r>
              <a:rPr lang="zh-CN" altLang="en-US" b="0"/>
              <a:t>的入口之前，当且仅当它到达</a:t>
            </a:r>
            <a:r>
              <a:rPr lang="en-US" altLang="zh-CN" b="0"/>
              <a:t>B</a:t>
            </a:r>
            <a:r>
              <a:rPr lang="zh-CN" altLang="en-US" b="0"/>
              <a:t>的某一前驱基本块的出口之后。</a:t>
            </a:r>
          </a:p>
        </p:txBody>
      </p:sp>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FC62340B-EF0C-5711-0B09-EC790127F057}"/>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52227" name="AutoShape 3">
            <a:extLst>
              <a:ext uri="{FF2B5EF4-FFF2-40B4-BE49-F238E27FC236}">
                <a16:creationId xmlns:a16="http://schemas.microsoft.com/office/drawing/2014/main" id="{4D5636CB-7981-13A3-8C42-F701E00B4BBF}"/>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52228" name="Text Box 4">
            <a:extLst>
              <a:ext uri="{FF2B5EF4-FFF2-40B4-BE49-F238E27FC236}">
                <a16:creationId xmlns:a16="http://schemas.microsoft.com/office/drawing/2014/main" id="{3544CA01-B437-DB16-6678-2940C5DA6BB8}"/>
              </a:ext>
            </a:extLst>
          </p:cNvPr>
          <p:cNvSpPr txBox="1">
            <a:spLocks noChangeArrowheads="1"/>
          </p:cNvSpPr>
          <p:nvPr/>
        </p:nvSpPr>
        <p:spPr bwMode="auto">
          <a:xfrm>
            <a:off x="762000" y="13716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t>化简由例</a:t>
            </a:r>
            <a:r>
              <a:rPr lang="en-US" altLang="zh-CN" sz="2400" b="1" u="none"/>
              <a:t>2.8</a:t>
            </a:r>
            <a:r>
              <a:rPr lang="zh-CN" altLang="en-US" sz="2400" b="1" u="none"/>
              <a:t>得到的</a:t>
            </a:r>
            <a:r>
              <a:rPr lang="en-US" altLang="zh-CN" sz="2400" b="1" u="none"/>
              <a:t>DFA</a:t>
            </a:r>
            <a:endParaRPr lang="en-US" altLang="zh-CN" b="1" u="none"/>
          </a:p>
        </p:txBody>
      </p:sp>
      <p:sp>
        <p:nvSpPr>
          <p:cNvPr id="52229" name="Text Box 5">
            <a:extLst>
              <a:ext uri="{FF2B5EF4-FFF2-40B4-BE49-F238E27FC236}">
                <a16:creationId xmlns:a16="http://schemas.microsoft.com/office/drawing/2014/main" id="{0FA3CECA-FD96-8EBC-E841-4C8A44B576DD}"/>
              </a:ext>
            </a:extLst>
          </p:cNvPr>
          <p:cNvSpPr txBox="1">
            <a:spLocks noChangeArrowheads="1"/>
          </p:cNvSpPr>
          <p:nvPr/>
        </p:nvSpPr>
        <p:spPr bwMode="auto">
          <a:xfrm>
            <a:off x="228600" y="2384425"/>
            <a:ext cx="88392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u="none"/>
              <a:t>（</a:t>
            </a:r>
            <a:r>
              <a:rPr lang="en-US" altLang="zh-CN" sz="2000" u="none"/>
              <a:t>1</a:t>
            </a:r>
            <a:r>
              <a:rPr lang="zh-CN" altLang="en-US" sz="2000" u="none"/>
              <a:t>）首先将状态集</a:t>
            </a:r>
            <a:r>
              <a:rPr lang="en-US" altLang="zh-CN" sz="2000" u="none"/>
              <a:t>S={0,</a:t>
            </a:r>
            <a:r>
              <a:rPr lang="da-DK" altLang="zh-CN" sz="2000" u="none"/>
              <a:t> </a:t>
            </a:r>
            <a:r>
              <a:rPr lang="en-US" altLang="zh-CN" sz="2000" u="none"/>
              <a:t>1,</a:t>
            </a:r>
            <a:r>
              <a:rPr lang="da-DK" altLang="zh-CN" sz="2000" u="none"/>
              <a:t> </a:t>
            </a:r>
            <a:r>
              <a:rPr lang="en-US" altLang="zh-CN" sz="2000" u="none"/>
              <a:t>2,</a:t>
            </a:r>
            <a:r>
              <a:rPr lang="da-DK" altLang="zh-CN" sz="2000" u="none"/>
              <a:t> </a:t>
            </a:r>
            <a:r>
              <a:rPr lang="en-US" altLang="zh-CN" sz="2000" u="none"/>
              <a:t>3,</a:t>
            </a:r>
            <a:r>
              <a:rPr lang="da-DK" altLang="zh-CN" sz="2000" u="none"/>
              <a:t> </a:t>
            </a:r>
            <a:r>
              <a:rPr lang="en-US" altLang="zh-CN" sz="2000" u="none"/>
              <a:t>4,</a:t>
            </a:r>
            <a:r>
              <a:rPr lang="da-DK" altLang="zh-CN" sz="2000" u="none"/>
              <a:t> </a:t>
            </a:r>
            <a:r>
              <a:rPr lang="en-US" altLang="zh-CN" sz="2000" u="none"/>
              <a:t>5,</a:t>
            </a:r>
            <a:r>
              <a:rPr lang="da-DK" altLang="zh-CN" sz="2000" u="none"/>
              <a:t> </a:t>
            </a:r>
            <a:r>
              <a:rPr lang="en-US" altLang="zh-CN" sz="2000" u="none"/>
              <a:t>6}</a:t>
            </a:r>
            <a:r>
              <a:rPr lang="zh-CN" altLang="en-US" sz="2000" u="none"/>
              <a:t>划分为终态集</a:t>
            </a:r>
            <a:r>
              <a:rPr lang="en-US" altLang="zh-CN" sz="2000" u="none"/>
              <a:t>{3,</a:t>
            </a:r>
            <a:r>
              <a:rPr lang="da-DK" altLang="zh-CN" sz="2000" u="none"/>
              <a:t> </a:t>
            </a:r>
            <a:r>
              <a:rPr lang="en-US" altLang="zh-CN" sz="2000" u="none"/>
              <a:t>4,</a:t>
            </a:r>
            <a:r>
              <a:rPr lang="da-DK" altLang="zh-CN" sz="2000" u="none"/>
              <a:t> </a:t>
            </a:r>
            <a:r>
              <a:rPr lang="en-US" altLang="zh-CN" sz="2000" u="none"/>
              <a:t>5,</a:t>
            </a:r>
            <a:r>
              <a:rPr lang="da-DK" altLang="zh-CN" sz="2000" u="none"/>
              <a:t> </a:t>
            </a:r>
            <a:r>
              <a:rPr lang="en-US" altLang="zh-CN" sz="2000" u="none"/>
              <a:t>6}</a:t>
            </a:r>
            <a:r>
              <a:rPr lang="zh-CN" altLang="en-US" sz="2000" u="none"/>
              <a:t>和非终态集</a:t>
            </a:r>
            <a:r>
              <a:rPr lang="en-US" altLang="zh-CN" sz="2000" u="none"/>
              <a:t>{0,</a:t>
            </a:r>
            <a:r>
              <a:rPr lang="da-DK" altLang="zh-CN" sz="2000" u="none"/>
              <a:t> </a:t>
            </a:r>
            <a:r>
              <a:rPr lang="en-US" altLang="zh-CN" sz="2000" u="none"/>
              <a:t>1,</a:t>
            </a:r>
            <a:r>
              <a:rPr lang="da-DK" altLang="zh-CN" sz="2000" u="none"/>
              <a:t> </a:t>
            </a:r>
            <a:r>
              <a:rPr lang="en-US" altLang="zh-CN" sz="2000" u="none"/>
              <a:t>2}</a:t>
            </a:r>
            <a:r>
              <a:rPr lang="zh-CN" altLang="en-US" sz="2000" u="none"/>
              <a:t>。</a:t>
            </a:r>
          </a:p>
          <a:p>
            <a:pPr eaLnBrk="1" hangingPunct="1">
              <a:lnSpc>
                <a:spcPct val="120000"/>
              </a:lnSpc>
            </a:pPr>
            <a:r>
              <a:rPr lang="zh-CN" altLang="en-US" sz="2000" u="none"/>
              <a:t>（</a:t>
            </a:r>
            <a:r>
              <a:rPr lang="en-US" altLang="zh-CN" sz="2000" u="none"/>
              <a:t>2</a:t>
            </a:r>
            <a:r>
              <a:rPr lang="zh-CN" altLang="en-US" sz="2000" u="none"/>
              <a:t>）考察</a:t>
            </a:r>
            <a:r>
              <a:rPr lang="en-US" altLang="zh-CN" sz="2000" u="none"/>
              <a:t>{0, 1, 2}a</a:t>
            </a:r>
            <a:r>
              <a:rPr lang="zh-CN" altLang="en-US" sz="2000" u="none"/>
              <a:t>：因</a:t>
            </a:r>
            <a:r>
              <a:rPr lang="en-US" altLang="zh-CN" sz="2000" u="none"/>
              <a:t>0a=2a={1}</a:t>
            </a:r>
            <a:r>
              <a:rPr lang="zh-CN" altLang="en-US" sz="2000" u="none"/>
              <a:t>，而</a:t>
            </a:r>
            <a:r>
              <a:rPr lang="en-US" altLang="zh-CN" sz="2000" u="none"/>
              <a:t>1a={3}</a:t>
            </a:r>
            <a:r>
              <a:rPr lang="zh-CN" altLang="en-US" sz="2000" u="none"/>
              <a:t>，分属于非终态集和终态集，故将</a:t>
            </a:r>
            <a:r>
              <a:rPr lang="en-US" altLang="zh-CN" sz="2000" u="none"/>
              <a:t>{0, 1, 2}</a:t>
            </a:r>
            <a:r>
              <a:rPr lang="zh-CN" altLang="en-US" sz="2000" u="none"/>
              <a:t>划分为</a:t>
            </a:r>
            <a:r>
              <a:rPr lang="en-US" altLang="zh-CN" sz="2000" u="none"/>
              <a:t>{0, 2}</a:t>
            </a:r>
            <a:r>
              <a:rPr lang="zh-CN" altLang="en-US" sz="2000" u="none"/>
              <a:t>和</a:t>
            </a:r>
            <a:r>
              <a:rPr lang="en-US" altLang="zh-CN" sz="2000" u="none"/>
              <a:t>{1}</a:t>
            </a:r>
            <a:r>
              <a:rPr lang="zh-CN" altLang="en-US" sz="2000" u="none"/>
              <a:t>。</a:t>
            </a:r>
          </a:p>
          <a:p>
            <a:pPr eaLnBrk="1" hangingPunct="1">
              <a:lnSpc>
                <a:spcPct val="120000"/>
              </a:lnSpc>
            </a:pPr>
            <a:r>
              <a:rPr lang="zh-CN" altLang="en-US" sz="2000" u="none"/>
              <a:t>（</a:t>
            </a:r>
            <a:r>
              <a:rPr lang="en-US" altLang="zh-CN" sz="2000" u="none"/>
              <a:t>3</a:t>
            </a:r>
            <a:r>
              <a:rPr lang="zh-CN" altLang="en-US" sz="2000" u="none"/>
              <a:t>）考察</a:t>
            </a:r>
            <a:r>
              <a:rPr lang="en-US" altLang="zh-CN" sz="2000" u="none"/>
              <a:t>{0,</a:t>
            </a:r>
            <a:r>
              <a:rPr lang="da-DK" altLang="zh-CN" sz="2000" u="none"/>
              <a:t> </a:t>
            </a:r>
            <a:r>
              <a:rPr lang="en-US" altLang="zh-CN" sz="2000" u="none"/>
              <a:t>2}b</a:t>
            </a:r>
            <a:r>
              <a:rPr lang="zh-CN" altLang="en-US" sz="2000" u="none"/>
              <a:t>：</a:t>
            </a:r>
            <a:r>
              <a:rPr lang="en-US" altLang="zh-CN" sz="2000" u="none"/>
              <a:t>0b={2}</a:t>
            </a:r>
            <a:r>
              <a:rPr lang="zh-CN" altLang="en-US" sz="2000" u="none"/>
              <a:t>，</a:t>
            </a:r>
            <a:r>
              <a:rPr lang="en-US" altLang="zh-CN" sz="2000" u="none"/>
              <a:t>2b={4}</a:t>
            </a:r>
            <a:r>
              <a:rPr lang="zh-CN" altLang="en-US" sz="2000" u="none"/>
              <a:t>，它们分属于两个不同的状态集，故</a:t>
            </a:r>
            <a:r>
              <a:rPr lang="en-US" altLang="zh-CN" sz="2000" u="none"/>
              <a:t>{0,</a:t>
            </a:r>
            <a:r>
              <a:rPr lang="da-DK" altLang="zh-CN" sz="2000" u="none"/>
              <a:t> </a:t>
            </a:r>
            <a:r>
              <a:rPr lang="en-US" altLang="zh-CN" sz="2000" u="none"/>
              <a:t>2}</a:t>
            </a:r>
            <a:r>
              <a:rPr lang="zh-CN" altLang="en-US" sz="2000" u="none"/>
              <a:t>划分为</a:t>
            </a:r>
            <a:r>
              <a:rPr lang="en-US" altLang="zh-CN" sz="2000" u="none"/>
              <a:t>{0}</a:t>
            </a:r>
            <a:r>
              <a:rPr lang="zh-CN" altLang="en-US" sz="2000" u="none"/>
              <a:t>和</a:t>
            </a:r>
            <a:r>
              <a:rPr lang="en-US" altLang="zh-CN" sz="2000" u="none"/>
              <a:t>{2}</a:t>
            </a:r>
            <a:r>
              <a:rPr lang="zh-CN" altLang="en-US" sz="2000" u="none"/>
              <a:t>。</a:t>
            </a:r>
          </a:p>
          <a:p>
            <a:pPr eaLnBrk="1" hangingPunct="1">
              <a:lnSpc>
                <a:spcPct val="120000"/>
              </a:lnSpc>
            </a:pPr>
            <a:r>
              <a:rPr lang="zh-CN" altLang="en-US" sz="2000" u="none"/>
              <a:t>（</a:t>
            </a:r>
            <a:r>
              <a:rPr lang="en-US" altLang="zh-CN" sz="2000" u="none"/>
              <a:t>4</a:t>
            </a:r>
            <a:r>
              <a:rPr lang="zh-CN" altLang="en-US" sz="2000" u="none"/>
              <a:t>）考察</a:t>
            </a:r>
            <a:r>
              <a:rPr lang="en-US" altLang="zh-CN" sz="2000" u="none"/>
              <a:t>{3, 4, 5, 6}a</a:t>
            </a:r>
            <a:r>
              <a:rPr lang="zh-CN" altLang="en-US" sz="2000" u="none"/>
              <a:t>：</a:t>
            </a:r>
            <a:r>
              <a:rPr lang="en-US" altLang="zh-CN" sz="2000" u="none"/>
              <a:t>3a=6a={3}{3, 4, 5, 6}</a:t>
            </a:r>
            <a:r>
              <a:rPr lang="zh-CN" altLang="en-US" sz="2000" u="none"/>
              <a:t>；</a:t>
            </a:r>
            <a:r>
              <a:rPr lang="en-US" altLang="zh-CN" sz="2000" u="none"/>
              <a:t>4a=5a={6}{3, 4, 5, 6}</a:t>
            </a:r>
            <a:r>
              <a:rPr lang="zh-CN" altLang="en-US" sz="2000" u="none"/>
              <a:t>，即都属于终态集，故不进行划分。</a:t>
            </a:r>
          </a:p>
          <a:p>
            <a:pPr eaLnBrk="1" hangingPunct="1">
              <a:lnSpc>
                <a:spcPct val="120000"/>
              </a:lnSpc>
            </a:pPr>
            <a:r>
              <a:rPr lang="zh-CN" altLang="en-US" sz="2000" u="none"/>
              <a:t>（</a:t>
            </a:r>
            <a:r>
              <a:rPr lang="en-US" altLang="zh-CN" sz="2000" u="none"/>
              <a:t>5</a:t>
            </a:r>
            <a:r>
              <a:rPr lang="zh-CN" altLang="en-US" sz="2000" u="none"/>
              <a:t>）考察</a:t>
            </a:r>
            <a:r>
              <a:rPr lang="en-US" altLang="zh-CN" sz="2000" u="none"/>
              <a:t>{3, 4, 5, 6}b</a:t>
            </a:r>
            <a:r>
              <a:rPr lang="zh-CN" altLang="en-US" sz="2000" u="none"/>
              <a:t>：</a:t>
            </a:r>
            <a:r>
              <a:rPr lang="en-US" altLang="zh-CN" sz="2000" u="none"/>
              <a:t>3b=6b={5}{3, 4, 5, 6}</a:t>
            </a:r>
            <a:r>
              <a:rPr lang="zh-CN" altLang="en-US" sz="2000" u="none"/>
              <a:t>；</a:t>
            </a:r>
            <a:r>
              <a:rPr lang="en-US" altLang="zh-CN" sz="2000" u="none"/>
              <a:t>4b=5b={4}{3, 4, 5, 6}</a:t>
            </a:r>
            <a:r>
              <a:rPr lang="zh-CN" altLang="en-US" sz="2000" u="none"/>
              <a:t>，即都属于终态集，故不进行划分。</a:t>
            </a:r>
          </a:p>
          <a:p>
            <a:pPr eaLnBrk="1" hangingPunct="1">
              <a:lnSpc>
                <a:spcPct val="120000"/>
              </a:lnSpc>
            </a:pPr>
            <a:r>
              <a:rPr lang="zh-CN" altLang="en-US" sz="2000" u="none"/>
              <a:t>（</a:t>
            </a:r>
            <a:r>
              <a:rPr lang="en-US" altLang="zh-CN" sz="2000" u="none"/>
              <a:t>6</a:t>
            </a:r>
            <a:r>
              <a:rPr lang="zh-CN" altLang="en-US" sz="2000" u="none"/>
              <a:t>）按顺序重新命名状态子集</a:t>
            </a:r>
            <a:r>
              <a:rPr lang="en-US" altLang="zh-CN" sz="2000" u="none"/>
              <a:t>{0}</a:t>
            </a:r>
            <a:r>
              <a:rPr lang="zh-CN" altLang="en-US" sz="2000" u="none"/>
              <a:t>、</a:t>
            </a:r>
            <a:r>
              <a:rPr lang="en-US" altLang="zh-CN" sz="2000" u="none"/>
              <a:t>{1}</a:t>
            </a:r>
            <a:r>
              <a:rPr lang="zh-CN" altLang="en-US" sz="2000" u="none"/>
              <a:t>、</a:t>
            </a:r>
            <a:r>
              <a:rPr lang="en-US" altLang="zh-CN" sz="2000" u="none"/>
              <a:t>{2}</a:t>
            </a:r>
            <a:r>
              <a:rPr lang="zh-CN" altLang="en-US" sz="2000" u="none"/>
              <a:t>、</a:t>
            </a:r>
            <a:r>
              <a:rPr lang="en-US" altLang="zh-CN" sz="2000" u="none"/>
              <a:t>{3,</a:t>
            </a:r>
            <a:r>
              <a:rPr lang="da-DK" altLang="zh-CN" sz="2000" u="none"/>
              <a:t> </a:t>
            </a:r>
            <a:r>
              <a:rPr lang="en-US" altLang="zh-CN" sz="2000" u="none"/>
              <a:t>4,</a:t>
            </a:r>
            <a:r>
              <a:rPr lang="da-DK" altLang="zh-CN" sz="2000" u="none"/>
              <a:t> </a:t>
            </a:r>
            <a:r>
              <a:rPr lang="en-US" altLang="zh-CN" sz="2000" u="none"/>
              <a:t>5,</a:t>
            </a:r>
            <a:r>
              <a:rPr lang="da-DK" altLang="zh-CN" sz="2000" u="none"/>
              <a:t> </a:t>
            </a:r>
            <a:r>
              <a:rPr lang="en-US" altLang="zh-CN" sz="2000" u="none"/>
              <a:t>6}</a:t>
            </a:r>
            <a:r>
              <a:rPr lang="zh-CN" altLang="en-US" sz="2000" u="none"/>
              <a:t>为</a:t>
            </a:r>
            <a:r>
              <a:rPr lang="en-US" altLang="zh-CN" sz="2000" u="none"/>
              <a:t>0</a:t>
            </a:r>
            <a:r>
              <a:rPr lang="zh-CN" altLang="en-US" sz="2000" u="none"/>
              <a:t>、</a:t>
            </a:r>
            <a:r>
              <a:rPr lang="en-US" altLang="zh-CN" sz="2000" u="none"/>
              <a:t>1</a:t>
            </a:r>
            <a:r>
              <a:rPr lang="zh-CN" altLang="en-US" sz="2000" u="none"/>
              <a:t>、</a:t>
            </a:r>
            <a:r>
              <a:rPr lang="en-US" altLang="zh-CN" sz="2000" u="none"/>
              <a:t>2</a:t>
            </a:r>
            <a:r>
              <a:rPr lang="zh-CN" altLang="en-US" sz="2000" u="none"/>
              <a:t>、</a:t>
            </a:r>
            <a:r>
              <a:rPr lang="en-US" altLang="zh-CN" sz="2000" u="none"/>
              <a:t>3</a:t>
            </a:r>
            <a:r>
              <a:rPr lang="zh-CN" altLang="en-US" sz="2000" u="none"/>
              <a:t>，则得到化简后的状态转换矩阵（见表</a:t>
            </a:r>
            <a:r>
              <a:rPr lang="en-US" altLang="zh-CN" sz="2000" u="none"/>
              <a:t>2.6</a:t>
            </a:r>
            <a:r>
              <a:rPr lang="zh-CN" altLang="en-US" sz="2000" u="none"/>
              <a:t>）和</a:t>
            </a:r>
            <a:r>
              <a:rPr lang="en-US" altLang="zh-CN" sz="2000" u="none"/>
              <a:t>DFA M'' </a:t>
            </a:r>
          </a:p>
        </p:txBody>
      </p:sp>
      <p:sp>
        <p:nvSpPr>
          <p:cNvPr id="52230" name="Oval 6">
            <a:extLst>
              <a:ext uri="{FF2B5EF4-FFF2-40B4-BE49-F238E27FC236}">
                <a16:creationId xmlns:a16="http://schemas.microsoft.com/office/drawing/2014/main" id="{52CD628F-5AEB-EF9A-551D-7E3925F9C532}"/>
              </a:ext>
            </a:extLst>
          </p:cNvPr>
          <p:cNvSpPr>
            <a:spLocks noChangeArrowheads="1"/>
          </p:cNvSpPr>
          <p:nvPr/>
        </p:nvSpPr>
        <p:spPr bwMode="auto">
          <a:xfrm>
            <a:off x="152400" y="1295400"/>
            <a:ext cx="533400" cy="533400"/>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u="none"/>
              <a:t>例</a:t>
            </a:r>
          </a:p>
        </p:txBody>
      </p:sp>
      <p:sp>
        <p:nvSpPr>
          <p:cNvPr id="52231" name="Text Box 7">
            <a:extLst>
              <a:ext uri="{FF2B5EF4-FFF2-40B4-BE49-F238E27FC236}">
                <a16:creationId xmlns:a16="http://schemas.microsoft.com/office/drawing/2014/main" id="{26ACDB15-46C0-F9E0-3B8B-0AEAD8F16D26}"/>
              </a:ext>
            </a:extLst>
          </p:cNvPr>
          <p:cNvSpPr txBox="1">
            <a:spLocks noChangeArrowheads="1"/>
          </p:cNvSpPr>
          <p:nvPr/>
        </p:nvSpPr>
        <p:spPr bwMode="auto">
          <a:xfrm>
            <a:off x="228600" y="198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u="none">
                <a:solidFill>
                  <a:srgbClr val="FF0000"/>
                </a:solidFill>
              </a:rPr>
              <a:t>[</a:t>
            </a:r>
            <a:r>
              <a:rPr lang="zh-CN" altLang="en-US" sz="2400" u="none">
                <a:solidFill>
                  <a:srgbClr val="FF0000"/>
                </a:solidFill>
              </a:rPr>
              <a:t>解答</a:t>
            </a:r>
            <a:r>
              <a:rPr lang="en-US" altLang="zh-CN" sz="2400" u="none">
                <a:solidFill>
                  <a:srgbClr val="FF0000"/>
                </a:solidFill>
              </a:rPr>
              <a:t>]</a:t>
            </a:r>
          </a:p>
        </p:txBody>
      </p:sp>
    </p:spTree>
  </p:cSld>
  <p:clrMapOvr>
    <a:masterClrMapping/>
  </p:clrMapOvr>
  <p:transition>
    <p:random/>
  </p:transition>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7A85890A-DB51-B3AF-4250-BD06C6AC8A19}"/>
              </a:ext>
            </a:extLst>
          </p:cNvPr>
          <p:cNvSpPr>
            <a:spLocks noGrp="1" noChangeArrowheads="1"/>
          </p:cNvSpPr>
          <p:nvPr>
            <p:ph type="title"/>
          </p:nvPr>
        </p:nvSpPr>
        <p:spPr/>
        <p:txBody>
          <a:bodyPr/>
          <a:lstStyle/>
          <a:p>
            <a:pPr eaLnBrk="1" hangingPunct="1"/>
            <a:endParaRPr lang="zh-CN" altLang="zh-CN"/>
          </a:p>
        </p:txBody>
      </p:sp>
      <p:sp>
        <p:nvSpPr>
          <p:cNvPr id="1125379" name="Rectangle 3">
            <a:extLst>
              <a:ext uri="{FF2B5EF4-FFF2-40B4-BE49-F238E27FC236}">
                <a16:creationId xmlns:a16="http://schemas.microsoft.com/office/drawing/2014/main" id="{19E59D22-5AB1-871F-A5C5-12671742478F}"/>
              </a:ext>
            </a:extLst>
          </p:cNvPr>
          <p:cNvSpPr>
            <a:spLocks noGrp="1" noChangeArrowheads="1"/>
          </p:cNvSpPr>
          <p:nvPr>
            <p:ph type="body" idx="1"/>
          </p:nvPr>
        </p:nvSpPr>
        <p:spPr>
          <a:xfrm>
            <a:off x="647700" y="1558925"/>
            <a:ext cx="7848600" cy="4965700"/>
          </a:xfrm>
        </p:spPr>
        <p:txBody>
          <a:bodyPr/>
          <a:lstStyle/>
          <a:p>
            <a:pPr eaLnBrk="1" hangingPunct="1">
              <a:lnSpc>
                <a:spcPct val="120000"/>
              </a:lnSpc>
              <a:buFont typeface="Wingdings" panose="05000000000000000000" pitchFamily="2" charset="2"/>
              <a:buNone/>
              <a:defRPr/>
            </a:pPr>
            <a:r>
              <a:rPr lang="en-US" altLang="zh-CN" sz="2000" b="0"/>
              <a:t>      </a:t>
            </a:r>
            <a:r>
              <a:rPr lang="zh-CN" altLang="en-US" sz="2000" b="0"/>
              <a:t>综上所述，我们可得到所有基本块</a:t>
            </a:r>
            <a:r>
              <a:rPr lang="en-US" altLang="zh-CN" sz="2000" b="0"/>
              <a:t>B</a:t>
            </a:r>
            <a:r>
              <a:rPr lang="zh-CN" altLang="en-US" sz="2000" b="0"/>
              <a:t>的</a:t>
            </a:r>
            <a:r>
              <a:rPr lang="en-US" altLang="zh-CN" sz="2000" b="0"/>
              <a:t>IN[B] </a:t>
            </a:r>
            <a:r>
              <a:rPr lang="zh-CN" altLang="en-US" sz="2000" b="0"/>
              <a:t>和</a:t>
            </a:r>
            <a:r>
              <a:rPr lang="en-US" altLang="zh-CN" sz="2000" b="0"/>
              <a:t>OUT[B] </a:t>
            </a:r>
            <a:r>
              <a:rPr lang="zh-CN" altLang="en-US" sz="2000" b="0"/>
              <a:t>的计算公式：</a:t>
            </a:r>
          </a:p>
          <a:p>
            <a:pPr eaLnBrk="1" hangingPunct="1">
              <a:lnSpc>
                <a:spcPct val="120000"/>
              </a:lnSpc>
              <a:buFont typeface="Wingdings" panose="05000000000000000000" pitchFamily="2" charset="2"/>
              <a:buNone/>
              <a:defRPr/>
            </a:pPr>
            <a:r>
              <a:rPr lang="zh-CN" altLang="en-US" sz="2000" b="0"/>
              <a:t>     </a:t>
            </a:r>
            <a:r>
              <a:rPr lang="en-US" altLang="zh-CN" sz="2000" b="0"/>
              <a:t>OUT[B] =IN[B] -KILL[B]∪GEN[B]</a:t>
            </a:r>
          </a:p>
          <a:p>
            <a:pPr eaLnBrk="1" hangingPunct="1">
              <a:lnSpc>
                <a:spcPct val="120000"/>
              </a:lnSpc>
              <a:buFont typeface="Wingdings" panose="05000000000000000000" pitchFamily="2" charset="2"/>
              <a:buNone/>
              <a:defRPr/>
            </a:pPr>
            <a:r>
              <a:rPr lang="en-US" altLang="zh-CN" sz="2000" b="0"/>
              <a:t>     IN[B] =</a:t>
            </a:r>
          </a:p>
          <a:p>
            <a:pPr eaLnBrk="1" hangingPunct="1">
              <a:lnSpc>
                <a:spcPct val="120000"/>
              </a:lnSpc>
              <a:buFont typeface="Wingdings" panose="05000000000000000000" pitchFamily="2" charset="2"/>
              <a:buNone/>
              <a:defRPr/>
            </a:pPr>
            <a:r>
              <a:rPr lang="en-US" altLang="zh-CN" sz="2000" b="0"/>
              <a:t>      </a:t>
            </a:r>
            <a:r>
              <a:rPr lang="zh-CN" altLang="en-US" sz="2000" b="0"/>
              <a:t>在此，</a:t>
            </a:r>
            <a:r>
              <a:rPr lang="en-US" altLang="zh-CN" sz="2000" b="0"/>
              <a:t>P[B] </a:t>
            </a:r>
            <a:r>
              <a:rPr lang="zh-CN" altLang="en-US" sz="2000" b="0"/>
              <a:t>代表</a:t>
            </a:r>
            <a:r>
              <a:rPr lang="en-US" altLang="zh-CN" sz="2000" b="0"/>
              <a:t>B</a:t>
            </a:r>
            <a:r>
              <a:rPr lang="zh-CN" altLang="en-US" sz="2000" b="0"/>
              <a:t>的所有前驱基本块（即</a:t>
            </a:r>
            <a:r>
              <a:rPr lang="en-US" altLang="zh-CN" sz="2000" b="0"/>
              <a:t>B</a:t>
            </a:r>
            <a:r>
              <a:rPr lang="zh-CN" altLang="en-US" sz="2000" b="0"/>
              <a:t>的父结点）的集合；</a:t>
            </a:r>
            <a:r>
              <a:rPr lang="en-US" altLang="zh-CN" sz="2000" b="0"/>
              <a:t>OUT[B] </a:t>
            </a:r>
            <a:r>
              <a:rPr lang="zh-CN" altLang="en-US" sz="2000" b="0"/>
              <a:t>意为：所有进入</a:t>
            </a:r>
            <a:r>
              <a:rPr lang="en-US" altLang="zh-CN" sz="2000" b="0"/>
              <a:t>B</a:t>
            </a:r>
            <a:r>
              <a:rPr lang="zh-CN" altLang="en-US" sz="2000" b="0"/>
              <a:t>前并在</a:t>
            </a:r>
            <a:r>
              <a:rPr lang="en-US" altLang="zh-CN" sz="2000" b="0"/>
              <a:t>B</a:t>
            </a:r>
            <a:r>
              <a:rPr lang="zh-CN" altLang="en-US" sz="2000" b="0"/>
              <a:t>中没有被修改过的某变量定值点集与</a:t>
            </a:r>
            <a:r>
              <a:rPr lang="en-US" altLang="zh-CN" sz="2000" b="0"/>
              <a:t>B</a:t>
            </a:r>
            <a:r>
              <a:rPr lang="zh-CN" altLang="en-US" sz="2000" b="0"/>
              <a:t>中所</a:t>
            </a:r>
            <a:r>
              <a:rPr lang="zh-CN" altLang="en-US" sz="2000" b="0">
                <a:latin typeface="Arial"/>
              </a:rPr>
              <a:t>“</a:t>
            </a:r>
            <a:r>
              <a:rPr lang="zh-CN" altLang="en-US" sz="2000" b="0"/>
              <a:t>生成</a:t>
            </a:r>
            <a:r>
              <a:rPr lang="zh-CN" altLang="en-US" sz="2000" b="0">
                <a:latin typeface="Arial"/>
              </a:rPr>
              <a:t>”</a:t>
            </a:r>
            <a:r>
              <a:rPr lang="zh-CN" altLang="en-US" sz="2000" b="0"/>
              <a:t>的该变量定值点集的并集，即先计算</a:t>
            </a:r>
            <a:r>
              <a:rPr lang="en-US" altLang="zh-CN" sz="2000" b="0"/>
              <a:t>IN[B] -KILL[B]</a:t>
            </a:r>
            <a:r>
              <a:rPr lang="zh-CN" altLang="en-US" sz="2000" b="0"/>
              <a:t>，然后再与</a:t>
            </a:r>
            <a:r>
              <a:rPr lang="en-US" altLang="zh-CN" sz="2000" b="0"/>
              <a:t>GEN[B] </a:t>
            </a:r>
            <a:r>
              <a:rPr lang="zh-CN" altLang="en-US" sz="2000" b="0"/>
              <a:t>相</a:t>
            </a:r>
            <a:r>
              <a:rPr lang="zh-CN" altLang="en-US" sz="2000" b="0">
                <a:latin typeface="Arial"/>
              </a:rPr>
              <a:t>“</a:t>
            </a:r>
            <a:r>
              <a:rPr lang="zh-CN" altLang="en-US" sz="2000" b="0"/>
              <a:t>∪</a:t>
            </a:r>
            <a:r>
              <a:rPr lang="zh-CN" altLang="en-US" sz="2000" b="0">
                <a:latin typeface="Arial"/>
              </a:rPr>
              <a:t>”</a:t>
            </a:r>
            <a:r>
              <a:rPr lang="zh-CN" altLang="en-US" sz="2000" b="0"/>
              <a:t>。由于所有</a:t>
            </a:r>
            <a:r>
              <a:rPr lang="en-US" altLang="zh-CN" sz="2000" b="0"/>
              <a:t>GEN[B] </a:t>
            </a:r>
            <a:r>
              <a:rPr lang="zh-CN" altLang="en-US" sz="2000" b="0"/>
              <a:t>和</a:t>
            </a:r>
            <a:r>
              <a:rPr lang="en-US" altLang="zh-CN" sz="2000" b="0"/>
              <a:t>KILL[B] </a:t>
            </a:r>
            <a:r>
              <a:rPr lang="zh-CN" altLang="en-US" sz="2000" b="0"/>
              <a:t>可以从给定的程序流图中直接求出，故上式是变量</a:t>
            </a:r>
            <a:r>
              <a:rPr lang="en-US" altLang="zh-CN" sz="2000" b="0"/>
              <a:t>IN[B] </a:t>
            </a:r>
            <a:r>
              <a:rPr lang="zh-CN" altLang="en-US" sz="2000" b="0"/>
              <a:t>和</a:t>
            </a:r>
            <a:r>
              <a:rPr lang="en-US" altLang="zh-CN" sz="2000" b="0"/>
              <a:t>OUT[B] </a:t>
            </a:r>
            <a:r>
              <a:rPr lang="zh-CN" altLang="en-US" sz="2000" b="0"/>
              <a:t>的线性联立方程并被称之为到达</a:t>
            </a:r>
            <a:r>
              <a:rPr lang="en-US" altLang="zh-CN" sz="2000" b="0"/>
              <a:t>-</a:t>
            </a:r>
            <a:r>
              <a:rPr lang="zh-CN" altLang="en-US" sz="2000" b="0"/>
              <a:t>定值数据流方程。</a:t>
            </a:r>
          </a:p>
          <a:p>
            <a:pPr eaLnBrk="1" hangingPunct="1">
              <a:lnSpc>
                <a:spcPct val="120000"/>
              </a:lnSpc>
              <a:buFont typeface="Wingdings" panose="05000000000000000000" pitchFamily="2" charset="2"/>
              <a:buNone/>
              <a:defRPr/>
            </a:pPr>
            <a:endParaRPr lang="en-US" altLang="zh-CN" sz="2000" b="0"/>
          </a:p>
        </p:txBody>
      </p:sp>
      <p:sp>
        <p:nvSpPr>
          <p:cNvPr id="6149" name="Rectangle 5">
            <a:extLst>
              <a:ext uri="{FF2B5EF4-FFF2-40B4-BE49-F238E27FC236}">
                <a16:creationId xmlns:a16="http://schemas.microsoft.com/office/drawing/2014/main" id="{D4453AF8-9FF9-AC51-1335-F27061F40BF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146" name="Object 4">
            <a:extLst>
              <a:ext uri="{FF2B5EF4-FFF2-40B4-BE49-F238E27FC236}">
                <a16:creationId xmlns:a16="http://schemas.microsoft.com/office/drawing/2014/main" id="{41C20FDB-BCE9-8700-E27E-4307E57FE949}"/>
              </a:ext>
            </a:extLst>
          </p:cNvPr>
          <p:cNvGraphicFramePr>
            <a:graphicFrameLocks noChangeAspect="1"/>
          </p:cNvGraphicFramePr>
          <p:nvPr/>
        </p:nvGraphicFramePr>
        <p:xfrm>
          <a:off x="2266950" y="2833688"/>
          <a:ext cx="1152525" cy="523875"/>
        </p:xfrm>
        <a:graphic>
          <a:graphicData uri="http://schemas.openxmlformats.org/presentationml/2006/ole">
            <mc:AlternateContent xmlns:mc="http://schemas.openxmlformats.org/markup-compatibility/2006">
              <mc:Choice xmlns:v="urn:schemas-microsoft-com:vml" Requires="v">
                <p:oleObj name="公式" r:id="rId2" imgW="736600" imgH="330200" progId="Equation.3">
                  <p:embed/>
                </p:oleObj>
              </mc:Choice>
              <mc:Fallback>
                <p:oleObj name="公式" r:id="rId2" imgW="736600" imgH="330200" progId="Equation.3">
                  <p:embed/>
                  <p:pic>
                    <p:nvPicPr>
                      <p:cNvPr id="6146" name="Object 4">
                        <a:extLst>
                          <a:ext uri="{FF2B5EF4-FFF2-40B4-BE49-F238E27FC236}">
                            <a16:creationId xmlns:a16="http://schemas.microsoft.com/office/drawing/2014/main" id="{41C20FDB-BCE9-8700-E27E-4307E57FE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950" y="2833688"/>
                        <a:ext cx="115252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3" name="Rectangle 3">
            <a:extLst>
              <a:ext uri="{FF2B5EF4-FFF2-40B4-BE49-F238E27FC236}">
                <a16:creationId xmlns:a16="http://schemas.microsoft.com/office/drawing/2014/main" id="{E353A140-F287-571C-67ED-AAA951715FCC}"/>
              </a:ext>
            </a:extLst>
          </p:cNvPr>
          <p:cNvSpPr>
            <a:spLocks noGrp="1" noChangeArrowheads="1"/>
          </p:cNvSpPr>
          <p:nvPr>
            <p:ph type="body" idx="1"/>
          </p:nvPr>
        </p:nvSpPr>
        <p:spPr>
          <a:xfrm>
            <a:off x="647700" y="1268413"/>
            <a:ext cx="7848600" cy="5400675"/>
          </a:xfrm>
        </p:spPr>
        <p:txBody>
          <a:bodyPr/>
          <a:lstStyle/>
          <a:p>
            <a:pPr eaLnBrk="1" hangingPunct="1">
              <a:lnSpc>
                <a:spcPct val="80000"/>
              </a:lnSpc>
              <a:buFont typeface="Wingdings" panose="05000000000000000000" pitchFamily="2" charset="2"/>
              <a:buNone/>
              <a:defRPr/>
            </a:pPr>
            <a:r>
              <a:rPr lang="zh-CN" altLang="en-US" sz="2000" b="0"/>
              <a:t>设程序流图含有</a:t>
            </a:r>
            <a:r>
              <a:rPr lang="en-US" altLang="zh-CN" sz="2000" b="0"/>
              <a:t>n</a:t>
            </a:r>
            <a:r>
              <a:rPr lang="zh-CN" altLang="en-US" sz="2000" b="0"/>
              <a:t>个结点，则到达</a:t>
            </a:r>
            <a:r>
              <a:rPr lang="en-US" altLang="zh-CN" sz="2000" b="0"/>
              <a:t>-</a:t>
            </a:r>
            <a:r>
              <a:rPr lang="zh-CN" altLang="en-US" sz="2000" b="0"/>
              <a:t>定值数据流方程可用下述迭代算法求解。</a:t>
            </a:r>
            <a:endParaRPr lang="zh-CN" altLang="da-DK" sz="2000" b="0"/>
          </a:p>
          <a:p>
            <a:pPr eaLnBrk="1" hangingPunct="1">
              <a:lnSpc>
                <a:spcPct val="80000"/>
              </a:lnSpc>
              <a:buFont typeface="Wingdings" panose="05000000000000000000" pitchFamily="2" charset="2"/>
              <a:buNone/>
              <a:defRPr/>
            </a:pPr>
            <a:r>
              <a:rPr lang="zh-CN" altLang="da-DK" sz="2000" b="0"/>
              <a:t>（</a:t>
            </a:r>
            <a:r>
              <a:rPr lang="da-DK" altLang="zh-CN" sz="2000" b="0"/>
              <a:t>1</a:t>
            </a:r>
            <a:r>
              <a:rPr lang="zh-CN" altLang="da-DK" sz="2000" b="0"/>
              <a:t>）   </a:t>
            </a:r>
            <a:r>
              <a:rPr lang="da-DK" altLang="zh-CN" sz="2000" b="0"/>
              <a:t>for( i=1; i&lt;=n; i++ )</a:t>
            </a:r>
          </a:p>
          <a:p>
            <a:pPr eaLnBrk="1" hangingPunct="1">
              <a:lnSpc>
                <a:spcPct val="80000"/>
              </a:lnSpc>
              <a:buFont typeface="Wingdings" panose="05000000000000000000" pitchFamily="2" charset="2"/>
              <a:buNone/>
              <a:defRPr/>
            </a:pPr>
            <a:r>
              <a:rPr lang="zh-CN" altLang="da-DK" sz="2000" b="0"/>
              <a:t>（</a:t>
            </a:r>
            <a:r>
              <a:rPr lang="da-DK" altLang="zh-CN" sz="2000" b="0"/>
              <a:t>2</a:t>
            </a:r>
            <a:r>
              <a:rPr lang="zh-CN" altLang="da-DK" sz="2000" b="0"/>
              <a:t>）   </a:t>
            </a:r>
            <a:r>
              <a:rPr lang="da-DK" altLang="zh-CN" sz="2000" b="0"/>
              <a:t>{  IN[Bi] =φ;</a:t>
            </a:r>
          </a:p>
          <a:p>
            <a:pPr eaLnBrk="1" hangingPunct="1">
              <a:lnSpc>
                <a:spcPct val="80000"/>
              </a:lnSpc>
              <a:buFont typeface="Wingdings" panose="05000000000000000000" pitchFamily="2" charset="2"/>
              <a:buNone/>
              <a:defRPr/>
            </a:pPr>
            <a:r>
              <a:rPr lang="zh-CN" altLang="da-DK" sz="2000" b="0"/>
              <a:t>（</a:t>
            </a:r>
            <a:r>
              <a:rPr lang="en-US" altLang="zh-CN" sz="2000" b="0"/>
              <a:t>3</a:t>
            </a:r>
            <a:r>
              <a:rPr lang="zh-CN" altLang="en-US" sz="2000" b="0"/>
              <a:t>）      </a:t>
            </a:r>
            <a:r>
              <a:rPr lang="en-US" altLang="zh-CN" sz="2000" b="0"/>
              <a:t>OUT[Bi] =GEN[Bi]; }             //</a:t>
            </a:r>
            <a:r>
              <a:rPr lang="zh-CN" altLang="en-US" sz="2000" b="0"/>
              <a:t>置初值</a:t>
            </a:r>
          </a:p>
          <a:p>
            <a:pPr eaLnBrk="1" hangingPunct="1">
              <a:lnSpc>
                <a:spcPct val="80000"/>
              </a:lnSpc>
              <a:buFont typeface="Wingdings" panose="05000000000000000000" pitchFamily="2" charset="2"/>
              <a:buNone/>
              <a:defRPr/>
            </a:pPr>
            <a:r>
              <a:rPr lang="zh-CN" altLang="en-US" sz="2000" b="0"/>
              <a:t>（</a:t>
            </a:r>
            <a:r>
              <a:rPr lang="en-US" altLang="zh-CN" sz="2000" b="0"/>
              <a:t>4</a:t>
            </a:r>
            <a:r>
              <a:rPr lang="zh-CN" altLang="en-US" sz="2000" b="0"/>
              <a:t>）      </a:t>
            </a:r>
            <a:r>
              <a:rPr lang="en-US" altLang="zh-CN" sz="2000" b="0"/>
              <a:t>change=true;</a:t>
            </a:r>
          </a:p>
          <a:p>
            <a:pPr eaLnBrk="1" hangingPunct="1">
              <a:lnSpc>
                <a:spcPct val="80000"/>
              </a:lnSpc>
              <a:buFont typeface="Wingdings" panose="05000000000000000000" pitchFamily="2" charset="2"/>
              <a:buNone/>
              <a:defRPr/>
            </a:pPr>
            <a:r>
              <a:rPr lang="zh-CN" altLang="en-US" sz="2000" b="0"/>
              <a:t>（</a:t>
            </a:r>
            <a:r>
              <a:rPr lang="en-US" altLang="zh-CN" sz="2000" b="0"/>
              <a:t>5</a:t>
            </a:r>
            <a:r>
              <a:rPr lang="zh-CN" altLang="en-US" sz="2000" b="0"/>
              <a:t>）      </a:t>
            </a:r>
            <a:r>
              <a:rPr lang="en-US" altLang="zh-CN" sz="2000" b="0"/>
              <a:t>while( change )</a:t>
            </a:r>
            <a:endParaRPr lang="da-DK" altLang="zh-CN" sz="2000" b="0"/>
          </a:p>
          <a:p>
            <a:pPr eaLnBrk="1" hangingPunct="1">
              <a:lnSpc>
                <a:spcPct val="80000"/>
              </a:lnSpc>
              <a:buFont typeface="Wingdings" panose="05000000000000000000" pitchFamily="2" charset="2"/>
              <a:buNone/>
              <a:defRPr/>
            </a:pPr>
            <a:r>
              <a:rPr lang="zh-CN" altLang="da-DK" sz="2000" b="0"/>
              <a:t>（</a:t>
            </a:r>
            <a:r>
              <a:rPr lang="da-DK" altLang="zh-CN" sz="2000" b="0"/>
              <a:t>6</a:t>
            </a:r>
            <a:r>
              <a:rPr lang="zh-CN" altLang="da-DK" sz="2000" b="0"/>
              <a:t>）      </a:t>
            </a:r>
            <a:r>
              <a:rPr lang="da-DK" altLang="zh-CN" sz="2000" b="0"/>
              <a:t>{  change=false;</a:t>
            </a:r>
          </a:p>
          <a:p>
            <a:pPr eaLnBrk="1" hangingPunct="1">
              <a:lnSpc>
                <a:spcPct val="80000"/>
              </a:lnSpc>
              <a:buFont typeface="Wingdings" panose="05000000000000000000" pitchFamily="2" charset="2"/>
              <a:buNone/>
              <a:defRPr/>
            </a:pPr>
            <a:r>
              <a:rPr lang="zh-CN" altLang="da-DK" sz="2000" b="0"/>
              <a:t>（</a:t>
            </a:r>
            <a:r>
              <a:rPr lang="da-DK" altLang="zh-CN" sz="2000" b="0"/>
              <a:t>7</a:t>
            </a:r>
            <a:r>
              <a:rPr lang="zh-CN" altLang="da-DK" sz="2000" b="0"/>
              <a:t>）         </a:t>
            </a:r>
            <a:r>
              <a:rPr lang="da-DK" altLang="zh-CN" sz="2000" b="0"/>
              <a:t>for( i=1; i&lt;=n; i++ )</a:t>
            </a:r>
          </a:p>
          <a:p>
            <a:pPr eaLnBrk="1" hangingPunct="1">
              <a:lnSpc>
                <a:spcPct val="80000"/>
              </a:lnSpc>
              <a:buFont typeface="Wingdings" panose="05000000000000000000" pitchFamily="2" charset="2"/>
              <a:buNone/>
              <a:defRPr/>
            </a:pPr>
            <a:r>
              <a:rPr lang="zh-CN" altLang="da-DK" sz="2000" b="0"/>
              <a:t>（</a:t>
            </a:r>
            <a:r>
              <a:rPr lang="en-US" altLang="zh-CN" sz="2000" b="0"/>
              <a:t>8</a:t>
            </a:r>
            <a:r>
              <a:rPr lang="zh-CN" altLang="en-US" sz="2000" b="0"/>
              <a:t>）         </a:t>
            </a:r>
            <a:r>
              <a:rPr lang="en-US" altLang="zh-CN" sz="2000" b="0"/>
              <a:t>{  NEWIN=;</a:t>
            </a:r>
          </a:p>
          <a:p>
            <a:pPr eaLnBrk="1" hangingPunct="1">
              <a:lnSpc>
                <a:spcPct val="80000"/>
              </a:lnSpc>
              <a:buFont typeface="Wingdings" panose="05000000000000000000" pitchFamily="2" charset="2"/>
              <a:buNone/>
              <a:defRPr/>
            </a:pPr>
            <a:r>
              <a:rPr lang="zh-CN" altLang="en-US" sz="2000" b="0"/>
              <a:t>（</a:t>
            </a:r>
            <a:r>
              <a:rPr lang="en-US" altLang="zh-CN" sz="2000" b="0"/>
              <a:t>9</a:t>
            </a:r>
            <a:r>
              <a:rPr lang="zh-CN" altLang="en-US" sz="2000" b="0"/>
              <a:t>）            </a:t>
            </a:r>
            <a:r>
              <a:rPr lang="en-US" altLang="zh-CN" sz="2000" b="0"/>
              <a:t>if( NEWIN!=IN[Bi] )</a:t>
            </a:r>
          </a:p>
          <a:p>
            <a:pPr eaLnBrk="1" hangingPunct="1">
              <a:lnSpc>
                <a:spcPct val="80000"/>
              </a:lnSpc>
              <a:buFont typeface="Wingdings" panose="05000000000000000000" pitchFamily="2" charset="2"/>
              <a:buNone/>
              <a:defRPr/>
            </a:pPr>
            <a:r>
              <a:rPr lang="zh-CN" altLang="en-US" sz="2000" b="0"/>
              <a:t>（</a:t>
            </a:r>
            <a:r>
              <a:rPr lang="en-US" altLang="zh-CN" sz="2000" b="0"/>
              <a:t>10</a:t>
            </a:r>
            <a:r>
              <a:rPr lang="zh-CN" altLang="en-US" sz="2000" b="0"/>
              <a:t>）           </a:t>
            </a:r>
            <a:r>
              <a:rPr lang="en-US" altLang="zh-CN" sz="2000" b="0"/>
              <a:t>{  change=true;</a:t>
            </a:r>
          </a:p>
          <a:p>
            <a:pPr eaLnBrk="1" hangingPunct="1">
              <a:lnSpc>
                <a:spcPct val="80000"/>
              </a:lnSpc>
              <a:buFont typeface="Wingdings" panose="05000000000000000000" pitchFamily="2" charset="2"/>
              <a:buNone/>
              <a:defRPr/>
            </a:pPr>
            <a:r>
              <a:rPr lang="zh-CN" altLang="en-US" sz="2000" b="0"/>
              <a:t>（</a:t>
            </a:r>
            <a:r>
              <a:rPr lang="en-US" altLang="zh-CN" sz="2000" b="0"/>
              <a:t>11</a:t>
            </a:r>
            <a:r>
              <a:rPr lang="zh-CN" altLang="en-US" sz="2000" b="0"/>
              <a:t>）              </a:t>
            </a:r>
            <a:r>
              <a:rPr lang="en-US" altLang="zh-CN" sz="2000" b="0"/>
              <a:t>IN[Bi] =NEWIN;</a:t>
            </a:r>
          </a:p>
          <a:p>
            <a:pPr eaLnBrk="1" hangingPunct="1">
              <a:lnSpc>
                <a:spcPct val="80000"/>
              </a:lnSpc>
              <a:buFont typeface="Wingdings" panose="05000000000000000000" pitchFamily="2" charset="2"/>
              <a:buNone/>
              <a:defRPr/>
            </a:pPr>
            <a:r>
              <a:rPr lang="zh-CN" altLang="en-US" sz="2000" b="0"/>
              <a:t>（</a:t>
            </a:r>
            <a:r>
              <a:rPr lang="en-US" altLang="zh-CN" sz="2000" b="0"/>
              <a:t>12</a:t>
            </a:r>
            <a:r>
              <a:rPr lang="zh-CN" altLang="en-US" sz="2000" b="0"/>
              <a:t>）              </a:t>
            </a:r>
            <a:r>
              <a:rPr lang="en-US" altLang="zh-CN" sz="2000" b="0"/>
              <a:t>OUT[Bi] =( IN[Bi] -KILL[Bi] )∪GEN[Bi];</a:t>
            </a:r>
          </a:p>
          <a:p>
            <a:pPr eaLnBrk="1" hangingPunct="1">
              <a:lnSpc>
                <a:spcPct val="80000"/>
              </a:lnSpc>
              <a:buFont typeface="Wingdings" panose="05000000000000000000" pitchFamily="2" charset="2"/>
              <a:buNone/>
              <a:defRPr/>
            </a:pPr>
            <a:r>
              <a:rPr lang="zh-CN" altLang="en-US" sz="2000" b="0"/>
              <a:t>（</a:t>
            </a:r>
            <a:r>
              <a:rPr lang="en-US" altLang="zh-CN" sz="2000" b="0"/>
              <a:t>13</a:t>
            </a:r>
            <a:r>
              <a:rPr lang="zh-CN" altLang="en-US" sz="2000" b="0"/>
              <a:t>）           </a:t>
            </a:r>
            <a:r>
              <a:rPr lang="en-US" altLang="zh-CN" sz="2000" b="0"/>
              <a:t>}</a:t>
            </a:r>
          </a:p>
          <a:p>
            <a:pPr eaLnBrk="1" hangingPunct="1">
              <a:lnSpc>
                <a:spcPct val="80000"/>
              </a:lnSpc>
              <a:buFont typeface="Wingdings" panose="05000000000000000000" pitchFamily="2" charset="2"/>
              <a:buNone/>
              <a:defRPr/>
            </a:pPr>
            <a:r>
              <a:rPr lang="zh-CN" altLang="en-US" sz="2000" b="0"/>
              <a:t>（</a:t>
            </a:r>
            <a:r>
              <a:rPr lang="en-US" altLang="zh-CN" sz="2000" b="0"/>
              <a:t>14</a:t>
            </a:r>
            <a:r>
              <a:rPr lang="zh-CN" altLang="en-US" sz="2000" b="0"/>
              <a:t>）        </a:t>
            </a:r>
            <a:r>
              <a:rPr lang="en-US" altLang="zh-CN" sz="2000" b="0"/>
              <a:t>}</a:t>
            </a:r>
          </a:p>
          <a:p>
            <a:pPr eaLnBrk="1" hangingPunct="1">
              <a:lnSpc>
                <a:spcPct val="80000"/>
              </a:lnSpc>
              <a:buFont typeface="Wingdings" panose="05000000000000000000" pitchFamily="2" charset="2"/>
              <a:buNone/>
              <a:defRPr/>
            </a:pPr>
            <a:r>
              <a:rPr lang="zh-CN" altLang="en-US" sz="2000" b="0"/>
              <a:t>（</a:t>
            </a:r>
            <a:r>
              <a:rPr lang="en-US" altLang="zh-CN" sz="2000" b="0"/>
              <a:t>15</a:t>
            </a:r>
            <a:r>
              <a:rPr lang="zh-CN" altLang="en-US" sz="2000" b="0"/>
              <a:t>）     </a:t>
            </a:r>
            <a:r>
              <a:rPr lang="en-US" altLang="zh-CN" sz="2000" b="0"/>
              <a:t>}</a:t>
            </a:r>
          </a:p>
        </p:txBody>
      </p:sp>
    </p:spTree>
  </p:cSld>
  <p:clrMapOvr>
    <a:masterClrMapping/>
  </p:clrMapOvr>
  <p:transition>
    <p:random/>
  </p:transition>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7" name="Rectangle 3">
            <a:extLst>
              <a:ext uri="{FF2B5EF4-FFF2-40B4-BE49-F238E27FC236}">
                <a16:creationId xmlns:a16="http://schemas.microsoft.com/office/drawing/2014/main" id="{F5E124C3-234D-659A-89F3-740FB24A1653}"/>
              </a:ext>
            </a:extLst>
          </p:cNvPr>
          <p:cNvSpPr>
            <a:spLocks noGrp="1" noChangeArrowheads="1"/>
          </p:cNvSpPr>
          <p:nvPr>
            <p:ph type="body" idx="1"/>
          </p:nvPr>
        </p:nvSpPr>
        <p:spPr>
          <a:xfrm>
            <a:off x="647700" y="1196975"/>
            <a:ext cx="7848600" cy="5472113"/>
          </a:xfrm>
        </p:spPr>
        <p:txBody>
          <a:bodyPr/>
          <a:lstStyle/>
          <a:p>
            <a:pPr eaLnBrk="1" hangingPunct="1">
              <a:buFont typeface="Wingdings" panose="05000000000000000000" pitchFamily="2" charset="2"/>
              <a:buNone/>
              <a:defRPr/>
            </a:pPr>
            <a:r>
              <a:rPr lang="en-US" altLang="zh-CN" b="0"/>
              <a:t>        </a:t>
            </a:r>
            <a:r>
              <a:rPr lang="zh-CN" altLang="en-US" b="0"/>
              <a:t>在上述算法第（</a:t>
            </a:r>
            <a:r>
              <a:rPr lang="en-US" altLang="zh-CN" b="0"/>
              <a:t>3</a:t>
            </a:r>
            <a:r>
              <a:rPr lang="zh-CN" altLang="en-US" b="0"/>
              <a:t>）行中，如果不给</a:t>
            </a:r>
            <a:r>
              <a:rPr lang="en-US" altLang="zh-CN" b="0"/>
              <a:t>OUT[Bi] </a:t>
            </a:r>
            <a:r>
              <a:rPr lang="zh-CN" altLang="en-US" b="0"/>
              <a:t>赋初值，则无法进行后面的∪</a:t>
            </a:r>
            <a:r>
              <a:rPr lang="en-US" altLang="zh-CN" b="0"/>
              <a:t>OUT[p] </a:t>
            </a:r>
            <a:r>
              <a:rPr lang="zh-CN" altLang="en-US" b="0"/>
              <a:t>计算（结果总为</a:t>
            </a:r>
            <a:r>
              <a:rPr lang="en-US" altLang="zh-CN" b="0"/>
              <a:t>φ</a:t>
            </a:r>
            <a:r>
              <a:rPr lang="zh-CN" altLang="en-US" b="0"/>
              <a:t>），这将使得</a:t>
            </a:r>
            <a:r>
              <a:rPr lang="en-US" altLang="zh-CN" b="0"/>
              <a:t>IN[Bi] </a:t>
            </a:r>
            <a:r>
              <a:rPr lang="zh-CN" altLang="en-US" b="0"/>
              <a:t>计算没有变化（始终为</a:t>
            </a:r>
            <a:r>
              <a:rPr lang="en-US" altLang="zh-CN" b="0"/>
              <a:t>φ</a:t>
            </a:r>
            <a:r>
              <a:rPr lang="zh-CN" altLang="en-US" b="0"/>
              <a:t>）；所以，必须先给</a:t>
            </a:r>
            <a:r>
              <a:rPr lang="en-US" altLang="zh-CN" b="0"/>
              <a:t>OUT[Bi] </a:t>
            </a:r>
            <a:r>
              <a:rPr lang="zh-CN" altLang="en-US" b="0"/>
              <a:t>赋初值，而这个初值只能是基本块</a:t>
            </a:r>
            <a:r>
              <a:rPr lang="en-US" altLang="zh-CN" b="0"/>
              <a:t>Bi</a:t>
            </a:r>
            <a:r>
              <a:rPr lang="zh-CN" altLang="en-US" b="0"/>
              <a:t>所产生的</a:t>
            </a:r>
            <a:r>
              <a:rPr lang="en-US" altLang="zh-CN" b="0"/>
              <a:t>GEN[Bi]</a:t>
            </a:r>
            <a:r>
              <a:rPr lang="zh-CN" altLang="en-US" b="0"/>
              <a:t>。在第</a:t>
            </a:r>
            <a:r>
              <a:rPr lang="en-US" altLang="zh-CN" b="0"/>
              <a:t>(7)</a:t>
            </a:r>
            <a:r>
              <a:rPr lang="zh-CN" altLang="en-US" b="0"/>
              <a:t>行中，我们按程序流图中各结点的深度为主次序依次计算各基本块的</a:t>
            </a:r>
            <a:r>
              <a:rPr lang="en-US" altLang="zh-CN" b="0"/>
              <a:t>IN</a:t>
            </a:r>
            <a:r>
              <a:rPr lang="zh-CN" altLang="en-US" b="0"/>
              <a:t>和</a:t>
            </a:r>
            <a:r>
              <a:rPr lang="en-US" altLang="zh-CN" b="0"/>
              <a:t>OUT</a:t>
            </a:r>
            <a:r>
              <a:rPr lang="zh-CN" altLang="en-US" b="0"/>
              <a:t>。</a:t>
            </a:r>
            <a:r>
              <a:rPr lang="en-US" altLang="zh-CN" b="0"/>
              <a:t>change</a:t>
            </a:r>
            <a:r>
              <a:rPr lang="zh-CN" altLang="en-US" b="0"/>
              <a:t>是用来判断结束的布尔变量；</a:t>
            </a:r>
            <a:r>
              <a:rPr lang="en-US" altLang="zh-CN" b="0"/>
              <a:t>NEWIN</a:t>
            </a:r>
            <a:r>
              <a:rPr lang="zh-CN" altLang="en-US" b="0"/>
              <a:t>是集合变量，对每一基本块</a:t>
            </a:r>
            <a:r>
              <a:rPr lang="en-US" altLang="zh-CN" b="0"/>
              <a:t>Bi</a:t>
            </a:r>
            <a:r>
              <a:rPr lang="zh-CN" altLang="en-US" b="0"/>
              <a:t>如果前后两次迭代计算出的</a:t>
            </a:r>
            <a:r>
              <a:rPr lang="en-US" altLang="zh-CN" b="0"/>
              <a:t>NEWIN</a:t>
            </a:r>
            <a:r>
              <a:rPr lang="zh-CN" altLang="en-US" b="0"/>
              <a:t>值不等，则置</a:t>
            </a:r>
            <a:r>
              <a:rPr lang="en-US" altLang="zh-CN" b="0"/>
              <a:t>change</a:t>
            </a:r>
            <a:r>
              <a:rPr lang="zh-CN" altLang="en-US" b="0"/>
              <a:t>为</a:t>
            </a:r>
            <a:r>
              <a:rPr lang="en-US" altLang="zh-CN" b="0"/>
              <a:t>true</a:t>
            </a:r>
            <a:r>
              <a:rPr lang="zh-CN" altLang="en-US" b="0"/>
              <a:t>，表示尚需进行下一次迭代；这是因为程序中可能存在着循环，即后面结点（基本块）</a:t>
            </a:r>
            <a:r>
              <a:rPr lang="en-US" altLang="zh-CN" b="0"/>
              <a:t>IN</a:t>
            </a:r>
            <a:r>
              <a:rPr lang="zh-CN" altLang="en-US" b="0"/>
              <a:t>和</a:t>
            </a:r>
            <a:r>
              <a:rPr lang="en-US" altLang="zh-CN" b="0"/>
              <a:t>OUT</a:t>
            </a:r>
            <a:r>
              <a:rPr lang="zh-CN" altLang="en-US" b="0"/>
              <a:t>的改变可能又影响到前面已计算过的结点之</a:t>
            </a:r>
            <a:r>
              <a:rPr lang="en-US" altLang="zh-CN" b="0"/>
              <a:t>IN</a:t>
            </a:r>
            <a:r>
              <a:rPr lang="zh-CN" altLang="en-US" b="0"/>
              <a:t>和</a:t>
            </a:r>
            <a:r>
              <a:rPr lang="en-US" altLang="zh-CN" b="0"/>
              <a:t>OUT</a:t>
            </a:r>
            <a:r>
              <a:rPr lang="zh-CN" altLang="en-US" b="0"/>
              <a:t>值；所以，只要出现某结点的</a:t>
            </a:r>
            <a:r>
              <a:rPr lang="en-US" altLang="zh-CN" b="0"/>
              <a:t>IN</a:t>
            </a:r>
            <a:r>
              <a:rPr lang="zh-CN" altLang="en-US" b="0"/>
              <a:t>和</a:t>
            </a:r>
            <a:r>
              <a:rPr lang="en-US" altLang="zh-CN" b="0"/>
              <a:t>OUT</a:t>
            </a:r>
            <a:r>
              <a:rPr lang="zh-CN" altLang="en-US" b="0"/>
              <a:t>发生变化的情况，迭代就得继续下去。</a:t>
            </a:r>
          </a:p>
        </p:txBody>
      </p:sp>
    </p:spTree>
  </p:cSld>
  <p:clrMapOvr>
    <a:masterClrMapping/>
  </p:clrMapOvr>
  <p:transition>
    <p:random/>
  </p:transition>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E0092CA-12D3-ACD3-5363-D162B0350281}"/>
              </a:ext>
            </a:extLst>
          </p:cNvPr>
          <p:cNvSpPr>
            <a:spLocks noGrp="1" noChangeArrowheads="1"/>
          </p:cNvSpPr>
          <p:nvPr>
            <p:ph type="title"/>
          </p:nvPr>
        </p:nvSpPr>
        <p:spPr/>
        <p:txBody>
          <a:bodyPr/>
          <a:lstStyle/>
          <a:p>
            <a:pPr eaLnBrk="1" hangingPunct="1"/>
            <a:endParaRPr lang="zh-CN" altLang="zh-CN"/>
          </a:p>
        </p:txBody>
      </p:sp>
      <p:sp>
        <p:nvSpPr>
          <p:cNvPr id="1128451" name="Rectangle 3">
            <a:extLst>
              <a:ext uri="{FF2B5EF4-FFF2-40B4-BE49-F238E27FC236}">
                <a16:creationId xmlns:a16="http://schemas.microsoft.com/office/drawing/2014/main" id="{6097A64B-12BA-2767-45D8-18E6DDE2078A}"/>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zh-CN" altLang="en-US" b="0"/>
              <a:t>例</a:t>
            </a:r>
            <a:r>
              <a:rPr lang="en-US" altLang="zh-CN" b="0"/>
              <a:t>5.11 </a:t>
            </a:r>
            <a:r>
              <a:rPr lang="zh-CN" altLang="en-US" b="0"/>
              <a:t>考察图</a:t>
            </a:r>
            <a:r>
              <a:rPr lang="en-US" altLang="zh-CN" b="0"/>
              <a:t>5-22</a:t>
            </a:r>
            <a:r>
              <a:rPr lang="zh-CN" altLang="en-US" b="0"/>
              <a:t>所示的程序流图，各四元式左边的</a:t>
            </a:r>
            <a:r>
              <a:rPr lang="en-US" altLang="zh-CN" b="0"/>
              <a:t>d</a:t>
            </a:r>
            <a:r>
              <a:rPr lang="zh-CN" altLang="en-US" b="0"/>
              <a:t>分别代表该四元式的位置，假设只考虑变量</a:t>
            </a:r>
            <a:r>
              <a:rPr lang="en-US" altLang="zh-CN" b="0"/>
              <a:t>i</a:t>
            </a:r>
            <a:r>
              <a:rPr lang="zh-CN" altLang="en-US" b="0"/>
              <a:t>和</a:t>
            </a:r>
            <a:r>
              <a:rPr lang="en-US" altLang="zh-CN" b="0"/>
              <a:t>j</a:t>
            </a:r>
            <a:r>
              <a:rPr lang="zh-CN" altLang="en-US" b="0"/>
              <a:t>，求其到达</a:t>
            </a:r>
            <a:r>
              <a:rPr lang="en-US" altLang="zh-CN" b="0"/>
              <a:t>-</a:t>
            </a:r>
            <a:r>
              <a:rPr lang="zh-CN" altLang="en-US" b="0"/>
              <a:t>定值数据流方程的解。</a:t>
            </a:r>
          </a:p>
          <a:p>
            <a:pPr eaLnBrk="1" hangingPunct="1">
              <a:buFont typeface="Wingdings" panose="05000000000000000000" pitchFamily="2" charset="2"/>
              <a:buNone/>
              <a:defRPr/>
            </a:pPr>
            <a:endParaRPr lang="zh-CN" altLang="en-US" b="0"/>
          </a:p>
          <a:p>
            <a:pPr eaLnBrk="1" hangingPunct="1">
              <a:buFont typeface="Wingdings" panose="05000000000000000000" pitchFamily="2" charset="2"/>
              <a:buNone/>
              <a:defRPr/>
            </a:pPr>
            <a:r>
              <a:rPr lang="zh-CN" altLang="en-US" b="0"/>
              <a:t>  </a:t>
            </a:r>
            <a:r>
              <a:rPr lang="en-US" altLang="zh-CN" b="0"/>
              <a:t>【</a:t>
            </a:r>
            <a:r>
              <a:rPr lang="zh-CN" altLang="en-US" b="0"/>
              <a:t>解</a:t>
            </a:r>
            <a:r>
              <a:rPr lang="en-US" altLang="zh-CN" b="0"/>
              <a:t>】</a:t>
            </a:r>
            <a:r>
              <a:rPr lang="zh-CN" altLang="en-US" b="0"/>
              <a:t>（</a:t>
            </a:r>
            <a:r>
              <a:rPr lang="en-US" altLang="zh-CN" b="0"/>
              <a:t>1</a:t>
            </a:r>
            <a:r>
              <a:rPr lang="zh-CN" altLang="en-US" b="0"/>
              <a:t>）我们先求出所有基本块</a:t>
            </a:r>
            <a:r>
              <a:rPr lang="en-US" altLang="zh-CN" b="0"/>
              <a:t>B</a:t>
            </a:r>
            <a:r>
              <a:rPr lang="zh-CN" altLang="en-US" b="0"/>
              <a:t>的</a:t>
            </a:r>
            <a:r>
              <a:rPr lang="en-US" altLang="zh-CN" b="0"/>
              <a:t>GEN[B] </a:t>
            </a:r>
            <a:r>
              <a:rPr lang="zh-CN" altLang="en-US" b="0"/>
              <a:t>和</a:t>
            </a:r>
            <a:r>
              <a:rPr lang="en-US" altLang="zh-CN" b="0"/>
              <a:t>KILL[B]</a:t>
            </a:r>
            <a:r>
              <a:rPr lang="zh-CN" altLang="en-US" b="0"/>
              <a:t>。</a:t>
            </a:r>
            <a:r>
              <a:rPr lang="en-US" altLang="zh-CN" b="0"/>
              <a:t>GEN[B] </a:t>
            </a:r>
            <a:r>
              <a:rPr lang="zh-CN" altLang="en-US" b="0"/>
              <a:t>和</a:t>
            </a:r>
            <a:r>
              <a:rPr lang="en-US" altLang="zh-CN" b="0"/>
              <a:t>KILL[B] </a:t>
            </a:r>
            <a:r>
              <a:rPr lang="zh-CN" altLang="en-US" b="0"/>
              <a:t>用位向量来表示，程序流图中每一点</a:t>
            </a:r>
            <a:r>
              <a:rPr lang="en-US" altLang="zh-CN" b="0"/>
              <a:t>d</a:t>
            </a:r>
            <a:r>
              <a:rPr lang="zh-CN" altLang="en-US" b="0"/>
              <a:t>在向量中占一位；如果</a:t>
            </a:r>
            <a:r>
              <a:rPr lang="en-US" altLang="zh-CN" b="0"/>
              <a:t>d</a:t>
            </a:r>
            <a:r>
              <a:rPr lang="zh-CN" altLang="en-US" b="0"/>
              <a:t>属于某个集，则该向量的相应位为</a:t>
            </a:r>
            <a:r>
              <a:rPr lang="en-US" altLang="zh-CN" b="0"/>
              <a:t>1</a:t>
            </a:r>
            <a:r>
              <a:rPr lang="zh-CN" altLang="en-US" b="0"/>
              <a:t>，否则为</a:t>
            </a:r>
            <a:r>
              <a:rPr lang="en-US" altLang="zh-CN" b="0"/>
              <a:t>0</a:t>
            </a:r>
            <a:r>
              <a:rPr lang="zh-CN" altLang="en-US" b="0"/>
              <a:t>。由定义直接计算出的</a:t>
            </a:r>
            <a:r>
              <a:rPr lang="en-US" altLang="zh-CN" b="0"/>
              <a:t>GEN[B] </a:t>
            </a:r>
            <a:r>
              <a:rPr lang="zh-CN" altLang="en-US" b="0"/>
              <a:t>和</a:t>
            </a:r>
            <a:r>
              <a:rPr lang="en-US" altLang="zh-CN" b="0"/>
              <a:t>KILL[B] </a:t>
            </a:r>
            <a:r>
              <a:rPr lang="zh-CN" altLang="en-US" b="0"/>
              <a:t>值见表</a:t>
            </a:r>
            <a:r>
              <a:rPr lang="en-US" altLang="zh-CN" b="0"/>
              <a:t>5.1</a:t>
            </a:r>
            <a:r>
              <a:rPr lang="zh-CN" altLang="en-US" b="0"/>
              <a:t>。</a:t>
            </a:r>
          </a:p>
        </p:txBody>
      </p:sp>
    </p:spTree>
  </p:cSld>
  <p:clrMapOvr>
    <a:masterClrMapping/>
  </p:clrMapOvr>
  <p:transition>
    <p:random/>
  </p:transition>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4" descr="1">
            <a:extLst>
              <a:ext uri="{FF2B5EF4-FFF2-40B4-BE49-F238E27FC236}">
                <a16:creationId xmlns:a16="http://schemas.microsoft.com/office/drawing/2014/main" id="{CEA38610-8760-29E3-A103-81E9AF066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692150"/>
            <a:ext cx="30480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Rectangle 5">
            <a:extLst>
              <a:ext uri="{FF2B5EF4-FFF2-40B4-BE49-F238E27FC236}">
                <a16:creationId xmlns:a16="http://schemas.microsoft.com/office/drawing/2014/main" id="{E75EE778-2065-4501-106E-3E63471CE939}"/>
              </a:ext>
            </a:extLst>
          </p:cNvPr>
          <p:cNvSpPr>
            <a:spLocks noChangeArrowheads="1"/>
          </p:cNvSpPr>
          <p:nvPr/>
        </p:nvSpPr>
        <p:spPr bwMode="auto">
          <a:xfrm>
            <a:off x="3276600" y="5589588"/>
            <a:ext cx="241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5-22  </a:t>
            </a:r>
            <a:r>
              <a:rPr lang="zh-CN" altLang="en-US"/>
              <a:t>程序流图</a:t>
            </a:r>
          </a:p>
        </p:txBody>
      </p:sp>
    </p:spTree>
  </p:cSld>
  <p:clrMapOvr>
    <a:masterClrMapping/>
  </p:clrMapOvr>
  <p:transition>
    <p:random/>
  </p:transition>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4" descr="2">
            <a:extLst>
              <a:ext uri="{FF2B5EF4-FFF2-40B4-BE49-F238E27FC236}">
                <a16:creationId xmlns:a16="http://schemas.microsoft.com/office/drawing/2014/main" id="{D69005CD-12E6-7404-71DF-01C88500A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1414463"/>
            <a:ext cx="83867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Rectangle 5">
            <a:extLst>
              <a:ext uri="{FF2B5EF4-FFF2-40B4-BE49-F238E27FC236}">
                <a16:creationId xmlns:a16="http://schemas.microsoft.com/office/drawing/2014/main" id="{B29B65A3-17EC-B52A-7629-7D326565E9DF}"/>
              </a:ext>
            </a:extLst>
          </p:cNvPr>
          <p:cNvSpPr>
            <a:spLocks noChangeArrowheads="1"/>
          </p:cNvSpPr>
          <p:nvPr/>
        </p:nvSpPr>
        <p:spPr bwMode="auto">
          <a:xfrm>
            <a:off x="820738" y="4724400"/>
            <a:ext cx="72072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a:t>
            </a:r>
            <a:r>
              <a:rPr lang="en-US" altLang="zh-CN"/>
              <a:t>2</a:t>
            </a:r>
            <a:r>
              <a:rPr lang="zh-CN" altLang="en-US"/>
              <a:t>）图</a:t>
            </a:r>
            <a:r>
              <a:rPr lang="en-US" altLang="zh-CN"/>
              <a:t>5-23</a:t>
            </a:r>
            <a:r>
              <a:rPr lang="zh-CN" altLang="en-US"/>
              <a:t>是图</a:t>
            </a:r>
            <a:r>
              <a:rPr lang="en-US" altLang="zh-CN"/>
              <a:t>5-22</a:t>
            </a:r>
            <a:r>
              <a:rPr lang="zh-CN" altLang="en-US"/>
              <a:t>程序流图的深度为主扩展树。</a:t>
            </a:r>
          </a:p>
          <a:p>
            <a:pPr eaLnBrk="1" hangingPunct="1"/>
            <a:r>
              <a:rPr lang="zh-CN" altLang="en-US"/>
              <a:t>各基本块的深度为</a:t>
            </a:r>
            <a:r>
              <a:rPr lang="en-US" altLang="zh-CN"/>
              <a:t>B1</a:t>
            </a:r>
            <a:r>
              <a:rPr lang="zh-CN" altLang="en-US"/>
              <a:t>、</a:t>
            </a:r>
            <a:r>
              <a:rPr lang="en-US" altLang="zh-CN"/>
              <a:t>B2</a:t>
            </a:r>
            <a:r>
              <a:rPr lang="zh-CN" altLang="en-US"/>
              <a:t>、</a:t>
            </a:r>
            <a:r>
              <a:rPr lang="en-US" altLang="zh-CN"/>
              <a:t>B3</a:t>
            </a:r>
            <a:r>
              <a:rPr lang="zh-CN" altLang="en-US"/>
              <a:t>、</a:t>
            </a:r>
            <a:r>
              <a:rPr lang="en-US" altLang="zh-CN"/>
              <a:t>B4</a:t>
            </a:r>
            <a:r>
              <a:rPr lang="zh-CN" altLang="en-US"/>
              <a:t>、</a:t>
            </a:r>
            <a:r>
              <a:rPr lang="en-US" altLang="zh-CN"/>
              <a:t>B5</a:t>
            </a:r>
            <a:r>
              <a:rPr lang="zh-CN" altLang="en-US"/>
              <a:t>。</a:t>
            </a:r>
          </a:p>
          <a:p>
            <a:pPr eaLnBrk="1" hangingPunct="1"/>
            <a:r>
              <a:rPr lang="zh-CN" altLang="en-US"/>
              <a:t>根据上述迭代算法求解步骤如下：</a:t>
            </a:r>
          </a:p>
        </p:txBody>
      </p:sp>
    </p:spTree>
  </p:cSld>
  <p:clrMapOvr>
    <a:masterClrMapping/>
  </p:clrMapOvr>
  <p:transition>
    <p:random/>
  </p:transition>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4" descr="1">
            <a:extLst>
              <a:ext uri="{FF2B5EF4-FFF2-40B4-BE49-F238E27FC236}">
                <a16:creationId xmlns:a16="http://schemas.microsoft.com/office/drawing/2014/main" id="{DDB7A128-EDD9-A348-26A9-233564960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200" y="1336675"/>
            <a:ext cx="1279525" cy="396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Rectangle 5">
            <a:extLst>
              <a:ext uri="{FF2B5EF4-FFF2-40B4-BE49-F238E27FC236}">
                <a16:creationId xmlns:a16="http://schemas.microsoft.com/office/drawing/2014/main" id="{2CDFBA6B-5804-A4CD-3A99-779FEBA28492}"/>
              </a:ext>
            </a:extLst>
          </p:cNvPr>
          <p:cNvSpPr>
            <a:spLocks noChangeArrowheads="1"/>
          </p:cNvSpPr>
          <p:nvPr/>
        </p:nvSpPr>
        <p:spPr bwMode="auto">
          <a:xfrm>
            <a:off x="2905125" y="5419725"/>
            <a:ext cx="333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5-23  </a:t>
            </a:r>
            <a:r>
              <a:rPr lang="zh-CN" altLang="en-US"/>
              <a:t>深度为主扩展树</a:t>
            </a:r>
          </a:p>
        </p:txBody>
      </p:sp>
    </p:spTree>
  </p:cSld>
  <p:clrMapOvr>
    <a:masterClrMapping/>
  </p:clrMapOvr>
  <p:transition>
    <p:random/>
  </p:transition>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7" name="Rectangle 3">
            <a:extLst>
              <a:ext uri="{FF2B5EF4-FFF2-40B4-BE49-F238E27FC236}">
                <a16:creationId xmlns:a16="http://schemas.microsoft.com/office/drawing/2014/main" id="{E4988F56-0E6A-C7B3-E009-263F578DD615}"/>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zh-CN" altLang="en-US" b="0"/>
              <a:t>首先置迭代初值：</a:t>
            </a:r>
            <a:endParaRPr lang="zh-CN" altLang="de-DE" b="0"/>
          </a:p>
          <a:p>
            <a:pPr eaLnBrk="1" hangingPunct="1">
              <a:buFont typeface="Wingdings" panose="05000000000000000000" pitchFamily="2" charset="2"/>
              <a:buNone/>
              <a:defRPr/>
            </a:pPr>
            <a:r>
              <a:rPr lang="de-DE" altLang="zh-CN" b="0"/>
              <a:t>IN[B1] = IN[B2] = IN[B3] = IN[B4] = IN[B5] = 0000000</a:t>
            </a:r>
            <a:endParaRPr lang="en-US" altLang="zh-CN" b="0"/>
          </a:p>
          <a:p>
            <a:pPr eaLnBrk="1" hangingPunct="1">
              <a:buFont typeface="Wingdings" panose="05000000000000000000" pitchFamily="2" charset="2"/>
              <a:buNone/>
              <a:defRPr/>
            </a:pPr>
            <a:r>
              <a:rPr lang="en-US" altLang="zh-CN" b="0"/>
              <a:t>OUT[B1] =GEN[B1] = 1100000</a:t>
            </a:r>
          </a:p>
          <a:p>
            <a:pPr eaLnBrk="1" hangingPunct="1">
              <a:buFont typeface="Wingdings" panose="05000000000000000000" pitchFamily="2" charset="2"/>
              <a:buNone/>
              <a:defRPr/>
            </a:pPr>
            <a:r>
              <a:rPr lang="en-US" altLang="zh-CN" b="0"/>
              <a:t>OUT[B2] =GEN[B2] = 0010000</a:t>
            </a:r>
          </a:p>
          <a:p>
            <a:pPr eaLnBrk="1" hangingPunct="1">
              <a:buFont typeface="Wingdings" panose="05000000000000000000" pitchFamily="2" charset="2"/>
              <a:buNone/>
              <a:defRPr/>
            </a:pPr>
            <a:r>
              <a:rPr lang="en-US" altLang="zh-CN" b="0"/>
              <a:t>OUT[B3] = GEN[B3] = 0001000</a:t>
            </a:r>
          </a:p>
          <a:p>
            <a:pPr eaLnBrk="1" hangingPunct="1">
              <a:buFont typeface="Wingdings" panose="05000000000000000000" pitchFamily="2" charset="2"/>
              <a:buNone/>
              <a:defRPr/>
            </a:pPr>
            <a:r>
              <a:rPr lang="en-US" altLang="zh-CN" b="0"/>
              <a:t>OUT[B4] = GEN[B4] = 0000100</a:t>
            </a:r>
          </a:p>
          <a:p>
            <a:pPr eaLnBrk="1" hangingPunct="1">
              <a:buFont typeface="Wingdings" panose="05000000000000000000" pitchFamily="2" charset="2"/>
              <a:buNone/>
              <a:defRPr/>
            </a:pPr>
            <a:r>
              <a:rPr lang="en-US" altLang="zh-CN" b="0"/>
              <a:t>OUT[B5] = GEN[B5] = 0000000</a:t>
            </a:r>
          </a:p>
        </p:txBody>
      </p:sp>
    </p:spTree>
  </p:cSld>
  <p:clrMapOvr>
    <a:masterClrMapping/>
  </p:clrMapOvr>
  <p:transition>
    <p:random/>
  </p:transition>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1" name="Rectangle 3">
            <a:extLst>
              <a:ext uri="{FF2B5EF4-FFF2-40B4-BE49-F238E27FC236}">
                <a16:creationId xmlns:a16="http://schemas.microsoft.com/office/drawing/2014/main" id="{7C1E1F27-AB82-4FEF-767F-53393FA79F5A}"/>
              </a:ext>
            </a:extLst>
          </p:cNvPr>
          <p:cNvSpPr>
            <a:spLocks noGrp="1" noChangeArrowheads="1"/>
          </p:cNvSpPr>
          <p:nvPr>
            <p:ph type="body" idx="1"/>
          </p:nvPr>
        </p:nvSpPr>
        <p:spPr>
          <a:xfrm>
            <a:off x="468313" y="1196975"/>
            <a:ext cx="8245475" cy="5472113"/>
          </a:xfrm>
        </p:spPr>
        <p:txBody>
          <a:bodyPr/>
          <a:lstStyle/>
          <a:p>
            <a:pPr eaLnBrk="1" hangingPunct="1">
              <a:lnSpc>
                <a:spcPct val="80000"/>
              </a:lnSpc>
              <a:buFont typeface="Wingdings" panose="05000000000000000000" pitchFamily="2" charset="2"/>
              <a:buNone/>
              <a:defRPr/>
            </a:pPr>
            <a:r>
              <a:rPr lang="zh-CN" altLang="en-US" b="0"/>
              <a:t>按深度为主次序对</a:t>
            </a:r>
            <a:r>
              <a:rPr lang="en-US" altLang="zh-CN" b="0"/>
              <a:t>B1</a:t>
            </a:r>
            <a:r>
              <a:rPr lang="zh-CN" altLang="en-US" b="0"/>
              <a:t>、</a:t>
            </a:r>
            <a:r>
              <a:rPr lang="en-US" altLang="zh-CN" b="0"/>
              <a:t>B2</a:t>
            </a:r>
            <a:r>
              <a:rPr lang="zh-CN" altLang="en-US" b="0"/>
              <a:t>、</a:t>
            </a:r>
            <a:r>
              <a:rPr lang="en-US" altLang="zh-CN" b="0"/>
              <a:t>B3</a:t>
            </a:r>
            <a:r>
              <a:rPr lang="zh-CN" altLang="en-US" b="0"/>
              <a:t>、</a:t>
            </a:r>
            <a:r>
              <a:rPr lang="en-US" altLang="zh-CN" b="0"/>
              <a:t>B4</a:t>
            </a:r>
            <a:r>
              <a:rPr lang="zh-CN" altLang="en-US" b="0"/>
              <a:t>、</a:t>
            </a:r>
            <a:r>
              <a:rPr lang="en-US" altLang="zh-CN" b="0"/>
              <a:t>B5</a:t>
            </a:r>
            <a:r>
              <a:rPr lang="zh-CN" altLang="en-US" b="0"/>
              <a:t>执行算法计算如下：</a:t>
            </a:r>
          </a:p>
          <a:p>
            <a:pPr eaLnBrk="1" hangingPunct="1">
              <a:lnSpc>
                <a:spcPct val="80000"/>
              </a:lnSpc>
              <a:buFont typeface="Wingdings" panose="05000000000000000000" pitchFamily="2" charset="2"/>
              <a:buNone/>
              <a:defRPr/>
            </a:pPr>
            <a:r>
              <a:rPr lang="zh-CN" altLang="en-US" b="0"/>
              <a:t>对</a:t>
            </a:r>
            <a:r>
              <a:rPr lang="en-US" altLang="zh-CN" b="0"/>
              <a:t>B1</a:t>
            </a:r>
            <a:r>
              <a:rPr lang="zh-CN" altLang="en-US" b="0"/>
              <a:t>：用</a:t>
            </a:r>
            <a:r>
              <a:rPr lang="en-US" altLang="zh-CN" b="0"/>
              <a:t>NEWIN=OUT[B2] = 0010000 ≠IN[B1]</a:t>
            </a:r>
          </a:p>
          <a:p>
            <a:pPr eaLnBrk="1" hangingPunct="1">
              <a:lnSpc>
                <a:spcPct val="80000"/>
              </a:lnSpc>
              <a:buFont typeface="Wingdings" panose="05000000000000000000" pitchFamily="2" charset="2"/>
              <a:buNone/>
              <a:defRPr/>
            </a:pPr>
            <a:r>
              <a:rPr lang="en-US" altLang="zh-CN" b="0"/>
              <a:t>      </a:t>
            </a:r>
            <a:r>
              <a:rPr lang="zh-CN" altLang="en-US" b="0"/>
              <a:t>所以</a:t>
            </a:r>
            <a:r>
              <a:rPr lang="en-US" altLang="zh-CN" b="0"/>
              <a:t>change=true</a:t>
            </a:r>
          </a:p>
          <a:p>
            <a:pPr eaLnBrk="1" hangingPunct="1">
              <a:lnSpc>
                <a:spcPct val="80000"/>
              </a:lnSpc>
              <a:buFont typeface="Wingdings" panose="05000000000000000000" pitchFamily="2" charset="2"/>
              <a:buNone/>
              <a:defRPr/>
            </a:pPr>
            <a:r>
              <a:rPr lang="en-US" altLang="zh-CN" b="0"/>
              <a:t>      IN[B1] = 0010000</a:t>
            </a:r>
          </a:p>
          <a:p>
            <a:pPr eaLnBrk="1" hangingPunct="1">
              <a:lnSpc>
                <a:spcPct val="80000"/>
              </a:lnSpc>
              <a:buFont typeface="Wingdings" panose="05000000000000000000" pitchFamily="2" charset="2"/>
              <a:buNone/>
              <a:defRPr/>
            </a:pPr>
            <a:r>
              <a:rPr lang="en-US" altLang="zh-CN" b="0"/>
              <a:t>      OUT[B</a:t>
            </a:r>
            <a:r>
              <a:rPr lang="en-US" altLang="zh-CN" b="0">
                <a:latin typeface="Arial"/>
              </a:rPr>
              <a:t>­</a:t>
            </a:r>
            <a:r>
              <a:rPr lang="en-US" altLang="zh-CN" b="0"/>
              <a:t>1] = ( IN[B1]-KILL[B1] )∪GEN[B1] =IN[B1]KILL[B1]∪GEN[B1]</a:t>
            </a:r>
          </a:p>
          <a:p>
            <a:pPr eaLnBrk="1" hangingPunct="1">
              <a:lnSpc>
                <a:spcPct val="80000"/>
              </a:lnSpc>
              <a:buFont typeface="Wingdings" panose="05000000000000000000" pitchFamily="2" charset="2"/>
              <a:buNone/>
              <a:defRPr/>
            </a:pPr>
            <a:r>
              <a:rPr lang="en-US" altLang="zh-CN" b="0"/>
              <a:t>               = 0010000∧1100011∪1100000 = 0000000∪1100000</a:t>
            </a:r>
          </a:p>
          <a:p>
            <a:pPr eaLnBrk="1" hangingPunct="1">
              <a:lnSpc>
                <a:spcPct val="80000"/>
              </a:lnSpc>
              <a:buFont typeface="Wingdings" panose="05000000000000000000" pitchFamily="2" charset="2"/>
              <a:buNone/>
              <a:defRPr/>
            </a:pPr>
            <a:r>
              <a:rPr lang="en-US" altLang="zh-CN" b="0"/>
              <a:t>               = 1100000</a:t>
            </a:r>
          </a:p>
          <a:p>
            <a:pPr eaLnBrk="1" hangingPunct="1">
              <a:lnSpc>
                <a:spcPct val="80000"/>
              </a:lnSpc>
              <a:buFont typeface="Wingdings" panose="05000000000000000000" pitchFamily="2" charset="2"/>
              <a:buNone/>
              <a:defRPr/>
            </a:pPr>
            <a:r>
              <a:rPr lang="zh-CN" altLang="en-US" b="0"/>
              <a:t>对</a:t>
            </a:r>
            <a:r>
              <a:rPr lang="en-US" altLang="zh-CN" b="0"/>
              <a:t>B2</a:t>
            </a:r>
            <a:r>
              <a:rPr lang="zh-CN" altLang="en-US" b="0"/>
              <a:t>：因</a:t>
            </a:r>
            <a:r>
              <a:rPr lang="en-US" altLang="zh-CN" b="0"/>
              <a:t>NEWIN=OUT[B1]∪OUT[B5] = 1100000∪0000000 = 1100000 ≠IN[B2]</a:t>
            </a:r>
          </a:p>
          <a:p>
            <a:pPr eaLnBrk="1" hangingPunct="1">
              <a:lnSpc>
                <a:spcPct val="80000"/>
              </a:lnSpc>
              <a:buFont typeface="Wingdings" panose="05000000000000000000" pitchFamily="2" charset="2"/>
              <a:buNone/>
              <a:defRPr/>
            </a:pPr>
            <a:r>
              <a:rPr lang="zh-CN" altLang="en-US" b="0"/>
              <a:t>故</a:t>
            </a:r>
            <a:r>
              <a:rPr lang="en-US" altLang="zh-CN" b="0"/>
              <a:t>IN[B2] = 1100000</a:t>
            </a:r>
          </a:p>
          <a:p>
            <a:pPr eaLnBrk="1" hangingPunct="1">
              <a:lnSpc>
                <a:spcPct val="80000"/>
              </a:lnSpc>
              <a:buFont typeface="Wingdings" panose="05000000000000000000" pitchFamily="2" charset="2"/>
              <a:buNone/>
              <a:defRPr/>
            </a:pPr>
            <a:r>
              <a:rPr lang="en-US" altLang="zh-CN" b="0"/>
              <a:t>OUT[B2] = ( IN[B2] -KILL[B2] )∪GEN[B2] = 0110000</a:t>
            </a:r>
          </a:p>
        </p:txBody>
      </p:sp>
    </p:spTree>
  </p:cSld>
  <p:clrMapOvr>
    <a:masterClrMapping/>
  </p:clrMapOvr>
  <p:transition>
    <p:random/>
  </p:transition>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57363CD1-8FA5-B99D-BCBD-A4BB53B2826F}"/>
              </a:ext>
            </a:extLst>
          </p:cNvPr>
          <p:cNvSpPr>
            <a:spLocks noGrp="1" noChangeArrowheads="1"/>
          </p:cNvSpPr>
          <p:nvPr>
            <p:ph type="title"/>
          </p:nvPr>
        </p:nvSpPr>
        <p:spPr/>
        <p:txBody>
          <a:bodyPr/>
          <a:lstStyle/>
          <a:p>
            <a:pPr eaLnBrk="1" hangingPunct="1"/>
            <a:endParaRPr lang="zh-CN" altLang="zh-CN"/>
          </a:p>
        </p:txBody>
      </p:sp>
      <p:sp>
        <p:nvSpPr>
          <p:cNvPr id="1134595" name="Rectangle 3">
            <a:extLst>
              <a:ext uri="{FF2B5EF4-FFF2-40B4-BE49-F238E27FC236}">
                <a16:creationId xmlns:a16="http://schemas.microsoft.com/office/drawing/2014/main" id="{551319DD-FCCD-19CF-4CDF-D581BF11D86D}"/>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zh-CN" altLang="en-US" b="0"/>
              <a:t>同理对</a:t>
            </a:r>
            <a:r>
              <a:rPr lang="en-US" altLang="zh-CN" b="0"/>
              <a:t>B3</a:t>
            </a:r>
            <a:r>
              <a:rPr lang="zh-CN" altLang="en-US" b="0"/>
              <a:t>：</a:t>
            </a:r>
            <a:r>
              <a:rPr lang="en-US" altLang="zh-CN" b="0"/>
              <a:t>IN[B3] =OUT[B2] = 0110000</a:t>
            </a:r>
          </a:p>
          <a:p>
            <a:pPr eaLnBrk="1" hangingPunct="1">
              <a:buFont typeface="Wingdings" panose="05000000000000000000" pitchFamily="2" charset="2"/>
              <a:buNone/>
              <a:defRPr/>
            </a:pPr>
            <a:r>
              <a:rPr lang="en-US" altLang="zh-CN" b="0"/>
              <a:t>OUT[B3] = ( IN[B3] -KILL[B3] )∪GEN[B3] = 0011000</a:t>
            </a:r>
          </a:p>
          <a:p>
            <a:pPr eaLnBrk="1" hangingPunct="1">
              <a:buFont typeface="Wingdings" panose="05000000000000000000" pitchFamily="2" charset="2"/>
              <a:buNone/>
              <a:defRPr/>
            </a:pPr>
            <a:r>
              <a:rPr lang="en-US" altLang="zh-CN" b="0"/>
              <a:t>B4</a:t>
            </a:r>
            <a:r>
              <a:rPr lang="zh-CN" altLang="en-US" b="0"/>
              <a:t>：</a:t>
            </a:r>
            <a:r>
              <a:rPr lang="en-US" altLang="zh-CN" b="0"/>
              <a:t>IN[B4] =OUT[B3] = 0011000</a:t>
            </a:r>
          </a:p>
          <a:p>
            <a:pPr eaLnBrk="1" hangingPunct="1">
              <a:buFont typeface="Wingdings" panose="05000000000000000000" pitchFamily="2" charset="2"/>
              <a:buNone/>
              <a:defRPr/>
            </a:pPr>
            <a:r>
              <a:rPr lang="en-US" altLang="zh-CN" b="0"/>
              <a:t>OUT[B4] =( IN[B4] -KILL[B4] )∪GEN[B4] = 0010100</a:t>
            </a:r>
          </a:p>
          <a:p>
            <a:pPr eaLnBrk="1" hangingPunct="1">
              <a:buFont typeface="Wingdings" panose="05000000000000000000" pitchFamily="2" charset="2"/>
              <a:buNone/>
              <a:defRPr/>
            </a:pPr>
            <a:r>
              <a:rPr lang="en-US" altLang="zh-CN" b="0"/>
              <a:t>B5</a:t>
            </a:r>
            <a:r>
              <a:rPr lang="zh-CN" altLang="en-US" b="0"/>
              <a:t>：</a:t>
            </a:r>
            <a:r>
              <a:rPr lang="en-US" altLang="zh-CN" b="0"/>
              <a:t>IN[B5] =OUT[B3]∪OUT[B4] = 0011000∪0010100 = 0011100</a:t>
            </a:r>
          </a:p>
          <a:p>
            <a:pPr eaLnBrk="1" hangingPunct="1">
              <a:buFont typeface="Wingdings" panose="05000000000000000000" pitchFamily="2" charset="2"/>
              <a:buNone/>
              <a:defRPr/>
            </a:pPr>
            <a:r>
              <a:rPr lang="en-US" altLang="zh-CN" b="0"/>
              <a:t>OUT[B5] =( IN[B5] -KILL[B5] )∪GEN[B5] = 0011100</a:t>
            </a:r>
          </a:p>
          <a:p>
            <a:pPr eaLnBrk="1" hangingPunct="1">
              <a:buFont typeface="Wingdings" panose="05000000000000000000" pitchFamily="2" charset="2"/>
              <a:buNone/>
              <a:defRPr/>
            </a:pPr>
            <a:r>
              <a:rPr lang="zh-CN" altLang="en-US" b="0"/>
              <a:t>各次迭代结果见表</a:t>
            </a:r>
            <a:r>
              <a:rPr lang="en-US" altLang="zh-CN" b="0"/>
              <a:t>5.2</a:t>
            </a:r>
            <a:r>
              <a:rPr lang="zh-CN" altLang="en-US" b="0"/>
              <a:t>，因第四次迭代计算出的结果与第三次迭代结果相同，故它就是最后所求的结果。</a:t>
            </a:r>
          </a:p>
        </p:txBody>
      </p:sp>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64B85ED4-AC81-C9AF-14D1-5E47376D7429}"/>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53251" name="AutoShape 3">
            <a:extLst>
              <a:ext uri="{FF2B5EF4-FFF2-40B4-BE49-F238E27FC236}">
                <a16:creationId xmlns:a16="http://schemas.microsoft.com/office/drawing/2014/main" id="{84C4D3B4-E19D-036D-C1D2-A9468C6699A0}"/>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graphicFrame>
        <p:nvGraphicFramePr>
          <p:cNvPr id="53348" name="Group 100">
            <a:extLst>
              <a:ext uri="{FF2B5EF4-FFF2-40B4-BE49-F238E27FC236}">
                <a16:creationId xmlns:a16="http://schemas.microsoft.com/office/drawing/2014/main" id="{89EC2DC0-C58E-F6FC-A571-0680A1BD385E}"/>
              </a:ext>
            </a:extLst>
          </p:cNvPr>
          <p:cNvGraphicFramePr>
            <a:graphicFrameLocks noGrp="1"/>
          </p:cNvGraphicFramePr>
          <p:nvPr/>
        </p:nvGraphicFramePr>
        <p:xfrm>
          <a:off x="152400" y="2590800"/>
          <a:ext cx="4191000" cy="2209800"/>
        </p:xfrm>
        <a:graphic>
          <a:graphicData uri="http://schemas.openxmlformats.org/drawingml/2006/table">
            <a:tbl>
              <a:tblPr/>
              <a:tblGrid>
                <a:gridCol w="1395413">
                  <a:extLst>
                    <a:ext uri="{9D8B030D-6E8A-4147-A177-3AD203B41FA5}">
                      <a16:colId xmlns:a16="http://schemas.microsoft.com/office/drawing/2014/main" val="20000"/>
                    </a:ext>
                  </a:extLst>
                </a:gridCol>
                <a:gridCol w="1398587">
                  <a:extLst>
                    <a:ext uri="{9D8B030D-6E8A-4147-A177-3AD203B41FA5}">
                      <a16:colId xmlns:a16="http://schemas.microsoft.com/office/drawing/2014/main" val="20001"/>
                    </a:ext>
                  </a:extLst>
                </a:gridCol>
                <a:gridCol w="1397000">
                  <a:extLst>
                    <a:ext uri="{9D8B030D-6E8A-4147-A177-3AD203B41FA5}">
                      <a16:colId xmlns:a16="http://schemas.microsoft.com/office/drawing/2014/main" val="20002"/>
                    </a:ext>
                  </a:extLst>
                </a:gridCol>
              </a:tblGrid>
              <a:tr h="441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1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29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1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3278" name="Picture 101" descr="2-17 拷贝">
            <a:extLst>
              <a:ext uri="{FF2B5EF4-FFF2-40B4-BE49-F238E27FC236}">
                <a16:creationId xmlns:a16="http://schemas.microsoft.com/office/drawing/2014/main" id="{380AD383-7B87-A748-A591-4965F9EF25D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4400" y="2514600"/>
            <a:ext cx="41148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79" name="Text Box 102">
            <a:extLst>
              <a:ext uri="{FF2B5EF4-FFF2-40B4-BE49-F238E27FC236}">
                <a16:creationId xmlns:a16="http://schemas.microsoft.com/office/drawing/2014/main" id="{490EA815-205F-22DC-E102-61631C34D9D5}"/>
              </a:ext>
            </a:extLst>
          </p:cNvPr>
          <p:cNvSpPr txBox="1">
            <a:spLocks noChangeArrowheads="1"/>
          </p:cNvSpPr>
          <p:nvPr/>
        </p:nvSpPr>
        <p:spPr bwMode="auto">
          <a:xfrm>
            <a:off x="1143000" y="52578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t>状态转换矩阵</a:t>
            </a:r>
            <a:r>
              <a:rPr lang="zh-CN" altLang="en-US" sz="2400"/>
              <a:t> </a:t>
            </a:r>
          </a:p>
        </p:txBody>
      </p:sp>
      <p:sp>
        <p:nvSpPr>
          <p:cNvPr id="53280" name="Text Box 103">
            <a:extLst>
              <a:ext uri="{FF2B5EF4-FFF2-40B4-BE49-F238E27FC236}">
                <a16:creationId xmlns:a16="http://schemas.microsoft.com/office/drawing/2014/main" id="{F1D6AE20-563E-AB53-D584-193743CA8611}"/>
              </a:ext>
            </a:extLst>
          </p:cNvPr>
          <p:cNvSpPr txBox="1">
            <a:spLocks noChangeArrowheads="1"/>
          </p:cNvSpPr>
          <p:nvPr/>
        </p:nvSpPr>
        <p:spPr bwMode="auto">
          <a:xfrm>
            <a:off x="5486400" y="52578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t>化简后的</a:t>
            </a:r>
            <a:r>
              <a:rPr lang="en-US" altLang="zh-CN" sz="2400" b="1" u="none"/>
              <a:t>DFA M''</a:t>
            </a:r>
            <a:r>
              <a:rPr lang="en-US" altLang="zh-CN"/>
              <a:t> </a:t>
            </a:r>
          </a:p>
        </p:txBody>
      </p:sp>
    </p:spTree>
  </p:cSld>
  <p:clrMapOvr>
    <a:masterClrMapping/>
  </p:clrMapOvr>
  <p:transition>
    <p:random/>
  </p:transition>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4" descr="1">
            <a:extLst>
              <a:ext uri="{FF2B5EF4-FFF2-40B4-BE49-F238E27FC236}">
                <a16:creationId xmlns:a16="http://schemas.microsoft.com/office/drawing/2014/main" id="{315E486F-3C95-A6DA-1BC6-1392AB0AB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1689100"/>
            <a:ext cx="8272462"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CE2365A7-7EA5-DF7B-5D96-5EF2F28ECE4B}"/>
              </a:ext>
            </a:extLst>
          </p:cNvPr>
          <p:cNvSpPr>
            <a:spLocks noGrp="1" noChangeArrowheads="1"/>
          </p:cNvSpPr>
          <p:nvPr>
            <p:ph type="title"/>
          </p:nvPr>
        </p:nvSpPr>
        <p:spPr/>
        <p:txBody>
          <a:bodyPr/>
          <a:lstStyle/>
          <a:p>
            <a:pPr eaLnBrk="1" hangingPunct="1"/>
            <a:endParaRPr lang="zh-CN" altLang="zh-CN"/>
          </a:p>
        </p:txBody>
      </p:sp>
      <p:sp>
        <p:nvSpPr>
          <p:cNvPr id="1136643" name="Rectangle 3">
            <a:extLst>
              <a:ext uri="{FF2B5EF4-FFF2-40B4-BE49-F238E27FC236}">
                <a16:creationId xmlns:a16="http://schemas.microsoft.com/office/drawing/2014/main" id="{2685265F-86D5-8231-6B93-DF760546ECB7}"/>
              </a:ext>
            </a:extLst>
          </p:cNvPr>
          <p:cNvSpPr>
            <a:spLocks noGrp="1" noChangeArrowheads="1"/>
          </p:cNvSpPr>
          <p:nvPr>
            <p:ph type="body" idx="1"/>
          </p:nvPr>
        </p:nvSpPr>
        <p:spPr>
          <a:xfrm>
            <a:off x="647700" y="1558925"/>
            <a:ext cx="7848600" cy="5110163"/>
          </a:xfrm>
        </p:spPr>
        <p:txBody>
          <a:bodyPr/>
          <a:lstStyle/>
          <a:p>
            <a:pPr eaLnBrk="1" hangingPunct="1">
              <a:lnSpc>
                <a:spcPct val="120000"/>
              </a:lnSpc>
              <a:buFont typeface="Wingdings" panose="05000000000000000000" pitchFamily="2" charset="2"/>
              <a:buNone/>
              <a:defRPr/>
            </a:pPr>
            <a:r>
              <a:rPr lang="en-US" altLang="zh-CN" sz="2800" b="0"/>
              <a:t>        </a:t>
            </a:r>
            <a:r>
              <a:rPr lang="zh-CN" altLang="en-US" b="0"/>
              <a:t>我们知道，程序流图中</a:t>
            </a:r>
            <a:r>
              <a:rPr lang="en-US" altLang="zh-CN" b="0"/>
              <a:t>IN[B2] </a:t>
            </a:r>
            <a:r>
              <a:rPr lang="zh-CN" altLang="en-US" b="0"/>
              <a:t>处为循环入口，迭代继续的原因是后面结点计算出的</a:t>
            </a:r>
            <a:r>
              <a:rPr lang="en-US" altLang="zh-CN" b="0"/>
              <a:t>IN</a:t>
            </a:r>
            <a:r>
              <a:rPr lang="zh-CN" altLang="en-US" b="0"/>
              <a:t>和</a:t>
            </a:r>
            <a:r>
              <a:rPr lang="en-US" altLang="zh-CN" b="0"/>
              <a:t>OUT</a:t>
            </a:r>
            <a:r>
              <a:rPr lang="zh-CN" altLang="en-US" b="0"/>
              <a:t>又随循环影响到前面结点的</a:t>
            </a:r>
            <a:r>
              <a:rPr lang="en-US" altLang="zh-CN" b="0"/>
              <a:t>IN</a:t>
            </a:r>
            <a:r>
              <a:rPr lang="zh-CN" altLang="en-US" b="0"/>
              <a:t>和</a:t>
            </a:r>
            <a:r>
              <a:rPr lang="en-US" altLang="zh-CN" b="0"/>
              <a:t>OUT</a:t>
            </a:r>
            <a:r>
              <a:rPr lang="zh-CN" altLang="en-US" b="0"/>
              <a:t>值，故在此只要两次迭代的</a:t>
            </a:r>
            <a:r>
              <a:rPr lang="en-US" altLang="zh-CN" b="0"/>
              <a:t>IN[B2] </a:t>
            </a:r>
            <a:r>
              <a:rPr lang="zh-CN" altLang="en-US" b="0"/>
              <a:t>不发生变化，就无需继续迭代。在表</a:t>
            </a:r>
            <a:r>
              <a:rPr lang="en-US" altLang="zh-CN" b="0"/>
              <a:t>5.2</a:t>
            </a:r>
            <a:r>
              <a:rPr lang="zh-CN" altLang="en-US" b="0"/>
              <a:t>中，由于循环入口处的</a:t>
            </a:r>
            <a:r>
              <a:rPr lang="en-US" altLang="zh-CN" b="0"/>
              <a:t>IN[B2] </a:t>
            </a:r>
            <a:r>
              <a:rPr lang="zh-CN" altLang="en-US" b="0"/>
              <a:t>在第二次和第三次值（下划线处）是相同的，故无需再进行第四次迭代了。</a:t>
            </a:r>
          </a:p>
          <a:p>
            <a:pPr eaLnBrk="1" hangingPunct="1">
              <a:lnSpc>
                <a:spcPct val="120000"/>
              </a:lnSpc>
              <a:buFont typeface="Wingdings" panose="05000000000000000000" pitchFamily="2" charset="2"/>
              <a:buNone/>
              <a:defRPr/>
            </a:pPr>
            <a:r>
              <a:rPr lang="zh-CN" altLang="en-US" sz="2800" b="0"/>
              <a:t>           </a:t>
            </a:r>
          </a:p>
        </p:txBody>
      </p:sp>
    </p:spTree>
  </p:cSld>
  <p:clrMapOvr>
    <a:masterClrMapping/>
  </p:clrMapOvr>
  <p:transition>
    <p:random/>
  </p:transition>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835A5D80-A291-62FD-2D35-87DEA803E7AC}"/>
              </a:ext>
            </a:extLst>
          </p:cNvPr>
          <p:cNvSpPr>
            <a:spLocks noGrp="1" noChangeArrowheads="1"/>
          </p:cNvSpPr>
          <p:nvPr>
            <p:ph type="title"/>
          </p:nvPr>
        </p:nvSpPr>
        <p:spPr/>
        <p:txBody>
          <a:bodyPr/>
          <a:lstStyle/>
          <a:p>
            <a:pPr eaLnBrk="1" hangingPunct="1"/>
            <a:endParaRPr lang="zh-CN" altLang="zh-CN"/>
          </a:p>
        </p:txBody>
      </p:sp>
      <p:sp>
        <p:nvSpPr>
          <p:cNvPr id="1137667" name="Rectangle 3">
            <a:extLst>
              <a:ext uri="{FF2B5EF4-FFF2-40B4-BE49-F238E27FC236}">
                <a16:creationId xmlns:a16="http://schemas.microsoft.com/office/drawing/2014/main" id="{B00EA5EF-F593-675A-0936-A97317C55A12}"/>
              </a:ext>
            </a:extLst>
          </p:cNvPr>
          <p:cNvSpPr>
            <a:spLocks noGrp="1" noChangeArrowheads="1"/>
          </p:cNvSpPr>
          <p:nvPr>
            <p:ph type="body" idx="1"/>
          </p:nvPr>
        </p:nvSpPr>
        <p:spPr>
          <a:xfrm>
            <a:off x="647700" y="1341438"/>
            <a:ext cx="7848600" cy="5110162"/>
          </a:xfrm>
        </p:spPr>
        <p:txBody>
          <a:bodyPr/>
          <a:lstStyle/>
          <a:p>
            <a:pPr eaLnBrk="1" hangingPunct="1">
              <a:lnSpc>
                <a:spcPct val="110000"/>
              </a:lnSpc>
              <a:buFont typeface="Wingdings" panose="05000000000000000000" pitchFamily="2" charset="2"/>
              <a:buNone/>
              <a:defRPr/>
            </a:pPr>
            <a:r>
              <a:rPr lang="en-US" altLang="zh-CN" sz="2800" b="0"/>
              <a:t>       </a:t>
            </a:r>
            <a:r>
              <a:rPr lang="zh-CN" altLang="en-US" b="0"/>
              <a:t>我们可以应用到达</a:t>
            </a:r>
            <a:r>
              <a:rPr lang="en-US" altLang="zh-CN" b="0"/>
              <a:t>-</a:t>
            </a:r>
            <a:r>
              <a:rPr lang="zh-CN" altLang="en-US" b="0"/>
              <a:t>定值信息来计算各个变量在任何引用点的引用</a:t>
            </a:r>
            <a:r>
              <a:rPr lang="en-US" altLang="zh-CN" b="0"/>
              <a:t>-</a:t>
            </a:r>
            <a:r>
              <a:rPr lang="zh-CN" altLang="en-US" b="0"/>
              <a:t>定值链，即先找出其所有的引用点，然后再应用规则求各点的</a:t>
            </a:r>
            <a:r>
              <a:rPr lang="en-US" altLang="zh-CN" b="0"/>
              <a:t>ud</a:t>
            </a:r>
            <a:r>
              <a:rPr lang="zh-CN" altLang="en-US" b="0"/>
              <a:t>链。这个规则就是：</a:t>
            </a:r>
          </a:p>
          <a:p>
            <a:pPr eaLnBrk="1" hangingPunct="1">
              <a:lnSpc>
                <a:spcPct val="110000"/>
              </a:lnSpc>
              <a:buFont typeface="Wingdings" panose="05000000000000000000" pitchFamily="2" charset="2"/>
              <a:buNone/>
              <a:defRPr/>
            </a:pPr>
            <a:r>
              <a:rPr lang="zh-CN" altLang="en-US" b="0"/>
              <a:t>（</a:t>
            </a:r>
            <a:r>
              <a:rPr lang="en-US" altLang="zh-CN" b="0"/>
              <a:t>1</a:t>
            </a:r>
            <a:r>
              <a:rPr lang="zh-CN" altLang="en-US" b="0"/>
              <a:t>）如果在基本块</a:t>
            </a:r>
            <a:r>
              <a:rPr lang="en-US" altLang="zh-CN" b="0"/>
              <a:t>B</a:t>
            </a:r>
            <a:r>
              <a:rPr lang="zh-CN" altLang="en-US" b="0"/>
              <a:t>中，变量</a:t>
            </a:r>
            <a:r>
              <a:rPr lang="en-US" altLang="zh-CN" b="0"/>
              <a:t>A</a:t>
            </a:r>
            <a:r>
              <a:rPr lang="zh-CN" altLang="en-US" b="0"/>
              <a:t>的引用点</a:t>
            </a:r>
            <a:r>
              <a:rPr lang="en-US" altLang="zh-CN" b="0"/>
              <a:t>p</a:t>
            </a:r>
            <a:r>
              <a:rPr lang="zh-CN" altLang="en-US" b="0"/>
              <a:t>之前有</a:t>
            </a:r>
            <a:r>
              <a:rPr lang="en-US" altLang="zh-CN" b="0"/>
              <a:t>A</a:t>
            </a:r>
            <a:r>
              <a:rPr lang="zh-CN" altLang="en-US" b="0"/>
              <a:t>的定值点</a:t>
            </a:r>
            <a:r>
              <a:rPr lang="en-US" altLang="zh-CN" b="0"/>
              <a:t>d</a:t>
            </a:r>
            <a:r>
              <a:rPr lang="zh-CN" altLang="en-US" b="0"/>
              <a:t>，并且</a:t>
            </a:r>
            <a:r>
              <a:rPr lang="en-US" altLang="zh-CN" b="0"/>
              <a:t>A</a:t>
            </a:r>
            <a:r>
              <a:rPr lang="zh-CN" altLang="en-US" b="0"/>
              <a:t>在点</a:t>
            </a:r>
            <a:r>
              <a:rPr lang="en-US" altLang="zh-CN" b="0"/>
              <a:t>d</a:t>
            </a:r>
            <a:r>
              <a:rPr lang="zh-CN" altLang="en-US" b="0"/>
              <a:t>的定值到达</a:t>
            </a:r>
            <a:r>
              <a:rPr lang="en-US" altLang="zh-CN" b="0"/>
              <a:t>p</a:t>
            </a:r>
            <a:r>
              <a:rPr lang="zh-CN" altLang="en-US" b="0"/>
              <a:t>，那么</a:t>
            </a:r>
            <a:r>
              <a:rPr lang="en-US" altLang="zh-CN" b="0"/>
              <a:t>A</a:t>
            </a:r>
            <a:r>
              <a:rPr lang="zh-CN" altLang="en-US" b="0"/>
              <a:t>在点</a:t>
            </a:r>
            <a:r>
              <a:rPr lang="en-US" altLang="zh-CN" b="0"/>
              <a:t>p</a:t>
            </a:r>
            <a:r>
              <a:rPr lang="zh-CN" altLang="en-US" b="0"/>
              <a:t>的</a:t>
            </a:r>
            <a:r>
              <a:rPr lang="en-US" altLang="zh-CN" b="0"/>
              <a:t>ud</a:t>
            </a:r>
            <a:r>
              <a:rPr lang="zh-CN" altLang="en-US" b="0"/>
              <a:t>链就是</a:t>
            </a:r>
            <a:r>
              <a:rPr lang="en-US" altLang="zh-CN" b="0"/>
              <a:t>{d}</a:t>
            </a:r>
            <a:r>
              <a:rPr lang="zh-CN" altLang="en-US" b="0"/>
              <a:t>；</a:t>
            </a:r>
          </a:p>
          <a:p>
            <a:pPr eaLnBrk="1" hangingPunct="1">
              <a:lnSpc>
                <a:spcPct val="110000"/>
              </a:lnSpc>
              <a:buFont typeface="Wingdings" panose="05000000000000000000" pitchFamily="2" charset="2"/>
              <a:buNone/>
              <a:defRPr/>
            </a:pPr>
            <a:r>
              <a:rPr lang="zh-CN" altLang="en-US" b="0"/>
              <a:t>（</a:t>
            </a:r>
            <a:r>
              <a:rPr lang="en-US" altLang="zh-CN" b="0"/>
              <a:t>2</a:t>
            </a:r>
            <a:r>
              <a:rPr lang="zh-CN" altLang="en-US" b="0"/>
              <a:t>）如果在基本块</a:t>
            </a:r>
            <a:r>
              <a:rPr lang="en-US" altLang="zh-CN" b="0"/>
              <a:t>B</a:t>
            </a:r>
            <a:r>
              <a:rPr lang="zh-CN" altLang="en-US" b="0"/>
              <a:t>中，变量</a:t>
            </a:r>
            <a:r>
              <a:rPr lang="en-US" altLang="zh-CN" b="0"/>
              <a:t>A</a:t>
            </a:r>
            <a:r>
              <a:rPr lang="zh-CN" altLang="en-US" b="0"/>
              <a:t>的引用点</a:t>
            </a:r>
            <a:r>
              <a:rPr lang="en-US" altLang="zh-CN" b="0"/>
              <a:t>p</a:t>
            </a:r>
            <a:r>
              <a:rPr lang="zh-CN" altLang="en-US" b="0"/>
              <a:t>之前没有</a:t>
            </a:r>
            <a:r>
              <a:rPr lang="en-US" altLang="zh-CN" b="0"/>
              <a:t>A</a:t>
            </a:r>
            <a:r>
              <a:rPr lang="zh-CN" altLang="en-US" b="0"/>
              <a:t>的定值点，那么</a:t>
            </a:r>
            <a:r>
              <a:rPr lang="en-US" altLang="zh-CN" b="0"/>
              <a:t>IN[B] </a:t>
            </a:r>
            <a:r>
              <a:rPr lang="zh-CN" altLang="en-US" b="0"/>
              <a:t>中</a:t>
            </a:r>
            <a:r>
              <a:rPr lang="en-US" altLang="zh-CN" b="0"/>
              <a:t>A</a:t>
            </a:r>
            <a:r>
              <a:rPr lang="zh-CN" altLang="en-US" b="0"/>
              <a:t>的所有定值点均到达</a:t>
            </a:r>
            <a:r>
              <a:rPr lang="en-US" altLang="zh-CN" b="0"/>
              <a:t>p</a:t>
            </a:r>
            <a:r>
              <a:rPr lang="zh-CN" altLang="en-US" b="0"/>
              <a:t>，它们就是</a:t>
            </a:r>
            <a:r>
              <a:rPr lang="en-US" altLang="zh-CN" b="0"/>
              <a:t>A</a:t>
            </a:r>
            <a:r>
              <a:rPr lang="zh-CN" altLang="en-US" b="0"/>
              <a:t>在点</a:t>
            </a:r>
            <a:r>
              <a:rPr lang="en-US" altLang="zh-CN" b="0"/>
              <a:t>p</a:t>
            </a:r>
            <a:r>
              <a:rPr lang="zh-CN" altLang="en-US" b="0"/>
              <a:t>的</a:t>
            </a:r>
            <a:r>
              <a:rPr lang="en-US" altLang="zh-CN" b="0"/>
              <a:t>ud</a:t>
            </a:r>
            <a:r>
              <a:rPr lang="zh-CN" altLang="en-US" b="0"/>
              <a:t>链。</a:t>
            </a:r>
          </a:p>
          <a:p>
            <a:pPr eaLnBrk="1" hangingPunct="1">
              <a:lnSpc>
                <a:spcPct val="110000"/>
              </a:lnSpc>
              <a:buFont typeface="Wingdings" panose="05000000000000000000" pitchFamily="2" charset="2"/>
              <a:buNone/>
              <a:defRPr/>
            </a:pPr>
            <a:endParaRPr lang="en-US" altLang="zh-CN"/>
          </a:p>
        </p:txBody>
      </p:sp>
    </p:spTree>
  </p:cSld>
  <p:clrMapOvr>
    <a:masterClrMapping/>
  </p:clrMapOvr>
  <p:transition>
    <p:random/>
  </p:transition>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6E165D63-BF8B-2E52-D075-CF38DC00F2F1}"/>
              </a:ext>
            </a:extLst>
          </p:cNvPr>
          <p:cNvSpPr>
            <a:spLocks noGrp="1" noChangeArrowheads="1"/>
          </p:cNvSpPr>
          <p:nvPr>
            <p:ph type="title"/>
          </p:nvPr>
        </p:nvSpPr>
        <p:spPr/>
        <p:txBody>
          <a:bodyPr/>
          <a:lstStyle/>
          <a:p>
            <a:pPr eaLnBrk="1" hangingPunct="1"/>
            <a:r>
              <a:rPr lang="en-US" altLang="zh-CN">
                <a:solidFill>
                  <a:schemeClr val="tx1"/>
                </a:solidFill>
              </a:rPr>
              <a:t>5.3.2  </a:t>
            </a:r>
            <a:r>
              <a:rPr lang="zh-CN" altLang="en-US">
                <a:solidFill>
                  <a:schemeClr val="tx1"/>
                </a:solidFill>
              </a:rPr>
              <a:t>定值</a:t>
            </a:r>
            <a:r>
              <a:rPr lang="en-US" altLang="zh-CN">
                <a:solidFill>
                  <a:schemeClr val="tx1"/>
                </a:solidFill>
              </a:rPr>
              <a:t>-</a:t>
            </a:r>
            <a:r>
              <a:rPr lang="zh-CN" altLang="en-US">
                <a:solidFill>
                  <a:schemeClr val="tx1"/>
                </a:solidFill>
              </a:rPr>
              <a:t>引用链（</a:t>
            </a:r>
            <a:r>
              <a:rPr lang="en-US" altLang="zh-CN">
                <a:solidFill>
                  <a:schemeClr val="tx1"/>
                </a:solidFill>
              </a:rPr>
              <a:t>du</a:t>
            </a:r>
            <a:r>
              <a:rPr lang="zh-CN" altLang="en-US">
                <a:solidFill>
                  <a:schemeClr val="tx1"/>
                </a:solidFill>
              </a:rPr>
              <a:t>链）</a:t>
            </a:r>
          </a:p>
        </p:txBody>
      </p:sp>
      <p:sp>
        <p:nvSpPr>
          <p:cNvPr id="1138691" name="Rectangle 3">
            <a:extLst>
              <a:ext uri="{FF2B5EF4-FFF2-40B4-BE49-F238E27FC236}">
                <a16:creationId xmlns:a16="http://schemas.microsoft.com/office/drawing/2014/main" id="{F8456D12-11E5-3D91-CF11-367211079868}"/>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en-US" altLang="zh-CN" b="0"/>
              <a:t>         </a:t>
            </a:r>
            <a:r>
              <a:rPr lang="zh-CN" altLang="en-US" b="0"/>
              <a:t>我们已经知道了如何计算一个变量</a:t>
            </a:r>
            <a:r>
              <a:rPr lang="en-US" altLang="zh-CN" b="0"/>
              <a:t>A</a:t>
            </a:r>
            <a:r>
              <a:rPr lang="zh-CN" altLang="en-US" b="0"/>
              <a:t>在引用点的</a:t>
            </a:r>
            <a:r>
              <a:rPr lang="en-US" altLang="zh-CN" b="0"/>
              <a:t>ud</a:t>
            </a:r>
            <a:r>
              <a:rPr lang="zh-CN" altLang="en-US" b="0"/>
              <a:t>链，即能到达该引用点的</a:t>
            </a:r>
            <a:r>
              <a:rPr lang="en-US" altLang="zh-CN" b="0"/>
              <a:t>A</a:t>
            </a:r>
            <a:r>
              <a:rPr lang="zh-CN" altLang="en-US" b="0"/>
              <a:t>的所有定值点。反之，对一个变量</a:t>
            </a:r>
            <a:r>
              <a:rPr lang="en-US" altLang="zh-CN" b="0"/>
              <a:t>A</a:t>
            </a:r>
            <a:r>
              <a:rPr lang="zh-CN" altLang="en-US" b="0"/>
              <a:t>在某点</a:t>
            </a:r>
            <a:r>
              <a:rPr lang="en-US" altLang="zh-CN" b="0"/>
              <a:t>p</a:t>
            </a:r>
            <a:r>
              <a:rPr lang="zh-CN" altLang="en-US" b="0"/>
              <a:t>的定值，也可计算该定值能够到达的</a:t>
            </a:r>
            <a:r>
              <a:rPr lang="en-US" altLang="zh-CN" b="0"/>
              <a:t>A</a:t>
            </a:r>
            <a:r>
              <a:rPr lang="zh-CN" altLang="en-US" b="0"/>
              <a:t>的所有引用点，它称为该定值点的定值</a:t>
            </a:r>
            <a:r>
              <a:rPr lang="en-US" altLang="zh-CN" b="0"/>
              <a:t>-</a:t>
            </a:r>
            <a:r>
              <a:rPr lang="zh-CN" altLang="en-US" b="0"/>
              <a:t>引用链（简称</a:t>
            </a:r>
            <a:r>
              <a:rPr lang="en-US" altLang="zh-CN" b="0"/>
              <a:t>du</a:t>
            </a:r>
            <a:r>
              <a:rPr lang="zh-CN" altLang="en-US" b="0"/>
              <a:t>链）。</a:t>
            </a:r>
          </a:p>
        </p:txBody>
      </p:sp>
    </p:spTree>
  </p:cSld>
  <p:clrMapOvr>
    <a:masterClrMapping/>
  </p:clrMapOvr>
  <p:transition>
    <p:random/>
  </p:transition>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33E0B7BE-1203-7919-1750-213F3E2523B2}"/>
              </a:ext>
            </a:extLst>
          </p:cNvPr>
          <p:cNvSpPr>
            <a:spLocks noGrp="1" noChangeArrowheads="1"/>
          </p:cNvSpPr>
          <p:nvPr>
            <p:ph type="title"/>
          </p:nvPr>
        </p:nvSpPr>
        <p:spPr/>
        <p:txBody>
          <a:bodyPr/>
          <a:lstStyle/>
          <a:p>
            <a:pPr eaLnBrk="1" hangingPunct="1"/>
            <a:endParaRPr lang="zh-CN" altLang="zh-CN"/>
          </a:p>
        </p:txBody>
      </p:sp>
      <p:sp>
        <p:nvSpPr>
          <p:cNvPr id="1139715" name="Rectangle 3">
            <a:extLst>
              <a:ext uri="{FF2B5EF4-FFF2-40B4-BE49-F238E27FC236}">
                <a16:creationId xmlns:a16="http://schemas.microsoft.com/office/drawing/2014/main" id="{7EE7732C-00E0-93A2-7750-B46ACBC5D309}"/>
              </a:ext>
            </a:extLst>
          </p:cNvPr>
          <p:cNvSpPr>
            <a:spLocks noGrp="1" noChangeArrowheads="1"/>
          </p:cNvSpPr>
          <p:nvPr>
            <p:ph type="body" idx="1"/>
          </p:nvPr>
        </p:nvSpPr>
        <p:spPr>
          <a:xfrm>
            <a:off x="647700" y="1268413"/>
            <a:ext cx="7848600" cy="5400675"/>
          </a:xfrm>
        </p:spPr>
        <p:txBody>
          <a:bodyPr/>
          <a:lstStyle/>
          <a:p>
            <a:pPr algn="just" eaLnBrk="1" hangingPunct="1">
              <a:buFont typeface="Wingdings" panose="05000000000000000000" pitchFamily="2" charset="2"/>
              <a:buNone/>
              <a:defRPr/>
            </a:pPr>
            <a:r>
              <a:rPr lang="en-US" altLang="zh-CN" sz="2000" b="0"/>
              <a:t>           </a:t>
            </a:r>
            <a:r>
              <a:rPr lang="zh-CN" altLang="en-US" b="0"/>
              <a:t>对程序中某变量</a:t>
            </a:r>
            <a:r>
              <a:rPr lang="en-US" altLang="zh-CN" b="0"/>
              <a:t>A</a:t>
            </a:r>
            <a:r>
              <a:rPr lang="zh-CN" altLang="en-US" b="0"/>
              <a:t>和某点</a:t>
            </a:r>
            <a:r>
              <a:rPr lang="en-US" altLang="zh-CN" b="0"/>
              <a:t>p</a:t>
            </a:r>
            <a:r>
              <a:rPr lang="zh-CN" altLang="en-US" b="0"/>
              <a:t>，如果存在一条从</a:t>
            </a:r>
            <a:r>
              <a:rPr lang="en-US" altLang="zh-CN" b="0"/>
              <a:t>p</a:t>
            </a:r>
            <a:r>
              <a:rPr lang="zh-CN" altLang="en-US" b="0"/>
              <a:t>开始的道路，其中引用了</a:t>
            </a:r>
            <a:r>
              <a:rPr lang="en-US" altLang="zh-CN" b="0"/>
              <a:t>A</a:t>
            </a:r>
            <a:r>
              <a:rPr lang="zh-CN" altLang="en-US" b="0"/>
              <a:t>在点</a:t>
            </a:r>
            <a:r>
              <a:rPr lang="en-US" altLang="zh-CN" b="0"/>
              <a:t>p</a:t>
            </a:r>
            <a:r>
              <a:rPr lang="zh-CN" altLang="en-US" b="0"/>
              <a:t>的值，则称</a:t>
            </a:r>
            <a:r>
              <a:rPr lang="en-US" altLang="zh-CN" b="0"/>
              <a:t>A</a:t>
            </a:r>
            <a:r>
              <a:rPr lang="zh-CN" altLang="en-US" b="0"/>
              <a:t>在点</a:t>
            </a:r>
            <a:r>
              <a:rPr lang="en-US" altLang="zh-CN" b="0"/>
              <a:t>p</a:t>
            </a:r>
            <a:r>
              <a:rPr lang="zh-CN" altLang="en-US" b="0"/>
              <a:t>是活跃的。对于基本块</a:t>
            </a:r>
            <a:r>
              <a:rPr lang="en-US" altLang="zh-CN" b="0"/>
              <a:t>B</a:t>
            </a:r>
            <a:r>
              <a:rPr lang="zh-CN" altLang="en-US" b="0"/>
              <a:t>，如果</a:t>
            </a:r>
            <a:r>
              <a:rPr lang="en-US" altLang="zh-CN" b="0"/>
              <a:t>OUT[B] </a:t>
            </a:r>
            <a:r>
              <a:rPr lang="zh-CN" altLang="en-US" b="0"/>
              <a:t>仅给出哪些变量的值在</a:t>
            </a:r>
            <a:r>
              <a:rPr lang="en-US" altLang="zh-CN" b="0"/>
              <a:t>B</a:t>
            </a:r>
            <a:r>
              <a:rPr lang="zh-CN" altLang="en-US" b="0"/>
              <a:t>的后继中还会使用的信息，而且还同指出它们在</a:t>
            </a:r>
            <a:r>
              <a:rPr lang="en-US" altLang="zh-CN" b="0"/>
              <a:t>B</a:t>
            </a:r>
            <a:r>
              <a:rPr lang="zh-CN" altLang="en-US" b="0"/>
              <a:t>的后继中哪些点会被使用；那么就可直接应用这种信息来计算</a:t>
            </a:r>
            <a:r>
              <a:rPr lang="en-US" altLang="zh-CN" b="0"/>
              <a:t>B</a:t>
            </a:r>
            <a:r>
              <a:rPr lang="zh-CN" altLang="en-US" b="0"/>
              <a:t>中任一变量</a:t>
            </a:r>
            <a:r>
              <a:rPr lang="en-US" altLang="zh-CN" b="0"/>
              <a:t>A</a:t>
            </a:r>
            <a:r>
              <a:rPr lang="zh-CN" altLang="en-US" b="0"/>
              <a:t>在定值点</a:t>
            </a:r>
            <a:r>
              <a:rPr lang="en-US" altLang="zh-CN" b="0"/>
              <a:t>p</a:t>
            </a:r>
            <a:r>
              <a:rPr lang="zh-CN" altLang="en-US" b="0"/>
              <a:t>的</a:t>
            </a:r>
            <a:r>
              <a:rPr lang="en-US" altLang="zh-CN" b="0"/>
              <a:t>du</a:t>
            </a:r>
            <a:r>
              <a:rPr lang="zh-CN" altLang="en-US" b="0"/>
              <a:t>链。在此，只要对</a:t>
            </a:r>
            <a:r>
              <a:rPr lang="en-US" altLang="zh-CN" b="0"/>
              <a:t>B</a:t>
            </a:r>
            <a:r>
              <a:rPr lang="zh-CN" altLang="en-US" b="0"/>
              <a:t>中</a:t>
            </a:r>
            <a:r>
              <a:rPr lang="en-US" altLang="zh-CN" b="0"/>
              <a:t>p</a:t>
            </a:r>
            <a:r>
              <a:rPr lang="zh-CN" altLang="en-US" b="0"/>
              <a:t>后面部分进行扫描：如果</a:t>
            </a:r>
            <a:r>
              <a:rPr lang="en-US" altLang="zh-CN" b="0"/>
              <a:t>B</a:t>
            </a:r>
            <a:r>
              <a:rPr lang="zh-CN" altLang="en-US" b="0"/>
              <a:t>中</a:t>
            </a:r>
            <a:r>
              <a:rPr lang="en-US" altLang="zh-CN" b="0"/>
              <a:t>p</a:t>
            </a:r>
            <a:r>
              <a:rPr lang="zh-CN" altLang="en-US" b="0"/>
              <a:t>后面没有</a:t>
            </a:r>
            <a:r>
              <a:rPr lang="en-US" altLang="zh-CN" b="0"/>
              <a:t>A</a:t>
            </a:r>
            <a:r>
              <a:rPr lang="zh-CN" altLang="en-US" b="0"/>
              <a:t>的其它定值点，则</a:t>
            </a:r>
            <a:r>
              <a:rPr lang="en-US" altLang="zh-CN" b="0"/>
              <a:t>B</a:t>
            </a:r>
            <a:r>
              <a:rPr lang="zh-CN" altLang="en-US" b="0"/>
              <a:t>中</a:t>
            </a:r>
            <a:r>
              <a:rPr lang="en-US" altLang="zh-CN" b="0"/>
              <a:t>p</a:t>
            </a:r>
            <a:r>
              <a:rPr lang="zh-CN" altLang="en-US" b="0"/>
              <a:t>后面</a:t>
            </a:r>
            <a:r>
              <a:rPr lang="en-US" altLang="zh-CN" b="0"/>
              <a:t>A</a:t>
            </a:r>
            <a:r>
              <a:rPr lang="zh-CN" altLang="en-US" b="0"/>
              <a:t>的所有引用点加上</a:t>
            </a:r>
            <a:r>
              <a:rPr lang="en-US" altLang="zh-CN" b="0"/>
              <a:t>OUT[B] </a:t>
            </a:r>
            <a:r>
              <a:rPr lang="zh-CN" altLang="en-US" b="0"/>
              <a:t>中</a:t>
            </a:r>
            <a:r>
              <a:rPr lang="en-US" altLang="zh-CN" b="0"/>
              <a:t>A</a:t>
            </a:r>
            <a:r>
              <a:rPr lang="zh-CN" altLang="en-US" b="0"/>
              <a:t>的所有引用点就是</a:t>
            </a:r>
            <a:r>
              <a:rPr lang="en-US" altLang="zh-CN" b="0"/>
              <a:t>A</a:t>
            </a:r>
            <a:r>
              <a:rPr lang="zh-CN" altLang="en-US" b="0"/>
              <a:t>在定值点</a:t>
            </a:r>
            <a:r>
              <a:rPr lang="en-US" altLang="zh-CN" b="0"/>
              <a:t>p</a:t>
            </a:r>
            <a:r>
              <a:rPr lang="zh-CN" altLang="en-US" b="0"/>
              <a:t>的</a:t>
            </a:r>
            <a:r>
              <a:rPr lang="en-US" altLang="zh-CN" b="0"/>
              <a:t>du</a:t>
            </a:r>
            <a:r>
              <a:rPr lang="zh-CN" altLang="en-US" b="0"/>
              <a:t>链；如果</a:t>
            </a:r>
            <a:r>
              <a:rPr lang="en-US" altLang="zh-CN" b="0"/>
              <a:t>B</a:t>
            </a:r>
            <a:r>
              <a:rPr lang="zh-CN" altLang="en-US" b="0"/>
              <a:t>中</a:t>
            </a:r>
            <a:r>
              <a:rPr lang="en-US" altLang="zh-CN" b="0"/>
              <a:t>p</a:t>
            </a:r>
            <a:r>
              <a:rPr lang="zh-CN" altLang="en-US" b="0"/>
              <a:t>后面有</a:t>
            </a:r>
            <a:r>
              <a:rPr lang="en-US" altLang="zh-CN" b="0"/>
              <a:t>A</a:t>
            </a:r>
            <a:r>
              <a:rPr lang="zh-CN" altLang="en-US" b="0"/>
              <a:t>的其它定值点，则从</a:t>
            </a:r>
            <a:r>
              <a:rPr lang="en-US" altLang="zh-CN" b="0"/>
              <a:t>p</a:t>
            </a:r>
            <a:r>
              <a:rPr lang="zh-CN" altLang="en-US" b="0"/>
              <a:t>到</a:t>
            </a:r>
            <a:r>
              <a:rPr lang="en-US" altLang="zh-CN" b="0"/>
              <a:t>p</a:t>
            </a:r>
            <a:r>
              <a:rPr lang="zh-CN" altLang="en-US" b="0"/>
              <a:t>距离最近的那个</a:t>
            </a:r>
            <a:r>
              <a:rPr lang="en-US" altLang="zh-CN" b="0"/>
              <a:t>A</a:t>
            </a:r>
            <a:r>
              <a:rPr lang="zh-CN" altLang="en-US" b="0"/>
              <a:t>的定值点之间的</a:t>
            </a:r>
            <a:r>
              <a:rPr lang="en-US" altLang="zh-CN" b="0"/>
              <a:t>A</a:t>
            </a:r>
            <a:r>
              <a:rPr lang="zh-CN" altLang="en-US" b="0"/>
              <a:t>的所有引用点，就是</a:t>
            </a:r>
            <a:r>
              <a:rPr lang="en-US" altLang="zh-CN" b="0"/>
              <a:t>A</a:t>
            </a:r>
            <a:r>
              <a:rPr lang="zh-CN" altLang="en-US" b="0"/>
              <a:t>在定值点</a:t>
            </a:r>
            <a:r>
              <a:rPr lang="en-US" altLang="zh-CN" b="0"/>
              <a:t>p</a:t>
            </a:r>
            <a:r>
              <a:rPr lang="zh-CN" altLang="en-US" b="0"/>
              <a:t>的</a:t>
            </a:r>
            <a:r>
              <a:rPr lang="en-US" altLang="zh-CN" b="0"/>
              <a:t>du</a:t>
            </a:r>
            <a:r>
              <a:rPr lang="zh-CN" altLang="en-US" b="0"/>
              <a:t>链。所以，问题归结为如何计算出带有上述引用点信息的</a:t>
            </a:r>
            <a:r>
              <a:rPr lang="en-US" altLang="zh-CN" b="0"/>
              <a:t>OUT[B]</a:t>
            </a:r>
            <a:r>
              <a:rPr lang="zh-CN" altLang="en-US" b="0"/>
              <a:t>。</a:t>
            </a:r>
          </a:p>
        </p:txBody>
      </p:sp>
    </p:spTree>
  </p:cSld>
  <p:clrMapOvr>
    <a:masterClrMapping/>
  </p:clrMapOvr>
  <p:transition>
    <p:random/>
  </p:transition>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9A031BF6-71CA-0023-14FF-80A90C62B336}"/>
              </a:ext>
            </a:extLst>
          </p:cNvPr>
          <p:cNvSpPr>
            <a:spLocks noGrp="1" noChangeArrowheads="1"/>
          </p:cNvSpPr>
          <p:nvPr>
            <p:ph type="title"/>
          </p:nvPr>
        </p:nvSpPr>
        <p:spPr/>
        <p:txBody>
          <a:bodyPr/>
          <a:lstStyle/>
          <a:p>
            <a:pPr eaLnBrk="1" hangingPunct="1"/>
            <a:endParaRPr lang="zh-CN" altLang="zh-CN"/>
          </a:p>
        </p:txBody>
      </p:sp>
      <p:sp>
        <p:nvSpPr>
          <p:cNvPr id="1155075" name="Rectangle 3">
            <a:extLst>
              <a:ext uri="{FF2B5EF4-FFF2-40B4-BE49-F238E27FC236}">
                <a16:creationId xmlns:a16="http://schemas.microsoft.com/office/drawing/2014/main" id="{FAF23ECD-D839-E6C1-3DCB-03CF62450061}"/>
              </a:ext>
            </a:extLst>
          </p:cNvPr>
          <p:cNvSpPr>
            <a:spLocks noGrp="1" noChangeArrowheads="1"/>
          </p:cNvSpPr>
          <p:nvPr>
            <p:ph type="body" idx="1"/>
          </p:nvPr>
        </p:nvSpPr>
        <p:spPr>
          <a:xfrm>
            <a:off x="647700" y="1558925"/>
            <a:ext cx="7848600" cy="5110163"/>
          </a:xfrm>
        </p:spPr>
        <p:txBody>
          <a:bodyPr/>
          <a:lstStyle/>
          <a:p>
            <a:pPr algn="just" eaLnBrk="1" hangingPunct="1">
              <a:buFont typeface="Wingdings" panose="05000000000000000000" pitchFamily="2" charset="2"/>
              <a:buNone/>
              <a:defRPr/>
            </a:pPr>
            <a:r>
              <a:rPr lang="zh-CN" altLang="en-US" b="0"/>
              <a:t>我们定义：</a:t>
            </a:r>
          </a:p>
          <a:p>
            <a:pPr algn="just" eaLnBrk="1" hangingPunct="1">
              <a:buFont typeface="Wingdings" panose="05000000000000000000" pitchFamily="2" charset="2"/>
              <a:buNone/>
              <a:defRPr/>
            </a:pPr>
            <a:r>
              <a:rPr lang="zh-CN" altLang="en-US" b="0"/>
              <a:t>      </a:t>
            </a:r>
            <a:r>
              <a:rPr lang="en-US" altLang="zh-CN" b="0"/>
              <a:t>IN[B]  </a:t>
            </a:r>
            <a:r>
              <a:rPr lang="zh-CN" altLang="en-US" b="0"/>
              <a:t>基本块</a:t>
            </a:r>
            <a:r>
              <a:rPr lang="en-US" altLang="zh-CN" b="0"/>
              <a:t>B</a:t>
            </a:r>
            <a:r>
              <a:rPr lang="zh-CN" altLang="en-US" b="0"/>
              <a:t>入口之前的活跃变量集（进入基本块</a:t>
            </a:r>
            <a:r>
              <a:rPr lang="en-US" altLang="zh-CN" b="0"/>
              <a:t>B</a:t>
            </a:r>
            <a:r>
              <a:rPr lang="zh-CN" altLang="en-US" b="0"/>
              <a:t>时，哪些变量</a:t>
            </a:r>
            <a:r>
              <a:rPr lang="en-US" altLang="zh-CN" b="0"/>
              <a:t>A</a:t>
            </a:r>
            <a:r>
              <a:rPr lang="zh-CN" altLang="en-US" b="0"/>
              <a:t>的定值能够到达</a:t>
            </a:r>
            <a:r>
              <a:rPr lang="en-US" altLang="zh-CN" b="0"/>
              <a:t>B</a:t>
            </a:r>
            <a:r>
              <a:rPr lang="zh-CN" altLang="en-US" b="0"/>
              <a:t>和</a:t>
            </a:r>
            <a:r>
              <a:rPr lang="en-US" altLang="zh-CN" b="0"/>
              <a:t>B</a:t>
            </a:r>
            <a:r>
              <a:rPr lang="zh-CN" altLang="en-US" b="0"/>
              <a:t>的后继中</a:t>
            </a:r>
            <a:r>
              <a:rPr lang="en-US" altLang="zh-CN" b="0"/>
              <a:t>A</a:t>
            </a:r>
            <a:r>
              <a:rPr lang="zh-CN" altLang="en-US" b="0"/>
              <a:t>的哪些引用点）。</a:t>
            </a:r>
          </a:p>
          <a:p>
            <a:pPr algn="just" eaLnBrk="1" hangingPunct="1">
              <a:buFont typeface="Wingdings" panose="05000000000000000000" pitchFamily="2" charset="2"/>
              <a:buNone/>
              <a:defRPr/>
            </a:pPr>
            <a:r>
              <a:rPr lang="zh-CN" altLang="en-US" b="0"/>
              <a:t>      </a:t>
            </a:r>
            <a:r>
              <a:rPr lang="en-US" altLang="zh-CN" b="0"/>
              <a:t>OUT[B]  </a:t>
            </a:r>
            <a:r>
              <a:rPr lang="zh-CN" altLang="en-US" b="0"/>
              <a:t>基本块</a:t>
            </a:r>
            <a:r>
              <a:rPr lang="en-US" altLang="zh-CN" b="0"/>
              <a:t>B</a:t>
            </a:r>
            <a:r>
              <a:rPr lang="zh-CN" altLang="en-US" b="0"/>
              <a:t>出口之后的活跃变量集（离开基本块</a:t>
            </a:r>
            <a:r>
              <a:rPr lang="en-US" altLang="zh-CN" b="0"/>
              <a:t>B</a:t>
            </a:r>
            <a:r>
              <a:rPr lang="zh-CN" altLang="en-US" b="0"/>
              <a:t>时，哪些变量</a:t>
            </a:r>
            <a:r>
              <a:rPr lang="en-US" altLang="zh-CN" b="0"/>
              <a:t>A</a:t>
            </a:r>
            <a:r>
              <a:rPr lang="zh-CN" altLang="en-US" b="0"/>
              <a:t>的定值能够到达</a:t>
            </a:r>
            <a:r>
              <a:rPr lang="en-US" altLang="zh-CN" b="0"/>
              <a:t>B</a:t>
            </a:r>
            <a:r>
              <a:rPr lang="zh-CN" altLang="en-US" b="0"/>
              <a:t>的后继中</a:t>
            </a:r>
            <a:r>
              <a:rPr lang="en-US" altLang="zh-CN" b="0"/>
              <a:t>A</a:t>
            </a:r>
            <a:r>
              <a:rPr lang="zh-CN" altLang="en-US" b="0"/>
              <a:t>的哪些引用点）。</a:t>
            </a:r>
          </a:p>
          <a:p>
            <a:pPr algn="just" eaLnBrk="1" hangingPunct="1">
              <a:buFont typeface="Wingdings" panose="05000000000000000000" pitchFamily="2" charset="2"/>
              <a:buNone/>
              <a:defRPr/>
            </a:pPr>
            <a:r>
              <a:rPr lang="zh-CN" altLang="en-US" b="0"/>
              <a:t>      </a:t>
            </a:r>
            <a:r>
              <a:rPr lang="en-US" altLang="zh-CN" b="0"/>
              <a:t>USE[B]  </a:t>
            </a:r>
            <a:r>
              <a:rPr lang="zh-CN" altLang="en-US" b="0"/>
              <a:t>所有含 </a:t>
            </a:r>
            <a:r>
              <a:rPr lang="en-US" altLang="zh-CN" b="0"/>
              <a:t>(p, A) </a:t>
            </a:r>
            <a:r>
              <a:rPr lang="zh-CN" altLang="en-US" b="0"/>
              <a:t>的集；其中</a:t>
            </a:r>
            <a:r>
              <a:rPr lang="en-US" altLang="zh-CN" b="0"/>
              <a:t>p</a:t>
            </a:r>
            <a:r>
              <a:rPr lang="zh-CN" altLang="en-US" b="0"/>
              <a:t>是</a:t>
            </a:r>
            <a:r>
              <a:rPr lang="en-US" altLang="zh-CN" b="0"/>
              <a:t>B</a:t>
            </a:r>
            <a:r>
              <a:rPr lang="zh-CN" altLang="en-US" b="0"/>
              <a:t>中某点，</a:t>
            </a:r>
            <a:r>
              <a:rPr lang="en-US" altLang="zh-CN" b="0"/>
              <a:t>p</a:t>
            </a:r>
            <a:r>
              <a:rPr lang="zh-CN" altLang="en-US" b="0"/>
              <a:t>引用变量</a:t>
            </a:r>
            <a:r>
              <a:rPr lang="en-US" altLang="zh-CN" b="0"/>
              <a:t>A</a:t>
            </a:r>
            <a:r>
              <a:rPr lang="zh-CN" altLang="en-US" b="0"/>
              <a:t>的值且</a:t>
            </a:r>
            <a:r>
              <a:rPr lang="en-US" altLang="zh-CN" b="0"/>
              <a:t>B</a:t>
            </a:r>
            <a:r>
              <a:rPr lang="zh-CN" altLang="en-US" b="0"/>
              <a:t>中在</a:t>
            </a:r>
            <a:r>
              <a:rPr lang="en-US" altLang="zh-CN" b="0"/>
              <a:t>p</a:t>
            </a:r>
            <a:r>
              <a:rPr lang="zh-CN" altLang="en-US" b="0"/>
              <a:t>前面没有</a:t>
            </a:r>
            <a:r>
              <a:rPr lang="en-US" altLang="zh-CN" b="0"/>
              <a:t>A</a:t>
            </a:r>
            <a:r>
              <a:rPr lang="zh-CN" altLang="en-US" b="0"/>
              <a:t>的定值点。</a:t>
            </a:r>
          </a:p>
          <a:p>
            <a:pPr algn="just" eaLnBrk="1" hangingPunct="1">
              <a:buFont typeface="Wingdings" panose="05000000000000000000" pitchFamily="2" charset="2"/>
              <a:buNone/>
              <a:defRPr/>
            </a:pPr>
            <a:r>
              <a:rPr lang="zh-CN" altLang="en-US" b="0"/>
              <a:t>      </a:t>
            </a:r>
            <a:r>
              <a:rPr lang="en-US" altLang="zh-CN" b="0"/>
              <a:t>DEF[B]  </a:t>
            </a:r>
            <a:r>
              <a:rPr lang="zh-CN" altLang="en-US" b="0"/>
              <a:t>所有含 </a:t>
            </a:r>
            <a:r>
              <a:rPr lang="en-US" altLang="zh-CN" b="0"/>
              <a:t>(p, A) </a:t>
            </a:r>
            <a:r>
              <a:rPr lang="zh-CN" altLang="en-US" b="0"/>
              <a:t>的集；其中</a:t>
            </a:r>
            <a:r>
              <a:rPr lang="en-US" altLang="zh-CN" b="0"/>
              <a:t>p</a:t>
            </a:r>
            <a:r>
              <a:rPr lang="zh-CN" altLang="en-US" b="0"/>
              <a:t>是不属于</a:t>
            </a:r>
            <a:r>
              <a:rPr lang="en-US" altLang="zh-CN" b="0"/>
              <a:t>B</a:t>
            </a:r>
            <a:r>
              <a:rPr lang="zh-CN" altLang="en-US" b="0"/>
              <a:t>的某点，</a:t>
            </a:r>
            <a:r>
              <a:rPr lang="en-US" altLang="zh-CN" b="0"/>
              <a:t>p</a:t>
            </a:r>
            <a:r>
              <a:rPr lang="zh-CN" altLang="en-US" b="0"/>
              <a:t>引用变量</a:t>
            </a:r>
            <a:r>
              <a:rPr lang="en-US" altLang="zh-CN" b="0"/>
              <a:t>A</a:t>
            </a:r>
            <a:r>
              <a:rPr lang="zh-CN" altLang="en-US" b="0"/>
              <a:t>的值但</a:t>
            </a:r>
            <a:r>
              <a:rPr lang="en-US" altLang="zh-CN" b="0"/>
              <a:t>A</a:t>
            </a:r>
            <a:r>
              <a:rPr lang="zh-CN" altLang="en-US" b="0"/>
              <a:t>在</a:t>
            </a:r>
            <a:r>
              <a:rPr lang="en-US" altLang="zh-CN" b="0"/>
              <a:t>B</a:t>
            </a:r>
            <a:r>
              <a:rPr lang="zh-CN" altLang="en-US" b="0"/>
              <a:t>中被重新定值。</a:t>
            </a:r>
          </a:p>
        </p:txBody>
      </p:sp>
    </p:spTree>
  </p:cSld>
  <p:clrMapOvr>
    <a:masterClrMapping/>
  </p:clrMapOvr>
  <p:transition>
    <p:random/>
  </p:transition>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AF3938F1-A3F8-7FA5-4345-299120E0BEB5}"/>
              </a:ext>
            </a:extLst>
          </p:cNvPr>
          <p:cNvSpPr>
            <a:spLocks noGrp="1" noChangeArrowheads="1"/>
          </p:cNvSpPr>
          <p:nvPr>
            <p:ph type="title"/>
          </p:nvPr>
        </p:nvSpPr>
        <p:spPr/>
        <p:txBody>
          <a:bodyPr/>
          <a:lstStyle/>
          <a:p>
            <a:pPr eaLnBrk="1" hangingPunct="1"/>
            <a:endParaRPr lang="zh-CN" altLang="zh-CN"/>
          </a:p>
        </p:txBody>
      </p:sp>
      <p:sp>
        <p:nvSpPr>
          <p:cNvPr id="1156099" name="Rectangle 3">
            <a:extLst>
              <a:ext uri="{FF2B5EF4-FFF2-40B4-BE49-F238E27FC236}">
                <a16:creationId xmlns:a16="http://schemas.microsoft.com/office/drawing/2014/main" id="{8B705F20-78C9-A4F4-EDC1-7EE284EADBAA}"/>
              </a:ext>
            </a:extLst>
          </p:cNvPr>
          <p:cNvSpPr>
            <a:spLocks noGrp="1" noChangeArrowheads="1"/>
          </p:cNvSpPr>
          <p:nvPr>
            <p:ph type="body" idx="1"/>
          </p:nvPr>
        </p:nvSpPr>
        <p:spPr>
          <a:xfrm>
            <a:off x="647700" y="1196975"/>
            <a:ext cx="7848600" cy="5661025"/>
          </a:xfrm>
        </p:spPr>
        <p:txBody>
          <a:bodyPr/>
          <a:lstStyle/>
          <a:p>
            <a:pPr eaLnBrk="1" hangingPunct="1">
              <a:lnSpc>
                <a:spcPct val="110000"/>
              </a:lnSpc>
              <a:buFont typeface="Wingdings" panose="05000000000000000000" pitchFamily="2" charset="2"/>
              <a:buNone/>
              <a:defRPr/>
            </a:pPr>
            <a:r>
              <a:rPr lang="en-US" altLang="zh-CN" b="0"/>
              <a:t>         </a:t>
            </a:r>
            <a:r>
              <a:rPr lang="zh-CN" altLang="en-US" b="0"/>
              <a:t>显然，</a:t>
            </a:r>
            <a:r>
              <a:rPr lang="en-US" altLang="zh-CN" b="0"/>
              <a:t>USE</a:t>
            </a:r>
            <a:r>
              <a:rPr lang="zh-CN" altLang="en-US" b="0"/>
              <a:t>和</a:t>
            </a:r>
            <a:r>
              <a:rPr lang="en-US" altLang="zh-CN" b="0"/>
              <a:t>DEF</a:t>
            </a:r>
            <a:r>
              <a:rPr lang="zh-CN" altLang="en-US" b="0"/>
              <a:t>可以从给定的程序流图中直接求出，问题是如何计算</a:t>
            </a:r>
            <a:r>
              <a:rPr lang="en-US" altLang="zh-CN" b="0"/>
              <a:t>IN</a:t>
            </a:r>
            <a:r>
              <a:rPr lang="zh-CN" altLang="en-US" b="0"/>
              <a:t>和</a:t>
            </a:r>
            <a:r>
              <a:rPr lang="en-US" altLang="zh-CN" b="0"/>
              <a:t>OUT</a:t>
            </a:r>
            <a:r>
              <a:rPr lang="zh-CN" altLang="en-US" b="0"/>
              <a:t>。对已经介绍过的到达</a:t>
            </a:r>
            <a:r>
              <a:rPr lang="en-US" altLang="zh-CN" b="0"/>
              <a:t>-</a:t>
            </a:r>
            <a:r>
              <a:rPr lang="zh-CN" altLang="en-US" b="0"/>
              <a:t>定值方程，那里的基本块</a:t>
            </a:r>
            <a:r>
              <a:rPr lang="en-US" altLang="zh-CN" b="0"/>
              <a:t>B</a:t>
            </a:r>
            <a:r>
              <a:rPr lang="zh-CN" altLang="en-US" b="0"/>
              <a:t>的</a:t>
            </a:r>
            <a:r>
              <a:rPr lang="en-US" altLang="zh-CN" b="0"/>
              <a:t>IN</a:t>
            </a:r>
            <a:r>
              <a:rPr lang="zh-CN" altLang="en-US" b="0"/>
              <a:t>集是由</a:t>
            </a:r>
            <a:r>
              <a:rPr lang="en-US" altLang="zh-CN" b="0"/>
              <a:t>IN</a:t>
            </a:r>
            <a:r>
              <a:rPr lang="zh-CN" altLang="en-US" b="0"/>
              <a:t>的所有前驱的</a:t>
            </a:r>
            <a:r>
              <a:rPr lang="en-US" altLang="zh-CN" b="0"/>
              <a:t>OUT</a:t>
            </a:r>
            <a:r>
              <a:rPr lang="zh-CN" altLang="en-US" b="0"/>
              <a:t>集计算出来的，这是一个由前往后的计算过程。对于我们现在需要计算的基本块活跃变量来说，根据定义它应该是一个由后往前的计算过程，即从某基本块所有后继的</a:t>
            </a:r>
            <a:r>
              <a:rPr lang="en-US" altLang="zh-CN" b="0"/>
              <a:t>IN</a:t>
            </a:r>
            <a:r>
              <a:rPr lang="zh-CN" altLang="en-US" b="0"/>
              <a:t>来求得该基本块的</a:t>
            </a:r>
            <a:r>
              <a:rPr lang="en-US" altLang="zh-CN" b="0"/>
              <a:t>OUT</a:t>
            </a:r>
            <a:r>
              <a:rPr lang="zh-CN" altLang="en-US" b="0"/>
              <a:t>；这是因为：对在某点</a:t>
            </a:r>
            <a:r>
              <a:rPr lang="en-US" altLang="zh-CN" b="0"/>
              <a:t>p</a:t>
            </a:r>
            <a:r>
              <a:rPr lang="zh-CN" altLang="en-US" b="0"/>
              <a:t>定值的变量</a:t>
            </a:r>
            <a:r>
              <a:rPr lang="en-US" altLang="zh-CN" b="0"/>
              <a:t>A</a:t>
            </a:r>
            <a:r>
              <a:rPr lang="zh-CN" altLang="en-US" b="0"/>
              <a:t>，只有在以后引用了它，才表示变量</a:t>
            </a:r>
            <a:r>
              <a:rPr lang="en-US" altLang="zh-CN" b="0"/>
              <a:t>A</a:t>
            </a:r>
            <a:r>
              <a:rPr lang="zh-CN" altLang="en-US" b="0"/>
              <a:t>从</a:t>
            </a:r>
            <a:r>
              <a:rPr lang="en-US" altLang="zh-CN" b="0"/>
              <a:t>p</a:t>
            </a:r>
            <a:r>
              <a:rPr lang="zh-CN" altLang="en-US" b="0"/>
              <a:t>开始是活跃的，所以只有从后面寻找引用了哪些变量并向前寻找这些变量相应的定值点，即此时才能确定与这些找到定值点开始所对应的变量才是活跃的；因此，计算基本块的活跃变量这个过程是由后向前进行的。</a:t>
            </a:r>
            <a:r>
              <a:rPr lang="zh-CN" altLang="en-US" sz="2000"/>
              <a:t> </a:t>
            </a:r>
          </a:p>
        </p:txBody>
      </p:sp>
    </p:spTree>
  </p:cSld>
  <p:clrMapOvr>
    <a:masterClrMapping/>
  </p:clrMapOvr>
  <p:transition>
    <p:random/>
  </p:transition>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0771959C-A828-AAD6-DD1E-10F988AAD4EF}"/>
              </a:ext>
            </a:extLst>
          </p:cNvPr>
          <p:cNvSpPr>
            <a:spLocks noGrp="1" noChangeArrowheads="1"/>
          </p:cNvSpPr>
          <p:nvPr>
            <p:ph type="title"/>
          </p:nvPr>
        </p:nvSpPr>
        <p:spPr/>
        <p:txBody>
          <a:bodyPr/>
          <a:lstStyle/>
          <a:p>
            <a:pPr eaLnBrk="1" hangingPunct="1"/>
            <a:endParaRPr lang="zh-CN" altLang="zh-CN"/>
          </a:p>
        </p:txBody>
      </p:sp>
      <p:sp>
        <p:nvSpPr>
          <p:cNvPr id="1157123" name="Rectangle 3">
            <a:extLst>
              <a:ext uri="{FF2B5EF4-FFF2-40B4-BE49-F238E27FC236}">
                <a16:creationId xmlns:a16="http://schemas.microsoft.com/office/drawing/2014/main" id="{2D608755-BE01-14E2-D1A2-53234484D529}"/>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en-US" altLang="zh-CN" b="0"/>
              <a:t>            </a:t>
            </a:r>
            <a:r>
              <a:rPr lang="zh-CN" altLang="en-US" b="0"/>
              <a:t>按照这一思路，我们可得到计算所有基本块</a:t>
            </a:r>
            <a:r>
              <a:rPr lang="en-US" altLang="zh-CN" b="0"/>
              <a:t>B</a:t>
            </a:r>
            <a:r>
              <a:rPr lang="zh-CN" altLang="en-US" b="0"/>
              <a:t>的</a:t>
            </a:r>
            <a:r>
              <a:rPr lang="en-US" altLang="zh-CN" b="0"/>
              <a:t>IN[B]</a:t>
            </a:r>
            <a:r>
              <a:rPr lang="zh-CN" altLang="en-US" b="0"/>
              <a:t>和</a:t>
            </a:r>
            <a:r>
              <a:rPr lang="en-US" altLang="zh-CN" b="0"/>
              <a:t>OUT[B]</a:t>
            </a:r>
            <a:r>
              <a:rPr lang="zh-CN" altLang="en-US" b="0"/>
              <a:t>的</a:t>
            </a:r>
            <a:r>
              <a:rPr lang="en-US" altLang="zh-CN" b="0"/>
              <a:t>du</a:t>
            </a:r>
            <a:r>
              <a:rPr lang="zh-CN" altLang="en-US" b="0"/>
              <a:t>链数据流方程如下： </a:t>
            </a:r>
          </a:p>
          <a:p>
            <a:pPr algn="just" eaLnBrk="1" hangingPunct="1">
              <a:buFont typeface="Wingdings" panose="05000000000000000000" pitchFamily="2" charset="2"/>
              <a:buNone/>
              <a:defRPr/>
            </a:pPr>
            <a:r>
              <a:rPr lang="zh-CN" altLang="en-US" b="0"/>
              <a:t>            </a:t>
            </a:r>
            <a:r>
              <a:rPr lang="en-US" altLang="zh-CN" b="0"/>
              <a:t>IN[B] =OUT[B] -DEF[B]∪USE[B]</a:t>
            </a:r>
          </a:p>
          <a:p>
            <a:pPr algn="just" eaLnBrk="1" hangingPunct="1">
              <a:buFont typeface="Wingdings" panose="05000000000000000000" pitchFamily="2" charset="2"/>
              <a:buNone/>
              <a:defRPr/>
            </a:pPr>
            <a:r>
              <a:rPr lang="en-US" altLang="zh-CN" b="0"/>
              <a:t>            OUT[B] =</a:t>
            </a:r>
            <a:r>
              <a:rPr lang="zh-CN" altLang="en-US" b="0"/>
              <a:t>其中</a:t>
            </a:r>
            <a:r>
              <a:rPr lang="en-US" altLang="zh-CN" b="0"/>
              <a:t>S[B] </a:t>
            </a:r>
            <a:r>
              <a:rPr lang="zh-CN" altLang="en-US" b="0"/>
              <a:t>代表</a:t>
            </a:r>
            <a:r>
              <a:rPr lang="en-US" altLang="zh-CN" b="0"/>
              <a:t>B</a:t>
            </a:r>
            <a:r>
              <a:rPr lang="zh-CN" altLang="en-US" b="0"/>
              <a:t>的所有后继基本块集。</a:t>
            </a:r>
            <a:r>
              <a:rPr lang="en-US" altLang="zh-CN" b="0"/>
              <a:t>du</a:t>
            </a:r>
            <a:r>
              <a:rPr lang="zh-CN" altLang="en-US" b="0"/>
              <a:t>链数据流方程也可用迭代法求解，假定已求出程序流图中各结点的深度为主次序，则按深度为主次序的逆序（由后向前）的迭代法求解</a:t>
            </a:r>
            <a:r>
              <a:rPr lang="en-US" altLang="zh-CN" b="0"/>
              <a:t>du</a:t>
            </a:r>
            <a:r>
              <a:rPr lang="zh-CN" altLang="en-US" b="0"/>
              <a:t>链数据流方程算法如下：</a:t>
            </a:r>
          </a:p>
        </p:txBody>
      </p:sp>
    </p:spTree>
  </p:cSld>
  <p:clrMapOvr>
    <a:masterClrMapping/>
  </p:clrMapOvr>
  <p:transition>
    <p:random/>
  </p:transition>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E0C16B2-59F6-1B1E-7DCB-E2C4F597CFF3}"/>
              </a:ext>
            </a:extLst>
          </p:cNvPr>
          <p:cNvSpPr>
            <a:spLocks noGrp="1" noChangeArrowheads="1"/>
          </p:cNvSpPr>
          <p:nvPr>
            <p:ph type="title"/>
          </p:nvPr>
        </p:nvSpPr>
        <p:spPr/>
        <p:txBody>
          <a:bodyPr/>
          <a:lstStyle/>
          <a:p>
            <a:pPr eaLnBrk="1" hangingPunct="1"/>
            <a:endParaRPr lang="zh-CN" altLang="zh-CN"/>
          </a:p>
        </p:txBody>
      </p:sp>
      <p:sp>
        <p:nvSpPr>
          <p:cNvPr id="1158147" name="Rectangle 3">
            <a:extLst>
              <a:ext uri="{FF2B5EF4-FFF2-40B4-BE49-F238E27FC236}">
                <a16:creationId xmlns:a16="http://schemas.microsoft.com/office/drawing/2014/main" id="{7766FCE0-88AE-1110-B58A-ACE21AA541EA}"/>
              </a:ext>
            </a:extLst>
          </p:cNvPr>
          <p:cNvSpPr>
            <a:spLocks noGrp="1" noChangeArrowheads="1"/>
          </p:cNvSpPr>
          <p:nvPr>
            <p:ph type="body" idx="1"/>
          </p:nvPr>
        </p:nvSpPr>
        <p:spPr>
          <a:xfrm>
            <a:off x="647700" y="1196975"/>
            <a:ext cx="7848600" cy="5472113"/>
          </a:xfrm>
        </p:spPr>
        <p:txBody>
          <a:bodyPr/>
          <a:lstStyle/>
          <a:p>
            <a:pPr algn="just" eaLnBrk="1" hangingPunct="1">
              <a:lnSpc>
                <a:spcPct val="80000"/>
              </a:lnSpc>
              <a:buFont typeface="Wingdings" panose="05000000000000000000" pitchFamily="2" charset="2"/>
              <a:buNone/>
              <a:defRPr/>
            </a:pPr>
            <a:r>
              <a:rPr lang="da-DK" altLang="zh-CN" b="0"/>
              <a:t>for( i=1; i&lt;=n; i++ )</a:t>
            </a:r>
          </a:p>
          <a:p>
            <a:pPr algn="just" eaLnBrk="1" hangingPunct="1">
              <a:lnSpc>
                <a:spcPct val="80000"/>
              </a:lnSpc>
              <a:buFont typeface="Wingdings" panose="05000000000000000000" pitchFamily="2" charset="2"/>
              <a:buNone/>
              <a:defRPr/>
            </a:pPr>
            <a:r>
              <a:rPr lang="da-DK" altLang="zh-CN" b="0"/>
              <a:t>    IN[Bi] =φ;                </a:t>
            </a:r>
            <a:r>
              <a:rPr lang="en-US" altLang="zh-CN" b="0"/>
              <a:t>//</a:t>
            </a:r>
            <a:r>
              <a:rPr lang="zh-CN" altLang="en-US" b="0"/>
              <a:t>初始化</a:t>
            </a:r>
          </a:p>
          <a:p>
            <a:pPr algn="just" eaLnBrk="1" hangingPunct="1">
              <a:lnSpc>
                <a:spcPct val="80000"/>
              </a:lnSpc>
              <a:buFont typeface="Wingdings" panose="05000000000000000000" pitchFamily="2" charset="2"/>
              <a:buNone/>
              <a:defRPr/>
            </a:pPr>
            <a:r>
              <a:rPr lang="en-US" altLang="zh-CN" b="0"/>
              <a:t>change=true;</a:t>
            </a:r>
          </a:p>
          <a:p>
            <a:pPr algn="just" eaLnBrk="1" hangingPunct="1">
              <a:lnSpc>
                <a:spcPct val="80000"/>
              </a:lnSpc>
              <a:buFont typeface="Wingdings" panose="05000000000000000000" pitchFamily="2" charset="2"/>
              <a:buNone/>
              <a:defRPr/>
            </a:pPr>
            <a:r>
              <a:rPr lang="en-US" altLang="zh-CN" b="0"/>
              <a:t>while( change )</a:t>
            </a:r>
            <a:endParaRPr lang="da-DK" altLang="zh-CN" b="0"/>
          </a:p>
          <a:p>
            <a:pPr algn="just" eaLnBrk="1" hangingPunct="1">
              <a:lnSpc>
                <a:spcPct val="80000"/>
              </a:lnSpc>
              <a:buFont typeface="Wingdings" panose="05000000000000000000" pitchFamily="2" charset="2"/>
              <a:buNone/>
              <a:defRPr/>
            </a:pPr>
            <a:r>
              <a:rPr lang="da-DK" altLang="zh-CN" b="0"/>
              <a:t>{   change=false;</a:t>
            </a:r>
          </a:p>
          <a:p>
            <a:pPr algn="just" eaLnBrk="1" hangingPunct="1">
              <a:lnSpc>
                <a:spcPct val="80000"/>
              </a:lnSpc>
              <a:buFont typeface="Wingdings" panose="05000000000000000000" pitchFamily="2" charset="2"/>
              <a:buNone/>
              <a:defRPr/>
            </a:pPr>
            <a:r>
              <a:rPr lang="da-DK" altLang="zh-CN" b="0"/>
              <a:t>    for( i=n; i&gt;=1; i-- )</a:t>
            </a:r>
          </a:p>
          <a:p>
            <a:pPr algn="just" eaLnBrk="1" hangingPunct="1">
              <a:lnSpc>
                <a:spcPct val="80000"/>
              </a:lnSpc>
              <a:buFont typeface="Wingdings" panose="05000000000000000000" pitchFamily="2" charset="2"/>
              <a:buNone/>
              <a:defRPr/>
            </a:pPr>
            <a:r>
              <a:rPr lang="da-DK" altLang="zh-CN" b="0"/>
              <a:t>    </a:t>
            </a:r>
            <a:r>
              <a:rPr lang="en-US" altLang="zh-CN" b="0"/>
              <a:t>{    OUT[Bi] =         NEWIN= ( OUT[Bi] -DEF[Bi] )∪USE[Bi];</a:t>
            </a:r>
          </a:p>
          <a:p>
            <a:pPr algn="just" eaLnBrk="1" hangingPunct="1">
              <a:lnSpc>
                <a:spcPct val="80000"/>
              </a:lnSpc>
              <a:buFont typeface="Wingdings" panose="05000000000000000000" pitchFamily="2" charset="2"/>
              <a:buNone/>
              <a:defRPr/>
            </a:pPr>
            <a:r>
              <a:rPr lang="en-US" altLang="zh-CN" b="0"/>
              <a:t>         if( NEWIN!=IN[Bi] )</a:t>
            </a:r>
          </a:p>
          <a:p>
            <a:pPr algn="just" eaLnBrk="1" hangingPunct="1">
              <a:lnSpc>
                <a:spcPct val="80000"/>
              </a:lnSpc>
              <a:buFont typeface="Wingdings" panose="05000000000000000000" pitchFamily="2" charset="2"/>
              <a:buNone/>
              <a:defRPr/>
            </a:pPr>
            <a:r>
              <a:rPr lang="en-US" altLang="zh-CN" b="0"/>
              <a:t>         {    change=true;</a:t>
            </a:r>
          </a:p>
          <a:p>
            <a:pPr algn="just" eaLnBrk="1" hangingPunct="1">
              <a:lnSpc>
                <a:spcPct val="80000"/>
              </a:lnSpc>
              <a:buFont typeface="Wingdings" panose="05000000000000000000" pitchFamily="2" charset="2"/>
              <a:buNone/>
              <a:defRPr/>
            </a:pPr>
            <a:r>
              <a:rPr lang="en-US" altLang="zh-CN" b="0"/>
              <a:t>              IN[Bi] =NEWIN;</a:t>
            </a:r>
          </a:p>
          <a:p>
            <a:pPr algn="just" eaLnBrk="1" hangingPunct="1">
              <a:lnSpc>
                <a:spcPct val="80000"/>
              </a:lnSpc>
              <a:buFont typeface="Wingdings" panose="05000000000000000000" pitchFamily="2" charset="2"/>
              <a:buNone/>
              <a:defRPr/>
            </a:pPr>
            <a:r>
              <a:rPr lang="en-US" altLang="zh-CN" b="0"/>
              <a:t>}</a:t>
            </a:r>
          </a:p>
          <a:p>
            <a:pPr algn="just" eaLnBrk="1" hangingPunct="1">
              <a:lnSpc>
                <a:spcPct val="80000"/>
              </a:lnSpc>
              <a:buFont typeface="Wingdings" panose="05000000000000000000" pitchFamily="2" charset="2"/>
              <a:buNone/>
              <a:defRPr/>
            </a:pPr>
            <a:r>
              <a:rPr lang="en-US" altLang="zh-CN" b="0"/>
              <a:t>}</a:t>
            </a:r>
          </a:p>
          <a:p>
            <a:pPr algn="just" eaLnBrk="1" hangingPunct="1">
              <a:lnSpc>
                <a:spcPct val="80000"/>
              </a:lnSpc>
              <a:buFont typeface="Wingdings" panose="05000000000000000000" pitchFamily="2" charset="2"/>
              <a:buNone/>
              <a:defRPr/>
            </a:pPr>
            <a:r>
              <a:rPr lang="en-US" altLang="zh-CN" b="0"/>
              <a:t>}</a:t>
            </a:r>
          </a:p>
        </p:txBody>
      </p:sp>
    </p:spTree>
  </p:cSld>
  <p:clrMapOvr>
    <a:masterClrMapping/>
  </p:clrMapOvr>
  <p:transition>
    <p:random/>
  </p:transition>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F05C88CC-EA84-B434-0F5D-DE8406C5FE7F}"/>
              </a:ext>
            </a:extLst>
          </p:cNvPr>
          <p:cNvSpPr>
            <a:spLocks noGrp="1" noChangeArrowheads="1"/>
          </p:cNvSpPr>
          <p:nvPr>
            <p:ph type="title"/>
          </p:nvPr>
        </p:nvSpPr>
        <p:spPr/>
        <p:txBody>
          <a:bodyPr/>
          <a:lstStyle/>
          <a:p>
            <a:pPr eaLnBrk="1" hangingPunct="1"/>
            <a:endParaRPr lang="zh-CN" altLang="zh-CN"/>
          </a:p>
        </p:txBody>
      </p:sp>
      <p:sp>
        <p:nvSpPr>
          <p:cNvPr id="1159171" name="Rectangle 3">
            <a:extLst>
              <a:ext uri="{FF2B5EF4-FFF2-40B4-BE49-F238E27FC236}">
                <a16:creationId xmlns:a16="http://schemas.microsoft.com/office/drawing/2014/main" id="{7CB58A6F-6E94-EA32-ECB3-756A490B9E75}"/>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en-US" altLang="zh-CN" b="0"/>
              <a:t>     </a:t>
            </a:r>
            <a:r>
              <a:rPr lang="zh-CN" altLang="en-US" b="0"/>
              <a:t>例</a:t>
            </a:r>
            <a:r>
              <a:rPr lang="en-US" altLang="zh-CN" b="0"/>
              <a:t>5.12 </a:t>
            </a:r>
            <a:r>
              <a:rPr lang="zh-CN" altLang="en-US" b="0"/>
              <a:t>假定只考虑变量</a:t>
            </a:r>
            <a:r>
              <a:rPr lang="en-US" altLang="zh-CN" b="0"/>
              <a:t>j</a:t>
            </a:r>
            <a:r>
              <a:rPr lang="zh-CN" altLang="en-US" b="0"/>
              <a:t>，试求例</a:t>
            </a:r>
            <a:r>
              <a:rPr lang="en-US" altLang="zh-CN" b="0"/>
              <a:t>5.11</a:t>
            </a:r>
            <a:r>
              <a:rPr lang="zh-CN" altLang="en-US" b="0"/>
              <a:t>中图</a:t>
            </a:r>
            <a:r>
              <a:rPr lang="en-US" altLang="zh-CN" b="0"/>
              <a:t>5-22</a:t>
            </a:r>
            <a:r>
              <a:rPr lang="zh-CN" altLang="en-US" b="0"/>
              <a:t>程序流图的</a:t>
            </a:r>
            <a:r>
              <a:rPr lang="en-US" altLang="zh-CN" b="0"/>
              <a:t>du</a:t>
            </a:r>
            <a:r>
              <a:rPr lang="zh-CN" altLang="en-US" b="0"/>
              <a:t>链数据方程的解，并求基本块</a:t>
            </a:r>
            <a:r>
              <a:rPr lang="en-US" altLang="zh-CN" b="0"/>
              <a:t>B3</a:t>
            </a:r>
            <a:r>
              <a:rPr lang="zh-CN" altLang="en-US" b="0"/>
              <a:t>中</a:t>
            </a:r>
            <a:r>
              <a:rPr lang="en-US" altLang="zh-CN" b="0"/>
              <a:t>j</a:t>
            </a:r>
            <a:r>
              <a:rPr lang="zh-CN" altLang="en-US" b="0"/>
              <a:t>的定值点</a:t>
            </a:r>
            <a:r>
              <a:rPr lang="en-US" altLang="zh-CN" b="0"/>
              <a:t>d4</a:t>
            </a:r>
            <a:r>
              <a:rPr lang="zh-CN" altLang="en-US" b="0"/>
              <a:t>以及基本块</a:t>
            </a:r>
            <a:r>
              <a:rPr lang="en-US" altLang="zh-CN" b="0"/>
              <a:t>B4</a:t>
            </a:r>
            <a:r>
              <a:rPr lang="zh-CN" altLang="en-US" b="0"/>
              <a:t>中</a:t>
            </a:r>
            <a:r>
              <a:rPr lang="en-US" altLang="zh-CN" b="0"/>
              <a:t>j</a:t>
            </a:r>
            <a:r>
              <a:rPr lang="zh-CN" altLang="en-US" b="0"/>
              <a:t>的定值点</a:t>
            </a:r>
            <a:r>
              <a:rPr lang="en-US" altLang="zh-CN" b="0"/>
              <a:t>d5</a:t>
            </a:r>
            <a:r>
              <a:rPr lang="zh-CN" altLang="en-US" b="0"/>
              <a:t>的</a:t>
            </a:r>
            <a:r>
              <a:rPr lang="en-US" altLang="zh-CN" b="0"/>
              <a:t>du</a:t>
            </a:r>
            <a:r>
              <a:rPr lang="zh-CN" altLang="en-US" b="0"/>
              <a:t>链。</a:t>
            </a:r>
          </a:p>
        </p:txBody>
      </p:sp>
      <p:pic>
        <p:nvPicPr>
          <p:cNvPr id="125956" name="Picture 4" descr="1">
            <a:extLst>
              <a:ext uri="{FF2B5EF4-FFF2-40B4-BE49-F238E27FC236}">
                <a16:creationId xmlns:a16="http://schemas.microsoft.com/office/drawing/2014/main" id="{415E0B4A-0E0D-1288-0124-9FB4168F4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213100"/>
            <a:ext cx="570547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CC970D38-AB28-DEF8-5415-AC1BA9C09C7F}"/>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54275" name="AutoShape 3">
            <a:extLst>
              <a:ext uri="{FF2B5EF4-FFF2-40B4-BE49-F238E27FC236}">
                <a16:creationId xmlns:a16="http://schemas.microsoft.com/office/drawing/2014/main" id="{0D39696A-55BF-F26B-BC3B-9E6B75394843}"/>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54276" name="Text Box 4">
            <a:extLst>
              <a:ext uri="{FF2B5EF4-FFF2-40B4-BE49-F238E27FC236}">
                <a16:creationId xmlns:a16="http://schemas.microsoft.com/office/drawing/2014/main" id="{9582049A-D233-E6FE-B454-A33C712ED9FE}"/>
              </a:ext>
            </a:extLst>
          </p:cNvPr>
          <p:cNvSpPr txBox="1">
            <a:spLocks noChangeArrowheads="1"/>
          </p:cNvSpPr>
          <p:nvPr/>
        </p:nvSpPr>
        <p:spPr bwMode="auto">
          <a:xfrm>
            <a:off x="457200" y="144780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u="none">
                <a:solidFill>
                  <a:srgbClr val="800080"/>
                </a:solidFill>
              </a:rPr>
              <a:t>4.</a:t>
            </a:r>
            <a:r>
              <a:rPr lang="zh-CN" altLang="en-US" sz="2800" b="1" u="none">
                <a:solidFill>
                  <a:srgbClr val="800080"/>
                </a:solidFill>
              </a:rPr>
              <a:t>正规表达式到有限自动机构造示例</a:t>
            </a:r>
            <a:r>
              <a:rPr lang="zh-CN" altLang="en-US" sz="2800" b="1" u="none"/>
              <a:t> </a:t>
            </a:r>
          </a:p>
        </p:txBody>
      </p:sp>
      <p:sp>
        <p:nvSpPr>
          <p:cNvPr id="54277" name="Text Box 5">
            <a:extLst>
              <a:ext uri="{FF2B5EF4-FFF2-40B4-BE49-F238E27FC236}">
                <a16:creationId xmlns:a16="http://schemas.microsoft.com/office/drawing/2014/main" id="{F046EB1D-A6AE-872D-4F24-D66A67CB731F}"/>
              </a:ext>
            </a:extLst>
          </p:cNvPr>
          <p:cNvSpPr txBox="1">
            <a:spLocks noChangeArrowheads="1"/>
          </p:cNvSpPr>
          <p:nvPr/>
        </p:nvSpPr>
        <p:spPr bwMode="auto">
          <a:xfrm>
            <a:off x="381000" y="2301875"/>
            <a:ext cx="82296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t>       </a:t>
            </a:r>
            <a:r>
              <a:rPr lang="zh-CN" altLang="en-US" sz="2400" u="none"/>
              <a:t>试用</a:t>
            </a:r>
            <a:r>
              <a:rPr lang="en-US" altLang="zh-CN" sz="2400" u="none"/>
              <a:t>DFA</a:t>
            </a:r>
            <a:r>
              <a:rPr lang="zh-CN" altLang="en-US" sz="2400" u="none"/>
              <a:t>的等价性证明正规表达式</a:t>
            </a:r>
            <a:r>
              <a:rPr lang="zh-CN" altLang="da-DK" sz="2400" u="none"/>
              <a:t> </a:t>
            </a:r>
            <a:r>
              <a:rPr lang="en-US" altLang="zh-CN" sz="2400" u="none"/>
              <a:t>(</a:t>
            </a:r>
            <a:r>
              <a:rPr lang="de-DE" altLang="zh-CN" sz="2400" u="none"/>
              <a:t> </a:t>
            </a:r>
            <a:r>
              <a:rPr lang="en-US" altLang="zh-CN" sz="2400" u="none"/>
              <a:t>a∣b</a:t>
            </a:r>
            <a:r>
              <a:rPr lang="de-DE" altLang="zh-CN" sz="2400" u="none"/>
              <a:t> </a:t>
            </a:r>
            <a:r>
              <a:rPr lang="en-US" altLang="zh-CN" sz="2400" u="none"/>
              <a:t>)*</a:t>
            </a:r>
            <a:r>
              <a:rPr lang="zh-CN" altLang="en-US" sz="2400" u="none"/>
              <a:t>与</a:t>
            </a:r>
            <a:r>
              <a:rPr lang="zh-CN" altLang="de-DE" sz="2400" u="none"/>
              <a:t> </a:t>
            </a:r>
            <a:r>
              <a:rPr lang="en-US" altLang="zh-CN" sz="2400" u="none"/>
              <a:t>(</a:t>
            </a:r>
            <a:r>
              <a:rPr lang="de-DE" altLang="zh-CN" sz="2400" u="none"/>
              <a:t> </a:t>
            </a:r>
            <a:r>
              <a:rPr lang="en-US" altLang="zh-CN" sz="2400" u="none"/>
              <a:t>a*b*</a:t>
            </a:r>
            <a:r>
              <a:rPr lang="de-DE" altLang="zh-CN" sz="2400" u="none"/>
              <a:t> </a:t>
            </a:r>
            <a:r>
              <a:rPr lang="en-US" altLang="zh-CN" sz="2400" u="none"/>
              <a:t>)*</a:t>
            </a:r>
            <a:r>
              <a:rPr lang="zh-CN" altLang="en-US" sz="2400" u="none"/>
              <a:t>等价。 </a:t>
            </a:r>
          </a:p>
        </p:txBody>
      </p:sp>
      <p:sp>
        <p:nvSpPr>
          <p:cNvPr id="54278" name="Text Box 6">
            <a:extLst>
              <a:ext uri="{FF2B5EF4-FFF2-40B4-BE49-F238E27FC236}">
                <a16:creationId xmlns:a16="http://schemas.microsoft.com/office/drawing/2014/main" id="{397E1771-5ECC-C4B3-185B-1E6D811E3A58}"/>
              </a:ext>
            </a:extLst>
          </p:cNvPr>
          <p:cNvSpPr txBox="1">
            <a:spLocks noChangeArrowheads="1"/>
          </p:cNvSpPr>
          <p:nvPr/>
        </p:nvSpPr>
        <p:spPr bwMode="auto">
          <a:xfrm>
            <a:off x="533400" y="3276600"/>
            <a:ext cx="7467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u="none">
                <a:solidFill>
                  <a:srgbClr val="FF0000"/>
                </a:solidFill>
                <a:latin typeface="楷体" panose="02010609060101010101" pitchFamily="49" charset="-122"/>
                <a:ea typeface="楷体" panose="02010609060101010101" pitchFamily="49" charset="-122"/>
              </a:rPr>
              <a:t>[</a:t>
            </a:r>
            <a:r>
              <a:rPr lang="zh-CN" altLang="en-US" sz="2400" u="none">
                <a:solidFill>
                  <a:srgbClr val="FF0000"/>
                </a:solidFill>
                <a:latin typeface="楷体" panose="02010609060101010101" pitchFamily="49" charset="-122"/>
                <a:ea typeface="楷体" panose="02010609060101010101" pitchFamily="49" charset="-122"/>
              </a:rPr>
              <a:t>解答</a:t>
            </a:r>
            <a:r>
              <a:rPr lang="en-US" altLang="zh-CN" sz="2400" u="none">
                <a:solidFill>
                  <a:srgbClr val="FF0000"/>
                </a:solidFill>
                <a:latin typeface="楷体" panose="02010609060101010101" pitchFamily="49" charset="-122"/>
                <a:ea typeface="楷体" panose="02010609060101010101" pitchFamily="49" charset="-122"/>
              </a:rPr>
              <a:t>]</a:t>
            </a:r>
          </a:p>
          <a:p>
            <a:pPr eaLnBrk="1" hangingPunct="1">
              <a:spcBef>
                <a:spcPct val="50000"/>
              </a:spcBef>
            </a:pPr>
            <a:r>
              <a:rPr lang="zh-CN" altLang="en-US" sz="2400" u="none">
                <a:latin typeface="楷体" panose="02010609060101010101" pitchFamily="49" charset="-122"/>
                <a:ea typeface="楷体" panose="02010609060101010101" pitchFamily="49" charset="-122"/>
              </a:rPr>
              <a:t>（</a:t>
            </a:r>
            <a:r>
              <a:rPr lang="en-US" altLang="zh-CN" sz="2400" u="none">
                <a:latin typeface="楷体" panose="02010609060101010101" pitchFamily="49" charset="-122"/>
                <a:ea typeface="楷体" panose="02010609060101010101" pitchFamily="49" charset="-122"/>
              </a:rPr>
              <a:t>1</a:t>
            </a:r>
            <a:r>
              <a:rPr lang="zh-CN" altLang="en-US" sz="2400" u="none">
                <a:latin typeface="楷体" panose="02010609060101010101" pitchFamily="49" charset="-122"/>
                <a:ea typeface="楷体" panose="02010609060101010101" pitchFamily="49" charset="-122"/>
              </a:rPr>
              <a:t>）正规表达式</a:t>
            </a:r>
            <a:r>
              <a:rPr lang="zh-CN" altLang="da-DK" sz="2400" u="none">
                <a:latin typeface="楷体" panose="02010609060101010101" pitchFamily="49" charset="-122"/>
                <a:ea typeface="楷体" panose="02010609060101010101" pitchFamily="49" charset="-122"/>
              </a:rPr>
              <a:t> </a:t>
            </a:r>
            <a:r>
              <a:rPr lang="en-US" altLang="zh-CN" sz="2400" u="none">
                <a:latin typeface="楷体" panose="02010609060101010101" pitchFamily="49" charset="-122"/>
                <a:ea typeface="楷体" panose="02010609060101010101" pitchFamily="49" charset="-122"/>
              </a:rPr>
              <a:t>(a∣b)*</a:t>
            </a:r>
            <a:r>
              <a:rPr lang="zh-CN" altLang="en-US" sz="2400" u="none">
                <a:latin typeface="楷体" panose="02010609060101010101" pitchFamily="49" charset="-122"/>
                <a:ea typeface="楷体" panose="02010609060101010101" pitchFamily="49" charset="-122"/>
              </a:rPr>
              <a:t>对应的</a:t>
            </a:r>
            <a:r>
              <a:rPr lang="en-US" altLang="zh-CN" sz="2400" u="none">
                <a:latin typeface="楷体" panose="02010609060101010101" pitchFamily="49" charset="-122"/>
                <a:ea typeface="楷体" panose="02010609060101010101" pitchFamily="49" charset="-122"/>
              </a:rPr>
              <a:t>NFA</a:t>
            </a:r>
            <a:r>
              <a:rPr lang="zh-CN" altLang="en-US" sz="2400" u="none">
                <a:latin typeface="楷体" panose="02010609060101010101" pitchFamily="49" charset="-122"/>
                <a:ea typeface="楷体" panose="02010609060101010101" pitchFamily="49" charset="-122"/>
              </a:rPr>
              <a:t>如图所示。</a:t>
            </a:r>
            <a:r>
              <a:rPr lang="zh-CN" altLang="en-US" u="none"/>
              <a:t> </a:t>
            </a:r>
          </a:p>
        </p:txBody>
      </p:sp>
      <p:pic>
        <p:nvPicPr>
          <p:cNvPr id="54279" name="Picture 7" descr="2-18 拷贝">
            <a:extLst>
              <a:ext uri="{FF2B5EF4-FFF2-40B4-BE49-F238E27FC236}">
                <a16:creationId xmlns:a16="http://schemas.microsoft.com/office/drawing/2014/main" id="{4B7DC661-1C88-7605-4E84-AB728E4F43D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4572000"/>
            <a:ext cx="52578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Oval 8">
            <a:extLst>
              <a:ext uri="{FF2B5EF4-FFF2-40B4-BE49-F238E27FC236}">
                <a16:creationId xmlns:a16="http://schemas.microsoft.com/office/drawing/2014/main" id="{FD1C09D9-3A2E-7860-25ED-D0FFFA37965F}"/>
              </a:ext>
            </a:extLst>
          </p:cNvPr>
          <p:cNvSpPr>
            <a:spLocks noChangeArrowheads="1"/>
          </p:cNvSpPr>
          <p:nvPr/>
        </p:nvSpPr>
        <p:spPr bwMode="auto">
          <a:xfrm>
            <a:off x="457200" y="2286000"/>
            <a:ext cx="533400" cy="533400"/>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u="none"/>
              <a:t>例</a:t>
            </a:r>
          </a:p>
        </p:txBody>
      </p:sp>
    </p:spTree>
  </p:cSld>
  <p:clrMapOvr>
    <a:masterClrMapping/>
  </p:clrMapOvr>
  <p:transition>
    <p:random/>
  </p:transition>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B836AD9B-5D7E-B6DC-E938-7BA817B3F547}"/>
              </a:ext>
            </a:extLst>
          </p:cNvPr>
          <p:cNvSpPr>
            <a:spLocks noGrp="1" noChangeArrowheads="1"/>
          </p:cNvSpPr>
          <p:nvPr>
            <p:ph type="title"/>
          </p:nvPr>
        </p:nvSpPr>
        <p:spPr/>
        <p:txBody>
          <a:bodyPr/>
          <a:lstStyle/>
          <a:p>
            <a:pPr eaLnBrk="1" hangingPunct="1"/>
            <a:endParaRPr lang="zh-CN" altLang="zh-CN"/>
          </a:p>
        </p:txBody>
      </p:sp>
      <p:sp>
        <p:nvSpPr>
          <p:cNvPr id="1160195" name="Rectangle 3">
            <a:extLst>
              <a:ext uri="{FF2B5EF4-FFF2-40B4-BE49-F238E27FC236}">
                <a16:creationId xmlns:a16="http://schemas.microsoft.com/office/drawing/2014/main" id="{DEB64CF9-CBD2-A2B4-6478-9F7A6AD57D4E}"/>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en-US" altLang="zh-CN" b="0"/>
              <a:t>        </a:t>
            </a:r>
            <a:r>
              <a:rPr lang="zh-CN" altLang="en-US" b="0"/>
              <a:t>对</a:t>
            </a:r>
            <a:r>
              <a:rPr lang="en-US" altLang="zh-CN" b="0"/>
              <a:t>B2</a:t>
            </a:r>
            <a:r>
              <a:rPr lang="zh-CN" altLang="en-US" b="0"/>
              <a:t>的</a:t>
            </a:r>
            <a:r>
              <a:rPr lang="en-US" altLang="zh-CN" b="0"/>
              <a:t>DEF</a:t>
            </a:r>
            <a:r>
              <a:rPr lang="zh-CN" altLang="en-US" b="0"/>
              <a:t>，虽然有许多地方引用了</a:t>
            </a:r>
            <a:r>
              <a:rPr lang="en-US" altLang="zh-CN" b="0"/>
              <a:t>j</a:t>
            </a:r>
            <a:r>
              <a:rPr lang="zh-CN" altLang="en-US" b="0"/>
              <a:t>，但在</a:t>
            </a:r>
            <a:r>
              <a:rPr lang="en-US" altLang="zh-CN" b="0"/>
              <a:t>B2</a:t>
            </a:r>
            <a:r>
              <a:rPr lang="zh-CN" altLang="en-US" b="0"/>
              <a:t>中</a:t>
            </a:r>
            <a:r>
              <a:rPr lang="en-US" altLang="zh-CN" b="0"/>
              <a:t>j</a:t>
            </a:r>
            <a:r>
              <a:rPr lang="zh-CN" altLang="en-US" b="0"/>
              <a:t>没有重新定值，所以这些引用不属于</a:t>
            </a:r>
            <a:r>
              <a:rPr lang="en-US" altLang="zh-CN" b="0"/>
              <a:t>DEF</a:t>
            </a:r>
            <a:r>
              <a:rPr lang="zh-CN" altLang="en-US" b="0"/>
              <a:t>，</a:t>
            </a:r>
            <a:r>
              <a:rPr lang="en-US" altLang="zh-CN" b="0"/>
              <a:t>B5</a:t>
            </a:r>
            <a:r>
              <a:rPr lang="zh-CN" altLang="en-US" b="0"/>
              <a:t>也是同理；对</a:t>
            </a:r>
            <a:r>
              <a:rPr lang="en-US" altLang="zh-CN" b="0"/>
              <a:t>B3</a:t>
            </a:r>
            <a:r>
              <a:rPr lang="zh-CN" altLang="en-US" b="0"/>
              <a:t>中的</a:t>
            </a:r>
            <a:r>
              <a:rPr lang="en-US" altLang="zh-CN" b="0"/>
              <a:t>USE</a:t>
            </a:r>
            <a:r>
              <a:rPr lang="zh-CN" altLang="en-US" b="0"/>
              <a:t>，由于</a:t>
            </a:r>
            <a:r>
              <a:rPr lang="en-US" altLang="zh-CN" b="0"/>
              <a:t>j</a:t>
            </a:r>
            <a:r>
              <a:rPr lang="zh-CN" altLang="en-US" b="0"/>
              <a:t>属于先引用后定值，故 </a:t>
            </a:r>
            <a:r>
              <a:rPr lang="en-US" altLang="zh-CN" b="0"/>
              <a:t>(d4, j) </a:t>
            </a:r>
            <a:r>
              <a:rPr lang="zh-CN" altLang="en-US" b="0"/>
              <a:t>属于</a:t>
            </a:r>
            <a:r>
              <a:rPr lang="en-US" altLang="zh-CN" b="0"/>
              <a:t>USE</a:t>
            </a:r>
            <a:r>
              <a:rPr lang="zh-CN" altLang="en-US" b="0"/>
              <a:t>。</a:t>
            </a:r>
          </a:p>
          <a:p>
            <a:pPr algn="just" eaLnBrk="1" hangingPunct="1">
              <a:buFont typeface="Wingdings" panose="05000000000000000000" pitchFamily="2" charset="2"/>
              <a:buNone/>
              <a:defRPr/>
            </a:pPr>
            <a:r>
              <a:rPr lang="zh-CN" altLang="en-US" b="0"/>
              <a:t>           根据迭代算法，按照程序流图中结点的深度为主次序的逆序，即</a:t>
            </a:r>
            <a:r>
              <a:rPr lang="en-US" altLang="zh-CN" b="0"/>
              <a:t>B5</a:t>
            </a:r>
            <a:r>
              <a:rPr lang="zh-CN" altLang="en-US" b="0"/>
              <a:t>、</a:t>
            </a:r>
            <a:r>
              <a:rPr lang="en-US" altLang="zh-CN" b="0"/>
              <a:t>B4</a:t>
            </a:r>
            <a:r>
              <a:rPr lang="zh-CN" altLang="en-US" b="0"/>
              <a:t>、</a:t>
            </a:r>
            <a:r>
              <a:rPr lang="en-US" altLang="zh-CN" b="0"/>
              <a:t>B3</a:t>
            </a:r>
            <a:r>
              <a:rPr lang="zh-CN" altLang="en-US" b="0"/>
              <a:t>、</a:t>
            </a:r>
            <a:r>
              <a:rPr lang="en-US" altLang="zh-CN" b="0"/>
              <a:t>B2</a:t>
            </a:r>
            <a:r>
              <a:rPr lang="zh-CN" altLang="en-US" b="0"/>
              <a:t>、</a:t>
            </a:r>
            <a:r>
              <a:rPr lang="en-US" altLang="zh-CN" b="0"/>
              <a:t>B1</a:t>
            </a:r>
            <a:r>
              <a:rPr lang="zh-CN" altLang="en-US" b="0"/>
              <a:t>进行计算：</a:t>
            </a:r>
          </a:p>
          <a:p>
            <a:pPr eaLnBrk="1" hangingPunct="1">
              <a:buFont typeface="Wingdings" panose="05000000000000000000" pitchFamily="2" charset="2"/>
              <a:buNone/>
              <a:defRPr/>
            </a:pPr>
            <a:r>
              <a:rPr lang="zh-CN" altLang="en-US" b="0"/>
              <a:t>          置初值</a:t>
            </a:r>
            <a:r>
              <a:rPr lang="zh-CN" altLang="de-DE" b="0"/>
              <a:t>：</a:t>
            </a:r>
            <a:r>
              <a:rPr lang="de-DE" altLang="zh-CN" b="0"/>
              <a:t>IN[B1] =IN[B2] =IN[B3] =IN[B4] =IN[B5] ={ }</a:t>
            </a:r>
            <a:endParaRPr lang="en-US" altLang="zh-CN" b="0"/>
          </a:p>
        </p:txBody>
      </p:sp>
    </p:spTree>
  </p:cSld>
  <p:clrMapOvr>
    <a:masterClrMapping/>
  </p:clrMapOvr>
  <p:transition>
    <p:random/>
  </p:transition>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66ECFF11-9F76-1C9C-AEC6-38CC7767461D}"/>
              </a:ext>
            </a:extLst>
          </p:cNvPr>
          <p:cNvSpPr>
            <a:spLocks noGrp="1" noChangeArrowheads="1"/>
          </p:cNvSpPr>
          <p:nvPr>
            <p:ph type="title"/>
          </p:nvPr>
        </p:nvSpPr>
        <p:spPr/>
        <p:txBody>
          <a:bodyPr/>
          <a:lstStyle/>
          <a:p>
            <a:pPr eaLnBrk="1" hangingPunct="1"/>
            <a:endParaRPr lang="zh-CN" altLang="zh-CN"/>
          </a:p>
        </p:txBody>
      </p:sp>
      <p:sp>
        <p:nvSpPr>
          <p:cNvPr id="1161219" name="Rectangle 3">
            <a:extLst>
              <a:ext uri="{FF2B5EF4-FFF2-40B4-BE49-F238E27FC236}">
                <a16:creationId xmlns:a16="http://schemas.microsoft.com/office/drawing/2014/main" id="{2820048F-2E8B-329B-5010-1305FDD103FC}"/>
              </a:ext>
            </a:extLst>
          </p:cNvPr>
          <p:cNvSpPr>
            <a:spLocks noGrp="1" noChangeArrowheads="1"/>
          </p:cNvSpPr>
          <p:nvPr>
            <p:ph type="body" idx="1"/>
          </p:nvPr>
        </p:nvSpPr>
        <p:spPr>
          <a:xfrm>
            <a:off x="647700" y="1196975"/>
            <a:ext cx="7848600" cy="5400675"/>
          </a:xfrm>
        </p:spPr>
        <p:txBody>
          <a:bodyPr/>
          <a:lstStyle/>
          <a:p>
            <a:pPr algn="just" eaLnBrk="1" hangingPunct="1">
              <a:buFont typeface="Wingdings" panose="05000000000000000000" pitchFamily="2" charset="2"/>
              <a:buNone/>
              <a:defRPr/>
            </a:pPr>
            <a:r>
              <a:rPr lang="zh-CN" altLang="en-US" b="0"/>
              <a:t>第一次迭代：</a:t>
            </a:r>
          </a:p>
          <a:p>
            <a:pPr algn="just" eaLnBrk="1" hangingPunct="1">
              <a:buFont typeface="Wingdings" panose="05000000000000000000" pitchFamily="2" charset="2"/>
              <a:buNone/>
              <a:defRPr/>
            </a:pPr>
            <a:r>
              <a:rPr lang="en-US" altLang="zh-CN" b="0"/>
              <a:t>OUT[B5] =IN[B2] ={ }</a:t>
            </a:r>
          </a:p>
          <a:p>
            <a:pPr algn="just" eaLnBrk="1" hangingPunct="1">
              <a:buFont typeface="Wingdings" panose="05000000000000000000" pitchFamily="2" charset="2"/>
              <a:buNone/>
              <a:defRPr/>
            </a:pPr>
            <a:r>
              <a:rPr lang="en-US" altLang="zh-CN" b="0"/>
              <a:t>IN[B5] = ( OUT[B5] -DEF[B5] )∪USE[B5] = ({ } -{ })∪{(d7, j)}={(d7, j)}</a:t>
            </a:r>
          </a:p>
          <a:p>
            <a:pPr algn="just" eaLnBrk="1" hangingPunct="1">
              <a:buFont typeface="Wingdings" panose="05000000000000000000" pitchFamily="2" charset="2"/>
              <a:buNone/>
              <a:defRPr/>
            </a:pPr>
            <a:r>
              <a:rPr lang="en-US" altLang="zh-CN" b="0"/>
              <a:t>OUT[B4] =IN[B5] ={(d7, j)}</a:t>
            </a:r>
          </a:p>
          <a:p>
            <a:pPr algn="just" eaLnBrk="1" hangingPunct="1">
              <a:buFont typeface="Wingdings" panose="05000000000000000000" pitchFamily="2" charset="2"/>
              <a:buNone/>
              <a:defRPr/>
            </a:pPr>
            <a:r>
              <a:rPr lang="en-US" altLang="zh-CN" b="0"/>
              <a:t>IN[B4] = ( OUT[B4] -DEF[B4] )∪USE[B4] = ({(d7, j)} -{(d4, j), (d7, j)})∪{(d5, j)}={(d5, j)}</a:t>
            </a:r>
          </a:p>
          <a:p>
            <a:pPr algn="just" eaLnBrk="1" hangingPunct="1">
              <a:buFont typeface="Wingdings" panose="05000000000000000000" pitchFamily="2" charset="2"/>
              <a:buNone/>
              <a:defRPr/>
            </a:pPr>
            <a:r>
              <a:rPr lang="en-US" altLang="zh-CN" b="0"/>
              <a:t>OUT[B3] =IN[B4]∪IN[B5] ={(d5, j)}∪{(d7, j)}={(d5, j), (d7, j)}</a:t>
            </a:r>
          </a:p>
        </p:txBody>
      </p:sp>
    </p:spTree>
  </p:cSld>
  <p:clrMapOvr>
    <a:masterClrMapping/>
  </p:clrMapOvr>
  <p:transition>
    <p:random/>
  </p:transition>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87CE9B29-6448-7912-759E-CD6D835580EA}"/>
              </a:ext>
            </a:extLst>
          </p:cNvPr>
          <p:cNvSpPr>
            <a:spLocks noGrp="1" noChangeArrowheads="1"/>
          </p:cNvSpPr>
          <p:nvPr>
            <p:ph type="title"/>
          </p:nvPr>
        </p:nvSpPr>
        <p:spPr/>
        <p:txBody>
          <a:bodyPr/>
          <a:lstStyle/>
          <a:p>
            <a:pPr eaLnBrk="1" hangingPunct="1"/>
            <a:endParaRPr lang="zh-CN" altLang="zh-CN"/>
          </a:p>
        </p:txBody>
      </p:sp>
      <p:sp>
        <p:nvSpPr>
          <p:cNvPr id="1162243" name="Rectangle 3">
            <a:extLst>
              <a:ext uri="{FF2B5EF4-FFF2-40B4-BE49-F238E27FC236}">
                <a16:creationId xmlns:a16="http://schemas.microsoft.com/office/drawing/2014/main" id="{A5247EF0-0661-6549-8FE8-6AEEF6A03C44}"/>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en-US" altLang="zh-CN" b="0"/>
              <a:t>IN[B3] = (OUT[B3] -DEF[B3])∪USE[B3]</a:t>
            </a:r>
          </a:p>
          <a:p>
            <a:pPr algn="just" eaLnBrk="1" hangingPunct="1">
              <a:buFont typeface="Wingdings" panose="05000000000000000000" pitchFamily="2" charset="2"/>
              <a:buNone/>
              <a:defRPr/>
            </a:pPr>
            <a:r>
              <a:rPr lang="en-US" altLang="zh-CN" b="0"/>
              <a:t>= ({(d5, j), (d7, j)} -{(d5, j), (d7, j)})∪{(d4, j)}={(d4, j)}</a:t>
            </a:r>
          </a:p>
          <a:p>
            <a:pPr algn="just" eaLnBrk="1" hangingPunct="1">
              <a:buFont typeface="Wingdings" panose="05000000000000000000" pitchFamily="2" charset="2"/>
              <a:buNone/>
              <a:defRPr/>
            </a:pPr>
            <a:r>
              <a:rPr lang="en-US" altLang="zh-CN" b="0"/>
              <a:t>OUT[B2] =IN[B1]∪IN[B3] ={ }∪{(d4, j)}={(d4, j)}</a:t>
            </a:r>
          </a:p>
          <a:p>
            <a:pPr algn="just" eaLnBrk="1" hangingPunct="1">
              <a:buFont typeface="Wingdings" panose="05000000000000000000" pitchFamily="2" charset="2"/>
              <a:buNone/>
              <a:defRPr/>
            </a:pPr>
            <a:r>
              <a:rPr lang="en-US" altLang="zh-CN" b="0"/>
              <a:t>IN[B2] = ( OUT[B2] -DEF[B2] )∪USE[B2]= ({(d4, j)} -{ })∪{ }={(d4, j)}</a:t>
            </a:r>
          </a:p>
          <a:p>
            <a:pPr algn="just" eaLnBrk="1" hangingPunct="1">
              <a:buFont typeface="Wingdings" panose="05000000000000000000" pitchFamily="2" charset="2"/>
              <a:buNone/>
              <a:defRPr/>
            </a:pPr>
            <a:r>
              <a:rPr lang="en-US" altLang="zh-CN" b="0"/>
              <a:t>OUT[B1] =IN[B2] ={(d4, j)}</a:t>
            </a:r>
          </a:p>
          <a:p>
            <a:pPr algn="just" eaLnBrk="1" hangingPunct="1">
              <a:buFont typeface="Wingdings" panose="05000000000000000000" pitchFamily="2" charset="2"/>
              <a:buNone/>
              <a:defRPr/>
            </a:pPr>
            <a:r>
              <a:rPr lang="en-US" altLang="zh-CN" b="0"/>
              <a:t>IN[B1] = ( OUT[B1] -DEF[B1] )∪USE[B1]= ({(d4, j)} -{(d4, j), (d5, j), (d7, j)})∪{ }={ }</a:t>
            </a:r>
          </a:p>
        </p:txBody>
      </p:sp>
    </p:spTree>
  </p:cSld>
  <p:clrMapOvr>
    <a:masterClrMapping/>
  </p:clrMapOvr>
  <p:transition>
    <p:random/>
  </p:transition>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BA6C7812-1D5D-F3D0-18FA-A2F8CA09EF10}"/>
              </a:ext>
            </a:extLst>
          </p:cNvPr>
          <p:cNvSpPr>
            <a:spLocks noGrp="1" noChangeArrowheads="1"/>
          </p:cNvSpPr>
          <p:nvPr>
            <p:ph type="title"/>
          </p:nvPr>
        </p:nvSpPr>
        <p:spPr/>
        <p:txBody>
          <a:bodyPr/>
          <a:lstStyle/>
          <a:p>
            <a:pPr eaLnBrk="1" hangingPunct="1"/>
            <a:endParaRPr lang="zh-CN" altLang="zh-CN"/>
          </a:p>
        </p:txBody>
      </p:sp>
      <p:sp>
        <p:nvSpPr>
          <p:cNvPr id="1163267" name="Rectangle 3">
            <a:extLst>
              <a:ext uri="{FF2B5EF4-FFF2-40B4-BE49-F238E27FC236}">
                <a16:creationId xmlns:a16="http://schemas.microsoft.com/office/drawing/2014/main" id="{4DEA084A-02F0-E0E0-65A5-A7BD90BD8240}"/>
              </a:ext>
            </a:extLst>
          </p:cNvPr>
          <p:cNvSpPr>
            <a:spLocks noGrp="1" noChangeArrowheads="1"/>
          </p:cNvSpPr>
          <p:nvPr>
            <p:ph type="body" idx="1"/>
          </p:nvPr>
        </p:nvSpPr>
        <p:spPr/>
        <p:txBody>
          <a:bodyPr/>
          <a:lstStyle/>
          <a:p>
            <a:pPr eaLnBrk="1" hangingPunct="1">
              <a:buFont typeface="Wingdings" panose="05000000000000000000" pitchFamily="2" charset="2"/>
              <a:buNone/>
              <a:defRPr/>
            </a:pPr>
            <a:endParaRPr lang="zh-CN" altLang="zh-CN"/>
          </a:p>
        </p:txBody>
      </p:sp>
      <p:pic>
        <p:nvPicPr>
          <p:cNvPr id="130052" name="Picture 4" descr="1">
            <a:extLst>
              <a:ext uri="{FF2B5EF4-FFF2-40B4-BE49-F238E27FC236}">
                <a16:creationId xmlns:a16="http://schemas.microsoft.com/office/drawing/2014/main" id="{A56CA463-25F4-374C-BFBD-E06EF85DD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2143125"/>
            <a:ext cx="73914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A77469A1-C97B-D25B-E205-0318C5C50F6B}"/>
              </a:ext>
            </a:extLst>
          </p:cNvPr>
          <p:cNvSpPr>
            <a:spLocks noGrp="1" noChangeArrowheads="1"/>
          </p:cNvSpPr>
          <p:nvPr>
            <p:ph type="title"/>
          </p:nvPr>
        </p:nvSpPr>
        <p:spPr/>
        <p:txBody>
          <a:bodyPr/>
          <a:lstStyle/>
          <a:p>
            <a:pPr eaLnBrk="1" hangingPunct="1"/>
            <a:endParaRPr lang="zh-CN" altLang="zh-CN"/>
          </a:p>
        </p:txBody>
      </p:sp>
      <p:sp>
        <p:nvSpPr>
          <p:cNvPr id="1164291" name="Rectangle 3">
            <a:extLst>
              <a:ext uri="{FF2B5EF4-FFF2-40B4-BE49-F238E27FC236}">
                <a16:creationId xmlns:a16="http://schemas.microsoft.com/office/drawing/2014/main" id="{2F9610F6-D474-97F8-B711-0B9FF3944D2A}"/>
              </a:ext>
            </a:extLst>
          </p:cNvPr>
          <p:cNvSpPr>
            <a:spLocks noGrp="1" noChangeArrowheads="1"/>
          </p:cNvSpPr>
          <p:nvPr>
            <p:ph type="body" idx="1"/>
          </p:nvPr>
        </p:nvSpPr>
        <p:spPr>
          <a:xfrm>
            <a:off x="647700" y="1196975"/>
            <a:ext cx="7848600" cy="4697413"/>
          </a:xfrm>
        </p:spPr>
        <p:txBody>
          <a:bodyPr/>
          <a:lstStyle/>
          <a:p>
            <a:pPr algn="just" eaLnBrk="1" hangingPunct="1">
              <a:buFont typeface="Wingdings" panose="05000000000000000000" pitchFamily="2" charset="2"/>
              <a:buNone/>
              <a:defRPr/>
            </a:pPr>
            <a:r>
              <a:rPr lang="en-US" altLang="zh-CN" b="0"/>
              <a:t>            </a:t>
            </a:r>
            <a:r>
              <a:rPr lang="zh-CN" altLang="en-US" b="0"/>
              <a:t>因为第三次迭代结果与第二次迭代相同，所以它就是所求的解。同样，由于第一次迭代和第二次迭代的循环入口处</a:t>
            </a:r>
            <a:r>
              <a:rPr lang="en-US" altLang="zh-CN" b="0"/>
              <a:t>IN[B2]</a:t>
            </a:r>
            <a:r>
              <a:rPr lang="zh-CN" altLang="en-US" b="0"/>
              <a:t>相同，故无需再进行第三次迭代。</a:t>
            </a:r>
          </a:p>
          <a:p>
            <a:pPr algn="just" eaLnBrk="1" hangingPunct="1">
              <a:buFont typeface="Wingdings" panose="05000000000000000000" pitchFamily="2" charset="2"/>
              <a:buNone/>
              <a:defRPr/>
            </a:pPr>
            <a:r>
              <a:rPr lang="zh-CN" altLang="en-US" b="0"/>
              <a:t>            求程序流图</a:t>
            </a:r>
            <a:r>
              <a:rPr lang="en-US" altLang="zh-CN" b="0"/>
              <a:t>B3</a:t>
            </a:r>
            <a:r>
              <a:rPr lang="zh-CN" altLang="en-US" b="0"/>
              <a:t>中</a:t>
            </a:r>
            <a:r>
              <a:rPr lang="en-US" altLang="zh-CN" b="0"/>
              <a:t>j</a:t>
            </a:r>
            <a:r>
              <a:rPr lang="zh-CN" altLang="en-US" b="0"/>
              <a:t>的定值点</a:t>
            </a:r>
            <a:r>
              <a:rPr lang="en-US" altLang="zh-CN" b="0"/>
              <a:t>d4</a:t>
            </a:r>
            <a:r>
              <a:rPr lang="zh-CN" altLang="en-US" b="0"/>
              <a:t>以及</a:t>
            </a:r>
            <a:r>
              <a:rPr lang="en-US" altLang="zh-CN" b="0"/>
              <a:t>B4</a:t>
            </a:r>
            <a:r>
              <a:rPr lang="zh-CN" altLang="en-US" b="0"/>
              <a:t>中</a:t>
            </a:r>
            <a:r>
              <a:rPr lang="en-US" altLang="zh-CN" b="0"/>
              <a:t>j</a:t>
            </a:r>
            <a:r>
              <a:rPr lang="zh-CN" altLang="en-US" b="0"/>
              <a:t>的定值点</a:t>
            </a:r>
            <a:r>
              <a:rPr lang="en-US" altLang="zh-CN" b="0"/>
              <a:t>d5</a:t>
            </a:r>
            <a:r>
              <a:rPr lang="zh-CN" altLang="en-US" b="0"/>
              <a:t>的</a:t>
            </a:r>
            <a:r>
              <a:rPr lang="en-US" altLang="zh-CN" b="0"/>
              <a:t>du</a:t>
            </a:r>
            <a:r>
              <a:rPr lang="zh-CN" altLang="en-US" b="0"/>
              <a:t>链：注意，如果</a:t>
            </a:r>
            <a:r>
              <a:rPr lang="en-US" altLang="zh-CN" b="0"/>
              <a:t>B3</a:t>
            </a:r>
            <a:r>
              <a:rPr lang="zh-CN" altLang="en-US" b="0"/>
              <a:t>中</a:t>
            </a:r>
            <a:r>
              <a:rPr lang="en-US" altLang="zh-CN" b="0"/>
              <a:t>d4</a:t>
            </a:r>
            <a:r>
              <a:rPr lang="zh-CN" altLang="en-US" b="0"/>
              <a:t>后有</a:t>
            </a:r>
            <a:r>
              <a:rPr lang="en-US" altLang="zh-CN" b="0"/>
              <a:t>j</a:t>
            </a:r>
            <a:r>
              <a:rPr lang="zh-CN" altLang="en-US" b="0"/>
              <a:t>的其它定值，则</a:t>
            </a:r>
            <a:r>
              <a:rPr lang="en-US" altLang="zh-CN" b="0"/>
              <a:t>j</a:t>
            </a:r>
            <a:r>
              <a:rPr lang="zh-CN" altLang="en-US" b="0"/>
              <a:t>的定值点</a:t>
            </a:r>
            <a:r>
              <a:rPr lang="en-US" altLang="zh-CN" b="0"/>
              <a:t>d4</a:t>
            </a:r>
            <a:r>
              <a:rPr lang="zh-CN" altLang="en-US" b="0"/>
              <a:t>的</a:t>
            </a:r>
            <a:r>
              <a:rPr lang="en-US" altLang="zh-CN" b="0"/>
              <a:t>du</a:t>
            </a:r>
            <a:r>
              <a:rPr lang="zh-CN" altLang="en-US" b="0"/>
              <a:t>链只包含</a:t>
            </a:r>
            <a:r>
              <a:rPr lang="en-US" altLang="zh-CN" b="0"/>
              <a:t>d4</a:t>
            </a:r>
            <a:r>
              <a:rPr lang="zh-CN" altLang="en-US" b="0"/>
              <a:t>后最靠近</a:t>
            </a:r>
            <a:r>
              <a:rPr lang="en-US" altLang="zh-CN" b="0"/>
              <a:t>d4</a:t>
            </a:r>
            <a:r>
              <a:rPr lang="zh-CN" altLang="en-US" b="0"/>
              <a:t>的</a:t>
            </a:r>
            <a:r>
              <a:rPr lang="en-US" altLang="zh-CN" b="0"/>
              <a:t>j</a:t>
            </a:r>
            <a:r>
              <a:rPr lang="zh-CN" altLang="en-US" b="0"/>
              <a:t>的定值以前的所有引用</a:t>
            </a:r>
            <a:r>
              <a:rPr lang="en-US" altLang="zh-CN" b="0"/>
              <a:t>j</a:t>
            </a:r>
            <a:r>
              <a:rPr lang="zh-CN" altLang="en-US" b="0"/>
              <a:t>的点；如果</a:t>
            </a:r>
            <a:r>
              <a:rPr lang="en-US" altLang="zh-CN" b="0"/>
              <a:t>B3</a:t>
            </a:r>
            <a:r>
              <a:rPr lang="zh-CN" altLang="en-US" b="0"/>
              <a:t>中</a:t>
            </a:r>
            <a:r>
              <a:rPr lang="en-US" altLang="zh-CN" b="0"/>
              <a:t>d4</a:t>
            </a:r>
            <a:r>
              <a:rPr lang="zh-CN" altLang="en-US" b="0"/>
              <a:t>后没有</a:t>
            </a:r>
            <a:r>
              <a:rPr lang="en-US" altLang="zh-CN" b="0"/>
              <a:t>j</a:t>
            </a:r>
            <a:r>
              <a:rPr lang="zh-CN" altLang="en-US" b="0"/>
              <a:t>的其它定值但有</a:t>
            </a:r>
            <a:r>
              <a:rPr lang="en-US" altLang="zh-CN" b="0"/>
              <a:t>j</a:t>
            </a:r>
            <a:r>
              <a:rPr lang="zh-CN" altLang="en-US" b="0"/>
              <a:t>的引用，则</a:t>
            </a:r>
            <a:r>
              <a:rPr lang="en-US" altLang="zh-CN" b="0"/>
              <a:t>j</a:t>
            </a:r>
            <a:r>
              <a:rPr lang="zh-CN" altLang="en-US" b="0"/>
              <a:t>的定值点</a:t>
            </a:r>
            <a:r>
              <a:rPr lang="en-US" altLang="zh-CN" b="0"/>
              <a:t>d4</a:t>
            </a:r>
            <a:r>
              <a:rPr lang="zh-CN" altLang="en-US" b="0"/>
              <a:t>的</a:t>
            </a:r>
            <a:r>
              <a:rPr lang="en-US" altLang="zh-CN" b="0"/>
              <a:t>du</a:t>
            </a:r>
            <a:r>
              <a:rPr lang="zh-CN" altLang="en-US" b="0"/>
              <a:t>链除</a:t>
            </a:r>
            <a:r>
              <a:rPr lang="en-US" altLang="zh-CN" b="0"/>
              <a:t>OUT[B3] </a:t>
            </a:r>
            <a:r>
              <a:rPr lang="zh-CN" altLang="en-US" b="0"/>
              <a:t>外还应包含这些引用点。</a:t>
            </a:r>
          </a:p>
        </p:txBody>
      </p:sp>
    </p:spTree>
  </p:cSld>
  <p:clrMapOvr>
    <a:masterClrMapping/>
  </p:clrMapOvr>
  <p:transition>
    <p:random/>
  </p:transition>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9" name="Rectangle 3">
            <a:extLst>
              <a:ext uri="{FF2B5EF4-FFF2-40B4-BE49-F238E27FC236}">
                <a16:creationId xmlns:a16="http://schemas.microsoft.com/office/drawing/2014/main" id="{3987B397-6C46-6450-9147-19F390889C5D}"/>
              </a:ext>
            </a:extLst>
          </p:cNvPr>
          <p:cNvSpPr>
            <a:spLocks noGrp="1" noChangeArrowheads="1"/>
          </p:cNvSpPr>
          <p:nvPr>
            <p:ph type="body" idx="1"/>
          </p:nvPr>
        </p:nvSpPr>
        <p:spPr/>
        <p:txBody>
          <a:bodyPr/>
          <a:lstStyle/>
          <a:p>
            <a:pPr algn="just" eaLnBrk="1" hangingPunct="1">
              <a:lnSpc>
                <a:spcPct val="90000"/>
              </a:lnSpc>
              <a:buFont typeface="Wingdings" panose="05000000000000000000" pitchFamily="2" charset="2"/>
              <a:buNone/>
              <a:defRPr/>
            </a:pPr>
            <a:r>
              <a:rPr lang="en-US" altLang="zh-CN" sz="2000" b="0"/>
              <a:t>           </a:t>
            </a:r>
            <a:r>
              <a:rPr lang="zh-CN" altLang="en-US" b="0"/>
              <a:t>因</a:t>
            </a:r>
            <a:r>
              <a:rPr lang="en-US" altLang="zh-CN" b="0"/>
              <a:t>OUT[B3] ={(d4,</a:t>
            </a:r>
            <a:r>
              <a:rPr lang="da-DK" altLang="zh-CN" b="0"/>
              <a:t> </a:t>
            </a:r>
            <a:r>
              <a:rPr lang="en-US" altLang="zh-CN" b="0"/>
              <a:t>j),</a:t>
            </a:r>
            <a:r>
              <a:rPr lang="da-DK" altLang="zh-CN" b="0"/>
              <a:t> </a:t>
            </a:r>
            <a:r>
              <a:rPr lang="en-US" altLang="zh-CN" b="0"/>
              <a:t>(d5,</a:t>
            </a:r>
            <a:r>
              <a:rPr lang="da-DK" altLang="zh-CN" b="0"/>
              <a:t> </a:t>
            </a:r>
            <a:r>
              <a:rPr lang="en-US" altLang="zh-CN" b="0"/>
              <a:t>j),</a:t>
            </a:r>
            <a:r>
              <a:rPr lang="da-DK" altLang="zh-CN" b="0"/>
              <a:t> </a:t>
            </a:r>
            <a:r>
              <a:rPr lang="en-US" altLang="zh-CN" b="0"/>
              <a:t>(d7,</a:t>
            </a:r>
            <a:r>
              <a:rPr lang="da-DK" altLang="zh-CN" b="0"/>
              <a:t> </a:t>
            </a:r>
            <a:r>
              <a:rPr lang="en-US" altLang="zh-CN" b="0"/>
              <a:t>j)}</a:t>
            </a:r>
            <a:r>
              <a:rPr lang="zh-CN" altLang="en-US" b="0"/>
              <a:t>而</a:t>
            </a:r>
            <a:r>
              <a:rPr lang="en-US" altLang="zh-CN" b="0"/>
              <a:t>B3</a:t>
            </a:r>
            <a:r>
              <a:rPr lang="zh-CN" altLang="en-US" b="0"/>
              <a:t>中</a:t>
            </a:r>
            <a:r>
              <a:rPr lang="en-US" altLang="zh-CN" b="0"/>
              <a:t>d4</a:t>
            </a:r>
            <a:r>
              <a:rPr lang="zh-CN" altLang="en-US" b="0"/>
              <a:t>后面没有</a:t>
            </a:r>
            <a:r>
              <a:rPr lang="en-US" altLang="zh-CN" b="0"/>
              <a:t>j</a:t>
            </a:r>
            <a:r>
              <a:rPr lang="zh-CN" altLang="en-US" b="0"/>
              <a:t>的其它定值也没有</a:t>
            </a:r>
            <a:r>
              <a:rPr lang="en-US" altLang="zh-CN" b="0"/>
              <a:t>j</a:t>
            </a:r>
            <a:r>
              <a:rPr lang="zh-CN" altLang="en-US" b="0"/>
              <a:t>的引用，所以</a:t>
            </a:r>
            <a:r>
              <a:rPr lang="en-US" altLang="zh-CN" b="0"/>
              <a:t>B3</a:t>
            </a:r>
            <a:r>
              <a:rPr lang="zh-CN" altLang="en-US" b="0"/>
              <a:t>中</a:t>
            </a:r>
            <a:r>
              <a:rPr lang="en-US" altLang="zh-CN" b="0"/>
              <a:t>j</a:t>
            </a:r>
            <a:r>
              <a:rPr lang="zh-CN" altLang="en-US" b="0"/>
              <a:t>的定值点</a:t>
            </a:r>
            <a:r>
              <a:rPr lang="en-US" altLang="zh-CN" b="0"/>
              <a:t>d4</a:t>
            </a:r>
            <a:r>
              <a:rPr lang="zh-CN" altLang="en-US" b="0"/>
              <a:t>的</a:t>
            </a:r>
            <a:r>
              <a:rPr lang="en-US" altLang="zh-CN" b="0"/>
              <a:t>du</a:t>
            </a:r>
            <a:r>
              <a:rPr lang="zh-CN" altLang="en-US" b="0"/>
              <a:t>链就是</a:t>
            </a:r>
            <a:r>
              <a:rPr lang="en-US" altLang="zh-CN" b="0"/>
              <a:t>OUT[B3]</a:t>
            </a:r>
            <a:r>
              <a:rPr lang="zh-CN" altLang="en-US" b="0"/>
              <a:t>（只考虑变量</a:t>
            </a:r>
            <a:r>
              <a:rPr lang="en-US" altLang="zh-CN" b="0"/>
              <a:t>j</a:t>
            </a:r>
            <a:r>
              <a:rPr lang="zh-CN" altLang="en-US" b="0"/>
              <a:t>）；也即，</a:t>
            </a:r>
            <a:r>
              <a:rPr lang="en-US" altLang="zh-CN" b="0"/>
              <a:t>d4</a:t>
            </a:r>
            <a:r>
              <a:rPr lang="zh-CN" altLang="en-US" b="0"/>
              <a:t>的</a:t>
            </a:r>
            <a:r>
              <a:rPr lang="en-US" altLang="zh-CN" b="0"/>
              <a:t>j</a:t>
            </a:r>
            <a:r>
              <a:rPr lang="zh-CN" altLang="en-US" b="0"/>
              <a:t>的定值到达程序中</a:t>
            </a:r>
            <a:r>
              <a:rPr lang="en-US" altLang="zh-CN" b="0"/>
              <a:t>j</a:t>
            </a:r>
            <a:r>
              <a:rPr lang="zh-CN" altLang="en-US" b="0"/>
              <a:t>的引用点</a:t>
            </a:r>
            <a:r>
              <a:rPr lang="en-US" altLang="zh-CN" b="0"/>
              <a:t>d4</a:t>
            </a:r>
            <a:r>
              <a:rPr lang="zh-CN" altLang="en-US" b="0"/>
              <a:t>、</a:t>
            </a:r>
            <a:r>
              <a:rPr lang="en-US" altLang="zh-CN" b="0"/>
              <a:t>d5</a:t>
            </a:r>
            <a:r>
              <a:rPr lang="zh-CN" altLang="en-US" b="0"/>
              <a:t>和</a:t>
            </a:r>
            <a:r>
              <a:rPr lang="en-US" altLang="zh-CN" b="0"/>
              <a:t>d7</a:t>
            </a:r>
            <a:r>
              <a:rPr lang="zh-CN" altLang="en-US" b="0"/>
              <a:t>（</a:t>
            </a:r>
            <a:r>
              <a:rPr lang="en-US" altLang="zh-CN" b="0"/>
              <a:t>d4</a:t>
            </a:r>
            <a:r>
              <a:rPr lang="zh-CN" altLang="en-US" b="0"/>
              <a:t>中</a:t>
            </a:r>
            <a:r>
              <a:rPr lang="en-US" altLang="zh-CN" b="0"/>
              <a:t>j</a:t>
            </a:r>
            <a:r>
              <a:rPr lang="zh-CN" altLang="en-US" b="0"/>
              <a:t>的定值到达</a:t>
            </a:r>
            <a:r>
              <a:rPr lang="en-US" altLang="zh-CN" b="0"/>
              <a:t>d4</a:t>
            </a:r>
            <a:r>
              <a:rPr lang="zh-CN" altLang="en-US" b="0"/>
              <a:t>，这是由于</a:t>
            </a:r>
            <a:r>
              <a:rPr lang="en-US" altLang="zh-CN" b="0"/>
              <a:t>d5</a:t>
            </a:r>
            <a:r>
              <a:rPr lang="zh-CN" altLang="en-US" b="0"/>
              <a:t>、</a:t>
            </a:r>
            <a:r>
              <a:rPr lang="en-US" altLang="zh-CN" b="0"/>
              <a:t>d7</a:t>
            </a:r>
            <a:r>
              <a:rPr lang="zh-CN" altLang="en-US" b="0"/>
              <a:t>中没有其它对</a:t>
            </a:r>
            <a:r>
              <a:rPr lang="en-US" altLang="zh-CN" b="0"/>
              <a:t>j</a:t>
            </a:r>
            <a:r>
              <a:rPr lang="zh-CN" altLang="en-US" b="0"/>
              <a:t>的定值，而</a:t>
            </a:r>
            <a:r>
              <a:rPr lang="en-US" altLang="zh-CN" b="0"/>
              <a:t>d4</a:t>
            </a:r>
            <a:r>
              <a:rPr lang="zh-CN" altLang="en-US" b="0"/>
              <a:t>又可不经过</a:t>
            </a:r>
            <a:r>
              <a:rPr lang="en-US" altLang="zh-CN" b="0"/>
              <a:t>d5</a:t>
            </a:r>
            <a:r>
              <a:rPr lang="zh-CN" altLang="en-US" b="0"/>
              <a:t>对</a:t>
            </a:r>
            <a:r>
              <a:rPr lang="en-US" altLang="zh-CN" b="0"/>
              <a:t>j</a:t>
            </a:r>
            <a:r>
              <a:rPr lang="zh-CN" altLang="en-US" b="0"/>
              <a:t>重新定值而到达</a:t>
            </a:r>
            <a:r>
              <a:rPr lang="en-US" altLang="zh-CN" b="0"/>
              <a:t>d4</a:t>
            </a:r>
            <a:r>
              <a:rPr lang="zh-CN" altLang="en-US" b="0"/>
              <a:t>）。</a:t>
            </a:r>
          </a:p>
          <a:p>
            <a:pPr algn="just" eaLnBrk="1" hangingPunct="1">
              <a:lnSpc>
                <a:spcPct val="90000"/>
              </a:lnSpc>
              <a:buFont typeface="Wingdings" panose="05000000000000000000" pitchFamily="2" charset="2"/>
              <a:buNone/>
              <a:defRPr/>
            </a:pPr>
            <a:r>
              <a:rPr lang="zh-CN" altLang="en-US" b="0"/>
              <a:t>             同样，因</a:t>
            </a:r>
            <a:r>
              <a:rPr lang="en-US" altLang="zh-CN" b="0"/>
              <a:t>OUT[B4] ={(d4,</a:t>
            </a:r>
            <a:r>
              <a:rPr lang="da-DK" altLang="zh-CN" b="0"/>
              <a:t> </a:t>
            </a:r>
            <a:r>
              <a:rPr lang="en-US" altLang="zh-CN" b="0"/>
              <a:t>j),</a:t>
            </a:r>
            <a:r>
              <a:rPr lang="da-DK" altLang="zh-CN" b="0"/>
              <a:t> </a:t>
            </a:r>
            <a:r>
              <a:rPr lang="en-US" altLang="zh-CN" b="0"/>
              <a:t>(d7,</a:t>
            </a:r>
            <a:r>
              <a:rPr lang="da-DK" altLang="zh-CN" b="0"/>
              <a:t> </a:t>
            </a:r>
            <a:r>
              <a:rPr lang="en-US" altLang="zh-CN" b="0"/>
              <a:t>j)}</a:t>
            </a:r>
            <a:r>
              <a:rPr lang="zh-CN" altLang="en-US" b="0"/>
              <a:t>，而</a:t>
            </a:r>
            <a:r>
              <a:rPr lang="en-US" altLang="zh-CN" b="0"/>
              <a:t>B4</a:t>
            </a:r>
            <a:r>
              <a:rPr lang="zh-CN" altLang="en-US" b="0"/>
              <a:t>中</a:t>
            </a:r>
            <a:r>
              <a:rPr lang="en-US" altLang="zh-CN" b="0"/>
              <a:t>d5</a:t>
            </a:r>
            <a:r>
              <a:rPr lang="zh-CN" altLang="en-US" b="0"/>
              <a:t>后面没有</a:t>
            </a:r>
            <a:r>
              <a:rPr lang="en-US" altLang="zh-CN" b="0"/>
              <a:t>j</a:t>
            </a:r>
            <a:r>
              <a:rPr lang="zh-CN" altLang="en-US" b="0"/>
              <a:t>的其它定值也没有</a:t>
            </a:r>
            <a:r>
              <a:rPr lang="en-US" altLang="zh-CN" b="0"/>
              <a:t>j</a:t>
            </a:r>
            <a:r>
              <a:rPr lang="zh-CN" altLang="en-US" b="0"/>
              <a:t>的引用，所以</a:t>
            </a:r>
            <a:r>
              <a:rPr lang="en-US" altLang="zh-CN" b="0"/>
              <a:t>B4</a:t>
            </a:r>
            <a:r>
              <a:rPr lang="zh-CN" altLang="en-US" b="0"/>
              <a:t>中</a:t>
            </a:r>
            <a:r>
              <a:rPr lang="en-US" altLang="zh-CN" b="0"/>
              <a:t>j</a:t>
            </a:r>
            <a:r>
              <a:rPr lang="zh-CN" altLang="en-US" b="0"/>
              <a:t>的定值点</a:t>
            </a:r>
            <a:r>
              <a:rPr lang="en-US" altLang="zh-CN" b="0"/>
              <a:t>d5</a:t>
            </a:r>
            <a:r>
              <a:rPr lang="zh-CN" altLang="en-US" b="0"/>
              <a:t>的</a:t>
            </a:r>
            <a:r>
              <a:rPr lang="en-US" altLang="zh-CN" b="0"/>
              <a:t>du</a:t>
            </a:r>
            <a:r>
              <a:rPr lang="zh-CN" altLang="en-US" b="0"/>
              <a:t>链就是</a:t>
            </a:r>
            <a:r>
              <a:rPr lang="en-US" altLang="zh-CN" b="0"/>
              <a:t>OUT[B4]</a:t>
            </a:r>
            <a:r>
              <a:rPr lang="zh-CN" altLang="en-US" b="0"/>
              <a:t>；也即，</a:t>
            </a:r>
            <a:r>
              <a:rPr lang="en-US" altLang="zh-CN" b="0"/>
              <a:t>d5</a:t>
            </a:r>
            <a:r>
              <a:rPr lang="zh-CN" altLang="en-US" b="0"/>
              <a:t>的</a:t>
            </a:r>
            <a:r>
              <a:rPr lang="en-US" altLang="zh-CN" b="0"/>
              <a:t>j</a:t>
            </a:r>
            <a:r>
              <a:rPr lang="zh-CN" altLang="en-US" b="0"/>
              <a:t>的定值到达程序中</a:t>
            </a:r>
            <a:r>
              <a:rPr lang="en-US" altLang="zh-CN" b="0"/>
              <a:t>j</a:t>
            </a:r>
            <a:r>
              <a:rPr lang="zh-CN" altLang="en-US" b="0"/>
              <a:t>的引用点</a:t>
            </a:r>
            <a:r>
              <a:rPr lang="en-US" altLang="zh-CN" b="0"/>
              <a:t>d4</a:t>
            </a:r>
            <a:r>
              <a:rPr lang="zh-CN" altLang="en-US" b="0"/>
              <a:t>和</a:t>
            </a:r>
            <a:r>
              <a:rPr lang="en-US" altLang="zh-CN" b="0"/>
              <a:t>d7</a:t>
            </a:r>
            <a:r>
              <a:rPr lang="zh-CN" altLang="en-US" b="0"/>
              <a:t>（</a:t>
            </a:r>
            <a:r>
              <a:rPr lang="en-US" altLang="zh-CN" b="0"/>
              <a:t>d5</a:t>
            </a:r>
            <a:r>
              <a:rPr lang="zh-CN" altLang="en-US" b="0"/>
              <a:t>中</a:t>
            </a:r>
            <a:r>
              <a:rPr lang="en-US" altLang="zh-CN" b="0"/>
              <a:t>j</a:t>
            </a:r>
            <a:r>
              <a:rPr lang="zh-CN" altLang="en-US" b="0"/>
              <a:t>的定值只能到达</a:t>
            </a:r>
            <a:r>
              <a:rPr lang="en-US" altLang="zh-CN" b="0"/>
              <a:t>d4</a:t>
            </a:r>
            <a:r>
              <a:rPr lang="zh-CN" altLang="en-US" b="0"/>
              <a:t>、</a:t>
            </a:r>
            <a:r>
              <a:rPr lang="en-US" altLang="zh-CN" b="0"/>
              <a:t>d7</a:t>
            </a:r>
            <a:r>
              <a:rPr lang="zh-CN" altLang="en-US" b="0"/>
              <a:t>而不能到达</a:t>
            </a:r>
            <a:r>
              <a:rPr lang="en-US" altLang="zh-CN" b="0"/>
              <a:t>d5</a:t>
            </a:r>
            <a:r>
              <a:rPr lang="zh-CN" altLang="en-US" b="0"/>
              <a:t>，这是因为在到达</a:t>
            </a:r>
            <a:r>
              <a:rPr lang="en-US" altLang="zh-CN" b="0"/>
              <a:t>d5</a:t>
            </a:r>
            <a:r>
              <a:rPr lang="zh-CN" altLang="en-US" b="0"/>
              <a:t>前必须经过</a:t>
            </a:r>
            <a:r>
              <a:rPr lang="en-US" altLang="zh-CN" b="0"/>
              <a:t>d4</a:t>
            </a:r>
            <a:r>
              <a:rPr lang="zh-CN" altLang="en-US" b="0"/>
              <a:t>对</a:t>
            </a:r>
            <a:r>
              <a:rPr lang="en-US" altLang="zh-CN" b="0"/>
              <a:t>j</a:t>
            </a:r>
            <a:r>
              <a:rPr lang="zh-CN" altLang="en-US" b="0"/>
              <a:t>的重新定值）。</a:t>
            </a:r>
          </a:p>
        </p:txBody>
      </p:sp>
    </p:spTree>
  </p:cSld>
  <p:clrMapOvr>
    <a:masterClrMapping/>
  </p:clrMapOvr>
  <p:transition>
    <p:random/>
  </p:transition>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E6CBCE1-8DCB-2FFB-C647-1EED49978B87}"/>
              </a:ext>
            </a:extLst>
          </p:cNvPr>
          <p:cNvSpPr>
            <a:spLocks noGrp="1" noChangeArrowheads="1"/>
          </p:cNvSpPr>
          <p:nvPr>
            <p:ph type="title"/>
          </p:nvPr>
        </p:nvSpPr>
        <p:spPr/>
        <p:txBody>
          <a:bodyPr/>
          <a:lstStyle/>
          <a:p>
            <a:pPr eaLnBrk="1" hangingPunct="1"/>
            <a:r>
              <a:rPr lang="en-US" altLang="zh-CN">
                <a:solidFill>
                  <a:schemeClr val="tx1"/>
                </a:solidFill>
              </a:rPr>
              <a:t>5.3.3  </a:t>
            </a:r>
            <a:r>
              <a:rPr lang="zh-CN" altLang="en-US">
                <a:solidFill>
                  <a:schemeClr val="tx1"/>
                </a:solidFill>
              </a:rPr>
              <a:t>复写传播</a:t>
            </a:r>
          </a:p>
        </p:txBody>
      </p:sp>
      <p:sp>
        <p:nvSpPr>
          <p:cNvPr id="1165315" name="Rectangle 3">
            <a:extLst>
              <a:ext uri="{FF2B5EF4-FFF2-40B4-BE49-F238E27FC236}">
                <a16:creationId xmlns:a16="http://schemas.microsoft.com/office/drawing/2014/main" id="{87B15164-EF4B-15FC-EFA3-8C2FDC920384}"/>
              </a:ext>
            </a:extLst>
          </p:cNvPr>
          <p:cNvSpPr>
            <a:spLocks noGrp="1" noChangeArrowheads="1"/>
          </p:cNvSpPr>
          <p:nvPr>
            <p:ph type="body" idx="1"/>
          </p:nvPr>
        </p:nvSpPr>
        <p:spPr>
          <a:xfrm>
            <a:off x="468313" y="1558925"/>
            <a:ext cx="7848600" cy="4335463"/>
          </a:xfrm>
        </p:spPr>
        <p:txBody>
          <a:bodyPr/>
          <a:lstStyle/>
          <a:p>
            <a:pPr algn="just" eaLnBrk="1" hangingPunct="1">
              <a:buFont typeface="Wingdings" panose="05000000000000000000" pitchFamily="2" charset="2"/>
              <a:buNone/>
              <a:defRPr/>
            </a:pPr>
            <a:r>
              <a:rPr lang="en-US" altLang="zh-CN" b="0"/>
              <a:t>         </a:t>
            </a:r>
            <a:r>
              <a:rPr lang="zh-CN" altLang="en-US" b="0"/>
              <a:t>我们称形如</a:t>
            </a:r>
            <a:r>
              <a:rPr lang="en-US" altLang="zh-CN" b="0"/>
              <a:t>A=D</a:t>
            </a:r>
            <a:r>
              <a:rPr lang="zh-CN" altLang="en-US" b="0"/>
              <a:t>的赋值为复写，复写可直接出现在语法分析后的中间代码中。在</a:t>
            </a:r>
            <a:r>
              <a:rPr lang="en-US" altLang="zh-CN" b="0"/>
              <a:t>5.1</a:t>
            </a:r>
            <a:r>
              <a:rPr lang="zh-CN" altLang="en-US" b="0"/>
              <a:t>局部优化中重写</a:t>
            </a:r>
            <a:r>
              <a:rPr lang="en-US" altLang="zh-CN" b="0"/>
              <a:t>DAG</a:t>
            </a:r>
            <a:r>
              <a:rPr lang="zh-CN" altLang="en-US" b="0"/>
              <a:t>为四元式时，我们曾经说过，如果</a:t>
            </a:r>
            <a:r>
              <a:rPr lang="en-US" altLang="zh-CN" b="0"/>
              <a:t>A</a:t>
            </a:r>
            <a:r>
              <a:rPr lang="zh-CN" altLang="en-US" b="0"/>
              <a:t>未在该基本块的后继中被引用，则可删除</a:t>
            </a:r>
            <a:r>
              <a:rPr lang="en-US" altLang="zh-CN" b="0"/>
              <a:t>A=D</a:t>
            </a:r>
            <a:r>
              <a:rPr lang="zh-CN" altLang="en-US" b="0"/>
              <a:t>；然而，如果</a:t>
            </a:r>
            <a:r>
              <a:rPr lang="en-US" altLang="zh-CN" b="0"/>
              <a:t>A</a:t>
            </a:r>
            <a:r>
              <a:rPr lang="zh-CN" altLang="en-US" b="0"/>
              <a:t>在基本块的后继中被引用时能否也删除它呢？这是在此需要研究的问题。</a:t>
            </a:r>
          </a:p>
        </p:txBody>
      </p:sp>
    </p:spTree>
  </p:cSld>
  <p:clrMapOvr>
    <a:masterClrMapping/>
  </p:clrMapOvr>
  <p:transition>
    <p:random/>
  </p:transition>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3AD1076D-F8EF-D417-4111-559B6500B3D8}"/>
              </a:ext>
            </a:extLst>
          </p:cNvPr>
          <p:cNvSpPr>
            <a:spLocks noGrp="1" noChangeArrowheads="1"/>
          </p:cNvSpPr>
          <p:nvPr>
            <p:ph type="title"/>
          </p:nvPr>
        </p:nvSpPr>
        <p:spPr/>
        <p:txBody>
          <a:bodyPr/>
          <a:lstStyle/>
          <a:p>
            <a:pPr eaLnBrk="1" hangingPunct="1"/>
            <a:endParaRPr lang="zh-CN" altLang="zh-CN"/>
          </a:p>
        </p:txBody>
      </p:sp>
      <p:sp>
        <p:nvSpPr>
          <p:cNvPr id="1166339" name="Rectangle 3">
            <a:extLst>
              <a:ext uri="{FF2B5EF4-FFF2-40B4-BE49-F238E27FC236}">
                <a16:creationId xmlns:a16="http://schemas.microsoft.com/office/drawing/2014/main" id="{5671356B-4608-F5AD-EC5D-DE2F917A3F2F}"/>
              </a:ext>
            </a:extLst>
          </p:cNvPr>
          <p:cNvSpPr>
            <a:spLocks noGrp="1" noChangeArrowheads="1"/>
          </p:cNvSpPr>
          <p:nvPr>
            <p:ph type="body" idx="1"/>
          </p:nvPr>
        </p:nvSpPr>
        <p:spPr/>
        <p:txBody>
          <a:bodyPr/>
          <a:lstStyle/>
          <a:p>
            <a:pPr eaLnBrk="1" hangingPunct="1">
              <a:lnSpc>
                <a:spcPct val="110000"/>
              </a:lnSpc>
              <a:buFont typeface="Wingdings" panose="05000000000000000000" pitchFamily="2" charset="2"/>
              <a:buNone/>
              <a:defRPr/>
            </a:pPr>
            <a:r>
              <a:rPr lang="en-US" altLang="zh-CN" b="0"/>
              <a:t>         </a:t>
            </a:r>
            <a:r>
              <a:rPr lang="zh-CN" altLang="en-US" b="0"/>
              <a:t>容易看出，假设有某复写</a:t>
            </a:r>
            <a:r>
              <a:rPr lang="en-US" altLang="zh-CN" b="0"/>
              <a:t>s: A=D</a:t>
            </a:r>
            <a:r>
              <a:rPr lang="zh-CN" altLang="en-US" b="0"/>
              <a:t>；如果对程序中所有引用该</a:t>
            </a:r>
            <a:r>
              <a:rPr lang="en-US" altLang="zh-CN" b="0"/>
              <a:t>A</a:t>
            </a:r>
            <a:r>
              <a:rPr lang="zh-CN" altLang="en-US" b="0"/>
              <a:t>值的四元式</a:t>
            </a:r>
            <a:r>
              <a:rPr lang="en-US" altLang="zh-CN" b="0"/>
              <a:t>p</a:t>
            </a:r>
            <a:r>
              <a:rPr lang="zh-CN" altLang="en-US" b="0"/>
              <a:t>，我们能确定：</a:t>
            </a:r>
          </a:p>
          <a:p>
            <a:pPr eaLnBrk="1" hangingPunct="1">
              <a:lnSpc>
                <a:spcPct val="110000"/>
              </a:lnSpc>
              <a:buFont typeface="Wingdings" panose="05000000000000000000" pitchFamily="2" charset="2"/>
              <a:buNone/>
              <a:defRPr/>
            </a:pPr>
            <a:r>
              <a:rPr lang="zh-CN" altLang="en-US" b="0"/>
              <a:t>（</a:t>
            </a:r>
            <a:r>
              <a:rPr lang="en-US" altLang="zh-CN" b="0"/>
              <a:t>1</a:t>
            </a:r>
            <a:r>
              <a:rPr lang="zh-CN" altLang="en-US" b="0"/>
              <a:t>）到达</a:t>
            </a:r>
            <a:r>
              <a:rPr lang="en-US" altLang="zh-CN" b="0"/>
              <a:t>p</a:t>
            </a:r>
            <a:r>
              <a:rPr lang="zh-CN" altLang="en-US" b="0"/>
              <a:t>的</a:t>
            </a:r>
            <a:r>
              <a:rPr lang="en-US" altLang="zh-CN" b="0"/>
              <a:t>A</a:t>
            </a:r>
            <a:r>
              <a:rPr lang="zh-CN" altLang="en-US" b="0"/>
              <a:t>的定值点只是</a:t>
            </a:r>
            <a:r>
              <a:rPr lang="en-US" altLang="zh-CN" b="0"/>
              <a:t>s</a:t>
            </a:r>
            <a:r>
              <a:rPr lang="zh-CN" altLang="en-US" b="0"/>
              <a:t>。例如在程序中只有</a:t>
            </a:r>
            <a:r>
              <a:rPr lang="en-US" altLang="zh-CN" b="0"/>
              <a:t>s: A=D</a:t>
            </a:r>
            <a:r>
              <a:rPr lang="zh-CN" altLang="en-US" b="0"/>
              <a:t>；</a:t>
            </a:r>
            <a:r>
              <a:rPr lang="en-US" altLang="zh-CN" b="0">
                <a:latin typeface="Arial"/>
              </a:rPr>
              <a:t>…</a:t>
            </a:r>
            <a:r>
              <a:rPr lang="zh-CN" altLang="en-US" b="0"/>
              <a:t>；</a:t>
            </a:r>
            <a:r>
              <a:rPr lang="en-US" altLang="zh-CN" b="0"/>
              <a:t>p: X=C1*A+C2</a:t>
            </a:r>
            <a:r>
              <a:rPr lang="zh-CN" altLang="en-US" b="0"/>
              <a:t>；也即，</a:t>
            </a:r>
            <a:r>
              <a:rPr lang="en-US" altLang="zh-CN" b="0"/>
              <a:t>A</a:t>
            </a:r>
            <a:r>
              <a:rPr lang="zh-CN" altLang="en-US" b="0"/>
              <a:t>在引用点</a:t>
            </a:r>
            <a:r>
              <a:rPr lang="en-US" altLang="zh-CN" b="0"/>
              <a:t>p</a:t>
            </a:r>
            <a:r>
              <a:rPr lang="zh-CN" altLang="en-US" b="0"/>
              <a:t>的</a:t>
            </a:r>
            <a:r>
              <a:rPr lang="en-US" altLang="zh-CN" b="0"/>
              <a:t>ud</a:t>
            </a:r>
            <a:r>
              <a:rPr lang="zh-CN" altLang="en-US" b="0"/>
              <a:t>链仅仅包含</a:t>
            </a:r>
            <a:r>
              <a:rPr lang="en-US" altLang="zh-CN" b="0"/>
              <a:t>s</a:t>
            </a:r>
            <a:r>
              <a:rPr lang="zh-CN" altLang="en-US" b="0"/>
              <a:t>。</a:t>
            </a:r>
          </a:p>
          <a:p>
            <a:pPr eaLnBrk="1" hangingPunct="1">
              <a:lnSpc>
                <a:spcPct val="110000"/>
              </a:lnSpc>
              <a:buFont typeface="Wingdings" panose="05000000000000000000" pitchFamily="2" charset="2"/>
              <a:buNone/>
              <a:defRPr/>
            </a:pPr>
            <a:r>
              <a:rPr lang="zh-CN" altLang="en-US" b="0"/>
              <a:t>（</a:t>
            </a:r>
            <a:r>
              <a:rPr lang="en-US" altLang="zh-CN" b="0"/>
              <a:t>2</a:t>
            </a:r>
            <a:r>
              <a:rPr lang="zh-CN" altLang="en-US" b="0"/>
              <a:t>）从</a:t>
            </a:r>
            <a:r>
              <a:rPr lang="en-US" altLang="zh-CN" b="0"/>
              <a:t>s</a:t>
            </a:r>
            <a:r>
              <a:rPr lang="zh-CN" altLang="en-US" b="0"/>
              <a:t>到</a:t>
            </a:r>
            <a:r>
              <a:rPr lang="en-US" altLang="zh-CN" b="0"/>
              <a:t>p</a:t>
            </a:r>
            <a:r>
              <a:rPr lang="zh-CN" altLang="en-US" b="0"/>
              <a:t>的每一条通路包括多次穿过</a:t>
            </a:r>
            <a:r>
              <a:rPr lang="en-US" altLang="zh-CN" b="0"/>
              <a:t>p</a:t>
            </a:r>
            <a:r>
              <a:rPr lang="zh-CN" altLang="en-US" b="0"/>
              <a:t>的通路（但不穿过</a:t>
            </a:r>
            <a:r>
              <a:rPr lang="en-US" altLang="zh-CN" b="0"/>
              <a:t>s</a:t>
            </a:r>
            <a:r>
              <a:rPr lang="zh-CN" altLang="en-US" b="0"/>
              <a:t>多次），没有对</a:t>
            </a:r>
            <a:r>
              <a:rPr lang="en-US" altLang="zh-CN" b="0"/>
              <a:t>D</a:t>
            </a:r>
            <a:r>
              <a:rPr lang="zh-CN" altLang="en-US" b="0"/>
              <a:t>重新定值。</a:t>
            </a:r>
          </a:p>
          <a:p>
            <a:pPr eaLnBrk="1" hangingPunct="1">
              <a:lnSpc>
                <a:spcPct val="110000"/>
              </a:lnSpc>
              <a:buFont typeface="Wingdings" panose="05000000000000000000" pitchFamily="2" charset="2"/>
              <a:buNone/>
              <a:defRPr/>
            </a:pPr>
            <a:r>
              <a:rPr lang="zh-CN" altLang="en-US" b="0"/>
              <a:t>          那么，就可把</a:t>
            </a:r>
            <a:r>
              <a:rPr lang="en-US" altLang="zh-CN" b="0"/>
              <a:t>s: A=D</a:t>
            </a:r>
            <a:r>
              <a:rPr lang="zh-CN" altLang="en-US" b="0"/>
              <a:t>删除，并把</a:t>
            </a:r>
            <a:r>
              <a:rPr lang="en-US" altLang="zh-CN" b="0"/>
              <a:t>p</a:t>
            </a:r>
            <a:r>
              <a:rPr lang="zh-CN" altLang="en-US" b="0"/>
              <a:t>中引用</a:t>
            </a:r>
            <a:r>
              <a:rPr lang="en-US" altLang="zh-CN" b="0"/>
              <a:t>A</a:t>
            </a:r>
            <a:r>
              <a:rPr lang="zh-CN" altLang="en-US" b="0"/>
              <a:t>改为引用</a:t>
            </a:r>
            <a:r>
              <a:rPr lang="en-US" altLang="zh-CN" b="0"/>
              <a:t>D</a:t>
            </a:r>
            <a:r>
              <a:rPr lang="zh-CN" altLang="en-US" b="0"/>
              <a:t>，我们称它为复写传播。</a:t>
            </a:r>
            <a:r>
              <a:rPr lang="zh-CN" altLang="en-US"/>
              <a:t> </a:t>
            </a:r>
          </a:p>
        </p:txBody>
      </p:sp>
    </p:spTree>
  </p:cSld>
  <p:clrMapOvr>
    <a:masterClrMapping/>
  </p:clrMapOvr>
  <p:transition>
    <p:random/>
  </p:transition>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909C2BD7-77BD-9486-95B5-DB95BDA5F70D}"/>
              </a:ext>
            </a:extLst>
          </p:cNvPr>
          <p:cNvSpPr>
            <a:spLocks noGrp="1" noChangeArrowheads="1"/>
          </p:cNvSpPr>
          <p:nvPr>
            <p:ph type="title"/>
          </p:nvPr>
        </p:nvSpPr>
        <p:spPr/>
        <p:txBody>
          <a:bodyPr/>
          <a:lstStyle/>
          <a:p>
            <a:pPr eaLnBrk="1" hangingPunct="1"/>
            <a:endParaRPr lang="zh-CN" altLang="zh-CN"/>
          </a:p>
        </p:txBody>
      </p:sp>
      <p:sp>
        <p:nvSpPr>
          <p:cNvPr id="1167363" name="Rectangle 3">
            <a:extLst>
              <a:ext uri="{FF2B5EF4-FFF2-40B4-BE49-F238E27FC236}">
                <a16:creationId xmlns:a16="http://schemas.microsoft.com/office/drawing/2014/main" id="{8EABBB9E-B77B-C367-01E9-6BEC6F9DC47D}"/>
              </a:ext>
            </a:extLst>
          </p:cNvPr>
          <p:cNvSpPr>
            <a:spLocks noGrp="1" noChangeArrowheads="1"/>
          </p:cNvSpPr>
          <p:nvPr>
            <p:ph type="body" idx="1"/>
          </p:nvPr>
        </p:nvSpPr>
        <p:spPr>
          <a:xfrm>
            <a:off x="647700" y="1558925"/>
            <a:ext cx="7848600" cy="5299075"/>
          </a:xfrm>
        </p:spPr>
        <p:txBody>
          <a:bodyPr/>
          <a:lstStyle/>
          <a:p>
            <a:pPr eaLnBrk="1" hangingPunct="1">
              <a:lnSpc>
                <a:spcPct val="110000"/>
              </a:lnSpc>
              <a:buFont typeface="Wingdings" panose="05000000000000000000" pitchFamily="2" charset="2"/>
              <a:buNone/>
              <a:defRPr/>
            </a:pPr>
            <a:r>
              <a:rPr lang="en-US" altLang="zh-CN" b="0"/>
              <a:t>         </a:t>
            </a:r>
            <a:r>
              <a:rPr lang="zh-CN" altLang="en-US" b="0"/>
              <a:t>为了确定符合上述条件的</a:t>
            </a:r>
            <a:r>
              <a:rPr lang="en-US" altLang="zh-CN" b="0"/>
              <a:t>s</a:t>
            </a:r>
            <a:r>
              <a:rPr lang="zh-CN" altLang="en-US" b="0"/>
              <a:t>和</a:t>
            </a:r>
            <a:r>
              <a:rPr lang="en-US" altLang="zh-CN" b="0"/>
              <a:t>p</a:t>
            </a:r>
            <a:r>
              <a:rPr lang="zh-CN" altLang="en-US" b="0"/>
              <a:t>则需要在程序流图中进行数据流分析。为此，我们定义：</a:t>
            </a:r>
          </a:p>
          <a:p>
            <a:pPr eaLnBrk="1" hangingPunct="1">
              <a:lnSpc>
                <a:spcPct val="110000"/>
              </a:lnSpc>
              <a:buFont typeface="Wingdings" panose="05000000000000000000" pitchFamily="2" charset="2"/>
              <a:buNone/>
              <a:defRPr/>
            </a:pPr>
            <a:r>
              <a:rPr lang="zh-CN" altLang="en-US" b="0"/>
              <a:t>     </a:t>
            </a:r>
            <a:r>
              <a:rPr lang="en-US" altLang="zh-CN" b="0"/>
              <a:t>C_IN[B]   </a:t>
            </a:r>
            <a:r>
              <a:rPr lang="zh-CN" altLang="en-US" b="0"/>
              <a:t>满足下述条件的所有复写</a:t>
            </a:r>
            <a:r>
              <a:rPr lang="en-US" altLang="zh-CN" b="0"/>
              <a:t>s: A=D</a:t>
            </a:r>
            <a:r>
              <a:rPr lang="zh-CN" altLang="en-US" b="0"/>
              <a:t>的集，从首  结点到基本块</a:t>
            </a:r>
            <a:r>
              <a:rPr lang="en-US" altLang="zh-CN" b="0"/>
              <a:t>B</a:t>
            </a:r>
            <a:r>
              <a:rPr lang="zh-CN" altLang="en-US" b="0"/>
              <a:t>入口之前的每一通路上都包含有复写</a:t>
            </a:r>
            <a:r>
              <a:rPr lang="en-US" altLang="zh-CN" b="0"/>
              <a:t>s: A=D</a:t>
            </a:r>
            <a:r>
              <a:rPr lang="zh-CN" altLang="en-US" b="0"/>
              <a:t>，并且在每一通路上最后出现的那个复写</a:t>
            </a:r>
            <a:r>
              <a:rPr lang="en-US" altLang="zh-CN" b="0"/>
              <a:t>s: A=D</a:t>
            </a:r>
            <a:r>
              <a:rPr lang="zh-CN" altLang="en-US" b="0"/>
              <a:t>到</a:t>
            </a:r>
            <a:r>
              <a:rPr lang="en-US" altLang="zh-CN" b="0"/>
              <a:t>B</a:t>
            </a:r>
            <a:r>
              <a:rPr lang="zh-CN" altLang="en-US" b="0"/>
              <a:t>入口之前未曾对</a:t>
            </a:r>
            <a:r>
              <a:rPr lang="en-US" altLang="zh-CN" b="0"/>
              <a:t>A</a:t>
            </a:r>
            <a:r>
              <a:rPr lang="zh-CN" altLang="en-US" b="0"/>
              <a:t>或</a:t>
            </a:r>
            <a:r>
              <a:rPr lang="en-US" altLang="zh-CN" b="0"/>
              <a:t>D</a:t>
            </a:r>
            <a:r>
              <a:rPr lang="zh-CN" altLang="en-US" b="0"/>
              <a:t>重写定值。</a:t>
            </a:r>
          </a:p>
          <a:p>
            <a:pPr eaLnBrk="1" hangingPunct="1">
              <a:lnSpc>
                <a:spcPct val="110000"/>
              </a:lnSpc>
              <a:buFont typeface="Wingdings" panose="05000000000000000000" pitchFamily="2" charset="2"/>
              <a:buNone/>
              <a:defRPr/>
            </a:pPr>
            <a:r>
              <a:rPr lang="zh-CN" altLang="en-US" b="0"/>
              <a:t>             </a:t>
            </a:r>
            <a:r>
              <a:rPr lang="en-US" altLang="zh-CN" b="0"/>
              <a:t>C_OUT[B] </a:t>
            </a:r>
            <a:r>
              <a:rPr lang="zh-CN" altLang="en-US" b="0"/>
              <a:t>满足下述条件的所有复写 </a:t>
            </a:r>
            <a:r>
              <a:rPr lang="en-US" altLang="zh-CN" b="0"/>
              <a:t>s: A=D</a:t>
            </a:r>
            <a:r>
              <a:rPr lang="zh-CN" altLang="en-US" b="0"/>
              <a:t>的集，以首结点到基本块</a:t>
            </a:r>
            <a:r>
              <a:rPr lang="en-US" altLang="zh-CN" b="0"/>
              <a:t>B</a:t>
            </a:r>
            <a:r>
              <a:rPr lang="zh-CN" altLang="en-US" b="0"/>
              <a:t>出口之后的每一通路上都包含有复写 </a:t>
            </a:r>
            <a:r>
              <a:rPr lang="en-US" altLang="zh-CN" b="0"/>
              <a:t>s: A=D</a:t>
            </a:r>
            <a:r>
              <a:rPr lang="zh-CN" altLang="en-US" b="0"/>
              <a:t>，并且在每一通路上最后出现的那个复写</a:t>
            </a:r>
            <a:r>
              <a:rPr lang="en-US" altLang="zh-CN" b="0"/>
              <a:t>s: A=D</a:t>
            </a:r>
            <a:r>
              <a:rPr lang="zh-CN" altLang="en-US" b="0"/>
              <a:t>到</a:t>
            </a:r>
            <a:r>
              <a:rPr lang="en-US" altLang="zh-CN" b="0"/>
              <a:t>B</a:t>
            </a:r>
            <a:r>
              <a:rPr lang="zh-CN" altLang="en-US" b="0"/>
              <a:t>出口之间未曾对</a:t>
            </a:r>
            <a:r>
              <a:rPr lang="en-US" altLang="zh-CN" b="0"/>
              <a:t>A</a:t>
            </a:r>
            <a:r>
              <a:rPr lang="zh-CN" altLang="en-US" b="0"/>
              <a:t>或</a:t>
            </a:r>
            <a:r>
              <a:rPr lang="en-US" altLang="zh-CN" b="0"/>
              <a:t>D</a:t>
            </a:r>
            <a:r>
              <a:rPr lang="zh-CN" altLang="en-US" b="0"/>
              <a:t>重新定值。</a:t>
            </a:r>
          </a:p>
          <a:p>
            <a:pPr eaLnBrk="1" hangingPunct="1">
              <a:lnSpc>
                <a:spcPct val="110000"/>
              </a:lnSpc>
              <a:buFont typeface="Wingdings" panose="05000000000000000000" pitchFamily="2" charset="2"/>
              <a:buNone/>
              <a:defRPr/>
            </a:pPr>
            <a:r>
              <a:rPr lang="zh-CN" altLang="en-US" b="0"/>
              <a:t>             </a:t>
            </a:r>
            <a:r>
              <a:rPr lang="en-US" altLang="zh-CN" b="0"/>
              <a:t>C_GEN[B] </a:t>
            </a:r>
            <a:r>
              <a:rPr lang="zh-CN" altLang="en-US" b="0"/>
              <a:t>基本块</a:t>
            </a:r>
            <a:r>
              <a:rPr lang="en-US" altLang="zh-CN" b="0"/>
              <a:t>B</a:t>
            </a:r>
            <a:r>
              <a:rPr lang="zh-CN" altLang="en-US" b="0"/>
              <a:t>中满足下述条件的所有复写</a:t>
            </a:r>
            <a:r>
              <a:rPr lang="en-US" altLang="zh-CN" b="0"/>
              <a:t>s: A=D</a:t>
            </a:r>
            <a:r>
              <a:rPr lang="zh-CN" altLang="en-US" b="0"/>
              <a:t>的集，在</a:t>
            </a:r>
            <a:r>
              <a:rPr lang="en-US" altLang="zh-CN" b="0"/>
              <a:t>B</a:t>
            </a:r>
            <a:r>
              <a:rPr lang="zh-CN" altLang="en-US" b="0"/>
              <a:t>中</a:t>
            </a:r>
            <a:r>
              <a:rPr lang="en-US" altLang="zh-CN" b="0"/>
              <a:t>s</a:t>
            </a:r>
            <a:r>
              <a:rPr lang="zh-CN" altLang="en-US" b="0"/>
              <a:t>的后面未曾对</a:t>
            </a:r>
            <a:r>
              <a:rPr lang="en-US" altLang="zh-CN" b="0"/>
              <a:t>A</a:t>
            </a:r>
            <a:r>
              <a:rPr lang="zh-CN" altLang="en-US" b="0"/>
              <a:t>或</a:t>
            </a:r>
            <a:r>
              <a:rPr lang="en-US" altLang="zh-CN" b="0"/>
              <a:t>D</a:t>
            </a:r>
            <a:r>
              <a:rPr lang="zh-CN" altLang="en-US" b="0"/>
              <a:t>重新定值。</a:t>
            </a:r>
            <a:r>
              <a:rPr lang="zh-CN" altLang="en-US" sz="2000"/>
              <a:t> </a:t>
            </a:r>
          </a:p>
        </p:txBody>
      </p:sp>
    </p:spTree>
  </p:cSld>
  <p:clrMapOvr>
    <a:masterClrMapping/>
  </p:clrMapOvr>
  <p:transition>
    <p:random/>
  </p:transition>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4F1DD388-28ED-25BC-6FE6-EDB3069DAF06}"/>
              </a:ext>
            </a:extLst>
          </p:cNvPr>
          <p:cNvSpPr>
            <a:spLocks noGrp="1" noChangeArrowheads="1"/>
          </p:cNvSpPr>
          <p:nvPr>
            <p:ph type="title"/>
          </p:nvPr>
        </p:nvSpPr>
        <p:spPr/>
        <p:txBody>
          <a:bodyPr/>
          <a:lstStyle/>
          <a:p>
            <a:pPr eaLnBrk="1" hangingPunct="1"/>
            <a:endParaRPr lang="zh-CN" altLang="zh-CN"/>
          </a:p>
        </p:txBody>
      </p:sp>
      <p:sp>
        <p:nvSpPr>
          <p:cNvPr id="1168387" name="Rectangle 3">
            <a:extLst>
              <a:ext uri="{FF2B5EF4-FFF2-40B4-BE49-F238E27FC236}">
                <a16:creationId xmlns:a16="http://schemas.microsoft.com/office/drawing/2014/main" id="{DB663A43-70D8-2418-4AE6-21B482E88FB2}"/>
              </a:ext>
            </a:extLst>
          </p:cNvPr>
          <p:cNvSpPr>
            <a:spLocks noGrp="1" noChangeArrowheads="1"/>
          </p:cNvSpPr>
          <p:nvPr>
            <p:ph type="body" idx="1"/>
          </p:nvPr>
        </p:nvSpPr>
        <p:spPr>
          <a:xfrm>
            <a:off x="647700" y="1558925"/>
            <a:ext cx="7848600" cy="5038725"/>
          </a:xfrm>
        </p:spPr>
        <p:txBody>
          <a:bodyPr/>
          <a:lstStyle/>
          <a:p>
            <a:pPr algn="just" eaLnBrk="1" hangingPunct="1">
              <a:buFont typeface="Wingdings" panose="05000000000000000000" pitchFamily="2" charset="2"/>
              <a:buNone/>
              <a:defRPr/>
            </a:pPr>
            <a:r>
              <a:rPr lang="en-US" altLang="zh-CN" b="0"/>
              <a:t>     C_KILL[B] </a:t>
            </a:r>
            <a:r>
              <a:rPr lang="zh-CN" altLang="en-US" b="0"/>
              <a:t>程序中满足下述条件的所有复写</a:t>
            </a:r>
            <a:r>
              <a:rPr lang="en-US" altLang="zh-CN" b="0"/>
              <a:t>s: A=D</a:t>
            </a:r>
            <a:r>
              <a:rPr lang="zh-CN" altLang="en-US" b="0"/>
              <a:t>的集，其中</a:t>
            </a:r>
            <a:r>
              <a:rPr lang="en-US" altLang="zh-CN" b="0"/>
              <a:t>s</a:t>
            </a:r>
            <a:r>
              <a:rPr lang="zh-CN" altLang="en-US" b="0"/>
              <a:t>在基本块</a:t>
            </a:r>
            <a:r>
              <a:rPr lang="en-US" altLang="zh-CN" b="0"/>
              <a:t>B</a:t>
            </a:r>
            <a:r>
              <a:rPr lang="zh-CN" altLang="en-US" b="0"/>
              <a:t>外，但</a:t>
            </a:r>
            <a:r>
              <a:rPr lang="en-US" altLang="zh-CN" b="0"/>
              <a:t>A</a:t>
            </a:r>
            <a:r>
              <a:rPr lang="zh-CN" altLang="en-US" b="0"/>
              <a:t>或</a:t>
            </a:r>
            <a:r>
              <a:rPr lang="en-US" altLang="zh-CN" b="0"/>
              <a:t>D</a:t>
            </a:r>
            <a:r>
              <a:rPr lang="zh-CN" altLang="en-US" b="0"/>
              <a:t>在</a:t>
            </a:r>
            <a:r>
              <a:rPr lang="en-US" altLang="zh-CN" b="0"/>
              <a:t>B</a:t>
            </a:r>
            <a:r>
              <a:rPr lang="zh-CN" altLang="en-US" b="0"/>
              <a:t>外，且</a:t>
            </a:r>
            <a:r>
              <a:rPr lang="en-US" altLang="zh-CN" b="0"/>
              <a:t>A</a:t>
            </a:r>
            <a:r>
              <a:rPr lang="zh-CN" altLang="en-US" b="0"/>
              <a:t>或</a:t>
            </a:r>
            <a:r>
              <a:rPr lang="en-US" altLang="zh-CN" b="0"/>
              <a:t>D</a:t>
            </a:r>
            <a:r>
              <a:rPr lang="zh-CN" altLang="en-US" b="0"/>
              <a:t>在</a:t>
            </a:r>
            <a:r>
              <a:rPr lang="en-US" altLang="zh-CN" b="0"/>
              <a:t>B</a:t>
            </a:r>
            <a:r>
              <a:rPr lang="zh-CN" altLang="en-US" b="0"/>
              <a:t>中被重新定值。</a:t>
            </a:r>
          </a:p>
          <a:p>
            <a:pPr algn="just" eaLnBrk="1" hangingPunct="1">
              <a:buFont typeface="Wingdings" panose="05000000000000000000" pitchFamily="2" charset="2"/>
              <a:buNone/>
              <a:defRPr/>
            </a:pPr>
            <a:r>
              <a:rPr lang="zh-CN" altLang="en-US" b="0"/>
              <a:t>     这里，</a:t>
            </a:r>
            <a:r>
              <a:rPr lang="en-US" altLang="zh-CN" b="0"/>
              <a:t>C_GEN[B] </a:t>
            </a:r>
            <a:r>
              <a:rPr lang="zh-CN" altLang="en-US" b="0"/>
              <a:t>和</a:t>
            </a:r>
            <a:r>
              <a:rPr lang="en-US" altLang="zh-CN" b="0"/>
              <a:t>C_KILL[B] </a:t>
            </a:r>
            <a:r>
              <a:rPr lang="zh-CN" altLang="en-US" b="0"/>
              <a:t>均可从给定的程序流图中直接求出，为了求出</a:t>
            </a:r>
            <a:r>
              <a:rPr lang="en-US" altLang="zh-CN" b="0"/>
              <a:t>IN[B] </a:t>
            </a:r>
            <a:r>
              <a:rPr lang="zh-CN" altLang="en-US" b="0"/>
              <a:t>和</a:t>
            </a:r>
            <a:r>
              <a:rPr lang="en-US" altLang="zh-CN" b="0"/>
              <a:t>OUT[B]</a:t>
            </a:r>
            <a:r>
              <a:rPr lang="zh-CN" altLang="en-US" b="0"/>
              <a:t>，我们列出数据流方程如下：</a:t>
            </a:r>
          </a:p>
          <a:p>
            <a:pPr algn="just" eaLnBrk="1" hangingPunct="1">
              <a:buFont typeface="Wingdings" panose="05000000000000000000" pitchFamily="2" charset="2"/>
              <a:buNone/>
              <a:defRPr/>
            </a:pPr>
            <a:r>
              <a:rPr lang="zh-CN" altLang="en-US" b="0"/>
              <a:t>    </a:t>
            </a:r>
            <a:r>
              <a:rPr lang="en-US" altLang="zh-CN" b="0"/>
              <a:t>OUT[B] =IN[B] -C_KILL[B]∪C_GEN[B]</a:t>
            </a:r>
          </a:p>
          <a:p>
            <a:pPr algn="just" eaLnBrk="1" hangingPunct="1">
              <a:buFont typeface="Wingdings" panose="05000000000000000000" pitchFamily="2" charset="2"/>
              <a:buNone/>
              <a:defRPr/>
            </a:pPr>
            <a:r>
              <a:rPr lang="en-US" altLang="zh-CN" b="0"/>
              <a:t>    IN[B] =       //B</a:t>
            </a:r>
            <a:r>
              <a:rPr lang="zh-CN" altLang="en-US" b="0"/>
              <a:t>不是首结点</a:t>
            </a:r>
          </a:p>
          <a:p>
            <a:pPr algn="just" eaLnBrk="1" hangingPunct="1">
              <a:buFont typeface="Wingdings" panose="05000000000000000000" pitchFamily="2" charset="2"/>
              <a:buNone/>
              <a:defRPr/>
            </a:pPr>
            <a:r>
              <a:rPr lang="zh-CN" altLang="en-US" b="0"/>
              <a:t>    </a:t>
            </a:r>
            <a:r>
              <a:rPr lang="en-US" altLang="zh-CN" b="0"/>
              <a:t>IN[B1] =φ                //B1</a:t>
            </a:r>
            <a:r>
              <a:rPr lang="zh-CN" altLang="en-US" b="0"/>
              <a:t>是首结点</a:t>
            </a: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a:extLst>
              <a:ext uri="{FF2B5EF4-FFF2-40B4-BE49-F238E27FC236}">
                <a16:creationId xmlns:a16="http://schemas.microsoft.com/office/drawing/2014/main" id="{ADBCC15F-6E3E-FD1C-8F1A-01F4251CBFDE}"/>
              </a:ext>
            </a:extLst>
          </p:cNvPr>
          <p:cNvSpPr txBox="1">
            <a:spLocks noChangeArrowheads="1"/>
          </p:cNvSpPr>
          <p:nvPr/>
        </p:nvSpPr>
        <p:spPr bwMode="auto">
          <a:xfrm>
            <a:off x="1371600" y="58674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1–3  </a:t>
            </a:r>
            <a:r>
              <a:rPr lang="zh-CN" altLang="en-US">
                <a:latin typeface="宋体" panose="02010600030101010101" pitchFamily="2" charset="-122"/>
              </a:rPr>
              <a:t>源程序的编译、汇编和运行阶段</a:t>
            </a:r>
            <a:r>
              <a:rPr lang="zh-CN" altLang="en-US"/>
              <a:t> </a:t>
            </a:r>
          </a:p>
        </p:txBody>
      </p:sp>
      <p:pic>
        <p:nvPicPr>
          <p:cNvPr id="16387" name="Picture 5" descr="1-3">
            <a:extLst>
              <a:ext uri="{FF2B5EF4-FFF2-40B4-BE49-F238E27FC236}">
                <a16:creationId xmlns:a16="http://schemas.microsoft.com/office/drawing/2014/main" id="{B6AB6F51-E803-429A-6D4A-74E2A74BB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057400"/>
            <a:ext cx="89154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1E3361C1-4974-99DC-E477-AFCF91DC53C7}"/>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56323" name="AutoShape 3">
            <a:extLst>
              <a:ext uri="{FF2B5EF4-FFF2-40B4-BE49-F238E27FC236}">
                <a16:creationId xmlns:a16="http://schemas.microsoft.com/office/drawing/2014/main" id="{B48FA3FD-F580-2ACF-B982-6186ED194566}"/>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55300" name="Text Box 4">
            <a:extLst>
              <a:ext uri="{FF2B5EF4-FFF2-40B4-BE49-F238E27FC236}">
                <a16:creationId xmlns:a16="http://schemas.microsoft.com/office/drawing/2014/main" id="{F5030192-79F6-FECD-946E-C672E5720385}"/>
              </a:ext>
            </a:extLst>
          </p:cNvPr>
          <p:cNvSpPr txBox="1">
            <a:spLocks noChangeArrowheads="1"/>
          </p:cNvSpPr>
          <p:nvPr/>
        </p:nvSpPr>
        <p:spPr bwMode="auto">
          <a:xfrm>
            <a:off x="533400" y="1600200"/>
            <a:ext cx="8305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en-US" altLang="zh-CN" sz="2400" u="none">
                <a:latin typeface="楷体" panose="02010609060101010101" pitchFamily="49" charset="-122"/>
                <a:ea typeface="楷体" panose="02010609060101010101" pitchFamily="49" charset="-122"/>
              </a:rPr>
              <a:t>    </a:t>
            </a:r>
            <a:r>
              <a:rPr lang="zh-CN" altLang="en-US" sz="2400" u="none">
                <a:latin typeface="楷体" panose="02010609060101010101" pitchFamily="49" charset="-122"/>
                <a:ea typeface="楷体" panose="02010609060101010101" pitchFamily="49" charset="-122"/>
              </a:rPr>
              <a:t>用子集法将</a:t>
            </a:r>
            <a:r>
              <a:rPr lang="en-US" altLang="zh-CN" sz="2400" u="none">
                <a:latin typeface="楷体" panose="02010609060101010101" pitchFamily="49" charset="-122"/>
                <a:ea typeface="楷体" panose="02010609060101010101" pitchFamily="49" charset="-122"/>
              </a:rPr>
              <a:t>NFA</a:t>
            </a:r>
            <a:r>
              <a:rPr lang="zh-CN" altLang="en-US" sz="2400" u="none">
                <a:latin typeface="楷体" panose="02010609060101010101" pitchFamily="49" charset="-122"/>
                <a:ea typeface="楷体" panose="02010609060101010101" pitchFamily="49" charset="-122"/>
              </a:rPr>
              <a:t>确定化得到第一张表所列的转换表，重新命名后得到第二张表所列的状态转换矩阵。</a:t>
            </a:r>
            <a:r>
              <a:rPr lang="zh-CN" altLang="en-US" u="none">
                <a:latin typeface="楷体" panose="02010609060101010101" pitchFamily="49" charset="-122"/>
                <a:ea typeface="楷体" panose="02010609060101010101" pitchFamily="49" charset="-122"/>
              </a:rPr>
              <a:t> </a:t>
            </a:r>
          </a:p>
        </p:txBody>
      </p:sp>
      <p:graphicFrame>
        <p:nvGraphicFramePr>
          <p:cNvPr id="56384" name="Group 64">
            <a:extLst>
              <a:ext uri="{FF2B5EF4-FFF2-40B4-BE49-F238E27FC236}">
                <a16:creationId xmlns:a16="http://schemas.microsoft.com/office/drawing/2014/main" id="{A1D1ACFA-C926-A30F-FE97-6914E1EC5F79}"/>
              </a:ext>
            </a:extLst>
          </p:cNvPr>
          <p:cNvGraphicFramePr>
            <a:graphicFrameLocks noGrp="1"/>
          </p:cNvGraphicFramePr>
          <p:nvPr/>
        </p:nvGraphicFramePr>
        <p:xfrm>
          <a:off x="2209800" y="2776538"/>
          <a:ext cx="4648200" cy="1262062"/>
        </p:xfrm>
        <a:graphic>
          <a:graphicData uri="http://schemas.openxmlformats.org/drawingml/2006/table">
            <a:tbl>
              <a:tblPr/>
              <a:tblGrid>
                <a:gridCol w="1547813">
                  <a:extLst>
                    <a:ext uri="{9D8B030D-6E8A-4147-A177-3AD203B41FA5}">
                      <a16:colId xmlns:a16="http://schemas.microsoft.com/office/drawing/2014/main" val="20000"/>
                    </a:ext>
                  </a:extLst>
                </a:gridCol>
                <a:gridCol w="1550987">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tblGrid>
              <a:tr h="4206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a</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b</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{X,1,Y}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5319" name="AutoShape 65">
            <a:extLst>
              <a:ext uri="{FF2B5EF4-FFF2-40B4-BE49-F238E27FC236}">
                <a16:creationId xmlns:a16="http://schemas.microsoft.com/office/drawing/2014/main" id="{5DE21A96-2D11-9888-F608-4115446832E7}"/>
              </a:ext>
            </a:extLst>
          </p:cNvPr>
          <p:cNvSpPr>
            <a:spLocks noChangeArrowheads="1"/>
          </p:cNvSpPr>
          <p:nvPr/>
        </p:nvSpPr>
        <p:spPr bwMode="auto">
          <a:xfrm>
            <a:off x="4191000" y="4191000"/>
            <a:ext cx="457200" cy="609600"/>
          </a:xfrm>
          <a:prstGeom prst="downArrow">
            <a:avLst>
              <a:gd name="adj1" fmla="val 50000"/>
              <a:gd name="adj2" fmla="val 33333"/>
            </a:avLst>
          </a:prstGeom>
          <a:solidFill>
            <a:schemeClr val="accent1"/>
          </a:solidFill>
          <a:ln w="9525">
            <a:solidFill>
              <a:schemeClr val="tx1"/>
            </a:solidFill>
            <a:miter lim="800000"/>
            <a:headEnd/>
            <a:tailEnd/>
          </a:ln>
        </p:spPr>
        <p:txBody>
          <a:bodyPr vert="eaVert"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6445" name="Group 125">
            <a:extLst>
              <a:ext uri="{FF2B5EF4-FFF2-40B4-BE49-F238E27FC236}">
                <a16:creationId xmlns:a16="http://schemas.microsoft.com/office/drawing/2014/main" id="{130BE7D7-2AF3-5DA3-801E-52E3FCAF0380}"/>
              </a:ext>
            </a:extLst>
          </p:cNvPr>
          <p:cNvGraphicFramePr>
            <a:graphicFrameLocks noGrp="1"/>
          </p:cNvGraphicFramePr>
          <p:nvPr/>
        </p:nvGraphicFramePr>
        <p:xfrm>
          <a:off x="2209800" y="4876800"/>
          <a:ext cx="4572000" cy="1371600"/>
        </p:xfrm>
        <a:graphic>
          <a:graphicData uri="http://schemas.openxmlformats.org/drawingml/2006/table">
            <a:tbl>
              <a:tblPr/>
              <a:tblGrid>
                <a:gridCol w="1522413">
                  <a:extLst>
                    <a:ext uri="{9D8B030D-6E8A-4147-A177-3AD203B41FA5}">
                      <a16:colId xmlns:a16="http://schemas.microsoft.com/office/drawing/2014/main" val="20000"/>
                    </a:ext>
                  </a:extLst>
                </a:gridCol>
                <a:gridCol w="1525587">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random/>
  </p:transition>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0C5C449B-7C90-5084-7739-09C4E81895A9}"/>
              </a:ext>
            </a:extLst>
          </p:cNvPr>
          <p:cNvSpPr>
            <a:spLocks noGrp="1" noChangeArrowheads="1"/>
          </p:cNvSpPr>
          <p:nvPr>
            <p:ph type="title"/>
          </p:nvPr>
        </p:nvSpPr>
        <p:spPr/>
        <p:txBody>
          <a:bodyPr/>
          <a:lstStyle/>
          <a:p>
            <a:pPr eaLnBrk="1" hangingPunct="1"/>
            <a:endParaRPr lang="zh-CN" altLang="zh-CN"/>
          </a:p>
        </p:txBody>
      </p:sp>
      <p:sp>
        <p:nvSpPr>
          <p:cNvPr id="1169411" name="Rectangle 3">
            <a:extLst>
              <a:ext uri="{FF2B5EF4-FFF2-40B4-BE49-F238E27FC236}">
                <a16:creationId xmlns:a16="http://schemas.microsoft.com/office/drawing/2014/main" id="{D0D4FF0C-0E7D-E0B8-DD9A-E0F0F23DD9A4}"/>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en-US" altLang="zh-CN" b="0"/>
              <a:t>        </a:t>
            </a:r>
            <a:r>
              <a:rPr lang="zh-CN" altLang="en-US" b="0"/>
              <a:t>其中，</a:t>
            </a:r>
            <a:r>
              <a:rPr lang="en-US" altLang="zh-CN" b="0"/>
              <a:t>P[B] </a:t>
            </a:r>
            <a:r>
              <a:rPr lang="zh-CN" altLang="en-US" b="0"/>
              <a:t>代表</a:t>
            </a:r>
            <a:r>
              <a:rPr lang="en-US" altLang="zh-CN" b="0"/>
              <a:t>B</a:t>
            </a:r>
            <a:r>
              <a:rPr lang="zh-CN" altLang="en-US" b="0"/>
              <a:t>的所有前驱基本块集。第二组方程中运算符是∩而不是∪，则是因为一个复写在某基本块入口之前是可用的，仅当它在该基本块所有前驱出口之后是可用的。</a:t>
            </a:r>
          </a:p>
          <a:p>
            <a:pPr algn="just" eaLnBrk="1" hangingPunct="1">
              <a:buFont typeface="Wingdings" panose="05000000000000000000" pitchFamily="2" charset="2"/>
              <a:buNone/>
              <a:defRPr/>
            </a:pPr>
            <a:r>
              <a:rPr lang="zh-CN" altLang="en-US" b="0"/>
              <a:t>           上述数据流方程也可用迭代法求解，并在每次迭代过程中按深度为主次序依次计算各结点的</a:t>
            </a:r>
            <a:r>
              <a:rPr lang="en-US" altLang="zh-CN" b="0"/>
              <a:t>OUT</a:t>
            </a:r>
            <a:r>
              <a:rPr lang="zh-CN" altLang="en-US" b="0"/>
              <a:t>和</a:t>
            </a:r>
            <a:r>
              <a:rPr lang="en-US" altLang="zh-CN" b="0"/>
              <a:t>IN</a:t>
            </a:r>
            <a:r>
              <a:rPr lang="zh-CN" altLang="en-US" b="0"/>
              <a:t>。假设已求出流图的深度为主次序，则求解数据流方程的迭代算法如下：</a:t>
            </a:r>
          </a:p>
        </p:txBody>
      </p:sp>
    </p:spTree>
  </p:cSld>
  <p:clrMapOvr>
    <a:masterClrMapping/>
  </p:clrMapOvr>
  <p:transition>
    <p:random/>
  </p:transition>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85BF21C6-41E6-861B-1FD8-CD80847F7810}"/>
              </a:ext>
            </a:extLst>
          </p:cNvPr>
          <p:cNvSpPr>
            <a:spLocks noGrp="1" noChangeArrowheads="1"/>
          </p:cNvSpPr>
          <p:nvPr>
            <p:ph type="title"/>
          </p:nvPr>
        </p:nvSpPr>
        <p:spPr/>
        <p:txBody>
          <a:bodyPr/>
          <a:lstStyle/>
          <a:p>
            <a:pPr eaLnBrk="1" hangingPunct="1"/>
            <a:endParaRPr lang="zh-CN" altLang="zh-CN"/>
          </a:p>
        </p:txBody>
      </p:sp>
      <p:sp>
        <p:nvSpPr>
          <p:cNvPr id="1170435" name="Rectangle 3">
            <a:extLst>
              <a:ext uri="{FF2B5EF4-FFF2-40B4-BE49-F238E27FC236}">
                <a16:creationId xmlns:a16="http://schemas.microsoft.com/office/drawing/2014/main" id="{182761C9-027C-730A-89D7-7E4BEB7D11CD}"/>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en-US" altLang="zh-CN" b="0"/>
              <a:t>IN[B1] =φ;            //</a:t>
            </a:r>
            <a:r>
              <a:rPr lang="zh-CN" altLang="en-US" b="0"/>
              <a:t>首结点</a:t>
            </a:r>
            <a:r>
              <a:rPr lang="en-US" altLang="zh-CN" b="0"/>
              <a:t>B1</a:t>
            </a:r>
            <a:r>
              <a:rPr lang="zh-CN" altLang="en-US" b="0"/>
              <a:t>的</a:t>
            </a:r>
            <a:r>
              <a:rPr lang="en-US" altLang="zh-CN" b="0"/>
              <a:t>IN</a:t>
            </a:r>
            <a:r>
              <a:rPr lang="zh-CN" altLang="en-US" b="0"/>
              <a:t>和</a:t>
            </a:r>
            <a:r>
              <a:rPr lang="en-US" altLang="zh-CN" b="0"/>
              <a:t>OUT</a:t>
            </a:r>
            <a:r>
              <a:rPr lang="zh-CN" altLang="en-US" b="0"/>
              <a:t>其值始终不变</a:t>
            </a:r>
          </a:p>
          <a:p>
            <a:pPr algn="just" eaLnBrk="1" hangingPunct="1">
              <a:buFont typeface="Wingdings" panose="05000000000000000000" pitchFamily="2" charset="2"/>
              <a:buNone/>
              <a:defRPr/>
            </a:pPr>
            <a:r>
              <a:rPr lang="en-US" altLang="zh-CN" b="0"/>
              <a:t>OUT[B1] =C_GEN[B1];</a:t>
            </a:r>
          </a:p>
          <a:p>
            <a:pPr algn="just" eaLnBrk="1" hangingPunct="1">
              <a:buFont typeface="Wingdings" panose="05000000000000000000" pitchFamily="2" charset="2"/>
              <a:buNone/>
              <a:defRPr/>
            </a:pPr>
            <a:r>
              <a:rPr lang="en-US" altLang="zh-CN" b="0"/>
              <a:t>for( i=2; i&lt;=n; i++ )</a:t>
            </a:r>
          </a:p>
          <a:p>
            <a:pPr algn="just" eaLnBrk="1" hangingPunct="1">
              <a:buFont typeface="Wingdings" panose="05000000000000000000" pitchFamily="2" charset="2"/>
              <a:buNone/>
              <a:defRPr/>
            </a:pPr>
            <a:r>
              <a:rPr lang="en-US" altLang="zh-CN" b="0"/>
              <a:t>{   IN[Bi] =ξ;               //</a:t>
            </a:r>
            <a:r>
              <a:rPr lang="zh-CN" altLang="en-US" b="0"/>
              <a:t>置初值</a:t>
            </a:r>
          </a:p>
          <a:p>
            <a:pPr algn="just" eaLnBrk="1" hangingPunct="1">
              <a:buFont typeface="Wingdings" panose="05000000000000000000" pitchFamily="2" charset="2"/>
              <a:buNone/>
              <a:defRPr/>
            </a:pPr>
            <a:r>
              <a:rPr lang="zh-CN" altLang="en-US" b="0"/>
              <a:t>    </a:t>
            </a:r>
            <a:r>
              <a:rPr lang="en-US" altLang="zh-CN" b="0"/>
              <a:t>OUT[Bi] =ξ -C_KILL[Bi]</a:t>
            </a:r>
            <a:r>
              <a:rPr lang="zh-CN" altLang="en-US" b="0"/>
              <a:t>；</a:t>
            </a:r>
          </a:p>
          <a:p>
            <a:pPr algn="just" eaLnBrk="1" hangingPunct="1">
              <a:buFont typeface="Wingdings" panose="05000000000000000000" pitchFamily="2" charset="2"/>
              <a:buNone/>
              <a:defRPr/>
            </a:pPr>
            <a:r>
              <a:rPr lang="en-US" altLang="zh-CN" b="0"/>
              <a:t>}</a:t>
            </a:r>
          </a:p>
          <a:p>
            <a:pPr algn="just" eaLnBrk="1" hangingPunct="1">
              <a:buFont typeface="Wingdings" panose="05000000000000000000" pitchFamily="2" charset="2"/>
              <a:buNone/>
              <a:defRPr/>
            </a:pPr>
            <a:r>
              <a:rPr lang="en-US" altLang="zh-CN" b="0"/>
              <a:t>change=true;</a:t>
            </a:r>
          </a:p>
        </p:txBody>
      </p:sp>
    </p:spTree>
  </p:cSld>
  <p:clrMapOvr>
    <a:masterClrMapping/>
  </p:clrMapOvr>
  <p:transition>
    <p:random/>
  </p:transition>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474CA8EC-474C-5249-91BB-316C64CC6636}"/>
              </a:ext>
            </a:extLst>
          </p:cNvPr>
          <p:cNvSpPr>
            <a:spLocks noGrp="1" noChangeArrowheads="1"/>
          </p:cNvSpPr>
          <p:nvPr>
            <p:ph type="title"/>
          </p:nvPr>
        </p:nvSpPr>
        <p:spPr/>
        <p:txBody>
          <a:bodyPr/>
          <a:lstStyle/>
          <a:p>
            <a:pPr eaLnBrk="1" hangingPunct="1"/>
            <a:endParaRPr lang="zh-CN" altLang="zh-CN"/>
          </a:p>
        </p:txBody>
      </p:sp>
      <p:sp>
        <p:nvSpPr>
          <p:cNvPr id="1171459" name="Rectangle 3">
            <a:extLst>
              <a:ext uri="{FF2B5EF4-FFF2-40B4-BE49-F238E27FC236}">
                <a16:creationId xmlns:a16="http://schemas.microsoft.com/office/drawing/2014/main" id="{EC4A429F-3DB9-2371-2C8C-80E43A732984}"/>
              </a:ext>
            </a:extLst>
          </p:cNvPr>
          <p:cNvSpPr>
            <a:spLocks noGrp="1" noChangeArrowheads="1"/>
          </p:cNvSpPr>
          <p:nvPr>
            <p:ph type="body" idx="1"/>
          </p:nvPr>
        </p:nvSpPr>
        <p:spPr>
          <a:xfrm>
            <a:off x="647700" y="1270000"/>
            <a:ext cx="7848600" cy="5472113"/>
          </a:xfrm>
        </p:spPr>
        <p:txBody>
          <a:bodyPr/>
          <a:lstStyle/>
          <a:p>
            <a:pPr algn="just" eaLnBrk="1" hangingPunct="1">
              <a:buFont typeface="Wingdings" panose="05000000000000000000" pitchFamily="2" charset="2"/>
              <a:buNone/>
              <a:defRPr/>
            </a:pPr>
            <a:r>
              <a:rPr lang="en-US" altLang="zh-CN" b="0"/>
              <a:t>while( change )</a:t>
            </a:r>
          </a:p>
          <a:p>
            <a:pPr algn="just" eaLnBrk="1" hangingPunct="1">
              <a:buFont typeface="Wingdings" panose="05000000000000000000" pitchFamily="2" charset="2"/>
              <a:buNone/>
              <a:defRPr/>
            </a:pPr>
            <a:r>
              <a:rPr lang="en-US" altLang="zh-CN" b="0"/>
              <a:t>{   change=false;</a:t>
            </a:r>
          </a:p>
          <a:p>
            <a:pPr algn="just" eaLnBrk="1" hangingPunct="1">
              <a:buFont typeface="Wingdings" panose="05000000000000000000" pitchFamily="2" charset="2"/>
              <a:buNone/>
              <a:defRPr/>
            </a:pPr>
            <a:r>
              <a:rPr lang="en-US" altLang="zh-CN" b="0"/>
              <a:t>    </a:t>
            </a:r>
            <a:r>
              <a:rPr lang="da-DK" altLang="zh-CN" b="0"/>
              <a:t>for( i=2; i&lt;=n; i++ )</a:t>
            </a:r>
          </a:p>
          <a:p>
            <a:pPr algn="just" eaLnBrk="1" hangingPunct="1">
              <a:buFont typeface="Wingdings" panose="05000000000000000000" pitchFamily="2" charset="2"/>
              <a:buNone/>
              <a:defRPr/>
            </a:pPr>
            <a:r>
              <a:rPr lang="da-DK" altLang="zh-CN" b="0"/>
              <a:t>    {   NEWIN=;</a:t>
            </a:r>
          </a:p>
          <a:p>
            <a:pPr algn="just" eaLnBrk="1" hangingPunct="1">
              <a:buFont typeface="Wingdings" panose="05000000000000000000" pitchFamily="2" charset="2"/>
              <a:buNone/>
              <a:defRPr/>
            </a:pPr>
            <a:r>
              <a:rPr lang="da-DK" altLang="zh-CN" b="0"/>
              <a:t>        </a:t>
            </a:r>
            <a:r>
              <a:rPr lang="en-US" altLang="zh-CN" b="0"/>
              <a:t>if(IN[Bi] !=NEWIN)</a:t>
            </a:r>
          </a:p>
          <a:p>
            <a:pPr algn="just" eaLnBrk="1" hangingPunct="1">
              <a:buFont typeface="Wingdings" panose="05000000000000000000" pitchFamily="2" charset="2"/>
              <a:buNone/>
              <a:defRPr/>
            </a:pPr>
            <a:r>
              <a:rPr lang="en-US" altLang="zh-CN" b="0"/>
              <a:t>{   IN[Bi] =NEWIN;</a:t>
            </a:r>
          </a:p>
          <a:p>
            <a:pPr algn="just" eaLnBrk="1" hangingPunct="1">
              <a:buFont typeface="Wingdings" panose="05000000000000000000" pitchFamily="2" charset="2"/>
              <a:buNone/>
              <a:defRPr/>
            </a:pPr>
            <a:r>
              <a:rPr lang="en-US" altLang="zh-CN" b="0"/>
              <a:t>    OUT[Bi] = ( IN[Bi] -C_KILL[Bi] )∪C_GEN[Bi];</a:t>
            </a:r>
          </a:p>
          <a:p>
            <a:pPr algn="just" eaLnBrk="1" hangingPunct="1">
              <a:buFont typeface="Wingdings" panose="05000000000000000000" pitchFamily="2" charset="2"/>
              <a:buNone/>
              <a:defRPr/>
            </a:pPr>
            <a:r>
              <a:rPr lang="en-US" altLang="zh-CN" b="0"/>
              <a:t>    change=true;</a:t>
            </a:r>
          </a:p>
          <a:p>
            <a:pPr algn="just" eaLnBrk="1" hangingPunct="1">
              <a:buFont typeface="Wingdings" panose="05000000000000000000" pitchFamily="2" charset="2"/>
              <a:buNone/>
              <a:defRPr/>
            </a:pPr>
            <a:r>
              <a:rPr lang="en-US" altLang="zh-CN" b="0"/>
              <a:t>}</a:t>
            </a:r>
          </a:p>
          <a:p>
            <a:pPr algn="just" eaLnBrk="1" hangingPunct="1">
              <a:buFont typeface="Wingdings" panose="05000000000000000000" pitchFamily="2" charset="2"/>
              <a:buNone/>
              <a:defRPr/>
            </a:pPr>
            <a:r>
              <a:rPr lang="en-US" altLang="zh-CN" b="0"/>
              <a:t>}</a:t>
            </a:r>
          </a:p>
          <a:p>
            <a:pPr algn="just" eaLnBrk="1" hangingPunct="1">
              <a:buFont typeface="Wingdings" panose="05000000000000000000" pitchFamily="2" charset="2"/>
              <a:buNone/>
              <a:defRPr/>
            </a:pPr>
            <a:r>
              <a:rPr lang="en-US" altLang="zh-CN" b="0"/>
              <a:t>}</a:t>
            </a:r>
          </a:p>
        </p:txBody>
      </p:sp>
    </p:spTree>
  </p:cSld>
  <p:clrMapOvr>
    <a:masterClrMapping/>
  </p:clrMapOvr>
  <p:transition>
    <p:random/>
  </p:transition>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19479FDA-380D-6B2B-F34D-B17FE16FE1DD}"/>
              </a:ext>
            </a:extLst>
          </p:cNvPr>
          <p:cNvSpPr>
            <a:spLocks noGrp="1" noChangeArrowheads="1"/>
          </p:cNvSpPr>
          <p:nvPr>
            <p:ph type="title"/>
          </p:nvPr>
        </p:nvSpPr>
        <p:spPr/>
        <p:txBody>
          <a:bodyPr/>
          <a:lstStyle/>
          <a:p>
            <a:pPr eaLnBrk="1" hangingPunct="1"/>
            <a:endParaRPr lang="zh-CN" altLang="zh-CN"/>
          </a:p>
        </p:txBody>
      </p:sp>
      <p:sp>
        <p:nvSpPr>
          <p:cNvPr id="1172483" name="Rectangle 3">
            <a:extLst>
              <a:ext uri="{FF2B5EF4-FFF2-40B4-BE49-F238E27FC236}">
                <a16:creationId xmlns:a16="http://schemas.microsoft.com/office/drawing/2014/main" id="{3DA9D6E4-EDFB-1546-BD31-3A226FD57629}"/>
              </a:ext>
            </a:extLst>
          </p:cNvPr>
          <p:cNvSpPr>
            <a:spLocks noGrp="1" noChangeArrowheads="1"/>
          </p:cNvSpPr>
          <p:nvPr>
            <p:ph type="body" idx="1"/>
          </p:nvPr>
        </p:nvSpPr>
        <p:spPr>
          <a:xfrm>
            <a:off x="647700" y="1341438"/>
            <a:ext cx="8101013" cy="5302250"/>
          </a:xfrm>
        </p:spPr>
        <p:txBody>
          <a:bodyPr/>
          <a:lstStyle/>
          <a:p>
            <a:pPr algn="just" eaLnBrk="1" hangingPunct="1">
              <a:buFont typeface="Wingdings" panose="05000000000000000000" pitchFamily="2" charset="2"/>
              <a:buNone/>
              <a:defRPr/>
            </a:pPr>
            <a:r>
              <a:rPr lang="en-US" altLang="zh-CN" b="0"/>
              <a:t>             </a:t>
            </a:r>
            <a:r>
              <a:rPr lang="zh-CN" altLang="en-US" b="0"/>
              <a:t>这里，</a:t>
            </a:r>
            <a:r>
              <a:rPr lang="en-US" altLang="zh-CN" b="0"/>
              <a:t>ξ</a:t>
            </a:r>
            <a:r>
              <a:rPr lang="zh-CN" altLang="en-US" b="0"/>
              <a:t>代表程序中所有复写</a:t>
            </a:r>
            <a:r>
              <a:rPr lang="en-US" altLang="zh-CN" b="0"/>
              <a:t>A=D</a:t>
            </a:r>
            <a:r>
              <a:rPr lang="zh-CN" altLang="en-US" b="0"/>
              <a:t>的集。只要从上述数据流方程中求出各基本块的</a:t>
            </a:r>
            <a:r>
              <a:rPr lang="en-US" altLang="zh-CN" b="0"/>
              <a:t>IN[B]</a:t>
            </a:r>
            <a:r>
              <a:rPr lang="zh-CN" altLang="en-US" b="0"/>
              <a:t>就可以进行复写传播，下面是复写传播算法：</a:t>
            </a:r>
          </a:p>
          <a:p>
            <a:pPr algn="just" eaLnBrk="1" hangingPunct="1">
              <a:buFont typeface="Wingdings" panose="05000000000000000000" pitchFamily="2" charset="2"/>
              <a:buNone/>
              <a:defRPr/>
            </a:pPr>
            <a:r>
              <a:rPr lang="zh-CN" altLang="en-US" b="0"/>
              <a:t>（</a:t>
            </a:r>
            <a:r>
              <a:rPr lang="en-US" altLang="zh-CN" b="0"/>
              <a:t>1</a:t>
            </a:r>
            <a:r>
              <a:rPr lang="zh-CN" altLang="en-US" b="0"/>
              <a:t>）应用</a:t>
            </a:r>
            <a:r>
              <a:rPr lang="en-US" altLang="zh-CN" b="0"/>
              <a:t>du</a:t>
            </a:r>
            <a:r>
              <a:rPr lang="zh-CN" altLang="en-US" b="0"/>
              <a:t>链信息求出复写</a:t>
            </a:r>
            <a:r>
              <a:rPr lang="en-US" altLang="zh-CN" b="0"/>
              <a:t>s: A=D</a:t>
            </a:r>
            <a:r>
              <a:rPr lang="zh-CN" altLang="en-US" b="0"/>
              <a:t>中</a:t>
            </a:r>
            <a:r>
              <a:rPr lang="en-US" altLang="zh-CN" b="0"/>
              <a:t>A</a:t>
            </a:r>
            <a:r>
              <a:rPr lang="zh-CN" altLang="en-US" b="0"/>
              <a:t>的定值所能到达的</a:t>
            </a:r>
            <a:r>
              <a:rPr lang="en-US" altLang="zh-CN" b="0"/>
              <a:t>A</a:t>
            </a:r>
            <a:r>
              <a:rPr lang="zh-CN" altLang="en-US" b="0"/>
              <a:t>的所有引用点；</a:t>
            </a:r>
          </a:p>
          <a:p>
            <a:pPr algn="just" eaLnBrk="1" hangingPunct="1">
              <a:buFont typeface="Wingdings" panose="05000000000000000000" pitchFamily="2" charset="2"/>
              <a:buNone/>
              <a:defRPr/>
            </a:pPr>
            <a:r>
              <a:rPr lang="zh-CN" altLang="en-US" b="0"/>
              <a:t>（</a:t>
            </a:r>
            <a:r>
              <a:rPr lang="en-US" altLang="zh-CN" b="0"/>
              <a:t>2</a:t>
            </a:r>
            <a:r>
              <a:rPr lang="zh-CN" altLang="en-US" b="0"/>
              <a:t>）对（</a:t>
            </a:r>
            <a:r>
              <a:rPr lang="en-US" altLang="zh-CN" b="0"/>
              <a:t>1</a:t>
            </a:r>
            <a:r>
              <a:rPr lang="zh-CN" altLang="en-US" b="0"/>
              <a:t>）中求出的</a:t>
            </a:r>
            <a:r>
              <a:rPr lang="en-US" altLang="zh-CN" b="0"/>
              <a:t>A</a:t>
            </a:r>
            <a:r>
              <a:rPr lang="zh-CN" altLang="en-US" b="0"/>
              <a:t>的各个引用点，假设其所属基本块分别为</a:t>
            </a:r>
            <a:r>
              <a:rPr lang="en-US" altLang="zh-CN" b="0"/>
              <a:t>B1</a:t>
            </a:r>
            <a:r>
              <a:rPr lang="zh-CN" altLang="en-US" b="0"/>
              <a:t>、</a:t>
            </a:r>
            <a:r>
              <a:rPr lang="en-US" altLang="zh-CN" b="0"/>
              <a:t>B2</a:t>
            </a:r>
            <a:r>
              <a:rPr lang="zh-CN" altLang="en-US" b="0"/>
              <a:t>、</a:t>
            </a:r>
            <a:r>
              <a:rPr lang="en-US" altLang="zh-CN" b="0">
                <a:latin typeface="Arial"/>
              </a:rPr>
              <a:t>…</a:t>
            </a:r>
            <a:r>
              <a:rPr lang="zh-CN" altLang="en-US" b="0"/>
              <a:t>、</a:t>
            </a:r>
            <a:r>
              <a:rPr lang="en-US" altLang="zh-CN" b="0"/>
              <a:t>Br</a:t>
            </a:r>
            <a:r>
              <a:rPr lang="zh-CN" altLang="en-US" b="0"/>
              <a:t>；如果对所有满足</a:t>
            </a:r>
            <a:r>
              <a:rPr lang="en-US" altLang="zh-CN" b="0"/>
              <a:t>1≤i≤r</a:t>
            </a:r>
            <a:r>
              <a:rPr lang="zh-CN" altLang="en-US" b="0"/>
              <a:t>的</a:t>
            </a:r>
            <a:r>
              <a:rPr lang="en-US" altLang="zh-CN" b="0"/>
              <a:t>i</a:t>
            </a:r>
            <a:r>
              <a:rPr lang="zh-CN" altLang="en-US" b="0"/>
              <a:t>，都有</a:t>
            </a:r>
            <a:r>
              <a:rPr lang="en-US" altLang="zh-CN" b="0"/>
              <a:t>s∈C_IN[Bi] </a:t>
            </a:r>
            <a:r>
              <a:rPr lang="zh-CN" altLang="en-US" b="0"/>
              <a:t>且上述</a:t>
            </a:r>
            <a:r>
              <a:rPr lang="en-US" altLang="zh-CN" b="0"/>
              <a:t>Bi</a:t>
            </a:r>
            <a:r>
              <a:rPr lang="zh-CN" altLang="en-US" b="0"/>
              <a:t>中各个</a:t>
            </a:r>
            <a:r>
              <a:rPr lang="en-US" altLang="zh-CN" b="0"/>
              <a:t>A</a:t>
            </a:r>
            <a:r>
              <a:rPr lang="zh-CN" altLang="en-US" b="0"/>
              <a:t>的引用点之前都未曾对</a:t>
            </a:r>
            <a:r>
              <a:rPr lang="en-US" altLang="zh-CN" b="0"/>
              <a:t>A</a:t>
            </a:r>
            <a:r>
              <a:rPr lang="zh-CN" altLang="en-US" b="0"/>
              <a:t>或</a:t>
            </a:r>
            <a:r>
              <a:rPr lang="en-US" altLang="zh-CN" b="0"/>
              <a:t>D</a:t>
            </a:r>
            <a:r>
              <a:rPr lang="zh-CN" altLang="en-US" b="0"/>
              <a:t>重新定值，则转（</a:t>
            </a:r>
            <a:r>
              <a:rPr lang="en-US" altLang="zh-CN" b="0"/>
              <a:t>3</a:t>
            </a:r>
            <a:r>
              <a:rPr lang="zh-CN" altLang="en-US" b="0"/>
              <a:t>），否则转（</a:t>
            </a:r>
            <a:r>
              <a:rPr lang="en-US" altLang="zh-CN" b="0"/>
              <a:t>1</a:t>
            </a:r>
            <a:r>
              <a:rPr lang="zh-CN" altLang="en-US" b="0"/>
              <a:t>）考虑下一复写句；</a:t>
            </a:r>
          </a:p>
          <a:p>
            <a:pPr algn="just" eaLnBrk="1" hangingPunct="1">
              <a:buFont typeface="Wingdings" panose="05000000000000000000" pitchFamily="2" charset="2"/>
              <a:buNone/>
              <a:defRPr/>
            </a:pPr>
            <a:r>
              <a:rPr lang="zh-CN" altLang="en-US" b="0"/>
              <a:t>（</a:t>
            </a:r>
            <a:r>
              <a:rPr lang="en-US" altLang="zh-CN" b="0"/>
              <a:t>3</a:t>
            </a:r>
            <a:r>
              <a:rPr lang="zh-CN" altLang="en-US" b="0"/>
              <a:t>）删除</a:t>
            </a:r>
            <a:r>
              <a:rPr lang="en-US" altLang="zh-CN" b="0"/>
              <a:t>s</a:t>
            </a:r>
            <a:r>
              <a:rPr lang="zh-CN" altLang="en-US" b="0"/>
              <a:t>，并把（</a:t>
            </a:r>
            <a:r>
              <a:rPr lang="en-US" altLang="zh-CN" b="0"/>
              <a:t>1</a:t>
            </a:r>
            <a:r>
              <a:rPr lang="zh-CN" altLang="en-US" b="0"/>
              <a:t>）中求出的那些引用</a:t>
            </a:r>
            <a:r>
              <a:rPr lang="en-US" altLang="zh-CN" b="0"/>
              <a:t>A</a:t>
            </a:r>
            <a:r>
              <a:rPr lang="zh-CN" altLang="en-US" b="0"/>
              <a:t>的地方改为引用</a:t>
            </a:r>
            <a:r>
              <a:rPr lang="en-US" altLang="zh-CN" b="0"/>
              <a:t>D</a:t>
            </a:r>
            <a:r>
              <a:rPr lang="zh-CN" altLang="en-US" b="0"/>
              <a:t>。</a:t>
            </a:r>
          </a:p>
        </p:txBody>
      </p:sp>
    </p:spTree>
  </p:cSld>
  <p:clrMapOvr>
    <a:masterClrMapping/>
  </p:clrMapOvr>
  <p:transition>
    <p:random/>
  </p:transition>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3D9E8BFB-4D14-987A-5B67-9DC93C2558D1}"/>
              </a:ext>
            </a:extLst>
          </p:cNvPr>
          <p:cNvSpPr>
            <a:spLocks noGrp="1" noChangeArrowheads="1"/>
          </p:cNvSpPr>
          <p:nvPr>
            <p:ph type="title"/>
          </p:nvPr>
        </p:nvSpPr>
        <p:spPr/>
        <p:txBody>
          <a:bodyPr/>
          <a:lstStyle/>
          <a:p>
            <a:pPr eaLnBrk="1" hangingPunct="1"/>
            <a:endParaRPr lang="zh-CN" altLang="zh-CN"/>
          </a:p>
        </p:txBody>
      </p:sp>
      <p:sp>
        <p:nvSpPr>
          <p:cNvPr id="1173507" name="Rectangle 3">
            <a:extLst>
              <a:ext uri="{FF2B5EF4-FFF2-40B4-BE49-F238E27FC236}">
                <a16:creationId xmlns:a16="http://schemas.microsoft.com/office/drawing/2014/main" id="{8015B383-4C18-8DEF-419B-573DA24E08D7}"/>
              </a:ext>
            </a:extLst>
          </p:cNvPr>
          <p:cNvSpPr>
            <a:spLocks noGrp="1" noChangeArrowheads="1"/>
          </p:cNvSpPr>
          <p:nvPr>
            <p:ph type="body" idx="1"/>
          </p:nvPr>
        </p:nvSpPr>
        <p:spPr>
          <a:xfrm>
            <a:off x="647700" y="1558925"/>
            <a:ext cx="7848600" cy="4894263"/>
          </a:xfrm>
        </p:spPr>
        <p:txBody>
          <a:bodyPr/>
          <a:lstStyle/>
          <a:p>
            <a:pPr algn="just" eaLnBrk="1" hangingPunct="1">
              <a:buFont typeface="Wingdings" panose="05000000000000000000" pitchFamily="2" charset="2"/>
              <a:buNone/>
              <a:defRPr/>
            </a:pPr>
            <a:r>
              <a:rPr lang="en-US" altLang="zh-CN" b="0"/>
              <a:t>            </a:t>
            </a:r>
            <a:r>
              <a:rPr lang="zh-CN" altLang="en-US" b="0"/>
              <a:t>注意，对复写传播算法（</a:t>
            </a:r>
            <a:r>
              <a:rPr lang="en-US" altLang="zh-CN" b="0"/>
              <a:t>2</a:t>
            </a:r>
            <a:r>
              <a:rPr lang="zh-CN" altLang="en-US" b="0"/>
              <a:t>），因为</a:t>
            </a:r>
            <a:r>
              <a:rPr lang="en-US" altLang="zh-CN" b="0"/>
              <a:t>s</a:t>
            </a:r>
            <a:r>
              <a:rPr lang="zh-CN" altLang="en-US" b="0"/>
              <a:t>属于</a:t>
            </a:r>
            <a:r>
              <a:rPr lang="en-US" altLang="zh-CN" b="0"/>
              <a:t>IN[Bi]</a:t>
            </a:r>
            <a:r>
              <a:rPr lang="zh-CN" altLang="en-US" b="0"/>
              <a:t>，即对</a:t>
            </a:r>
            <a:r>
              <a:rPr lang="en-US" altLang="zh-CN" b="0"/>
              <a:t>A</a:t>
            </a:r>
            <a:r>
              <a:rPr lang="zh-CN" altLang="en-US" b="0"/>
              <a:t>可到达的基本块</a:t>
            </a:r>
            <a:r>
              <a:rPr lang="en-US" altLang="zh-CN" b="0"/>
              <a:t>Bi</a:t>
            </a:r>
            <a:r>
              <a:rPr lang="zh-CN" altLang="en-US" b="0"/>
              <a:t>有</a:t>
            </a:r>
            <a:r>
              <a:rPr lang="en-US" altLang="zh-CN" b="0"/>
              <a:t>:</a:t>
            </a:r>
            <a:r>
              <a:rPr lang="zh-CN" altLang="en-US" b="0"/>
              <a:t>从首结点到</a:t>
            </a:r>
            <a:r>
              <a:rPr lang="en-US" altLang="zh-CN" b="0"/>
              <a:t>Bi</a:t>
            </a:r>
            <a:r>
              <a:rPr lang="zh-CN" altLang="en-US" b="0"/>
              <a:t>入口之前的每一通路上都包含有复写</a:t>
            </a:r>
            <a:r>
              <a:rPr lang="en-US" altLang="zh-CN" b="0"/>
              <a:t>A=D</a:t>
            </a:r>
            <a:r>
              <a:rPr lang="zh-CN" altLang="en-US" b="0"/>
              <a:t>且每一通路上最后出现的那个复写</a:t>
            </a:r>
            <a:r>
              <a:rPr lang="en-US" altLang="zh-CN" b="0"/>
              <a:t>s: A=D</a:t>
            </a:r>
            <a:r>
              <a:rPr lang="zh-CN" altLang="en-US" b="0"/>
              <a:t>到</a:t>
            </a:r>
            <a:r>
              <a:rPr lang="en-US" altLang="zh-CN" b="0"/>
              <a:t>Bi</a:t>
            </a:r>
            <a:r>
              <a:rPr lang="zh-CN" altLang="en-US" b="0"/>
              <a:t>入口之前未曾对</a:t>
            </a:r>
            <a:r>
              <a:rPr lang="en-US" altLang="zh-CN" b="0"/>
              <a:t>A</a:t>
            </a:r>
            <a:r>
              <a:rPr lang="zh-CN" altLang="en-US" b="0"/>
              <a:t>或</a:t>
            </a:r>
            <a:r>
              <a:rPr lang="en-US" altLang="zh-CN" b="0"/>
              <a:t>D</a:t>
            </a:r>
            <a:r>
              <a:rPr lang="zh-CN" altLang="en-US" b="0"/>
              <a:t>重新定值，再加上</a:t>
            </a:r>
            <a:r>
              <a:rPr lang="en-US" altLang="zh-CN" b="0"/>
              <a:t>Bi</a:t>
            </a:r>
            <a:r>
              <a:rPr lang="zh-CN" altLang="en-US" b="0"/>
              <a:t>中各个</a:t>
            </a:r>
            <a:r>
              <a:rPr lang="en-US" altLang="zh-CN" b="0"/>
              <a:t>A</a:t>
            </a:r>
            <a:r>
              <a:rPr lang="zh-CN" altLang="en-US" b="0"/>
              <a:t>的引用点之前都未曾对</a:t>
            </a:r>
            <a:r>
              <a:rPr lang="en-US" altLang="zh-CN" b="0"/>
              <a:t>A</a:t>
            </a:r>
            <a:r>
              <a:rPr lang="zh-CN" altLang="en-US" b="0"/>
              <a:t>或</a:t>
            </a:r>
            <a:r>
              <a:rPr lang="en-US" altLang="zh-CN" b="0"/>
              <a:t>D</a:t>
            </a:r>
            <a:r>
              <a:rPr lang="zh-CN" altLang="en-US" b="0"/>
              <a:t>重新定值；也即，从首结点出发到</a:t>
            </a:r>
            <a:r>
              <a:rPr lang="en-US" altLang="zh-CN" b="0"/>
              <a:t>Bi</a:t>
            </a:r>
            <a:r>
              <a:rPr lang="zh-CN" altLang="en-US" b="0"/>
              <a:t>中各个</a:t>
            </a:r>
            <a:r>
              <a:rPr lang="en-US" altLang="zh-CN" b="0"/>
              <a:t>A</a:t>
            </a:r>
            <a:r>
              <a:rPr lang="zh-CN" altLang="en-US" b="0"/>
              <a:t>的引用点之前必定有</a:t>
            </a:r>
            <a:r>
              <a:rPr lang="en-US" altLang="zh-CN" b="0"/>
              <a:t>A=D</a:t>
            </a:r>
            <a:r>
              <a:rPr lang="zh-CN" altLang="en-US" b="0"/>
              <a:t>，且这个</a:t>
            </a:r>
            <a:r>
              <a:rPr lang="en-US" altLang="zh-CN" b="0"/>
              <a:t>A=D</a:t>
            </a:r>
            <a:r>
              <a:rPr lang="zh-CN" altLang="en-US" b="0"/>
              <a:t>可到达</a:t>
            </a:r>
            <a:r>
              <a:rPr lang="en-US" altLang="zh-CN" b="0"/>
              <a:t>Bi</a:t>
            </a:r>
            <a:r>
              <a:rPr lang="zh-CN" altLang="en-US" b="0"/>
              <a:t>中各个</a:t>
            </a:r>
            <a:r>
              <a:rPr lang="en-US" altLang="zh-CN" b="0"/>
              <a:t>A</a:t>
            </a:r>
            <a:r>
              <a:rPr lang="zh-CN" altLang="en-US" b="0"/>
              <a:t>的引用点，而这些点所引用的</a:t>
            </a:r>
            <a:r>
              <a:rPr lang="en-US" altLang="zh-CN" b="0"/>
              <a:t>A</a:t>
            </a:r>
            <a:r>
              <a:rPr lang="zh-CN" altLang="en-US" b="0"/>
              <a:t>值即为</a:t>
            </a:r>
            <a:r>
              <a:rPr lang="en-US" altLang="zh-CN" b="0"/>
              <a:t>D</a:t>
            </a:r>
            <a:r>
              <a:rPr lang="zh-CN" altLang="en-US" b="0"/>
              <a:t>，所以可改为引用</a:t>
            </a:r>
            <a:r>
              <a:rPr lang="en-US" altLang="zh-CN" b="0"/>
              <a:t>D</a:t>
            </a:r>
            <a:r>
              <a:rPr lang="zh-CN" altLang="en-US" b="0"/>
              <a:t>，因此可将</a:t>
            </a:r>
            <a:r>
              <a:rPr lang="en-US" altLang="zh-CN" b="0"/>
              <a:t>s: A=D</a:t>
            </a:r>
            <a:r>
              <a:rPr lang="zh-CN" altLang="en-US" b="0"/>
              <a:t>删除。</a:t>
            </a:r>
          </a:p>
        </p:txBody>
      </p:sp>
    </p:spTree>
  </p:cSld>
  <p:clrMapOvr>
    <a:masterClrMapping/>
  </p:clrMapOvr>
  <p:transition>
    <p:random/>
  </p:transition>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A3AEB4F5-7AA0-27A5-4DC0-CE852AF592C9}"/>
              </a:ext>
            </a:extLst>
          </p:cNvPr>
          <p:cNvSpPr>
            <a:spLocks noGrp="1" noChangeArrowheads="1"/>
          </p:cNvSpPr>
          <p:nvPr>
            <p:ph type="title"/>
          </p:nvPr>
        </p:nvSpPr>
        <p:spPr/>
        <p:txBody>
          <a:bodyPr/>
          <a:lstStyle/>
          <a:p>
            <a:pPr eaLnBrk="1" hangingPunct="1"/>
            <a:endParaRPr lang="zh-CN" altLang="zh-CN"/>
          </a:p>
        </p:txBody>
      </p:sp>
      <p:sp>
        <p:nvSpPr>
          <p:cNvPr id="1174531" name="Rectangle 3">
            <a:extLst>
              <a:ext uri="{FF2B5EF4-FFF2-40B4-BE49-F238E27FC236}">
                <a16:creationId xmlns:a16="http://schemas.microsoft.com/office/drawing/2014/main" id="{14C64C86-FF8D-4513-2B0B-6E57EBD2747A}"/>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zh-CN" altLang="en-US" b="0"/>
              <a:t>例</a:t>
            </a:r>
            <a:r>
              <a:rPr lang="en-US" altLang="zh-CN" b="0"/>
              <a:t>5.13 </a:t>
            </a:r>
            <a:r>
              <a:rPr lang="zh-CN" altLang="en-US" b="0"/>
              <a:t>对图</a:t>
            </a:r>
            <a:r>
              <a:rPr lang="en-US" altLang="zh-CN" b="0"/>
              <a:t>5-24</a:t>
            </a:r>
            <a:r>
              <a:rPr lang="zh-CN" altLang="en-US" b="0"/>
              <a:t>的程序流图</a:t>
            </a:r>
          </a:p>
          <a:p>
            <a:pPr algn="just" eaLnBrk="1" hangingPunct="1">
              <a:buFont typeface="Wingdings" panose="05000000000000000000" pitchFamily="2" charset="2"/>
              <a:buNone/>
              <a:defRPr/>
            </a:pPr>
            <a:r>
              <a:rPr lang="zh-CN" altLang="en-US" b="0"/>
              <a:t>（</a:t>
            </a:r>
            <a:r>
              <a:rPr lang="en-US" altLang="zh-CN" b="0"/>
              <a:t>1</a:t>
            </a:r>
            <a:r>
              <a:rPr lang="zh-CN" altLang="en-US" b="0"/>
              <a:t>）假设只考虑复写</a:t>
            </a:r>
            <a:r>
              <a:rPr lang="en-US" altLang="zh-CN" b="0"/>
              <a:t>A=D</a:t>
            </a:r>
            <a:r>
              <a:rPr lang="zh-CN" altLang="en-US" b="0"/>
              <a:t>和</a:t>
            </a:r>
            <a:r>
              <a:rPr lang="en-US" altLang="zh-CN" b="0"/>
              <a:t>A=C</a:t>
            </a:r>
            <a:r>
              <a:rPr lang="zh-CN" altLang="en-US" b="0"/>
              <a:t>，即把</a:t>
            </a:r>
            <a:r>
              <a:rPr lang="en-US" altLang="zh-CN" b="0"/>
              <a:t>p</a:t>
            </a:r>
            <a:r>
              <a:rPr lang="zh-CN" altLang="en-US" b="0"/>
              <a:t>限制为</a:t>
            </a:r>
            <a:r>
              <a:rPr lang="en-US" altLang="zh-CN" b="0"/>
              <a:t>{A=B,</a:t>
            </a:r>
            <a:r>
              <a:rPr lang="da-DK" altLang="zh-CN" b="0"/>
              <a:t> </a:t>
            </a:r>
            <a:r>
              <a:rPr lang="en-US" altLang="zh-CN" b="0"/>
              <a:t>A=C}</a:t>
            </a:r>
            <a:r>
              <a:rPr lang="zh-CN" altLang="en-US" b="0"/>
              <a:t>，求数据流方程的解；</a:t>
            </a:r>
          </a:p>
          <a:p>
            <a:pPr algn="just" eaLnBrk="1" hangingPunct="1">
              <a:buFont typeface="Wingdings" panose="05000000000000000000" pitchFamily="2" charset="2"/>
              <a:buNone/>
              <a:defRPr/>
            </a:pPr>
            <a:r>
              <a:rPr lang="zh-CN" altLang="en-US" b="0"/>
              <a:t>（</a:t>
            </a:r>
            <a:r>
              <a:rPr lang="en-US" altLang="zh-CN" b="0"/>
              <a:t>2</a:t>
            </a:r>
            <a:r>
              <a:rPr lang="zh-CN" altLang="en-US" b="0"/>
              <a:t>）求解</a:t>
            </a:r>
            <a:r>
              <a:rPr lang="en-US" altLang="zh-CN" b="0"/>
              <a:t>B1</a:t>
            </a:r>
            <a:r>
              <a:rPr lang="zh-CN" altLang="en-US" b="0"/>
              <a:t>中复写</a:t>
            </a:r>
            <a:r>
              <a:rPr lang="en-US" altLang="zh-CN" b="0"/>
              <a:t>d1: A=B</a:t>
            </a:r>
            <a:r>
              <a:rPr lang="zh-CN" altLang="en-US" b="0"/>
              <a:t>和</a:t>
            </a:r>
            <a:r>
              <a:rPr lang="en-US" altLang="zh-CN" b="0"/>
              <a:t>B3</a:t>
            </a:r>
            <a:r>
              <a:rPr lang="zh-CN" altLang="en-US" b="0"/>
              <a:t>中复写</a:t>
            </a:r>
            <a:r>
              <a:rPr lang="en-US" altLang="zh-CN" b="0"/>
              <a:t>d3: A=C</a:t>
            </a:r>
            <a:r>
              <a:rPr lang="zh-CN" altLang="en-US" b="0"/>
              <a:t>的复写传播问题。</a:t>
            </a:r>
          </a:p>
          <a:p>
            <a:pPr algn="just" eaLnBrk="1" hangingPunct="1">
              <a:buFont typeface="Wingdings" panose="05000000000000000000" pitchFamily="2" charset="2"/>
              <a:buNone/>
              <a:defRPr/>
            </a:pPr>
            <a:r>
              <a:rPr lang="en-US" altLang="zh-CN" b="0"/>
              <a:t>[</a:t>
            </a:r>
            <a:r>
              <a:rPr lang="zh-CN" altLang="en-US" b="0"/>
              <a:t>解</a:t>
            </a:r>
            <a:r>
              <a:rPr lang="en-US" altLang="zh-CN" b="0"/>
              <a:t>]</a:t>
            </a:r>
            <a:r>
              <a:rPr lang="zh-CN" altLang="en-US" b="0"/>
              <a:t>（</a:t>
            </a:r>
            <a:r>
              <a:rPr lang="en-US" altLang="zh-CN" b="0"/>
              <a:t>1</a:t>
            </a:r>
            <a:r>
              <a:rPr lang="zh-CN" altLang="en-US" b="0"/>
              <a:t>）由程序流图先求出</a:t>
            </a:r>
            <a:r>
              <a:rPr lang="en-US" altLang="zh-CN" b="0"/>
              <a:t>C_GEN</a:t>
            </a:r>
            <a:r>
              <a:rPr lang="zh-CN" altLang="en-US" b="0"/>
              <a:t>和</a:t>
            </a:r>
            <a:r>
              <a:rPr lang="en-US" altLang="zh-CN" b="0"/>
              <a:t>C_KILL</a:t>
            </a:r>
            <a:r>
              <a:rPr lang="zh-CN" altLang="en-US" b="0"/>
              <a:t>如表</a:t>
            </a:r>
            <a:r>
              <a:rPr lang="en-US" altLang="zh-CN" b="0"/>
              <a:t>5.5</a:t>
            </a:r>
            <a:r>
              <a:rPr lang="zh-CN" altLang="en-US" b="0"/>
              <a:t>所示。</a:t>
            </a:r>
          </a:p>
        </p:txBody>
      </p:sp>
    </p:spTree>
  </p:cSld>
  <p:clrMapOvr>
    <a:masterClrMapping/>
  </p:clrMapOvr>
  <p:transition>
    <p:random/>
  </p:transition>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62E8D8FA-14AE-BA31-9893-215A7D250242}"/>
              </a:ext>
            </a:extLst>
          </p:cNvPr>
          <p:cNvSpPr>
            <a:spLocks noGrp="1" noChangeArrowheads="1"/>
          </p:cNvSpPr>
          <p:nvPr>
            <p:ph type="title"/>
          </p:nvPr>
        </p:nvSpPr>
        <p:spPr/>
        <p:txBody>
          <a:bodyPr/>
          <a:lstStyle/>
          <a:p>
            <a:pPr eaLnBrk="1" hangingPunct="1"/>
            <a:endParaRPr lang="zh-CN" altLang="zh-CN"/>
          </a:p>
        </p:txBody>
      </p:sp>
      <p:sp>
        <p:nvSpPr>
          <p:cNvPr id="1175555" name="Rectangle 3">
            <a:extLst>
              <a:ext uri="{FF2B5EF4-FFF2-40B4-BE49-F238E27FC236}">
                <a16:creationId xmlns:a16="http://schemas.microsoft.com/office/drawing/2014/main" id="{DFAAD68B-B021-01D5-6BB0-1CF3A09A0C20}"/>
              </a:ext>
            </a:extLst>
          </p:cNvPr>
          <p:cNvSpPr>
            <a:spLocks noGrp="1" noChangeArrowheads="1"/>
          </p:cNvSpPr>
          <p:nvPr>
            <p:ph type="body" idx="1"/>
          </p:nvPr>
        </p:nvSpPr>
        <p:spPr/>
        <p:txBody>
          <a:bodyPr/>
          <a:lstStyle/>
          <a:p>
            <a:pPr eaLnBrk="1" hangingPunct="1">
              <a:buFont typeface="Wingdings" panose="05000000000000000000" pitchFamily="2" charset="2"/>
              <a:buNone/>
              <a:defRPr/>
            </a:pPr>
            <a:endParaRPr lang="zh-CN" altLang="zh-CN"/>
          </a:p>
        </p:txBody>
      </p:sp>
      <p:pic>
        <p:nvPicPr>
          <p:cNvPr id="143364" name="Picture 4" descr="1">
            <a:extLst>
              <a:ext uri="{FF2B5EF4-FFF2-40B4-BE49-F238E27FC236}">
                <a16:creationId xmlns:a16="http://schemas.microsoft.com/office/drawing/2014/main" id="{B64FA0FA-2D21-C54C-8196-02EAC3A66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633538"/>
            <a:ext cx="424815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Rectangle 5">
            <a:extLst>
              <a:ext uri="{FF2B5EF4-FFF2-40B4-BE49-F238E27FC236}">
                <a16:creationId xmlns:a16="http://schemas.microsoft.com/office/drawing/2014/main" id="{997B3E72-8445-07CE-DCF7-BBD8B419B330}"/>
              </a:ext>
            </a:extLst>
          </p:cNvPr>
          <p:cNvSpPr>
            <a:spLocks noChangeArrowheads="1"/>
          </p:cNvSpPr>
          <p:nvPr/>
        </p:nvSpPr>
        <p:spPr bwMode="auto">
          <a:xfrm>
            <a:off x="3348038" y="5373688"/>
            <a:ext cx="241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5-24  </a:t>
            </a:r>
            <a:r>
              <a:rPr lang="zh-CN" altLang="en-US"/>
              <a:t>程序流图</a:t>
            </a:r>
          </a:p>
        </p:txBody>
      </p:sp>
    </p:spTree>
  </p:cSld>
  <p:clrMapOvr>
    <a:masterClrMapping/>
  </p:clrMapOvr>
  <p:transition>
    <p:random/>
  </p:transition>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F585C765-E6F5-383E-54FE-73472535A83E}"/>
              </a:ext>
            </a:extLst>
          </p:cNvPr>
          <p:cNvSpPr>
            <a:spLocks noGrp="1" noChangeArrowheads="1"/>
          </p:cNvSpPr>
          <p:nvPr>
            <p:ph type="title"/>
          </p:nvPr>
        </p:nvSpPr>
        <p:spPr/>
        <p:txBody>
          <a:bodyPr/>
          <a:lstStyle/>
          <a:p>
            <a:pPr eaLnBrk="1" hangingPunct="1"/>
            <a:endParaRPr lang="zh-CN" altLang="zh-CN"/>
          </a:p>
        </p:txBody>
      </p:sp>
      <p:sp>
        <p:nvSpPr>
          <p:cNvPr id="1176579" name="Rectangle 3">
            <a:extLst>
              <a:ext uri="{FF2B5EF4-FFF2-40B4-BE49-F238E27FC236}">
                <a16:creationId xmlns:a16="http://schemas.microsoft.com/office/drawing/2014/main" id="{3C0E8D17-D95A-3AD6-592F-78AB573B6602}"/>
              </a:ext>
            </a:extLst>
          </p:cNvPr>
          <p:cNvSpPr>
            <a:spLocks noGrp="1" noChangeArrowheads="1"/>
          </p:cNvSpPr>
          <p:nvPr>
            <p:ph type="body" idx="1"/>
          </p:nvPr>
        </p:nvSpPr>
        <p:spPr/>
        <p:txBody>
          <a:bodyPr/>
          <a:lstStyle/>
          <a:p>
            <a:pPr eaLnBrk="1" hangingPunct="1">
              <a:buFont typeface="Wingdings" panose="05000000000000000000" pitchFamily="2" charset="2"/>
              <a:buNone/>
              <a:defRPr/>
            </a:pPr>
            <a:endParaRPr lang="zh-CN" altLang="zh-CN"/>
          </a:p>
        </p:txBody>
      </p:sp>
      <p:pic>
        <p:nvPicPr>
          <p:cNvPr id="144388" name="Picture 4" descr="1">
            <a:extLst>
              <a:ext uri="{FF2B5EF4-FFF2-40B4-BE49-F238E27FC236}">
                <a16:creationId xmlns:a16="http://schemas.microsoft.com/office/drawing/2014/main" id="{2ACEAE0B-1224-9C9C-4F74-34B2F47CA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860550"/>
            <a:ext cx="7848600"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CB1C69BE-DA85-EE1E-ACDC-FF0365CB688F}"/>
              </a:ext>
            </a:extLst>
          </p:cNvPr>
          <p:cNvSpPr>
            <a:spLocks noGrp="1" noChangeArrowheads="1"/>
          </p:cNvSpPr>
          <p:nvPr>
            <p:ph type="title"/>
          </p:nvPr>
        </p:nvSpPr>
        <p:spPr/>
        <p:txBody>
          <a:bodyPr/>
          <a:lstStyle/>
          <a:p>
            <a:pPr eaLnBrk="1" hangingPunct="1"/>
            <a:endParaRPr lang="zh-CN" altLang="zh-CN"/>
          </a:p>
        </p:txBody>
      </p:sp>
      <p:sp>
        <p:nvSpPr>
          <p:cNvPr id="1177603" name="Rectangle 3">
            <a:extLst>
              <a:ext uri="{FF2B5EF4-FFF2-40B4-BE49-F238E27FC236}">
                <a16:creationId xmlns:a16="http://schemas.microsoft.com/office/drawing/2014/main" id="{72E86F0A-E74E-4B91-24A7-8A07A3699AB2}"/>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en-US" altLang="zh-CN" b="0"/>
              <a:t>          </a:t>
            </a:r>
            <a:r>
              <a:rPr lang="zh-CN" altLang="en-US" b="0"/>
              <a:t>注意，对</a:t>
            </a:r>
            <a:r>
              <a:rPr lang="en-US" altLang="zh-CN" b="0"/>
              <a:t>B2</a:t>
            </a:r>
            <a:r>
              <a:rPr lang="zh-CN" altLang="en-US" b="0"/>
              <a:t>的</a:t>
            </a:r>
            <a:r>
              <a:rPr lang="en-US" altLang="zh-CN" b="0"/>
              <a:t>C_KILL</a:t>
            </a:r>
            <a:r>
              <a:rPr lang="zh-CN" altLang="en-US" b="0"/>
              <a:t>，由于</a:t>
            </a:r>
            <a:r>
              <a:rPr lang="en-US" altLang="zh-CN" b="0"/>
              <a:t>B</a:t>
            </a:r>
            <a:r>
              <a:rPr lang="zh-CN" altLang="en-US" b="0"/>
              <a:t>被重新定值，找</a:t>
            </a:r>
            <a:r>
              <a:rPr lang="en-US" altLang="zh-CN" b="0"/>
              <a:t>B2</a:t>
            </a:r>
            <a:r>
              <a:rPr lang="zh-CN" altLang="en-US" b="0"/>
              <a:t>之外所有形如</a:t>
            </a:r>
            <a:r>
              <a:rPr lang="en-US" altLang="zh-CN" b="0"/>
              <a:t>B=</a:t>
            </a:r>
            <a:r>
              <a:rPr lang="en-US" altLang="zh-CN" b="0">
                <a:latin typeface="Arial"/>
              </a:rPr>
              <a:t>…</a:t>
            </a:r>
            <a:r>
              <a:rPr lang="zh-CN" altLang="en-US" b="0"/>
              <a:t>或</a:t>
            </a:r>
            <a:r>
              <a:rPr lang="en-US" altLang="zh-CN" b="0">
                <a:latin typeface="Arial"/>
              </a:rPr>
              <a:t>…</a:t>
            </a:r>
            <a:r>
              <a:rPr lang="en-US" altLang="zh-CN" b="0"/>
              <a:t>=B</a:t>
            </a:r>
            <a:r>
              <a:rPr lang="zh-CN" altLang="en-US" b="0"/>
              <a:t>，只有</a:t>
            </a:r>
            <a:r>
              <a:rPr lang="en-US" altLang="zh-CN" b="0"/>
              <a:t>d1</a:t>
            </a:r>
            <a:r>
              <a:rPr lang="zh-CN" altLang="en-US" b="0"/>
              <a:t>满足，即为</a:t>
            </a:r>
            <a:r>
              <a:rPr lang="en-US" altLang="zh-CN" b="0"/>
              <a:t>{A=B}</a:t>
            </a:r>
            <a:r>
              <a:rPr lang="zh-CN" altLang="en-US" b="0"/>
              <a:t>；</a:t>
            </a:r>
            <a:r>
              <a:rPr lang="en-US" altLang="zh-CN" b="0"/>
              <a:t>A</a:t>
            </a:r>
            <a:r>
              <a:rPr lang="zh-CN" altLang="en-US" b="0"/>
              <a:t>被重新定值，由于所有复写仅考虑</a:t>
            </a:r>
            <a:r>
              <a:rPr lang="en-US" altLang="zh-CN" b="0"/>
              <a:t>A=B</a:t>
            </a:r>
            <a:r>
              <a:rPr lang="zh-CN" altLang="en-US" b="0"/>
              <a:t>和</a:t>
            </a:r>
            <a:r>
              <a:rPr lang="en-US" altLang="zh-CN" b="0"/>
              <a:t>A=C</a:t>
            </a:r>
            <a:r>
              <a:rPr lang="zh-CN" altLang="en-US" b="0"/>
              <a:t>，所以在此限制下</a:t>
            </a:r>
            <a:r>
              <a:rPr lang="en-US" altLang="zh-CN" b="0"/>
              <a:t>C_KILL</a:t>
            </a:r>
            <a:r>
              <a:rPr lang="zh-CN" altLang="en-US" b="0"/>
              <a:t>只有</a:t>
            </a:r>
            <a:r>
              <a:rPr lang="en-US" altLang="zh-CN" b="0"/>
              <a:t>{A=C}</a:t>
            </a:r>
            <a:r>
              <a:rPr lang="zh-CN" altLang="en-US" b="0"/>
              <a:t>。</a:t>
            </a:r>
          </a:p>
          <a:p>
            <a:pPr algn="just" eaLnBrk="1" hangingPunct="1">
              <a:buFont typeface="Wingdings" panose="05000000000000000000" pitchFamily="2" charset="2"/>
              <a:buNone/>
              <a:defRPr/>
            </a:pPr>
            <a:r>
              <a:rPr lang="zh-CN" altLang="en-US" b="0"/>
              <a:t>          再按程序流图的深度为主次序</a:t>
            </a:r>
            <a:r>
              <a:rPr lang="en-US" altLang="zh-CN" b="0"/>
              <a:t>B1</a:t>
            </a:r>
            <a:r>
              <a:rPr lang="zh-CN" altLang="en-US" b="0"/>
              <a:t>、</a:t>
            </a:r>
            <a:r>
              <a:rPr lang="en-US" altLang="zh-CN" b="0"/>
              <a:t>B2</a:t>
            </a:r>
            <a:r>
              <a:rPr lang="zh-CN" altLang="en-US" b="0"/>
              <a:t>、</a:t>
            </a:r>
            <a:r>
              <a:rPr lang="en-US" altLang="zh-CN" b="0"/>
              <a:t>B3</a:t>
            </a:r>
            <a:r>
              <a:rPr lang="zh-CN" altLang="en-US" b="0"/>
              <a:t>、</a:t>
            </a:r>
            <a:r>
              <a:rPr lang="en-US" altLang="zh-CN" b="0"/>
              <a:t>B4</a:t>
            </a:r>
            <a:r>
              <a:rPr lang="zh-CN" altLang="en-US" b="0"/>
              <a:t>、</a:t>
            </a:r>
            <a:r>
              <a:rPr lang="en-US" altLang="zh-CN" b="0"/>
              <a:t>B5</a:t>
            </a:r>
            <a:r>
              <a:rPr lang="zh-CN" altLang="en-US" b="0"/>
              <a:t>和迭代算法求解：</a:t>
            </a:r>
          </a:p>
          <a:p>
            <a:pPr algn="just" eaLnBrk="1" hangingPunct="1">
              <a:buFont typeface="Wingdings" panose="05000000000000000000" pitchFamily="2" charset="2"/>
              <a:buNone/>
              <a:defRPr/>
            </a:pPr>
            <a:r>
              <a:rPr lang="zh-CN" altLang="en-US" b="0"/>
              <a:t>          </a:t>
            </a:r>
            <a:r>
              <a:rPr lang="en-US" altLang="zh-CN" b="0"/>
              <a:t>IN[B1] =φ</a:t>
            </a:r>
          </a:p>
          <a:p>
            <a:pPr algn="just" eaLnBrk="1" hangingPunct="1">
              <a:buFont typeface="Wingdings" panose="05000000000000000000" pitchFamily="2" charset="2"/>
              <a:buNone/>
              <a:defRPr/>
            </a:pPr>
            <a:r>
              <a:rPr lang="en-US" altLang="zh-CN" b="0"/>
              <a:t>          OUT[B1] ={A=B}</a:t>
            </a:r>
          </a:p>
        </p:txBody>
      </p:sp>
    </p:spTree>
  </p:cSld>
  <p:clrMapOvr>
    <a:masterClrMapping/>
  </p:clrMapOvr>
  <p:transition>
    <p:random/>
  </p:transition>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49EB47D0-276F-0DCB-8FE4-B5BBF6AC05A7}"/>
              </a:ext>
            </a:extLst>
          </p:cNvPr>
          <p:cNvSpPr>
            <a:spLocks noGrp="1" noChangeArrowheads="1"/>
          </p:cNvSpPr>
          <p:nvPr>
            <p:ph type="title"/>
          </p:nvPr>
        </p:nvSpPr>
        <p:spPr/>
        <p:txBody>
          <a:bodyPr/>
          <a:lstStyle/>
          <a:p>
            <a:pPr eaLnBrk="1" hangingPunct="1"/>
            <a:endParaRPr lang="zh-CN" altLang="zh-CN"/>
          </a:p>
        </p:txBody>
      </p:sp>
      <p:sp>
        <p:nvSpPr>
          <p:cNvPr id="1178627" name="Rectangle 3">
            <a:extLst>
              <a:ext uri="{FF2B5EF4-FFF2-40B4-BE49-F238E27FC236}">
                <a16:creationId xmlns:a16="http://schemas.microsoft.com/office/drawing/2014/main" id="{E8B11FC3-9119-28E4-C274-2707EF87CBE5}"/>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zh-CN" altLang="en-US" b="0"/>
              <a:t>置初值：</a:t>
            </a:r>
          </a:p>
          <a:p>
            <a:pPr algn="just" eaLnBrk="1" hangingPunct="1">
              <a:buFont typeface="Wingdings" panose="05000000000000000000" pitchFamily="2" charset="2"/>
              <a:buNone/>
              <a:defRPr/>
            </a:pPr>
            <a:r>
              <a:rPr lang="en-US" altLang="zh-CN" b="0"/>
              <a:t>IN[B2] =IN[B3] =IN[B4] =IN[B5] ={A=B, A=C}</a:t>
            </a:r>
          </a:p>
          <a:p>
            <a:pPr algn="just" eaLnBrk="1" hangingPunct="1">
              <a:buFont typeface="Wingdings" panose="05000000000000000000" pitchFamily="2" charset="2"/>
              <a:buNone/>
              <a:defRPr/>
            </a:pPr>
            <a:r>
              <a:rPr lang="en-US" altLang="zh-CN" b="0"/>
              <a:t>OUT[B2] ={A=B, A=C} -{A=B}={A=C}</a:t>
            </a:r>
          </a:p>
          <a:p>
            <a:pPr algn="just" eaLnBrk="1" hangingPunct="1">
              <a:buFont typeface="Wingdings" panose="05000000000000000000" pitchFamily="2" charset="2"/>
              <a:buNone/>
              <a:defRPr/>
            </a:pPr>
            <a:r>
              <a:rPr lang="en-US" altLang="zh-CN" b="0"/>
              <a:t>OUT[B3] ={A=B, A=C} -{A=B}={A=C}</a:t>
            </a:r>
          </a:p>
          <a:p>
            <a:pPr algn="just" eaLnBrk="1" hangingPunct="1">
              <a:buFont typeface="Wingdings" panose="05000000000000000000" pitchFamily="2" charset="2"/>
              <a:buNone/>
              <a:defRPr/>
            </a:pPr>
            <a:r>
              <a:rPr lang="en-US" altLang="zh-CN" b="0"/>
              <a:t>OUT[B4] ={A=B, A=C} -{}={A=B, A=C}</a:t>
            </a:r>
          </a:p>
          <a:p>
            <a:pPr algn="just" eaLnBrk="1" hangingPunct="1">
              <a:buFont typeface="Wingdings" panose="05000000000000000000" pitchFamily="2" charset="2"/>
              <a:buNone/>
              <a:defRPr/>
            </a:pPr>
            <a:r>
              <a:rPr lang="en-US" altLang="zh-CN" b="0"/>
              <a:t>OUT[B5] ={A=B, A=C} -{}={A=B, A=C}</a:t>
            </a:r>
          </a:p>
        </p:txBody>
      </p:sp>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1EE3224B-7F7A-585D-0262-672D179A95FD}"/>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57347" name="AutoShape 3">
            <a:extLst>
              <a:ext uri="{FF2B5EF4-FFF2-40B4-BE49-F238E27FC236}">
                <a16:creationId xmlns:a16="http://schemas.microsoft.com/office/drawing/2014/main" id="{2B5F403B-6BF4-F937-4245-2D8A160A8224}"/>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56324" name="Text Box 5">
            <a:extLst>
              <a:ext uri="{FF2B5EF4-FFF2-40B4-BE49-F238E27FC236}">
                <a16:creationId xmlns:a16="http://schemas.microsoft.com/office/drawing/2014/main" id="{4B79AF43-4062-F644-E44C-7EFC08337409}"/>
              </a:ext>
            </a:extLst>
          </p:cNvPr>
          <p:cNvSpPr txBox="1">
            <a:spLocks noChangeArrowheads="1"/>
          </p:cNvSpPr>
          <p:nvPr/>
        </p:nvSpPr>
        <p:spPr bwMode="auto">
          <a:xfrm>
            <a:off x="762000" y="1981200"/>
            <a:ext cx="8001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en-US" altLang="zh-CN" sz="2400" u="none">
                <a:latin typeface="楷体" panose="02010609060101010101" pitchFamily="49" charset="-122"/>
                <a:ea typeface="楷体" panose="02010609060101010101" pitchFamily="49" charset="-122"/>
              </a:rPr>
              <a:t>    </a:t>
            </a:r>
            <a:r>
              <a:rPr lang="zh-CN" altLang="en-US" sz="2400" u="none">
                <a:latin typeface="楷体" panose="02010609060101010101" pitchFamily="49" charset="-122"/>
                <a:ea typeface="楷体" panose="02010609060101010101" pitchFamily="49" charset="-122"/>
              </a:rPr>
              <a:t>由于状态</a:t>
            </a:r>
            <a:r>
              <a:rPr lang="en-US" altLang="zh-CN" sz="2400" u="none">
                <a:latin typeface="楷体" panose="02010609060101010101" pitchFamily="49" charset="-122"/>
                <a:ea typeface="楷体" panose="02010609060101010101" pitchFamily="49" charset="-122"/>
              </a:rPr>
              <a:t>0</a:t>
            </a:r>
            <a:r>
              <a:rPr lang="zh-CN" altLang="en-US" sz="2400" u="none">
                <a:latin typeface="楷体" panose="02010609060101010101" pitchFamily="49" charset="-122"/>
                <a:ea typeface="楷体" panose="02010609060101010101" pitchFamily="49" charset="-122"/>
              </a:rPr>
              <a:t>和状态</a:t>
            </a:r>
            <a:r>
              <a:rPr lang="en-US" altLang="zh-CN" sz="2400" u="none">
                <a:latin typeface="楷体" panose="02010609060101010101" pitchFamily="49" charset="-122"/>
                <a:ea typeface="楷体" panose="02010609060101010101" pitchFamily="49" charset="-122"/>
              </a:rPr>
              <a:t>1</a:t>
            </a:r>
            <a:r>
              <a:rPr lang="zh-CN" altLang="en-US" sz="2400" u="none">
                <a:latin typeface="楷体" panose="02010609060101010101" pitchFamily="49" charset="-122"/>
                <a:ea typeface="楷体" panose="02010609060101010101" pitchFamily="49" charset="-122"/>
              </a:rPr>
              <a:t>均为终态，故无论输入什么字符，其下一状态仍是终态，故最简</a:t>
            </a:r>
            <a:r>
              <a:rPr lang="en-US" altLang="zh-CN" sz="2400" u="none">
                <a:latin typeface="楷体" panose="02010609060101010101" pitchFamily="49" charset="-122"/>
                <a:ea typeface="楷体" panose="02010609060101010101" pitchFamily="49" charset="-122"/>
              </a:rPr>
              <a:t>DFA</a:t>
            </a:r>
            <a:r>
              <a:rPr lang="zh-CN" altLang="en-US" sz="2400" u="none">
                <a:latin typeface="楷体" panose="02010609060101010101" pitchFamily="49" charset="-122"/>
                <a:ea typeface="楷体" panose="02010609060101010101" pitchFamily="49" charset="-122"/>
              </a:rPr>
              <a:t>如图所示。</a:t>
            </a:r>
            <a:r>
              <a:rPr lang="zh-CN" altLang="en-US" u="none"/>
              <a:t> </a:t>
            </a:r>
          </a:p>
        </p:txBody>
      </p:sp>
      <p:pic>
        <p:nvPicPr>
          <p:cNvPr id="56325" name="Picture 6" descr="2-19 拷贝">
            <a:extLst>
              <a:ext uri="{FF2B5EF4-FFF2-40B4-BE49-F238E27FC236}">
                <a16:creationId xmlns:a16="http://schemas.microsoft.com/office/drawing/2014/main" id="{4F46E2FD-87A1-0525-B651-6A3CE3BC37C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3276600"/>
            <a:ext cx="20193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B9846A49-1F3A-355A-DFC1-344A9F0E712F}"/>
              </a:ext>
            </a:extLst>
          </p:cNvPr>
          <p:cNvSpPr>
            <a:spLocks noGrp="1" noChangeArrowheads="1"/>
          </p:cNvSpPr>
          <p:nvPr>
            <p:ph type="title"/>
          </p:nvPr>
        </p:nvSpPr>
        <p:spPr/>
        <p:txBody>
          <a:bodyPr/>
          <a:lstStyle/>
          <a:p>
            <a:pPr eaLnBrk="1" hangingPunct="1"/>
            <a:endParaRPr lang="zh-CN" altLang="zh-CN"/>
          </a:p>
        </p:txBody>
      </p:sp>
      <p:sp>
        <p:nvSpPr>
          <p:cNvPr id="1179651" name="Rectangle 3">
            <a:extLst>
              <a:ext uri="{FF2B5EF4-FFF2-40B4-BE49-F238E27FC236}">
                <a16:creationId xmlns:a16="http://schemas.microsoft.com/office/drawing/2014/main" id="{3C3CD3DD-51BF-5DF3-84EF-153495E114AE}"/>
              </a:ext>
            </a:extLst>
          </p:cNvPr>
          <p:cNvSpPr>
            <a:spLocks noGrp="1" noChangeArrowheads="1"/>
          </p:cNvSpPr>
          <p:nvPr>
            <p:ph type="body" idx="1"/>
          </p:nvPr>
        </p:nvSpPr>
        <p:spPr>
          <a:xfrm>
            <a:off x="647700" y="1558925"/>
            <a:ext cx="7848600" cy="5299075"/>
          </a:xfrm>
        </p:spPr>
        <p:txBody>
          <a:bodyPr/>
          <a:lstStyle/>
          <a:p>
            <a:pPr algn="just" eaLnBrk="1" hangingPunct="1">
              <a:buFont typeface="Wingdings" panose="05000000000000000000" pitchFamily="2" charset="2"/>
              <a:buNone/>
              <a:defRPr/>
            </a:pPr>
            <a:r>
              <a:rPr lang="zh-CN" altLang="en-US" sz="2000" b="0"/>
              <a:t>第一次迭代：</a:t>
            </a:r>
          </a:p>
          <a:p>
            <a:pPr algn="just" eaLnBrk="1" hangingPunct="1">
              <a:buFont typeface="Wingdings" panose="05000000000000000000" pitchFamily="2" charset="2"/>
              <a:buNone/>
              <a:defRPr/>
            </a:pPr>
            <a:r>
              <a:rPr lang="en-US" altLang="zh-CN" sz="2000" b="0"/>
              <a:t>IN[B2] ={A=B}</a:t>
            </a:r>
          </a:p>
          <a:p>
            <a:pPr algn="just" eaLnBrk="1" hangingPunct="1">
              <a:buFont typeface="Wingdings" panose="05000000000000000000" pitchFamily="2" charset="2"/>
              <a:buNone/>
              <a:defRPr/>
            </a:pPr>
            <a:r>
              <a:rPr lang="en-US" altLang="zh-CN" sz="2000" b="0"/>
              <a:t>OUT[B2] = ( IN[B2] -C_KILL[B2] )∪C_GEN[B2] = ( {A=B} -{A=B} )∪{ }={ }</a:t>
            </a:r>
          </a:p>
          <a:p>
            <a:pPr algn="just" eaLnBrk="1" hangingPunct="1">
              <a:buFont typeface="Wingdings" panose="05000000000000000000" pitchFamily="2" charset="2"/>
              <a:buNone/>
              <a:defRPr/>
            </a:pPr>
            <a:r>
              <a:rPr lang="en-US" altLang="zh-CN" sz="2000" b="0"/>
              <a:t>IN[B3] ={A=B}</a:t>
            </a:r>
          </a:p>
          <a:p>
            <a:pPr algn="just" eaLnBrk="1" hangingPunct="1">
              <a:buFont typeface="Wingdings" panose="05000000000000000000" pitchFamily="2" charset="2"/>
              <a:buNone/>
              <a:defRPr/>
            </a:pPr>
            <a:r>
              <a:rPr lang="en-US" altLang="zh-CN" sz="2000" b="0"/>
              <a:t>OUT[B3] = ( IN[B3] -C_KILL[B3] )∪C_GEN[B3] =( {A=B} -{A=B} )∪{A=C}={A=C}</a:t>
            </a:r>
          </a:p>
          <a:p>
            <a:pPr algn="just" eaLnBrk="1" hangingPunct="1">
              <a:buFont typeface="Wingdings" panose="05000000000000000000" pitchFamily="2" charset="2"/>
              <a:buNone/>
              <a:defRPr/>
            </a:pPr>
            <a:r>
              <a:rPr lang="en-US" altLang="zh-CN" sz="2000" b="0"/>
              <a:t>IN[B4] ={A=C}</a:t>
            </a:r>
          </a:p>
          <a:p>
            <a:pPr algn="just" eaLnBrk="1" hangingPunct="1">
              <a:buFont typeface="Wingdings" panose="05000000000000000000" pitchFamily="2" charset="2"/>
              <a:buNone/>
              <a:defRPr/>
            </a:pPr>
            <a:r>
              <a:rPr lang="en-US" altLang="zh-CN" sz="2000" b="0"/>
              <a:t>OUT[B4] =( IN[B4] -C_KILL[B4] )∪C_GEN[B4] =({A=C} -{ })∪{ }={A=C}</a:t>
            </a:r>
          </a:p>
          <a:p>
            <a:pPr algn="just" eaLnBrk="1" hangingPunct="1">
              <a:buFont typeface="Wingdings" panose="05000000000000000000" pitchFamily="2" charset="2"/>
              <a:buNone/>
              <a:defRPr/>
            </a:pPr>
            <a:r>
              <a:rPr lang="en-US" altLang="zh-CN" sz="2000" b="0"/>
              <a:t>IN[B5] =OUT[B5]∩OUT[B4]={ }∩{A=C}={ }</a:t>
            </a:r>
          </a:p>
          <a:p>
            <a:pPr algn="just" eaLnBrk="1" hangingPunct="1">
              <a:buFont typeface="Wingdings" panose="05000000000000000000" pitchFamily="2" charset="2"/>
              <a:buNone/>
              <a:defRPr/>
            </a:pPr>
            <a:r>
              <a:rPr lang="en-US" altLang="zh-CN" sz="2000" b="0"/>
              <a:t>OUT[B5] = ( IN[B5] -C_KILL[B5] )∪C_GEN[B5] =({ } -{ })∪{ }={ }</a:t>
            </a:r>
          </a:p>
          <a:p>
            <a:pPr algn="just" eaLnBrk="1" hangingPunct="1">
              <a:buFont typeface="Wingdings" panose="05000000000000000000" pitchFamily="2" charset="2"/>
              <a:buNone/>
              <a:defRPr/>
            </a:pPr>
            <a:r>
              <a:rPr lang="zh-CN" altLang="en-US" sz="2000" b="0"/>
              <a:t>第二次迭代与第一次迭代的结果相等，所以它就是所求方程的解。</a:t>
            </a:r>
          </a:p>
        </p:txBody>
      </p:sp>
    </p:spTree>
  </p:cSld>
  <p:clrMapOvr>
    <a:masterClrMapping/>
  </p:clrMapOvr>
  <p:transition>
    <p:random/>
  </p:transition>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3EEBBAD0-5EC2-64FD-066E-6E949E0CEF85}"/>
              </a:ext>
            </a:extLst>
          </p:cNvPr>
          <p:cNvSpPr>
            <a:spLocks noGrp="1" noChangeArrowheads="1"/>
          </p:cNvSpPr>
          <p:nvPr>
            <p:ph type="title"/>
          </p:nvPr>
        </p:nvSpPr>
        <p:spPr/>
        <p:txBody>
          <a:bodyPr/>
          <a:lstStyle/>
          <a:p>
            <a:pPr eaLnBrk="1" hangingPunct="1"/>
            <a:endParaRPr lang="zh-CN" altLang="zh-CN"/>
          </a:p>
        </p:txBody>
      </p:sp>
      <p:sp>
        <p:nvSpPr>
          <p:cNvPr id="1180675" name="Rectangle 3">
            <a:extLst>
              <a:ext uri="{FF2B5EF4-FFF2-40B4-BE49-F238E27FC236}">
                <a16:creationId xmlns:a16="http://schemas.microsoft.com/office/drawing/2014/main" id="{9499BD37-0A1C-D37E-FA1D-5FC019FBE133}"/>
              </a:ext>
            </a:extLst>
          </p:cNvPr>
          <p:cNvSpPr>
            <a:spLocks noGrp="1" noChangeArrowheads="1"/>
          </p:cNvSpPr>
          <p:nvPr>
            <p:ph type="body" idx="1"/>
          </p:nvPr>
        </p:nvSpPr>
        <p:spPr>
          <a:xfrm>
            <a:off x="647700" y="1558925"/>
            <a:ext cx="7848600" cy="5038725"/>
          </a:xfrm>
        </p:spPr>
        <p:txBody>
          <a:bodyPr/>
          <a:lstStyle/>
          <a:p>
            <a:pPr algn="just" eaLnBrk="1" hangingPunct="1">
              <a:buFont typeface="Wingdings" panose="05000000000000000000" pitchFamily="2" charset="2"/>
              <a:buNone/>
              <a:defRPr/>
            </a:pPr>
            <a:r>
              <a:rPr lang="zh-CN" altLang="en-US" b="0"/>
              <a:t>（</a:t>
            </a:r>
            <a:r>
              <a:rPr lang="en-US" altLang="zh-CN" b="0"/>
              <a:t>2</a:t>
            </a:r>
            <a:r>
              <a:rPr lang="zh-CN" altLang="en-US" b="0"/>
              <a:t>）可以求出：</a:t>
            </a:r>
            <a:r>
              <a:rPr lang="en-US" altLang="zh-CN" b="0"/>
              <a:t>A</a:t>
            </a:r>
            <a:r>
              <a:rPr lang="zh-CN" altLang="en-US" b="0"/>
              <a:t>的定值点</a:t>
            </a:r>
            <a:r>
              <a:rPr lang="en-US" altLang="zh-CN" b="0"/>
              <a:t>d1</a:t>
            </a:r>
            <a:r>
              <a:rPr lang="zh-CN" altLang="en-US" b="0"/>
              <a:t>的</a:t>
            </a:r>
            <a:r>
              <a:rPr lang="en-US" altLang="zh-CN" b="0"/>
              <a:t>du</a:t>
            </a:r>
            <a:r>
              <a:rPr lang="zh-CN" altLang="en-US" b="0"/>
              <a:t>链是</a:t>
            </a:r>
            <a:r>
              <a:rPr lang="en-US" altLang="zh-CN" b="0"/>
              <a:t>A</a:t>
            </a:r>
            <a:r>
              <a:rPr lang="zh-CN" altLang="en-US" b="0"/>
              <a:t>的引用点</a:t>
            </a:r>
            <a:r>
              <a:rPr lang="en-US" altLang="zh-CN" b="0"/>
              <a:t>d5</a:t>
            </a:r>
            <a:r>
              <a:rPr lang="zh-CN" altLang="en-US" b="0"/>
              <a:t>；</a:t>
            </a:r>
            <a:r>
              <a:rPr lang="en-US" altLang="zh-CN" b="0"/>
              <a:t>A</a:t>
            </a:r>
            <a:r>
              <a:rPr lang="zh-CN" altLang="en-US" b="0"/>
              <a:t>的定值点</a:t>
            </a:r>
            <a:r>
              <a:rPr lang="en-US" altLang="zh-CN" b="0"/>
              <a:t>d3</a:t>
            </a:r>
            <a:r>
              <a:rPr lang="zh-CN" altLang="en-US" b="0"/>
              <a:t>的</a:t>
            </a:r>
            <a:r>
              <a:rPr lang="en-US" altLang="zh-CN" b="0"/>
              <a:t>du</a:t>
            </a:r>
            <a:r>
              <a:rPr lang="zh-CN" altLang="en-US" b="0"/>
              <a:t>链是</a:t>
            </a:r>
            <a:r>
              <a:rPr lang="en-US" altLang="zh-CN" b="0"/>
              <a:t>A</a:t>
            </a:r>
            <a:r>
              <a:rPr lang="zh-CN" altLang="en-US" b="0"/>
              <a:t>的引用点</a:t>
            </a:r>
            <a:r>
              <a:rPr lang="en-US" altLang="zh-CN" b="0"/>
              <a:t>d4</a:t>
            </a:r>
            <a:r>
              <a:rPr lang="zh-CN" altLang="en-US" b="0"/>
              <a:t>和</a:t>
            </a:r>
            <a:r>
              <a:rPr lang="en-US" altLang="zh-CN" b="0"/>
              <a:t>d5</a:t>
            </a:r>
            <a:r>
              <a:rPr lang="zh-CN" altLang="en-US" b="0"/>
              <a:t>。</a:t>
            </a:r>
          </a:p>
          <a:p>
            <a:pPr algn="just" eaLnBrk="1" hangingPunct="1">
              <a:buFont typeface="Wingdings" panose="05000000000000000000" pitchFamily="2" charset="2"/>
              <a:buNone/>
              <a:defRPr/>
            </a:pPr>
            <a:r>
              <a:rPr lang="zh-CN" altLang="en-US" b="0"/>
              <a:t>      现在考虑</a:t>
            </a:r>
            <a:r>
              <a:rPr lang="en-US" altLang="zh-CN" b="0"/>
              <a:t>d1</a:t>
            </a:r>
            <a:r>
              <a:rPr lang="zh-CN" altLang="en-US" b="0"/>
              <a:t>：由</a:t>
            </a:r>
            <a:r>
              <a:rPr lang="en-US" altLang="zh-CN" b="0"/>
              <a:t>du</a:t>
            </a:r>
            <a:r>
              <a:rPr lang="zh-CN" altLang="en-US" b="0"/>
              <a:t>链信息知</a:t>
            </a:r>
            <a:r>
              <a:rPr lang="en-US" altLang="zh-CN" b="0"/>
              <a:t>A</a:t>
            </a:r>
            <a:r>
              <a:rPr lang="zh-CN" altLang="en-US" b="0"/>
              <a:t>的定值点</a:t>
            </a:r>
            <a:r>
              <a:rPr lang="en-US" altLang="zh-CN" b="0"/>
              <a:t>d1</a:t>
            </a:r>
            <a:r>
              <a:rPr lang="zh-CN" altLang="en-US" b="0"/>
              <a:t>只到达</a:t>
            </a:r>
            <a:r>
              <a:rPr lang="en-US" altLang="zh-CN" b="0"/>
              <a:t>A</a:t>
            </a:r>
            <a:r>
              <a:rPr lang="zh-CN" altLang="en-US" b="0"/>
              <a:t>的引用点</a:t>
            </a:r>
            <a:r>
              <a:rPr lang="en-US" altLang="zh-CN" b="0"/>
              <a:t>d5</a:t>
            </a:r>
            <a:r>
              <a:rPr lang="zh-CN" altLang="en-US" b="0"/>
              <a:t>，</a:t>
            </a:r>
            <a:r>
              <a:rPr lang="en-US" altLang="zh-CN" b="0"/>
              <a:t>d5</a:t>
            </a:r>
            <a:r>
              <a:rPr lang="zh-CN" altLang="en-US" b="0"/>
              <a:t>属于基本块</a:t>
            </a:r>
            <a:r>
              <a:rPr lang="en-US" altLang="zh-CN" b="0"/>
              <a:t>B5</a:t>
            </a:r>
            <a:r>
              <a:rPr lang="zh-CN" altLang="en-US" b="0"/>
              <a:t>而</a:t>
            </a:r>
            <a:r>
              <a:rPr lang="en-US" altLang="zh-CN" b="0"/>
              <a:t>C_IN[B5]=φ</a:t>
            </a:r>
            <a:r>
              <a:rPr lang="zh-CN" altLang="en-US" b="0"/>
              <a:t>，故</a:t>
            </a:r>
            <a:r>
              <a:rPr lang="en-US" altLang="zh-CN" b="0"/>
              <a:t>d1</a:t>
            </a:r>
            <a:r>
              <a:rPr lang="zh-CN" altLang="en-US" b="0"/>
              <a:t>不可删除，</a:t>
            </a:r>
            <a:r>
              <a:rPr lang="en-US" altLang="zh-CN" b="0"/>
              <a:t>d5</a:t>
            </a:r>
            <a:r>
              <a:rPr lang="zh-CN" altLang="en-US" b="0"/>
              <a:t>中的引用</a:t>
            </a:r>
            <a:r>
              <a:rPr lang="en-US" altLang="zh-CN" b="0"/>
              <a:t>A</a:t>
            </a:r>
            <a:r>
              <a:rPr lang="zh-CN" altLang="en-US" b="0"/>
              <a:t>不可改为引用</a:t>
            </a:r>
            <a:r>
              <a:rPr lang="en-US" altLang="zh-CN" b="0"/>
              <a:t>B</a:t>
            </a:r>
            <a:r>
              <a:rPr lang="zh-CN" altLang="en-US" b="0"/>
              <a:t>。</a:t>
            </a:r>
          </a:p>
          <a:p>
            <a:pPr algn="just" eaLnBrk="1" hangingPunct="1">
              <a:buFont typeface="Wingdings" panose="05000000000000000000" pitchFamily="2" charset="2"/>
              <a:buNone/>
              <a:defRPr/>
            </a:pPr>
            <a:r>
              <a:rPr lang="zh-CN" altLang="en-US" b="0"/>
              <a:t>     再考虑</a:t>
            </a:r>
            <a:r>
              <a:rPr lang="en-US" altLang="zh-CN" b="0"/>
              <a:t>d3</a:t>
            </a:r>
            <a:r>
              <a:rPr lang="zh-CN" altLang="en-US" b="0"/>
              <a:t>：由</a:t>
            </a:r>
            <a:r>
              <a:rPr lang="en-US" altLang="zh-CN" b="0"/>
              <a:t>du</a:t>
            </a:r>
            <a:r>
              <a:rPr lang="zh-CN" altLang="en-US" b="0"/>
              <a:t>链信息知</a:t>
            </a:r>
            <a:r>
              <a:rPr lang="en-US" altLang="zh-CN" b="0"/>
              <a:t>A</a:t>
            </a:r>
            <a:r>
              <a:rPr lang="zh-CN" altLang="en-US" b="0"/>
              <a:t>的定值点</a:t>
            </a:r>
            <a:r>
              <a:rPr lang="en-US" altLang="zh-CN" b="0"/>
              <a:t>d3</a:t>
            </a:r>
            <a:r>
              <a:rPr lang="zh-CN" altLang="en-US" b="0"/>
              <a:t>到达</a:t>
            </a:r>
            <a:r>
              <a:rPr lang="en-US" altLang="zh-CN" b="0"/>
              <a:t>A</a:t>
            </a:r>
            <a:r>
              <a:rPr lang="zh-CN" altLang="en-US" b="0"/>
              <a:t>的引用点</a:t>
            </a:r>
            <a:r>
              <a:rPr lang="en-US" altLang="zh-CN" b="0"/>
              <a:t>d4</a:t>
            </a:r>
            <a:r>
              <a:rPr lang="zh-CN" altLang="en-US" b="0"/>
              <a:t>和</a:t>
            </a:r>
            <a:r>
              <a:rPr lang="en-US" altLang="zh-CN" b="0"/>
              <a:t>d5</a:t>
            </a:r>
            <a:r>
              <a:rPr lang="zh-CN" altLang="en-US" b="0"/>
              <a:t>，因</a:t>
            </a:r>
            <a:r>
              <a:rPr lang="en-US" altLang="zh-CN" b="0"/>
              <a:t>d4</a:t>
            </a:r>
            <a:r>
              <a:rPr lang="zh-CN" altLang="en-US" b="0"/>
              <a:t>属于基本块</a:t>
            </a:r>
            <a:r>
              <a:rPr lang="en-US" altLang="zh-CN" b="0"/>
              <a:t>B4</a:t>
            </a:r>
            <a:r>
              <a:rPr lang="zh-CN" altLang="en-US" b="0"/>
              <a:t>，</a:t>
            </a:r>
            <a:r>
              <a:rPr lang="en-US" altLang="zh-CN" b="0"/>
              <a:t>C_IN[B4] ={d3: A=C}</a:t>
            </a:r>
            <a:r>
              <a:rPr lang="zh-CN" altLang="en-US" b="0"/>
              <a:t>，</a:t>
            </a:r>
            <a:r>
              <a:rPr lang="en-US" altLang="zh-CN" b="0"/>
              <a:t>d5</a:t>
            </a:r>
            <a:r>
              <a:rPr lang="zh-CN" altLang="en-US" b="0"/>
              <a:t>属于基本块</a:t>
            </a:r>
            <a:r>
              <a:rPr lang="en-US" altLang="zh-CN" b="0"/>
              <a:t>B5</a:t>
            </a:r>
            <a:r>
              <a:rPr lang="zh-CN" altLang="en-US" b="0"/>
              <a:t>，</a:t>
            </a:r>
            <a:r>
              <a:rPr lang="en-US" altLang="zh-CN" b="0"/>
              <a:t>C_IN[B5] =φ</a:t>
            </a:r>
            <a:r>
              <a:rPr lang="zh-CN" altLang="en-US" b="0"/>
              <a:t>；所以</a:t>
            </a:r>
            <a:r>
              <a:rPr lang="en-US" altLang="zh-CN" b="0"/>
              <a:t>d3∈C_IN[B4] </a:t>
            </a:r>
            <a:r>
              <a:rPr lang="zh-CN" altLang="en-US" b="0"/>
              <a:t>而</a:t>
            </a:r>
            <a:r>
              <a:rPr lang="en-US" altLang="zh-CN" b="0"/>
              <a:t>d3C_IN[B5]</a:t>
            </a:r>
            <a:r>
              <a:rPr lang="zh-CN" altLang="en-US" b="0"/>
              <a:t>，故</a:t>
            </a:r>
            <a:r>
              <a:rPr lang="en-US" altLang="zh-CN" b="0"/>
              <a:t>d3</a:t>
            </a:r>
            <a:r>
              <a:rPr lang="zh-CN" altLang="en-US" b="0"/>
              <a:t>不可删除，</a:t>
            </a:r>
            <a:r>
              <a:rPr lang="en-US" altLang="zh-CN" b="0"/>
              <a:t>d4</a:t>
            </a:r>
            <a:r>
              <a:rPr lang="zh-CN" altLang="en-US" b="0"/>
              <a:t>和</a:t>
            </a:r>
            <a:r>
              <a:rPr lang="en-US" altLang="zh-CN" b="0"/>
              <a:t>d5</a:t>
            </a:r>
            <a:r>
              <a:rPr lang="zh-CN" altLang="en-US" b="0"/>
              <a:t>中的引用</a:t>
            </a:r>
            <a:r>
              <a:rPr lang="en-US" altLang="zh-CN" b="0"/>
              <a:t>A</a:t>
            </a:r>
            <a:r>
              <a:rPr lang="zh-CN" altLang="en-US" b="0"/>
              <a:t>不可改为引用</a:t>
            </a:r>
            <a:r>
              <a:rPr lang="en-US" altLang="zh-CN" b="0"/>
              <a:t>C</a:t>
            </a:r>
            <a:r>
              <a:rPr lang="zh-CN" altLang="en-US" b="0"/>
              <a:t>。</a:t>
            </a:r>
          </a:p>
          <a:p>
            <a:pPr algn="just" eaLnBrk="1" hangingPunct="1">
              <a:buFont typeface="Wingdings" panose="05000000000000000000" pitchFamily="2" charset="2"/>
              <a:buNone/>
              <a:defRPr/>
            </a:pPr>
            <a:r>
              <a:rPr lang="zh-CN" altLang="en-US" b="0"/>
              <a:t>     也即，以上复写都不可进行复写传播。</a:t>
            </a:r>
          </a:p>
        </p:txBody>
      </p:sp>
    </p:spTree>
  </p:cSld>
  <p:clrMapOvr>
    <a:masterClrMapping/>
  </p:clrMapOvr>
  <p:transition>
    <p:random/>
  </p:transition>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E68E84D3-4E9E-850A-D0F9-BB7E0209B032}"/>
              </a:ext>
            </a:extLst>
          </p:cNvPr>
          <p:cNvSpPr>
            <a:spLocks noGrp="1" noChangeArrowheads="1"/>
          </p:cNvSpPr>
          <p:nvPr>
            <p:ph type="title"/>
          </p:nvPr>
        </p:nvSpPr>
        <p:spPr/>
        <p:txBody>
          <a:bodyPr/>
          <a:lstStyle/>
          <a:p>
            <a:pPr eaLnBrk="1" hangingPunct="1"/>
            <a:endParaRPr lang="zh-CN" altLang="zh-CN"/>
          </a:p>
        </p:txBody>
      </p:sp>
      <p:sp>
        <p:nvSpPr>
          <p:cNvPr id="1181699" name="Rectangle 3">
            <a:extLst>
              <a:ext uri="{FF2B5EF4-FFF2-40B4-BE49-F238E27FC236}">
                <a16:creationId xmlns:a16="http://schemas.microsoft.com/office/drawing/2014/main" id="{C4D0C024-5270-6DD0-6226-78FEF45A7636}"/>
              </a:ext>
            </a:extLst>
          </p:cNvPr>
          <p:cNvSpPr>
            <a:spLocks noGrp="1" noChangeArrowheads="1"/>
          </p:cNvSpPr>
          <p:nvPr>
            <p:ph type="body" idx="1"/>
          </p:nvPr>
        </p:nvSpPr>
        <p:spPr/>
        <p:txBody>
          <a:bodyPr/>
          <a:lstStyle/>
          <a:p>
            <a:pPr algn="just" eaLnBrk="1" hangingPunct="1">
              <a:buFont typeface="Wingdings" panose="05000000000000000000" pitchFamily="2" charset="2"/>
              <a:buNone/>
              <a:defRPr/>
            </a:pPr>
            <a:r>
              <a:rPr lang="en-US" altLang="zh-CN" b="0"/>
              <a:t>            </a:t>
            </a:r>
            <a:r>
              <a:rPr lang="zh-CN" altLang="en-US" b="0"/>
              <a:t>最后，需要指出的是，活跃变量与</a:t>
            </a:r>
            <a:r>
              <a:rPr lang="en-US" altLang="zh-CN" b="0"/>
              <a:t>du</a:t>
            </a:r>
            <a:r>
              <a:rPr lang="zh-CN" altLang="en-US" b="0"/>
              <a:t>链信息不仅可用于代码优化中的删除程序中无用赋值（包括无用的递归赋值）、代码外提，而且也可以在代码生成中用于寄存器分配。此外，活跃变量与</a:t>
            </a:r>
            <a:r>
              <a:rPr lang="en-US" altLang="zh-CN" b="0"/>
              <a:t>du</a:t>
            </a:r>
            <a:r>
              <a:rPr lang="zh-CN" altLang="en-US" b="0"/>
              <a:t>链信息还可用在软件测试中，查找程序错误、追踪程序变量的出错地点以及错误影响范围等。</a:t>
            </a:r>
          </a:p>
        </p:txBody>
      </p:sp>
    </p:spTree>
  </p:cSld>
  <p:clrMapOvr>
    <a:masterClrMapping/>
  </p:clrMapOvr>
  <p:transition>
    <p:random/>
  </p:transition>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4">
            <a:extLst>
              <a:ext uri="{FF2B5EF4-FFF2-40B4-BE49-F238E27FC236}">
                <a16:creationId xmlns:a16="http://schemas.microsoft.com/office/drawing/2014/main" id="{992ED89A-74F6-5686-F1DF-2026064F5977}"/>
              </a:ext>
            </a:extLst>
          </p:cNvPr>
          <p:cNvSpPr txBox="1">
            <a:spLocks noChangeArrowheads="1"/>
          </p:cNvSpPr>
          <p:nvPr/>
        </p:nvSpPr>
        <p:spPr bwMode="auto">
          <a:xfrm>
            <a:off x="198438" y="404813"/>
            <a:ext cx="8766175" cy="532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pPr>
            <a:r>
              <a:rPr lang="en-US" altLang="zh-CN" sz="3200" b="1">
                <a:ea typeface="方正宋黑简体" pitchFamily="65" charset="-122"/>
              </a:rPr>
              <a:t>5.4  </a:t>
            </a:r>
            <a:r>
              <a:rPr lang="zh-CN" altLang="en-US" sz="3200" b="1">
                <a:ea typeface="方正宋黑简体" pitchFamily="65" charset="-122"/>
              </a:rPr>
              <a:t>代码优化示例</a:t>
            </a:r>
          </a:p>
          <a:p>
            <a:pPr algn="just" eaLnBrk="1" hangingPunct="1">
              <a:lnSpc>
                <a:spcPct val="130000"/>
              </a:lnSpc>
            </a:pPr>
            <a:r>
              <a:rPr lang="zh-CN" altLang="en-US"/>
              <a:t>　　我们通过一个高级语言程序的例子来了解代码优化的全过程。下面是一个用</a:t>
            </a:r>
            <a:r>
              <a:rPr lang="en-US" altLang="zh-CN"/>
              <a:t>C</a:t>
            </a:r>
            <a:r>
              <a:rPr lang="zh-CN" altLang="en-US"/>
              <a:t>语言编写的快速排序子程序：</a:t>
            </a:r>
          </a:p>
          <a:p>
            <a:pPr lvl="2" eaLnBrk="1" hangingPunct="1"/>
            <a:endParaRPr lang="zh-CN" altLang="en-US"/>
          </a:p>
          <a:p>
            <a:pPr lvl="2" eaLnBrk="1" hangingPunct="1"/>
            <a:r>
              <a:rPr lang="en-US" altLang="zh-CN"/>
              <a:t>void quicksort( m, n )</a:t>
            </a:r>
          </a:p>
          <a:p>
            <a:pPr lvl="2" eaLnBrk="1" hangingPunct="1"/>
            <a:r>
              <a:rPr lang="en-US" altLang="zh-CN"/>
              <a:t>{</a:t>
            </a:r>
          </a:p>
          <a:p>
            <a:pPr lvl="2" eaLnBrk="1" hangingPunct="1"/>
            <a:r>
              <a:rPr lang="en-US" altLang="zh-CN"/>
              <a:t>        int i, j;</a:t>
            </a:r>
          </a:p>
          <a:p>
            <a:pPr lvl="2" eaLnBrk="1" hangingPunct="1"/>
            <a:r>
              <a:rPr lang="en-US" altLang="zh-CN"/>
              <a:t>        int v, x;</a:t>
            </a:r>
          </a:p>
          <a:p>
            <a:pPr lvl="2" eaLnBrk="1" hangingPunct="1"/>
            <a:r>
              <a:rPr lang="en-US" altLang="zh-CN"/>
              <a:t>        if( n&lt;=m ) return;</a:t>
            </a:r>
          </a:p>
          <a:p>
            <a:pPr lvl="2" eaLnBrk="1" hangingPunct="1"/>
            <a:r>
              <a:rPr lang="en-US" altLang="zh-CN"/>
              <a:t>                    //fragment begins here</a:t>
            </a:r>
          </a:p>
          <a:p>
            <a:pPr lvl="2" eaLnBrk="1" hangingPunct="1"/>
            <a:r>
              <a:rPr lang="en-US" altLang="zh-CN"/>
              <a:t>        i=m−1;</a:t>
            </a:r>
            <a:endParaRPr lang="pt-BR" altLang="zh-CN"/>
          </a:p>
          <a:p>
            <a:pPr lvl="2" eaLnBrk="1" hangingPunct="1"/>
            <a:r>
              <a:rPr lang="pt-BR" altLang="zh-CN"/>
              <a:t>        j=n;</a:t>
            </a:r>
          </a:p>
          <a:p>
            <a:pPr lvl="2" eaLnBrk="1" hangingPunct="1"/>
            <a:r>
              <a:rPr lang="pt-BR" altLang="zh-CN"/>
              <a:t>       v=a[n];</a:t>
            </a:r>
            <a:endParaRPr lang="en-US" altLang="zh-CN"/>
          </a:p>
        </p:txBody>
      </p:sp>
    </p:spTree>
  </p:cSld>
  <p:clrMapOvr>
    <a:masterClrMapping/>
  </p:clrMapOvr>
  <p:transition>
    <p:random/>
  </p:transition>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4">
            <a:extLst>
              <a:ext uri="{FF2B5EF4-FFF2-40B4-BE49-F238E27FC236}">
                <a16:creationId xmlns:a16="http://schemas.microsoft.com/office/drawing/2014/main" id="{C52D4E97-540A-3E20-C7B8-EAD3115A6A35}"/>
              </a:ext>
            </a:extLst>
          </p:cNvPr>
          <p:cNvSpPr txBox="1">
            <a:spLocks noChangeArrowheads="1"/>
          </p:cNvSpPr>
          <p:nvPr/>
        </p:nvSpPr>
        <p:spPr bwMode="auto">
          <a:xfrm>
            <a:off x="231775" y="1328738"/>
            <a:ext cx="87376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eaLnBrk="1" hangingPunct="1">
              <a:lnSpc>
                <a:spcPct val="140000"/>
              </a:lnSpc>
            </a:pPr>
            <a:r>
              <a:rPr lang="pt-BR" altLang="zh-CN"/>
              <a:t>while( 1 )</a:t>
            </a:r>
            <a:endParaRPr lang="en-US" altLang="zh-CN"/>
          </a:p>
          <a:p>
            <a:pPr lvl="2" eaLnBrk="1" hangingPunct="1">
              <a:lnSpc>
                <a:spcPct val="140000"/>
              </a:lnSpc>
            </a:pPr>
            <a:r>
              <a:rPr lang="en-US" altLang="zh-CN"/>
              <a:t>{</a:t>
            </a:r>
          </a:p>
          <a:p>
            <a:pPr lvl="2" eaLnBrk="1" hangingPunct="1">
              <a:lnSpc>
                <a:spcPct val="140000"/>
              </a:lnSpc>
            </a:pPr>
            <a:r>
              <a:rPr lang="en-US" altLang="zh-CN"/>
              <a:t>           do i=i+1; while( a[i] &lt;v );</a:t>
            </a:r>
          </a:p>
          <a:p>
            <a:pPr lvl="2" eaLnBrk="1" hangingPunct="1">
              <a:lnSpc>
                <a:spcPct val="140000"/>
              </a:lnSpc>
            </a:pPr>
            <a:r>
              <a:rPr lang="en-US" altLang="zh-CN"/>
              <a:t>           do j=j−1; while( a[j] &gt;v );</a:t>
            </a:r>
          </a:p>
          <a:p>
            <a:pPr lvl="2" eaLnBrk="1" hangingPunct="1">
              <a:lnSpc>
                <a:spcPct val="140000"/>
              </a:lnSpc>
            </a:pPr>
            <a:r>
              <a:rPr lang="en-US" altLang="zh-CN"/>
              <a:t>          if( i&gt;=j ) break;</a:t>
            </a:r>
            <a:endParaRPr lang="pt-BR" altLang="zh-CN"/>
          </a:p>
          <a:p>
            <a:pPr lvl="2" eaLnBrk="1" hangingPunct="1">
              <a:lnSpc>
                <a:spcPct val="140000"/>
              </a:lnSpc>
            </a:pPr>
            <a:r>
              <a:rPr lang="pt-BR" altLang="zh-CN"/>
              <a:t>          x=a[i];</a:t>
            </a:r>
          </a:p>
          <a:p>
            <a:pPr lvl="2" eaLnBrk="1" hangingPunct="1">
              <a:lnSpc>
                <a:spcPct val="140000"/>
              </a:lnSpc>
            </a:pPr>
            <a:r>
              <a:rPr lang="pt-BR" altLang="zh-CN"/>
              <a:t>          a[i] =a[j];</a:t>
            </a:r>
          </a:p>
          <a:p>
            <a:pPr lvl="2" eaLnBrk="1" hangingPunct="1">
              <a:lnSpc>
                <a:spcPct val="140000"/>
              </a:lnSpc>
            </a:pPr>
            <a:r>
              <a:rPr lang="pt-BR" altLang="zh-CN"/>
              <a:t>          a[j] =x;</a:t>
            </a:r>
          </a:p>
          <a:p>
            <a:pPr lvl="2" eaLnBrk="1" hangingPunct="1">
              <a:lnSpc>
                <a:spcPct val="140000"/>
              </a:lnSpc>
            </a:pPr>
            <a:r>
              <a:rPr lang="pt-BR" altLang="zh-CN"/>
              <a:t>}</a:t>
            </a:r>
            <a:endParaRPr lang="en-US" altLang="zh-CN"/>
          </a:p>
        </p:txBody>
      </p:sp>
    </p:spTree>
  </p:cSld>
  <p:clrMapOvr>
    <a:masterClrMapping/>
  </p:clrMapOvr>
  <p:transition>
    <p:random/>
  </p:transition>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4">
            <a:extLst>
              <a:ext uri="{FF2B5EF4-FFF2-40B4-BE49-F238E27FC236}">
                <a16:creationId xmlns:a16="http://schemas.microsoft.com/office/drawing/2014/main" id="{A6E402BA-94BE-FBFF-6BAA-50D6B86AFB02}"/>
              </a:ext>
            </a:extLst>
          </p:cNvPr>
          <p:cNvSpPr txBox="1">
            <a:spLocks noChangeArrowheads="1"/>
          </p:cNvSpPr>
          <p:nvPr/>
        </p:nvSpPr>
        <p:spPr bwMode="auto">
          <a:xfrm>
            <a:off x="95250" y="476250"/>
            <a:ext cx="8940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3" eaLnBrk="1" hangingPunct="1">
              <a:lnSpc>
                <a:spcPct val="140000"/>
              </a:lnSpc>
            </a:pPr>
            <a:r>
              <a:rPr lang="pt-BR" altLang="zh-CN"/>
              <a:t>             x=a[i];</a:t>
            </a:r>
          </a:p>
          <a:p>
            <a:pPr lvl="3" eaLnBrk="1" hangingPunct="1">
              <a:lnSpc>
                <a:spcPct val="140000"/>
              </a:lnSpc>
            </a:pPr>
            <a:r>
              <a:rPr lang="pt-BR" altLang="zh-CN"/>
              <a:t>             a[i] =a[n];</a:t>
            </a:r>
          </a:p>
          <a:p>
            <a:pPr lvl="3" eaLnBrk="1" hangingPunct="1">
              <a:lnSpc>
                <a:spcPct val="140000"/>
              </a:lnSpc>
            </a:pPr>
            <a:r>
              <a:rPr lang="pt-BR" altLang="zh-CN"/>
              <a:t>             a[n] =x;</a:t>
            </a:r>
            <a:endParaRPr lang="en-US" altLang="zh-CN"/>
          </a:p>
          <a:p>
            <a:pPr lvl="3" eaLnBrk="1" hangingPunct="1">
              <a:lnSpc>
                <a:spcPct val="140000"/>
              </a:lnSpc>
            </a:pPr>
            <a:r>
              <a:rPr lang="en-US" altLang="zh-CN"/>
              <a:t>              //fragment ends here</a:t>
            </a:r>
          </a:p>
          <a:p>
            <a:pPr lvl="3" eaLnBrk="1" hangingPunct="1">
              <a:lnSpc>
                <a:spcPct val="140000"/>
              </a:lnSpc>
            </a:pPr>
            <a:r>
              <a:rPr lang="en-US" altLang="zh-CN"/>
              <a:t>             quicksort( m, j );</a:t>
            </a:r>
          </a:p>
          <a:p>
            <a:pPr lvl="3" eaLnBrk="1" hangingPunct="1">
              <a:lnSpc>
                <a:spcPct val="140000"/>
              </a:lnSpc>
            </a:pPr>
            <a:r>
              <a:rPr lang="en-US" altLang="zh-CN"/>
              <a:t>             quicksort( i+1, n );</a:t>
            </a:r>
          </a:p>
          <a:p>
            <a:pPr lvl="3" eaLnBrk="1" hangingPunct="1">
              <a:lnSpc>
                <a:spcPct val="140000"/>
              </a:lnSpc>
            </a:pPr>
            <a:r>
              <a:rPr lang="en-US" altLang="zh-CN"/>
              <a:t>}</a:t>
            </a:r>
          </a:p>
          <a:p>
            <a:pPr lvl="3" eaLnBrk="1" hangingPunct="1">
              <a:lnSpc>
                <a:spcPct val="140000"/>
              </a:lnSpc>
            </a:pPr>
            <a:r>
              <a:rPr lang="zh-CN" altLang="en-US"/>
              <a:t>　　通过第四章的中间代码生成方法可以产生这个程序的中间代码。图</a:t>
            </a:r>
            <a:r>
              <a:rPr lang="en-US" altLang="zh-CN"/>
              <a:t>5–25</a:t>
            </a:r>
            <a:r>
              <a:rPr lang="zh-CN" altLang="en-US"/>
              <a:t>给出了程序中两个注解行之间的语句翻译成中间代码序列后所对应的程序流图，对图</a:t>
            </a:r>
            <a:r>
              <a:rPr lang="en-US" altLang="zh-CN"/>
              <a:t>5–25</a:t>
            </a:r>
            <a:r>
              <a:rPr lang="zh-CN" altLang="en-US"/>
              <a:t>程序流图的代码优化叙述如下。</a:t>
            </a:r>
          </a:p>
        </p:txBody>
      </p:sp>
    </p:spTree>
  </p:cSld>
  <p:clrMapOvr>
    <a:masterClrMapping/>
  </p:clrMapOvr>
  <p:transition>
    <p:random/>
  </p:transition>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4">
            <a:extLst>
              <a:ext uri="{FF2B5EF4-FFF2-40B4-BE49-F238E27FC236}">
                <a16:creationId xmlns:a16="http://schemas.microsoft.com/office/drawing/2014/main" id="{17FC5C97-0105-4CB0-0871-5B2C86429FC7}"/>
              </a:ext>
            </a:extLst>
          </p:cNvPr>
          <p:cNvSpPr txBox="1">
            <a:spLocks noChangeArrowheads="1"/>
          </p:cNvSpPr>
          <p:nvPr/>
        </p:nvSpPr>
        <p:spPr bwMode="auto">
          <a:xfrm>
            <a:off x="160338" y="404813"/>
            <a:ext cx="8839200" cy="645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5000"/>
              </a:lnSpc>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．删除公共子表达式</a:t>
            </a:r>
          </a:p>
          <a:p>
            <a:pPr algn="just" eaLnBrk="1" hangingPunct="1">
              <a:lnSpc>
                <a:spcPct val="145000"/>
              </a:lnSpc>
            </a:pPr>
            <a:r>
              <a:rPr lang="zh-CN" altLang="en-US"/>
              <a:t>　　在图</a:t>
            </a:r>
            <a:r>
              <a:rPr lang="en-US" altLang="zh-CN"/>
              <a:t>5–25</a:t>
            </a:r>
            <a:r>
              <a:rPr lang="zh-CN" altLang="en-US"/>
              <a:t>的</a:t>
            </a:r>
            <a:r>
              <a:rPr lang="en-US" altLang="zh-CN"/>
              <a:t>B</a:t>
            </a:r>
            <a:r>
              <a:rPr lang="en-US" altLang="zh-CN" baseline="-30000"/>
              <a:t>5</a:t>
            </a:r>
            <a:r>
              <a:rPr lang="zh-CN" altLang="en-US"/>
              <a:t>中分别把公共子表达式</a:t>
            </a:r>
            <a:r>
              <a:rPr lang="en-US" altLang="zh-CN"/>
              <a:t>4*i</a:t>
            </a:r>
            <a:r>
              <a:rPr lang="zh-CN" altLang="en-US"/>
              <a:t>和</a:t>
            </a:r>
            <a:r>
              <a:rPr lang="en-US" altLang="zh-CN"/>
              <a:t>4*j</a:t>
            </a:r>
            <a:r>
              <a:rPr lang="zh-CN" altLang="en-US"/>
              <a:t>的值赋给</a:t>
            </a:r>
            <a:r>
              <a:rPr lang="en-US" altLang="zh-CN"/>
              <a:t>T</a:t>
            </a:r>
            <a:r>
              <a:rPr lang="en-US" altLang="zh-CN" baseline="-30000"/>
              <a:t>7</a:t>
            </a:r>
            <a:r>
              <a:rPr lang="zh-CN" altLang="en-US"/>
              <a:t>和</a:t>
            </a:r>
            <a:r>
              <a:rPr lang="en-US" altLang="zh-CN"/>
              <a:t>T</a:t>
            </a:r>
            <a:r>
              <a:rPr lang="en-US" altLang="zh-CN" baseline="-30000"/>
              <a:t>10</a:t>
            </a:r>
            <a:r>
              <a:rPr lang="zh-CN" altLang="en-US"/>
              <a:t>，因此这种重复计算可以消除，即</a:t>
            </a:r>
            <a:r>
              <a:rPr lang="en-US" altLang="zh-CN"/>
              <a:t>B</a:t>
            </a:r>
            <a:r>
              <a:rPr lang="en-US" altLang="zh-CN" baseline="-30000"/>
              <a:t>5</a:t>
            </a:r>
            <a:r>
              <a:rPr lang="zh-CN" altLang="en-US"/>
              <a:t>中的代码变换成：</a:t>
            </a:r>
          </a:p>
          <a:p>
            <a:pPr algn="just" eaLnBrk="1" hangingPunct="1">
              <a:lnSpc>
                <a:spcPct val="145000"/>
              </a:lnSpc>
            </a:pPr>
            <a:r>
              <a:rPr lang="zh-CN" altLang="en-US"/>
              <a:t>	</a:t>
            </a:r>
            <a:r>
              <a:rPr lang="en-US" altLang="zh-CN"/>
              <a:t>B</a:t>
            </a:r>
            <a:r>
              <a:rPr lang="en-US" altLang="zh-CN" baseline="-30000"/>
              <a:t>5</a:t>
            </a:r>
            <a:r>
              <a:rPr lang="en-US" altLang="zh-CN"/>
              <a:t>:  	T</a:t>
            </a:r>
            <a:r>
              <a:rPr lang="en-US" altLang="zh-CN" baseline="-30000"/>
              <a:t>6</a:t>
            </a:r>
            <a:r>
              <a:rPr lang="en-US" altLang="zh-CN"/>
              <a:t>=4*i</a:t>
            </a:r>
          </a:p>
          <a:p>
            <a:pPr algn="just" eaLnBrk="1" hangingPunct="1">
              <a:lnSpc>
                <a:spcPct val="145000"/>
              </a:lnSpc>
            </a:pPr>
            <a:r>
              <a:rPr lang="en-US" altLang="zh-CN"/>
              <a:t>    		 x=a[T</a:t>
            </a:r>
            <a:r>
              <a:rPr lang="en-US" altLang="zh-CN" baseline="-30000"/>
              <a:t>6</a:t>
            </a:r>
            <a:r>
              <a:rPr lang="en-US" altLang="zh-CN"/>
              <a:t>]</a:t>
            </a:r>
          </a:p>
          <a:p>
            <a:pPr algn="just" eaLnBrk="1" hangingPunct="1">
              <a:lnSpc>
                <a:spcPct val="145000"/>
              </a:lnSpc>
            </a:pPr>
            <a:r>
              <a:rPr lang="en-US" altLang="zh-CN"/>
              <a:t>     		T</a:t>
            </a:r>
            <a:r>
              <a:rPr lang="en-US" altLang="zh-CN" baseline="-30000"/>
              <a:t>7</a:t>
            </a:r>
            <a:r>
              <a:rPr lang="en-US" altLang="zh-CN"/>
              <a:t>=T</a:t>
            </a:r>
            <a:r>
              <a:rPr lang="en-US" altLang="zh-CN" baseline="-30000"/>
              <a:t>6</a:t>
            </a:r>
            <a:endParaRPr lang="en-US" altLang="zh-CN"/>
          </a:p>
          <a:p>
            <a:pPr algn="just" eaLnBrk="1" hangingPunct="1">
              <a:lnSpc>
                <a:spcPct val="145000"/>
              </a:lnSpc>
            </a:pPr>
            <a:r>
              <a:rPr lang="en-US" altLang="zh-CN"/>
              <a:t>     		T</a:t>
            </a:r>
            <a:r>
              <a:rPr lang="en-US" altLang="zh-CN" baseline="-30000"/>
              <a:t>8</a:t>
            </a:r>
            <a:r>
              <a:rPr lang="en-US" altLang="zh-CN"/>
              <a:t>=4*j</a:t>
            </a:r>
          </a:p>
          <a:p>
            <a:pPr algn="just" eaLnBrk="1" hangingPunct="1">
              <a:lnSpc>
                <a:spcPct val="145000"/>
              </a:lnSpc>
            </a:pPr>
            <a:r>
              <a:rPr lang="en-US" altLang="zh-CN"/>
              <a:t>     		T</a:t>
            </a:r>
            <a:r>
              <a:rPr lang="en-US" altLang="zh-CN" baseline="-30000"/>
              <a:t>9</a:t>
            </a:r>
            <a:r>
              <a:rPr lang="en-US" altLang="zh-CN"/>
              <a:t>=a[T</a:t>
            </a:r>
            <a:r>
              <a:rPr lang="en-US" altLang="zh-CN" baseline="-30000"/>
              <a:t>8</a:t>
            </a:r>
            <a:r>
              <a:rPr lang="en-US" altLang="zh-CN"/>
              <a:t>]</a:t>
            </a:r>
          </a:p>
          <a:p>
            <a:pPr algn="just" eaLnBrk="1" hangingPunct="1">
              <a:lnSpc>
                <a:spcPct val="145000"/>
              </a:lnSpc>
            </a:pPr>
            <a:r>
              <a:rPr lang="en-US" altLang="zh-CN"/>
              <a:t>     		a[T</a:t>
            </a:r>
            <a:r>
              <a:rPr lang="en-US" altLang="zh-CN" baseline="-30000"/>
              <a:t>7</a:t>
            </a:r>
            <a:r>
              <a:rPr lang="en-US" altLang="zh-CN"/>
              <a:t>]=T</a:t>
            </a:r>
            <a:r>
              <a:rPr lang="en-US" altLang="zh-CN" baseline="-30000"/>
              <a:t>9</a:t>
            </a:r>
            <a:endParaRPr lang="en-US" altLang="zh-CN"/>
          </a:p>
          <a:p>
            <a:pPr algn="just" eaLnBrk="1" hangingPunct="1">
              <a:lnSpc>
                <a:spcPct val="145000"/>
              </a:lnSpc>
            </a:pPr>
            <a:r>
              <a:rPr lang="en-US" altLang="zh-CN"/>
              <a:t>     		T</a:t>
            </a:r>
            <a:r>
              <a:rPr lang="en-US" altLang="zh-CN" baseline="-30000"/>
              <a:t>10</a:t>
            </a:r>
            <a:r>
              <a:rPr lang="en-US" altLang="zh-CN"/>
              <a:t>=T</a:t>
            </a:r>
            <a:r>
              <a:rPr lang="en-US" altLang="zh-CN" baseline="-30000"/>
              <a:t>8</a:t>
            </a:r>
            <a:endParaRPr lang="en-US" altLang="zh-CN"/>
          </a:p>
          <a:p>
            <a:pPr algn="just" eaLnBrk="1" hangingPunct="1">
              <a:lnSpc>
                <a:spcPct val="145000"/>
              </a:lnSpc>
            </a:pPr>
            <a:r>
              <a:rPr lang="en-US" altLang="zh-CN"/>
              <a:t>     		a[T</a:t>
            </a:r>
            <a:r>
              <a:rPr lang="en-US" altLang="zh-CN" baseline="-30000"/>
              <a:t>10</a:t>
            </a:r>
            <a:r>
              <a:rPr lang="en-US" altLang="zh-CN"/>
              <a:t>]=x</a:t>
            </a:r>
          </a:p>
          <a:p>
            <a:pPr algn="just" eaLnBrk="1" hangingPunct="1">
              <a:lnSpc>
                <a:spcPct val="145000"/>
              </a:lnSpc>
            </a:pPr>
            <a:r>
              <a:rPr lang="en-US" altLang="zh-CN"/>
              <a:t>     		goto B</a:t>
            </a:r>
            <a:r>
              <a:rPr lang="en-US" altLang="zh-CN" baseline="-30000"/>
              <a:t>2</a:t>
            </a:r>
            <a:endParaRPr lang="en-US" altLang="zh-CN"/>
          </a:p>
        </p:txBody>
      </p:sp>
    </p:spTree>
  </p:cSld>
  <p:clrMapOvr>
    <a:masterClrMapping/>
  </p:clrMapOvr>
  <p:transition>
    <p:random/>
  </p:transition>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4">
            <a:extLst>
              <a:ext uri="{FF2B5EF4-FFF2-40B4-BE49-F238E27FC236}">
                <a16:creationId xmlns:a16="http://schemas.microsoft.com/office/drawing/2014/main" id="{BA6F54DD-ED50-6249-F1BD-890FA4D43B98}"/>
              </a:ext>
            </a:extLst>
          </p:cNvPr>
          <p:cNvSpPr txBox="1">
            <a:spLocks noChangeArrowheads="1"/>
          </p:cNvSpPr>
          <p:nvPr/>
        </p:nvSpPr>
        <p:spPr bwMode="auto">
          <a:xfrm>
            <a:off x="2438400" y="635635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5–25  </a:t>
            </a:r>
            <a:r>
              <a:rPr lang="zh-CN" altLang="en-US">
                <a:latin typeface="宋体" panose="02010600030101010101" pitchFamily="2" charset="-122"/>
              </a:rPr>
              <a:t>程序流图</a:t>
            </a:r>
            <a:r>
              <a:rPr lang="zh-CN" altLang="en-US"/>
              <a:t> </a:t>
            </a:r>
          </a:p>
        </p:txBody>
      </p:sp>
      <p:pic>
        <p:nvPicPr>
          <p:cNvPr id="154627" name="Picture 5" descr="5-21">
            <a:extLst>
              <a:ext uri="{FF2B5EF4-FFF2-40B4-BE49-F238E27FC236}">
                <a16:creationId xmlns:a16="http://schemas.microsoft.com/office/drawing/2014/main" id="{DEACADE4-3454-1E3A-9277-54D2439BD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4450"/>
            <a:ext cx="3400425"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4">
            <a:extLst>
              <a:ext uri="{FF2B5EF4-FFF2-40B4-BE49-F238E27FC236}">
                <a16:creationId xmlns:a16="http://schemas.microsoft.com/office/drawing/2014/main" id="{50FA0DB6-4099-2860-B738-490519DB2214}"/>
              </a:ext>
            </a:extLst>
          </p:cNvPr>
          <p:cNvSpPr txBox="1">
            <a:spLocks noChangeArrowheads="1"/>
          </p:cNvSpPr>
          <p:nvPr/>
        </p:nvSpPr>
        <p:spPr bwMode="auto">
          <a:xfrm>
            <a:off x="217488" y="550863"/>
            <a:ext cx="87090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对</a:t>
            </a:r>
            <a:r>
              <a:rPr lang="en-US" altLang="zh-CN"/>
              <a:t>B</a:t>
            </a:r>
            <a:r>
              <a:rPr lang="en-US" altLang="zh-CN" baseline="-30000"/>
              <a:t>5</a:t>
            </a:r>
            <a:r>
              <a:rPr lang="zh-CN" altLang="en-US"/>
              <a:t>删除了公共子表达式后，仍然要计算</a:t>
            </a:r>
            <a:r>
              <a:rPr lang="en-US" altLang="zh-CN"/>
              <a:t>4*i</a:t>
            </a:r>
            <a:r>
              <a:rPr lang="zh-CN" altLang="en-US"/>
              <a:t>和</a:t>
            </a:r>
            <a:r>
              <a:rPr lang="en-US" altLang="zh-CN"/>
              <a:t>4*j </a:t>
            </a:r>
            <a:r>
              <a:rPr lang="zh-CN" altLang="en-US"/>
              <a:t>，我们还可以在更大范围内来考虑删除公共子表达式的问题，即利用</a:t>
            </a:r>
            <a:r>
              <a:rPr lang="en-US" altLang="zh-CN"/>
              <a:t>B</a:t>
            </a:r>
            <a:r>
              <a:rPr lang="en-US" altLang="zh-CN" baseline="-30000"/>
              <a:t>3</a:t>
            </a:r>
            <a:r>
              <a:rPr lang="zh-CN" altLang="en-US"/>
              <a:t>中的四元式</a:t>
            </a:r>
            <a:r>
              <a:rPr lang="en-US" altLang="zh-CN"/>
              <a:t>T</a:t>
            </a:r>
            <a:r>
              <a:rPr lang="en-US" altLang="zh-CN" baseline="-30000"/>
              <a:t>4</a:t>
            </a:r>
            <a:r>
              <a:rPr lang="en-US" altLang="zh-CN"/>
              <a:t>= 4*j</a:t>
            </a:r>
            <a:r>
              <a:rPr lang="zh-CN" altLang="en-US"/>
              <a:t>可以把</a:t>
            </a:r>
            <a:r>
              <a:rPr lang="en-US" altLang="zh-CN"/>
              <a:t>B</a:t>
            </a:r>
            <a:r>
              <a:rPr lang="en-US" altLang="zh-CN" baseline="-30000"/>
              <a:t>5</a:t>
            </a:r>
            <a:r>
              <a:rPr lang="zh-CN" altLang="en-US"/>
              <a:t>中的代码</a:t>
            </a:r>
            <a:r>
              <a:rPr lang="en-US" altLang="zh-CN"/>
              <a:t>T</a:t>
            </a:r>
            <a:r>
              <a:rPr lang="en-US" altLang="zh-CN" baseline="-30000"/>
              <a:t>8</a:t>
            </a:r>
            <a:r>
              <a:rPr lang="en-US" altLang="zh-CN"/>
              <a:t>= 4*j</a:t>
            </a:r>
            <a:r>
              <a:rPr lang="zh-CN" altLang="en-US"/>
              <a:t>替换为</a:t>
            </a:r>
            <a:r>
              <a:rPr lang="en-US" altLang="zh-CN"/>
              <a:t>T</a:t>
            </a:r>
            <a:r>
              <a:rPr lang="en-US" altLang="zh-CN" baseline="-30000"/>
              <a:t>8</a:t>
            </a:r>
            <a:r>
              <a:rPr lang="en-US" altLang="zh-CN"/>
              <a:t>= T</a:t>
            </a:r>
            <a:r>
              <a:rPr lang="en-US" altLang="zh-CN" baseline="-30000"/>
              <a:t>4</a:t>
            </a:r>
            <a:r>
              <a:rPr lang="zh-CN" altLang="en-US"/>
              <a:t>。</a:t>
            </a:r>
          </a:p>
          <a:p>
            <a:pPr algn="just" eaLnBrk="1" hangingPunct="1">
              <a:lnSpc>
                <a:spcPct val="140000"/>
              </a:lnSpc>
              <a:spcBef>
                <a:spcPct val="50000"/>
              </a:spcBef>
            </a:pPr>
            <a:r>
              <a:rPr lang="zh-CN" altLang="en-US"/>
              <a:t>　　同样，利用</a:t>
            </a:r>
            <a:r>
              <a:rPr lang="en-US" altLang="zh-CN"/>
              <a:t>B</a:t>
            </a:r>
            <a:r>
              <a:rPr lang="en-US" altLang="zh-CN" baseline="-30000"/>
              <a:t>2</a:t>
            </a:r>
            <a:r>
              <a:rPr lang="zh-CN" altLang="en-US"/>
              <a:t>中的赋值句</a:t>
            </a:r>
            <a:r>
              <a:rPr lang="en-US" altLang="zh-CN"/>
              <a:t>T</a:t>
            </a:r>
            <a:r>
              <a:rPr lang="en-US" altLang="zh-CN" baseline="-30000"/>
              <a:t>2</a:t>
            </a:r>
            <a:r>
              <a:rPr lang="en-US" altLang="zh-CN"/>
              <a:t>= 4*i</a:t>
            </a:r>
            <a:r>
              <a:rPr lang="zh-CN" altLang="en-US"/>
              <a:t>可以把</a:t>
            </a:r>
            <a:r>
              <a:rPr lang="en-US" altLang="zh-CN"/>
              <a:t>B</a:t>
            </a:r>
            <a:r>
              <a:rPr lang="en-US" altLang="zh-CN" baseline="-30000"/>
              <a:t>5</a:t>
            </a:r>
            <a:r>
              <a:rPr lang="zh-CN" altLang="en-US"/>
              <a:t>中的代码</a:t>
            </a:r>
            <a:r>
              <a:rPr lang="en-US" altLang="zh-CN"/>
              <a:t>T</a:t>
            </a:r>
            <a:r>
              <a:rPr lang="en-US" altLang="zh-CN" baseline="-30000"/>
              <a:t>6</a:t>
            </a:r>
            <a:r>
              <a:rPr lang="en-US" altLang="zh-CN"/>
              <a:t>= 4*i</a:t>
            </a:r>
            <a:r>
              <a:rPr lang="zh-CN" altLang="en-US"/>
              <a:t>替换为</a:t>
            </a:r>
            <a:r>
              <a:rPr lang="en-US" altLang="zh-CN"/>
              <a:t>T</a:t>
            </a:r>
            <a:r>
              <a:rPr lang="en-US" altLang="zh-CN" baseline="-30000"/>
              <a:t>6</a:t>
            </a:r>
            <a:r>
              <a:rPr lang="en-US" altLang="zh-CN"/>
              <a:t>=T</a:t>
            </a:r>
            <a:r>
              <a:rPr lang="en-US" altLang="zh-CN" baseline="-30000"/>
              <a:t>2</a:t>
            </a:r>
            <a:r>
              <a:rPr lang="zh-CN" altLang="en-US"/>
              <a:t>。</a:t>
            </a:r>
          </a:p>
          <a:p>
            <a:pPr algn="just" eaLnBrk="1" hangingPunct="1">
              <a:lnSpc>
                <a:spcPct val="140000"/>
              </a:lnSpc>
              <a:spcBef>
                <a:spcPct val="50000"/>
              </a:spcBef>
            </a:pPr>
            <a:r>
              <a:rPr lang="zh-CN" altLang="en-US"/>
              <a:t>　　对于</a:t>
            </a:r>
            <a:r>
              <a:rPr lang="en-US" altLang="zh-CN"/>
              <a:t>B</a:t>
            </a:r>
            <a:r>
              <a:rPr lang="en-US" altLang="zh-CN" baseline="-30000"/>
              <a:t>6</a:t>
            </a:r>
            <a:r>
              <a:rPr lang="zh-CN" altLang="en-US"/>
              <a:t>也可以同样考虑，最后，删除公共子表达式后的程序流图如图</a:t>
            </a:r>
            <a:r>
              <a:rPr lang="en-US" altLang="zh-CN"/>
              <a:t>5–26</a:t>
            </a:r>
            <a:r>
              <a:rPr lang="zh-CN" altLang="en-US"/>
              <a:t>所示。</a:t>
            </a:r>
          </a:p>
        </p:txBody>
      </p:sp>
    </p:spTree>
  </p:cSld>
  <p:clrMapOvr>
    <a:masterClrMapping/>
  </p:clrMapOvr>
  <p:transition>
    <p:random/>
  </p:transition>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4">
            <a:extLst>
              <a:ext uri="{FF2B5EF4-FFF2-40B4-BE49-F238E27FC236}">
                <a16:creationId xmlns:a16="http://schemas.microsoft.com/office/drawing/2014/main" id="{ADEEE392-9D66-C3EB-2936-4BC79638439F}"/>
              </a:ext>
            </a:extLst>
          </p:cNvPr>
          <p:cNvSpPr txBox="1">
            <a:spLocks noChangeArrowheads="1"/>
          </p:cNvSpPr>
          <p:nvPr/>
        </p:nvSpPr>
        <p:spPr bwMode="auto">
          <a:xfrm>
            <a:off x="1828800" y="6356350"/>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5–26  </a:t>
            </a:r>
            <a:r>
              <a:rPr lang="zh-CN" altLang="en-US">
                <a:latin typeface="宋体" panose="02010600030101010101" pitchFamily="2" charset="-122"/>
              </a:rPr>
              <a:t>删除公共子表达式后的程序流图</a:t>
            </a:r>
            <a:r>
              <a:rPr lang="zh-CN" altLang="en-US"/>
              <a:t> </a:t>
            </a:r>
          </a:p>
        </p:txBody>
      </p:sp>
      <p:pic>
        <p:nvPicPr>
          <p:cNvPr id="156675" name="Picture 5" descr="5-22">
            <a:extLst>
              <a:ext uri="{FF2B5EF4-FFF2-40B4-BE49-F238E27FC236}">
                <a16:creationId xmlns:a16="http://schemas.microsoft.com/office/drawing/2014/main" id="{6F9B1F5E-75F0-84A6-7972-AAC293E85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44450"/>
            <a:ext cx="3495675"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a:extLst>
              <a:ext uri="{FF2B5EF4-FFF2-40B4-BE49-F238E27FC236}">
                <a16:creationId xmlns:a16="http://schemas.microsoft.com/office/drawing/2014/main" id="{25A82363-C2D0-AE51-7186-9DAE0F903F0E}"/>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58371" name="AutoShape 3">
            <a:extLst>
              <a:ext uri="{FF2B5EF4-FFF2-40B4-BE49-F238E27FC236}">
                <a16:creationId xmlns:a16="http://schemas.microsoft.com/office/drawing/2014/main" id="{D3B71304-15C7-510E-355A-1E4567188A0C}"/>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1029" name="Text Box 4">
            <a:extLst>
              <a:ext uri="{FF2B5EF4-FFF2-40B4-BE49-F238E27FC236}">
                <a16:creationId xmlns:a16="http://schemas.microsoft.com/office/drawing/2014/main" id="{786FD443-B011-FC76-562F-3CB6F0A742BC}"/>
              </a:ext>
            </a:extLst>
          </p:cNvPr>
          <p:cNvSpPr txBox="1">
            <a:spLocks noChangeArrowheads="1"/>
          </p:cNvSpPr>
          <p:nvPr/>
        </p:nvSpPr>
        <p:spPr bwMode="auto">
          <a:xfrm>
            <a:off x="457200" y="17526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u="none">
                <a:latin typeface="楷体" panose="02010609060101010101" pitchFamily="49" charset="-122"/>
                <a:ea typeface="楷体" panose="02010609060101010101" pitchFamily="49" charset="-122"/>
              </a:rPr>
              <a:t>（</a:t>
            </a:r>
            <a:r>
              <a:rPr lang="en-US" altLang="zh-CN" sz="2400" u="none">
                <a:latin typeface="楷体" panose="02010609060101010101" pitchFamily="49" charset="-122"/>
                <a:ea typeface="楷体" panose="02010609060101010101" pitchFamily="49" charset="-122"/>
              </a:rPr>
              <a:t>2</a:t>
            </a:r>
            <a:r>
              <a:rPr lang="zh-CN" altLang="en-US" sz="2400" u="none">
                <a:latin typeface="楷体" panose="02010609060101010101" pitchFamily="49" charset="-122"/>
                <a:ea typeface="楷体" panose="02010609060101010101" pitchFamily="49" charset="-122"/>
              </a:rPr>
              <a:t>）正规表达式 </a:t>
            </a:r>
            <a:r>
              <a:rPr lang="en-US" altLang="zh-CN" sz="2400" u="none">
                <a:latin typeface="楷体" panose="02010609060101010101" pitchFamily="49" charset="-122"/>
                <a:ea typeface="楷体" panose="02010609060101010101" pitchFamily="49" charset="-122"/>
              </a:rPr>
              <a:t>(</a:t>
            </a:r>
            <a:r>
              <a:rPr lang="de-DE" altLang="zh-CN" sz="2400" u="none">
                <a:latin typeface="楷体" panose="02010609060101010101" pitchFamily="49" charset="-122"/>
                <a:ea typeface="楷体" panose="02010609060101010101" pitchFamily="49" charset="-122"/>
              </a:rPr>
              <a:t> </a:t>
            </a:r>
            <a:r>
              <a:rPr lang="en-US" altLang="zh-CN" sz="2400" u="none">
                <a:latin typeface="楷体" panose="02010609060101010101" pitchFamily="49" charset="-122"/>
                <a:ea typeface="楷体" panose="02010609060101010101" pitchFamily="49" charset="-122"/>
              </a:rPr>
              <a:t>a*b*</a:t>
            </a:r>
            <a:r>
              <a:rPr lang="de-DE" altLang="zh-CN" sz="2400" u="none">
                <a:latin typeface="楷体" panose="02010609060101010101" pitchFamily="49" charset="-122"/>
                <a:ea typeface="楷体" panose="02010609060101010101" pitchFamily="49" charset="-122"/>
              </a:rPr>
              <a:t> </a:t>
            </a:r>
            <a:r>
              <a:rPr lang="en-US" altLang="zh-CN" sz="2400" u="none">
                <a:latin typeface="楷体" panose="02010609060101010101" pitchFamily="49" charset="-122"/>
                <a:ea typeface="楷体" panose="02010609060101010101" pitchFamily="49" charset="-122"/>
              </a:rPr>
              <a:t>)*</a:t>
            </a:r>
            <a:r>
              <a:rPr lang="zh-CN" altLang="en-US" sz="2400" u="none">
                <a:latin typeface="楷体" panose="02010609060101010101" pitchFamily="49" charset="-122"/>
                <a:ea typeface="楷体" panose="02010609060101010101" pitchFamily="49" charset="-122"/>
              </a:rPr>
              <a:t>对应的</a:t>
            </a:r>
            <a:r>
              <a:rPr lang="en-US" altLang="zh-CN" sz="2400" u="none">
                <a:latin typeface="楷体" panose="02010609060101010101" pitchFamily="49" charset="-122"/>
                <a:ea typeface="楷体" panose="02010609060101010101" pitchFamily="49" charset="-122"/>
              </a:rPr>
              <a:t>NFA</a:t>
            </a:r>
            <a:r>
              <a:rPr lang="zh-CN" altLang="en-US" sz="2400" u="none">
                <a:latin typeface="楷体" panose="02010609060101010101" pitchFamily="49" charset="-122"/>
                <a:ea typeface="楷体" panose="02010609060101010101" pitchFamily="49" charset="-122"/>
              </a:rPr>
              <a:t>如图所示。</a:t>
            </a:r>
            <a:r>
              <a:rPr lang="zh-CN" altLang="en-US" u="none"/>
              <a:t> </a:t>
            </a:r>
          </a:p>
        </p:txBody>
      </p:sp>
      <p:sp>
        <p:nvSpPr>
          <p:cNvPr id="1030" name="Rectangle 6">
            <a:extLst>
              <a:ext uri="{FF2B5EF4-FFF2-40B4-BE49-F238E27FC236}">
                <a16:creationId xmlns:a16="http://schemas.microsoft.com/office/drawing/2014/main" id="{B63D1389-CEE7-B64F-DD3A-3F29A74CEC45}"/>
              </a:ext>
            </a:extLst>
          </p:cNvPr>
          <p:cNvSpPr>
            <a:spLocks noChangeArrowheads="1"/>
          </p:cNvSpPr>
          <p:nvPr/>
        </p:nvSpPr>
        <p:spPr bwMode="auto">
          <a:xfrm>
            <a:off x="0" y="2605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26" name="Object 5">
            <a:extLst>
              <a:ext uri="{FF2B5EF4-FFF2-40B4-BE49-F238E27FC236}">
                <a16:creationId xmlns:a16="http://schemas.microsoft.com/office/drawing/2014/main" id="{8BFF4664-57F2-2EB1-CFE5-9F03025714A4}"/>
              </a:ext>
            </a:extLst>
          </p:cNvPr>
          <p:cNvGraphicFramePr>
            <a:graphicFrameLocks noChangeAspect="1"/>
          </p:cNvGraphicFramePr>
          <p:nvPr/>
        </p:nvGraphicFramePr>
        <p:xfrm>
          <a:off x="1905000" y="2895600"/>
          <a:ext cx="4953000" cy="2819400"/>
        </p:xfrm>
        <a:graphic>
          <a:graphicData uri="http://schemas.openxmlformats.org/presentationml/2006/ole">
            <mc:AlternateContent xmlns:mc="http://schemas.openxmlformats.org/markup-compatibility/2006">
              <mc:Choice xmlns:v="urn:schemas-microsoft-com:vml" Requires="v">
                <p:oleObj name="图片" r:id="rId2" imgW="3311584" imgH="1873852" progId="Word.Picture.8">
                  <p:embed/>
                </p:oleObj>
              </mc:Choice>
              <mc:Fallback>
                <p:oleObj name="图片" r:id="rId2" imgW="3311584" imgH="1873852" progId="Word.Picture.8">
                  <p:embed/>
                  <p:pic>
                    <p:nvPicPr>
                      <p:cNvPr id="1026" name="Object 5">
                        <a:extLst>
                          <a:ext uri="{FF2B5EF4-FFF2-40B4-BE49-F238E27FC236}">
                            <a16:creationId xmlns:a16="http://schemas.microsoft.com/office/drawing/2014/main" id="{8BFF4664-57F2-2EB1-CFE5-9F0302571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4953000" cy="28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4">
            <a:extLst>
              <a:ext uri="{FF2B5EF4-FFF2-40B4-BE49-F238E27FC236}">
                <a16:creationId xmlns:a16="http://schemas.microsoft.com/office/drawing/2014/main" id="{4C227E13-5A3B-571C-7230-3CF4623708BA}"/>
              </a:ext>
            </a:extLst>
          </p:cNvPr>
          <p:cNvSpPr txBox="1">
            <a:spLocks noChangeArrowheads="1"/>
          </p:cNvSpPr>
          <p:nvPr/>
        </p:nvSpPr>
        <p:spPr bwMode="auto">
          <a:xfrm>
            <a:off x="261938" y="392113"/>
            <a:ext cx="8678862"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．复写传播</a:t>
            </a:r>
          </a:p>
          <a:p>
            <a:pPr algn="just" eaLnBrk="1" hangingPunct="1">
              <a:lnSpc>
                <a:spcPct val="125000"/>
              </a:lnSpc>
            </a:pPr>
            <a:r>
              <a:rPr lang="zh-CN" altLang="en-US"/>
              <a:t>　　图</a:t>
            </a:r>
            <a:r>
              <a:rPr lang="en-US" altLang="zh-CN"/>
              <a:t>5–26</a:t>
            </a:r>
            <a:r>
              <a:rPr lang="zh-CN" altLang="en-US"/>
              <a:t>中的</a:t>
            </a:r>
            <a:r>
              <a:rPr lang="en-US" altLang="zh-CN"/>
              <a:t>B</a:t>
            </a:r>
            <a:r>
              <a:rPr lang="en-US" altLang="zh-CN" baseline="-30000"/>
              <a:t>5</a:t>
            </a:r>
            <a:r>
              <a:rPr lang="zh-CN" altLang="en-US"/>
              <a:t>还可以进一步改进，四元式</a:t>
            </a:r>
            <a:r>
              <a:rPr lang="en-US" altLang="zh-CN"/>
              <a:t>T</a:t>
            </a:r>
            <a:r>
              <a:rPr lang="en-US" altLang="zh-CN" baseline="-30000"/>
              <a:t>6</a:t>
            </a:r>
            <a:r>
              <a:rPr lang="en-US" altLang="zh-CN"/>
              <a:t>=T</a:t>
            </a:r>
            <a:r>
              <a:rPr lang="en-US" altLang="zh-CN" baseline="-30000"/>
              <a:t>2</a:t>
            </a:r>
            <a:r>
              <a:rPr lang="zh-CN" altLang="en-US"/>
              <a:t>把</a:t>
            </a:r>
            <a:r>
              <a:rPr lang="en-US" altLang="zh-CN"/>
              <a:t>T</a:t>
            </a:r>
            <a:r>
              <a:rPr lang="en-US" altLang="zh-CN" baseline="-30000"/>
              <a:t>2</a:t>
            </a:r>
            <a:r>
              <a:rPr lang="zh-CN" altLang="en-US"/>
              <a:t>赋给了</a:t>
            </a:r>
            <a:r>
              <a:rPr lang="en-US" altLang="zh-CN"/>
              <a:t>T</a:t>
            </a:r>
            <a:r>
              <a:rPr lang="en-US" altLang="zh-CN" baseline="-30000"/>
              <a:t>6</a:t>
            </a:r>
            <a:r>
              <a:rPr lang="zh-CN" altLang="en-US"/>
              <a:t>，而四元式</a:t>
            </a:r>
            <a:r>
              <a:rPr lang="en-US" altLang="zh-CN"/>
              <a:t>x=a[T</a:t>
            </a:r>
            <a:r>
              <a:rPr lang="en-US" altLang="zh-CN" baseline="-30000"/>
              <a:t>6</a:t>
            </a:r>
            <a:r>
              <a:rPr lang="en-US" altLang="zh-CN"/>
              <a:t>]</a:t>
            </a:r>
            <a:r>
              <a:rPr lang="zh-CN" altLang="en-US"/>
              <a:t>中引用了</a:t>
            </a:r>
            <a:r>
              <a:rPr lang="en-US" altLang="zh-CN"/>
              <a:t>T</a:t>
            </a:r>
            <a:r>
              <a:rPr lang="en-US" altLang="zh-CN" baseline="-30000"/>
              <a:t>6</a:t>
            </a:r>
            <a:r>
              <a:rPr lang="zh-CN" altLang="en-US"/>
              <a:t>的值，但这中间并没有改变</a:t>
            </a:r>
            <a:r>
              <a:rPr lang="en-US" altLang="zh-CN"/>
              <a:t>T</a:t>
            </a:r>
            <a:r>
              <a:rPr lang="en-US" altLang="zh-CN" baseline="-30000"/>
              <a:t>6</a:t>
            </a:r>
            <a:r>
              <a:rPr lang="zh-CN" altLang="en-US"/>
              <a:t>的值。因此，可以把</a:t>
            </a:r>
            <a:r>
              <a:rPr lang="en-US" altLang="zh-CN"/>
              <a:t>x=a[T</a:t>
            </a:r>
            <a:r>
              <a:rPr lang="en-US" altLang="zh-CN" baseline="-30000"/>
              <a:t>6</a:t>
            </a:r>
            <a:r>
              <a:rPr lang="en-US" altLang="zh-CN"/>
              <a:t>]</a:t>
            </a:r>
            <a:r>
              <a:rPr lang="zh-CN" altLang="en-US"/>
              <a:t>变换为</a:t>
            </a:r>
            <a:r>
              <a:rPr lang="en-US" altLang="zh-CN"/>
              <a:t>x=a[T</a:t>
            </a:r>
            <a:r>
              <a:rPr lang="en-US" altLang="zh-CN" baseline="-30000"/>
              <a:t>2</a:t>
            </a:r>
            <a:r>
              <a:rPr lang="en-US" altLang="zh-CN"/>
              <a:t>]</a:t>
            </a:r>
            <a:r>
              <a:rPr lang="zh-CN" altLang="en-US"/>
              <a:t>。这种变换称为复写传播。用复写传播的方法可以把</a:t>
            </a:r>
            <a:r>
              <a:rPr lang="en-US" altLang="zh-CN"/>
              <a:t>B</a:t>
            </a:r>
            <a:r>
              <a:rPr lang="en-US" altLang="zh-CN" baseline="-30000"/>
              <a:t>5</a:t>
            </a:r>
            <a:r>
              <a:rPr lang="zh-CN" altLang="en-US"/>
              <a:t>变为</a:t>
            </a:r>
          </a:p>
          <a:p>
            <a:pPr algn="just" eaLnBrk="1" hangingPunct="1">
              <a:lnSpc>
                <a:spcPct val="125000"/>
              </a:lnSpc>
            </a:pPr>
            <a:r>
              <a:rPr lang="zh-CN" altLang="en-US"/>
              <a:t>		</a:t>
            </a:r>
            <a:r>
              <a:rPr lang="en-US" altLang="zh-CN"/>
              <a:t>T</a:t>
            </a:r>
            <a:r>
              <a:rPr lang="en-US" altLang="zh-CN" baseline="-30000"/>
              <a:t>6</a:t>
            </a:r>
            <a:r>
              <a:rPr lang="en-US" altLang="zh-CN"/>
              <a:t>=T</a:t>
            </a:r>
            <a:r>
              <a:rPr lang="en-US" altLang="zh-CN" baseline="-30000"/>
              <a:t>2</a:t>
            </a:r>
            <a:endParaRPr lang="en-US" altLang="zh-CN"/>
          </a:p>
          <a:p>
            <a:pPr algn="just" eaLnBrk="1" hangingPunct="1">
              <a:lnSpc>
                <a:spcPct val="125000"/>
              </a:lnSpc>
            </a:pPr>
            <a:r>
              <a:rPr lang="en-US" altLang="zh-CN"/>
              <a:t>		x=a[T</a:t>
            </a:r>
            <a:r>
              <a:rPr lang="en-US" altLang="zh-CN" baseline="-30000"/>
              <a:t>2</a:t>
            </a:r>
            <a:r>
              <a:rPr lang="en-US" altLang="zh-CN"/>
              <a:t>]</a:t>
            </a:r>
          </a:p>
          <a:p>
            <a:pPr algn="just" eaLnBrk="1" hangingPunct="1">
              <a:lnSpc>
                <a:spcPct val="125000"/>
              </a:lnSpc>
            </a:pPr>
            <a:r>
              <a:rPr lang="en-US" altLang="zh-CN"/>
              <a:t>		T</a:t>
            </a:r>
            <a:r>
              <a:rPr lang="en-US" altLang="zh-CN" baseline="-30000"/>
              <a:t>7</a:t>
            </a:r>
            <a:r>
              <a:rPr lang="en-US" altLang="zh-CN"/>
              <a:t>=T</a:t>
            </a:r>
            <a:r>
              <a:rPr lang="en-US" altLang="zh-CN" baseline="-30000"/>
              <a:t>2</a:t>
            </a:r>
            <a:endParaRPr lang="en-US" altLang="zh-CN"/>
          </a:p>
          <a:p>
            <a:pPr algn="just" eaLnBrk="1" hangingPunct="1">
              <a:lnSpc>
                <a:spcPct val="125000"/>
              </a:lnSpc>
            </a:pPr>
            <a:r>
              <a:rPr lang="en-US" altLang="zh-CN"/>
              <a:t>		T</a:t>
            </a:r>
            <a:r>
              <a:rPr lang="en-US" altLang="zh-CN" baseline="-30000"/>
              <a:t>8</a:t>
            </a:r>
            <a:r>
              <a:rPr lang="en-US" altLang="zh-CN"/>
              <a:t>=T</a:t>
            </a:r>
            <a:r>
              <a:rPr lang="en-US" altLang="zh-CN" baseline="-30000"/>
              <a:t>4</a:t>
            </a:r>
            <a:endParaRPr lang="en-US" altLang="zh-CN"/>
          </a:p>
          <a:p>
            <a:pPr algn="just" eaLnBrk="1" hangingPunct="1">
              <a:lnSpc>
                <a:spcPct val="125000"/>
              </a:lnSpc>
            </a:pPr>
            <a:r>
              <a:rPr lang="en-US" altLang="zh-CN"/>
              <a:t>		T</a:t>
            </a:r>
            <a:r>
              <a:rPr lang="en-US" altLang="zh-CN" baseline="-30000"/>
              <a:t>9</a:t>
            </a:r>
            <a:r>
              <a:rPr lang="en-US" altLang="zh-CN"/>
              <a:t>=a[T</a:t>
            </a:r>
            <a:r>
              <a:rPr lang="en-US" altLang="zh-CN" baseline="-30000"/>
              <a:t>4</a:t>
            </a:r>
            <a:r>
              <a:rPr lang="en-US" altLang="zh-CN"/>
              <a:t>]</a:t>
            </a:r>
          </a:p>
          <a:p>
            <a:pPr algn="just" eaLnBrk="1" hangingPunct="1">
              <a:lnSpc>
                <a:spcPct val="125000"/>
              </a:lnSpc>
            </a:pPr>
            <a:r>
              <a:rPr lang="en-US" altLang="zh-CN"/>
              <a:t>		a[T</a:t>
            </a:r>
            <a:r>
              <a:rPr lang="en-US" altLang="zh-CN" baseline="-30000"/>
              <a:t>2</a:t>
            </a:r>
            <a:r>
              <a:rPr lang="en-US" altLang="zh-CN"/>
              <a:t>]= T</a:t>
            </a:r>
            <a:r>
              <a:rPr lang="en-US" altLang="zh-CN" baseline="-30000"/>
              <a:t>9</a:t>
            </a:r>
            <a:endParaRPr lang="en-US" altLang="zh-CN"/>
          </a:p>
          <a:p>
            <a:pPr algn="just" eaLnBrk="1" hangingPunct="1">
              <a:lnSpc>
                <a:spcPct val="125000"/>
              </a:lnSpc>
            </a:pPr>
            <a:r>
              <a:rPr lang="en-US" altLang="zh-CN"/>
              <a:t>		T</a:t>
            </a:r>
            <a:r>
              <a:rPr lang="en-US" altLang="zh-CN" baseline="-30000"/>
              <a:t>10</a:t>
            </a:r>
            <a:r>
              <a:rPr lang="en-US" altLang="zh-CN"/>
              <a:t>=T</a:t>
            </a:r>
            <a:r>
              <a:rPr lang="en-US" altLang="zh-CN" baseline="-30000"/>
              <a:t>4</a:t>
            </a:r>
            <a:endParaRPr lang="en-US" altLang="zh-CN"/>
          </a:p>
          <a:p>
            <a:pPr algn="just" eaLnBrk="1" hangingPunct="1">
              <a:lnSpc>
                <a:spcPct val="125000"/>
              </a:lnSpc>
            </a:pPr>
            <a:r>
              <a:rPr lang="en-US" altLang="zh-CN"/>
              <a:t>		a[T</a:t>
            </a:r>
            <a:r>
              <a:rPr lang="en-US" altLang="zh-CN" baseline="-30000"/>
              <a:t>4</a:t>
            </a:r>
            <a:r>
              <a:rPr lang="en-US" altLang="zh-CN"/>
              <a:t>]=x</a:t>
            </a:r>
          </a:p>
          <a:p>
            <a:pPr algn="just" eaLnBrk="1" hangingPunct="1">
              <a:lnSpc>
                <a:spcPct val="125000"/>
              </a:lnSpc>
            </a:pPr>
            <a:r>
              <a:rPr lang="en-US" altLang="zh-CN"/>
              <a:t>		goto B</a:t>
            </a:r>
            <a:r>
              <a:rPr lang="en-US" altLang="zh-CN" baseline="-30000"/>
              <a:t>2</a:t>
            </a:r>
            <a:endParaRPr lang="en-US" altLang="zh-CN"/>
          </a:p>
        </p:txBody>
      </p:sp>
    </p:spTree>
  </p:cSld>
  <p:clrMapOvr>
    <a:masterClrMapping/>
  </p:clrMapOvr>
  <p:transition>
    <p:random/>
  </p:transition>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4">
            <a:extLst>
              <a:ext uri="{FF2B5EF4-FFF2-40B4-BE49-F238E27FC236}">
                <a16:creationId xmlns:a16="http://schemas.microsoft.com/office/drawing/2014/main" id="{BF53EFED-E473-BAA6-0338-534CF0B38CC3}"/>
              </a:ext>
            </a:extLst>
          </p:cNvPr>
          <p:cNvSpPr txBox="1">
            <a:spLocks noChangeArrowheads="1"/>
          </p:cNvSpPr>
          <p:nvPr/>
        </p:nvSpPr>
        <p:spPr bwMode="auto">
          <a:xfrm>
            <a:off x="174625" y="476250"/>
            <a:ext cx="8780463"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作进一步的考察可以发现，在</a:t>
            </a:r>
            <a:r>
              <a:rPr lang="en-US" altLang="zh-CN"/>
              <a:t>B</a:t>
            </a:r>
            <a:r>
              <a:rPr lang="en-US" altLang="zh-CN" baseline="-30000"/>
              <a:t>2</a:t>
            </a:r>
            <a:r>
              <a:rPr lang="zh-CN" altLang="en-US"/>
              <a:t>中计算了</a:t>
            </a:r>
            <a:r>
              <a:rPr lang="en-US" altLang="zh-CN"/>
              <a:t>T</a:t>
            </a:r>
            <a:r>
              <a:rPr lang="en-US" altLang="zh-CN" baseline="-30000"/>
              <a:t>3</a:t>
            </a:r>
            <a:r>
              <a:rPr lang="en-US" altLang="zh-CN"/>
              <a:t>= a[T</a:t>
            </a:r>
            <a:r>
              <a:rPr lang="en-US" altLang="zh-CN" baseline="-30000"/>
              <a:t>2</a:t>
            </a:r>
            <a:r>
              <a:rPr lang="en-US" altLang="zh-CN"/>
              <a:t>]</a:t>
            </a:r>
            <a:r>
              <a:rPr lang="zh-CN" altLang="en-US"/>
              <a:t>，因此在</a:t>
            </a:r>
            <a:r>
              <a:rPr lang="en-US" altLang="zh-CN"/>
              <a:t>B</a:t>
            </a:r>
            <a:r>
              <a:rPr lang="en-US" altLang="zh-CN" baseline="-30000"/>
              <a:t>5</a:t>
            </a:r>
            <a:r>
              <a:rPr lang="zh-CN" altLang="en-US"/>
              <a:t>中可以删除公共子表达式，即把</a:t>
            </a:r>
            <a:r>
              <a:rPr lang="en-US" altLang="zh-CN"/>
              <a:t>x=a[T</a:t>
            </a:r>
            <a:r>
              <a:rPr lang="en-US" altLang="zh-CN" baseline="-30000"/>
              <a:t>2</a:t>
            </a:r>
            <a:r>
              <a:rPr lang="en-US" altLang="zh-CN"/>
              <a:t>]</a:t>
            </a:r>
            <a:r>
              <a:rPr lang="zh-CN" altLang="en-US"/>
              <a:t>替换为</a:t>
            </a:r>
            <a:r>
              <a:rPr lang="en-US" altLang="zh-CN"/>
              <a:t>x=T</a:t>
            </a:r>
            <a:r>
              <a:rPr lang="en-US" altLang="zh-CN" baseline="-30000"/>
              <a:t>3</a:t>
            </a:r>
            <a:r>
              <a:rPr lang="zh-CN" altLang="en-US"/>
              <a:t>，并继续通过复写传播，把</a:t>
            </a:r>
            <a:r>
              <a:rPr lang="en-US" altLang="zh-CN"/>
              <a:t>B</a:t>
            </a:r>
            <a:r>
              <a:rPr lang="en-US" altLang="zh-CN" baseline="-30000"/>
              <a:t>5</a:t>
            </a:r>
            <a:r>
              <a:rPr lang="zh-CN" altLang="en-US"/>
              <a:t>中的</a:t>
            </a:r>
            <a:r>
              <a:rPr lang="en-US" altLang="zh-CN"/>
              <a:t>a[T</a:t>
            </a:r>
            <a:r>
              <a:rPr lang="en-US" altLang="zh-CN" baseline="-30000"/>
              <a:t>4</a:t>
            </a:r>
            <a:r>
              <a:rPr lang="en-US" altLang="zh-CN"/>
              <a:t>]=x</a:t>
            </a:r>
            <a:r>
              <a:rPr lang="zh-CN" altLang="en-US"/>
              <a:t>替换为</a:t>
            </a:r>
            <a:r>
              <a:rPr lang="en-US" altLang="zh-CN"/>
              <a:t>a[T</a:t>
            </a:r>
            <a:r>
              <a:rPr lang="en-US" altLang="zh-CN" baseline="-30000"/>
              <a:t>4</a:t>
            </a:r>
            <a:r>
              <a:rPr lang="en-US" altLang="zh-CN"/>
              <a:t>] =T</a:t>
            </a:r>
            <a:r>
              <a:rPr lang="en-US" altLang="zh-CN" baseline="-30000"/>
              <a:t>3</a:t>
            </a:r>
            <a:r>
              <a:rPr lang="zh-CN" altLang="en-US"/>
              <a:t>。</a:t>
            </a:r>
          </a:p>
          <a:p>
            <a:pPr algn="just" eaLnBrk="1" hangingPunct="1">
              <a:lnSpc>
                <a:spcPct val="140000"/>
              </a:lnSpc>
              <a:spcBef>
                <a:spcPct val="50000"/>
              </a:spcBef>
            </a:pPr>
            <a:r>
              <a:rPr lang="zh-CN" altLang="en-US"/>
              <a:t>　　同样，把</a:t>
            </a:r>
            <a:r>
              <a:rPr lang="en-US" altLang="zh-CN"/>
              <a:t>B</a:t>
            </a:r>
            <a:r>
              <a:rPr lang="en-US" altLang="zh-CN" baseline="-30000"/>
              <a:t>5</a:t>
            </a:r>
            <a:r>
              <a:rPr lang="zh-CN" altLang="en-US"/>
              <a:t>中的</a:t>
            </a:r>
            <a:r>
              <a:rPr lang="en-US" altLang="zh-CN"/>
              <a:t>T</a:t>
            </a:r>
            <a:r>
              <a:rPr lang="en-US" altLang="zh-CN" baseline="-30000"/>
              <a:t>9</a:t>
            </a:r>
            <a:r>
              <a:rPr lang="en-US" altLang="zh-CN"/>
              <a:t>=a[T</a:t>
            </a:r>
            <a:r>
              <a:rPr lang="en-US" altLang="zh-CN" baseline="-30000"/>
              <a:t>4</a:t>
            </a:r>
            <a:r>
              <a:rPr lang="en-US" altLang="zh-CN"/>
              <a:t>]</a:t>
            </a:r>
            <a:r>
              <a:rPr lang="zh-CN" altLang="en-US"/>
              <a:t>替换为</a:t>
            </a:r>
            <a:r>
              <a:rPr lang="en-US" altLang="zh-CN"/>
              <a:t>T</a:t>
            </a:r>
            <a:r>
              <a:rPr lang="en-US" altLang="zh-CN" baseline="-30000"/>
              <a:t>9</a:t>
            </a:r>
            <a:r>
              <a:rPr lang="en-US" altLang="zh-CN"/>
              <a:t>=T</a:t>
            </a:r>
            <a:r>
              <a:rPr lang="en-US" altLang="zh-CN" baseline="-30000"/>
              <a:t>5</a:t>
            </a:r>
            <a:r>
              <a:rPr lang="zh-CN" altLang="en-US"/>
              <a:t>，</a:t>
            </a:r>
            <a:r>
              <a:rPr lang="en-US" altLang="zh-CN"/>
              <a:t>a[T</a:t>
            </a:r>
            <a:r>
              <a:rPr lang="en-US" altLang="zh-CN" baseline="-30000"/>
              <a:t>2</a:t>
            </a:r>
            <a:r>
              <a:rPr lang="en-US" altLang="zh-CN"/>
              <a:t>]=T</a:t>
            </a:r>
            <a:r>
              <a:rPr lang="en-US" altLang="zh-CN" baseline="-30000"/>
              <a:t>9</a:t>
            </a:r>
            <a:r>
              <a:rPr lang="zh-CN" altLang="en-US"/>
              <a:t>替换为</a:t>
            </a:r>
            <a:r>
              <a:rPr lang="en-US" altLang="zh-CN"/>
              <a:t>a[T</a:t>
            </a:r>
            <a:r>
              <a:rPr lang="en-US" altLang="zh-CN" baseline="-30000"/>
              <a:t>2</a:t>
            </a:r>
            <a:r>
              <a:rPr lang="en-US" altLang="zh-CN"/>
              <a:t>]=T</a:t>
            </a:r>
            <a:r>
              <a:rPr lang="en-US" altLang="zh-CN" baseline="-30000"/>
              <a:t>5</a:t>
            </a:r>
            <a:r>
              <a:rPr lang="zh-CN" altLang="en-US"/>
              <a:t>。</a:t>
            </a:r>
          </a:p>
        </p:txBody>
      </p:sp>
    </p:spTree>
  </p:cSld>
  <p:clrMapOvr>
    <a:masterClrMapping/>
  </p:clrMapOvr>
  <p:transition>
    <p:random/>
  </p:transition>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4">
            <a:extLst>
              <a:ext uri="{FF2B5EF4-FFF2-40B4-BE49-F238E27FC236}">
                <a16:creationId xmlns:a16="http://schemas.microsoft.com/office/drawing/2014/main" id="{AC19F748-AA24-8142-00E9-39EF523A403B}"/>
              </a:ext>
            </a:extLst>
          </p:cNvPr>
          <p:cNvSpPr txBox="1">
            <a:spLocks noChangeArrowheads="1"/>
          </p:cNvSpPr>
          <p:nvPr/>
        </p:nvSpPr>
        <p:spPr bwMode="auto">
          <a:xfrm>
            <a:off x="160338" y="581025"/>
            <a:ext cx="8766175"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这样</a:t>
            </a:r>
            <a:r>
              <a:rPr lang="en-US" altLang="zh-CN"/>
              <a:t>B</a:t>
            </a:r>
            <a:r>
              <a:rPr lang="en-US" altLang="zh-CN" baseline="-30000"/>
              <a:t>5</a:t>
            </a:r>
            <a:r>
              <a:rPr lang="zh-CN" altLang="en-US"/>
              <a:t>就变为</a:t>
            </a:r>
          </a:p>
          <a:p>
            <a:pPr algn="just" eaLnBrk="1" hangingPunct="1">
              <a:lnSpc>
                <a:spcPct val="150000"/>
              </a:lnSpc>
            </a:pPr>
            <a:r>
              <a:rPr lang="zh-CN" altLang="en-US"/>
              <a:t>		</a:t>
            </a:r>
            <a:r>
              <a:rPr lang="en-US" altLang="zh-CN"/>
              <a:t>T</a:t>
            </a:r>
            <a:r>
              <a:rPr lang="en-US" altLang="zh-CN" baseline="-30000"/>
              <a:t>6</a:t>
            </a:r>
            <a:r>
              <a:rPr lang="en-US" altLang="zh-CN"/>
              <a:t>=T</a:t>
            </a:r>
            <a:r>
              <a:rPr lang="en-US" altLang="zh-CN" baseline="-30000"/>
              <a:t>2</a:t>
            </a:r>
            <a:endParaRPr lang="en-US" altLang="zh-CN"/>
          </a:p>
          <a:p>
            <a:pPr algn="just" eaLnBrk="1" hangingPunct="1">
              <a:lnSpc>
                <a:spcPct val="150000"/>
              </a:lnSpc>
            </a:pPr>
            <a:r>
              <a:rPr lang="en-US" altLang="zh-CN"/>
              <a:t>		x= T</a:t>
            </a:r>
            <a:r>
              <a:rPr lang="en-US" altLang="zh-CN" baseline="-30000"/>
              <a:t>3</a:t>
            </a:r>
            <a:endParaRPr lang="en-US" altLang="zh-CN"/>
          </a:p>
          <a:p>
            <a:pPr algn="just" eaLnBrk="1" hangingPunct="1">
              <a:lnSpc>
                <a:spcPct val="150000"/>
              </a:lnSpc>
            </a:pPr>
            <a:r>
              <a:rPr lang="en-US" altLang="zh-CN"/>
              <a:t>		T</a:t>
            </a:r>
            <a:r>
              <a:rPr lang="en-US" altLang="zh-CN" baseline="-30000"/>
              <a:t>7</a:t>
            </a:r>
            <a:r>
              <a:rPr lang="en-US" altLang="zh-CN"/>
              <a:t>=T</a:t>
            </a:r>
            <a:r>
              <a:rPr lang="en-US" altLang="zh-CN" baseline="-30000"/>
              <a:t>2</a:t>
            </a:r>
            <a:endParaRPr lang="en-US" altLang="zh-CN"/>
          </a:p>
          <a:p>
            <a:pPr algn="just" eaLnBrk="1" hangingPunct="1">
              <a:lnSpc>
                <a:spcPct val="150000"/>
              </a:lnSpc>
            </a:pPr>
            <a:r>
              <a:rPr lang="en-US" altLang="zh-CN"/>
              <a:t>		T</a:t>
            </a:r>
            <a:r>
              <a:rPr lang="en-US" altLang="zh-CN" baseline="-30000"/>
              <a:t>8</a:t>
            </a:r>
            <a:r>
              <a:rPr lang="en-US" altLang="zh-CN"/>
              <a:t>=T</a:t>
            </a:r>
            <a:r>
              <a:rPr lang="en-US" altLang="zh-CN" baseline="-30000"/>
              <a:t>4</a:t>
            </a:r>
            <a:endParaRPr lang="en-US" altLang="zh-CN"/>
          </a:p>
          <a:p>
            <a:pPr algn="just" eaLnBrk="1" hangingPunct="1">
              <a:lnSpc>
                <a:spcPct val="150000"/>
              </a:lnSpc>
            </a:pPr>
            <a:r>
              <a:rPr lang="en-US" altLang="zh-CN"/>
              <a:t>		T</a:t>
            </a:r>
            <a:r>
              <a:rPr lang="en-US" altLang="zh-CN" baseline="-30000"/>
              <a:t>9</a:t>
            </a:r>
            <a:r>
              <a:rPr lang="en-US" altLang="zh-CN"/>
              <a:t>=T</a:t>
            </a:r>
            <a:r>
              <a:rPr lang="en-US" altLang="zh-CN" baseline="-30000"/>
              <a:t>5</a:t>
            </a:r>
            <a:endParaRPr lang="en-US" altLang="zh-CN"/>
          </a:p>
          <a:p>
            <a:pPr algn="just" eaLnBrk="1" hangingPunct="1">
              <a:lnSpc>
                <a:spcPct val="150000"/>
              </a:lnSpc>
            </a:pPr>
            <a:r>
              <a:rPr lang="en-US" altLang="zh-CN"/>
              <a:t>		a[T</a:t>
            </a:r>
            <a:r>
              <a:rPr lang="en-US" altLang="zh-CN" baseline="-30000"/>
              <a:t>2</a:t>
            </a:r>
            <a:r>
              <a:rPr lang="en-US" altLang="zh-CN"/>
              <a:t>]= T</a:t>
            </a:r>
            <a:r>
              <a:rPr lang="en-US" altLang="zh-CN" baseline="-30000"/>
              <a:t>5</a:t>
            </a:r>
            <a:endParaRPr lang="en-US" altLang="zh-CN"/>
          </a:p>
          <a:p>
            <a:pPr algn="just" eaLnBrk="1" hangingPunct="1">
              <a:lnSpc>
                <a:spcPct val="150000"/>
              </a:lnSpc>
            </a:pPr>
            <a:r>
              <a:rPr lang="en-US" altLang="zh-CN"/>
              <a:t>		T</a:t>
            </a:r>
            <a:r>
              <a:rPr lang="en-US" altLang="zh-CN" baseline="-30000"/>
              <a:t>10</a:t>
            </a:r>
            <a:r>
              <a:rPr lang="en-US" altLang="zh-CN"/>
              <a:t>=T</a:t>
            </a:r>
            <a:r>
              <a:rPr lang="en-US" altLang="zh-CN" baseline="-30000"/>
              <a:t>4</a:t>
            </a:r>
            <a:endParaRPr lang="en-US" altLang="zh-CN"/>
          </a:p>
          <a:p>
            <a:pPr algn="just" eaLnBrk="1" hangingPunct="1">
              <a:lnSpc>
                <a:spcPct val="150000"/>
              </a:lnSpc>
            </a:pPr>
            <a:r>
              <a:rPr lang="en-US" altLang="zh-CN"/>
              <a:t>		a[T</a:t>
            </a:r>
            <a:r>
              <a:rPr lang="en-US" altLang="zh-CN" baseline="-30000"/>
              <a:t>4</a:t>
            </a:r>
            <a:r>
              <a:rPr lang="en-US" altLang="zh-CN"/>
              <a:t>]= T</a:t>
            </a:r>
            <a:r>
              <a:rPr lang="en-US" altLang="zh-CN" baseline="-30000"/>
              <a:t>3</a:t>
            </a:r>
            <a:endParaRPr lang="en-US" altLang="zh-CN"/>
          </a:p>
          <a:p>
            <a:pPr algn="just" eaLnBrk="1" hangingPunct="1">
              <a:lnSpc>
                <a:spcPct val="150000"/>
              </a:lnSpc>
            </a:pPr>
            <a:r>
              <a:rPr lang="en-US" altLang="zh-CN"/>
              <a:t>		goto B</a:t>
            </a:r>
            <a:r>
              <a:rPr lang="en-US" altLang="zh-CN" baseline="-30000"/>
              <a:t>2</a:t>
            </a:r>
            <a:endParaRPr lang="en-US" altLang="zh-CN"/>
          </a:p>
          <a:p>
            <a:pPr algn="just" eaLnBrk="1" hangingPunct="1">
              <a:lnSpc>
                <a:spcPct val="150000"/>
              </a:lnSpc>
            </a:pPr>
            <a:r>
              <a:rPr lang="zh-CN" altLang="en-US"/>
              <a:t>　　复写传播的目的就是使对某些变量的赋值成为无用赋值。</a:t>
            </a:r>
          </a:p>
        </p:txBody>
      </p:sp>
    </p:spTree>
  </p:cSld>
  <p:clrMapOvr>
    <a:masterClrMapping/>
  </p:clrMapOvr>
  <p:transition>
    <p:random/>
  </p:transition>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4">
            <a:extLst>
              <a:ext uri="{FF2B5EF4-FFF2-40B4-BE49-F238E27FC236}">
                <a16:creationId xmlns:a16="http://schemas.microsoft.com/office/drawing/2014/main" id="{BFB7E5A2-81B1-66FD-9BF1-80537A4564F2}"/>
              </a:ext>
            </a:extLst>
          </p:cNvPr>
          <p:cNvSpPr txBox="1">
            <a:spLocks noChangeArrowheads="1"/>
          </p:cNvSpPr>
          <p:nvPr/>
        </p:nvSpPr>
        <p:spPr bwMode="auto">
          <a:xfrm>
            <a:off x="188913" y="476250"/>
            <a:ext cx="88106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．删除无用赋值</a:t>
            </a:r>
          </a:p>
          <a:p>
            <a:pPr algn="just" eaLnBrk="1" hangingPunct="1">
              <a:lnSpc>
                <a:spcPct val="140000"/>
              </a:lnSpc>
            </a:pPr>
            <a:r>
              <a:rPr lang="zh-CN" altLang="en-US"/>
              <a:t>　　对于进行了复写传播后的</a:t>
            </a:r>
            <a:r>
              <a:rPr lang="en-US" altLang="zh-CN"/>
              <a:t>B</a:t>
            </a:r>
            <a:r>
              <a:rPr lang="en-US" altLang="zh-CN" baseline="-30000"/>
              <a:t>5</a:t>
            </a:r>
            <a:r>
              <a:rPr lang="zh-CN" altLang="en-US"/>
              <a:t>，其中的变量</a:t>
            </a:r>
            <a:r>
              <a:rPr lang="en-US" altLang="zh-CN"/>
              <a:t>x</a:t>
            </a:r>
            <a:r>
              <a:rPr lang="zh-CN" altLang="en-US"/>
              <a:t>及临时变量</a:t>
            </a:r>
            <a:r>
              <a:rPr lang="en-US" altLang="zh-CN"/>
              <a:t>T</a:t>
            </a:r>
            <a:r>
              <a:rPr lang="en-US" altLang="zh-CN" baseline="-30000"/>
              <a:t>6</a:t>
            </a:r>
            <a:r>
              <a:rPr lang="zh-CN" altLang="en-US"/>
              <a:t>、</a:t>
            </a:r>
            <a:r>
              <a:rPr lang="en-US" altLang="zh-CN"/>
              <a:t>T</a:t>
            </a:r>
            <a:r>
              <a:rPr lang="en-US" altLang="zh-CN" baseline="-30000"/>
              <a:t>7</a:t>
            </a:r>
            <a:r>
              <a:rPr lang="zh-CN" altLang="en-US"/>
              <a:t>、</a:t>
            </a:r>
            <a:r>
              <a:rPr lang="en-US" altLang="zh-CN"/>
              <a:t>T</a:t>
            </a:r>
            <a:r>
              <a:rPr lang="en-US" altLang="zh-CN" baseline="-30000"/>
              <a:t>8</a:t>
            </a:r>
            <a:r>
              <a:rPr lang="zh-CN" altLang="en-US"/>
              <a:t>、</a:t>
            </a:r>
            <a:r>
              <a:rPr lang="en-US" altLang="zh-CN"/>
              <a:t>T</a:t>
            </a:r>
            <a:r>
              <a:rPr lang="en-US" altLang="zh-CN" baseline="-30000"/>
              <a:t>9</a:t>
            </a:r>
            <a:r>
              <a:rPr lang="zh-CN" altLang="en-US"/>
              <a:t>、</a:t>
            </a:r>
            <a:r>
              <a:rPr lang="en-US" altLang="zh-CN"/>
              <a:t>T</a:t>
            </a:r>
            <a:r>
              <a:rPr lang="en-US" altLang="zh-CN" baseline="-30000"/>
              <a:t>10</a:t>
            </a:r>
            <a:r>
              <a:rPr lang="zh-CN" altLang="en-US"/>
              <a:t>在整个程序中不再使用，故可以删除对这些变量赋值的四元式。删除无用赋值后</a:t>
            </a:r>
            <a:r>
              <a:rPr lang="en-US" altLang="zh-CN"/>
              <a:t>B</a:t>
            </a:r>
            <a:r>
              <a:rPr lang="en-US" altLang="zh-CN" baseline="-30000"/>
              <a:t>5</a:t>
            </a:r>
            <a:r>
              <a:rPr lang="zh-CN" altLang="en-US"/>
              <a:t>变为</a:t>
            </a:r>
          </a:p>
          <a:p>
            <a:pPr algn="just" eaLnBrk="1" hangingPunct="1">
              <a:lnSpc>
                <a:spcPct val="140000"/>
              </a:lnSpc>
            </a:pPr>
            <a:r>
              <a:rPr lang="zh-CN" altLang="en-US"/>
              <a:t>		</a:t>
            </a:r>
            <a:r>
              <a:rPr lang="en-US" altLang="zh-CN"/>
              <a:t>a[T</a:t>
            </a:r>
            <a:r>
              <a:rPr lang="en-US" altLang="zh-CN" baseline="-30000"/>
              <a:t>2</a:t>
            </a:r>
            <a:r>
              <a:rPr lang="en-US" altLang="zh-CN"/>
              <a:t>]= T</a:t>
            </a:r>
            <a:r>
              <a:rPr lang="en-US" altLang="zh-CN" baseline="-30000"/>
              <a:t>5</a:t>
            </a:r>
            <a:endParaRPr lang="en-US" altLang="zh-CN"/>
          </a:p>
          <a:p>
            <a:pPr algn="just" eaLnBrk="1" hangingPunct="1">
              <a:lnSpc>
                <a:spcPct val="140000"/>
              </a:lnSpc>
            </a:pPr>
            <a:r>
              <a:rPr lang="en-US" altLang="zh-CN"/>
              <a:t>		a[T</a:t>
            </a:r>
            <a:r>
              <a:rPr lang="en-US" altLang="zh-CN" baseline="-30000"/>
              <a:t>4</a:t>
            </a:r>
            <a:r>
              <a:rPr lang="en-US" altLang="zh-CN"/>
              <a:t>]= T</a:t>
            </a:r>
            <a:r>
              <a:rPr lang="en-US" altLang="zh-CN" baseline="-30000"/>
              <a:t>3</a:t>
            </a:r>
            <a:endParaRPr lang="en-US" altLang="zh-CN"/>
          </a:p>
          <a:p>
            <a:pPr algn="just" eaLnBrk="1" hangingPunct="1">
              <a:lnSpc>
                <a:spcPct val="140000"/>
              </a:lnSpc>
            </a:pPr>
            <a:r>
              <a:rPr lang="en-US" altLang="zh-CN"/>
              <a:t>		goto B</a:t>
            </a:r>
            <a:r>
              <a:rPr lang="en-US" altLang="zh-CN" baseline="-30000"/>
              <a:t>2</a:t>
            </a:r>
            <a:endParaRPr lang="en-US" altLang="zh-CN"/>
          </a:p>
          <a:p>
            <a:pPr algn="just" eaLnBrk="1" hangingPunct="1">
              <a:lnSpc>
                <a:spcPct val="140000"/>
              </a:lnSpc>
            </a:pPr>
            <a:r>
              <a:rPr lang="zh-CN" altLang="en-US"/>
              <a:t>　　对</a:t>
            </a:r>
            <a:r>
              <a:rPr lang="en-US" altLang="zh-CN"/>
              <a:t>B</a:t>
            </a:r>
            <a:r>
              <a:rPr lang="en-US" altLang="zh-CN" baseline="-30000"/>
              <a:t>6</a:t>
            </a:r>
            <a:r>
              <a:rPr lang="zh-CN" altLang="en-US"/>
              <a:t>进行相同的复写传播和删除无用赋值后变为</a:t>
            </a:r>
          </a:p>
          <a:p>
            <a:pPr algn="just" eaLnBrk="1" hangingPunct="1">
              <a:lnSpc>
                <a:spcPct val="140000"/>
              </a:lnSpc>
            </a:pPr>
            <a:r>
              <a:rPr lang="zh-CN" altLang="en-US"/>
              <a:t>		</a:t>
            </a:r>
            <a:r>
              <a:rPr lang="en-US" altLang="zh-CN"/>
              <a:t>a[T</a:t>
            </a:r>
            <a:r>
              <a:rPr lang="en-US" altLang="zh-CN" baseline="-30000"/>
              <a:t>2</a:t>
            </a:r>
            <a:r>
              <a:rPr lang="en-US" altLang="zh-CN"/>
              <a:t>]= v</a:t>
            </a:r>
          </a:p>
          <a:p>
            <a:pPr algn="just" eaLnBrk="1" hangingPunct="1">
              <a:lnSpc>
                <a:spcPct val="140000"/>
              </a:lnSpc>
            </a:pPr>
            <a:r>
              <a:rPr lang="en-US" altLang="zh-CN"/>
              <a:t>		a[T</a:t>
            </a:r>
            <a:r>
              <a:rPr lang="en-US" altLang="zh-CN" baseline="-30000"/>
              <a:t>1</a:t>
            </a:r>
            <a:r>
              <a:rPr lang="en-US" altLang="zh-CN"/>
              <a:t>]= T</a:t>
            </a:r>
            <a:r>
              <a:rPr lang="en-US" altLang="zh-CN" baseline="-30000"/>
              <a:t>3</a:t>
            </a:r>
            <a:endParaRPr lang="en-US" altLang="zh-CN"/>
          </a:p>
          <a:p>
            <a:pPr algn="just" eaLnBrk="1" hangingPunct="1">
              <a:lnSpc>
                <a:spcPct val="140000"/>
              </a:lnSpc>
            </a:pPr>
            <a:r>
              <a:rPr lang="zh-CN" altLang="en-US"/>
              <a:t>　　复写传播和删除无用赋值后的程序流图如图</a:t>
            </a:r>
            <a:r>
              <a:rPr lang="en-US" altLang="zh-CN"/>
              <a:t>5–27</a:t>
            </a:r>
            <a:r>
              <a:rPr lang="zh-CN" altLang="en-US"/>
              <a:t>所示。</a:t>
            </a:r>
          </a:p>
        </p:txBody>
      </p:sp>
    </p:spTree>
  </p:cSld>
  <p:clrMapOvr>
    <a:masterClrMapping/>
  </p:clrMapOvr>
  <p:transition>
    <p:random/>
  </p:transition>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4">
            <a:extLst>
              <a:ext uri="{FF2B5EF4-FFF2-40B4-BE49-F238E27FC236}">
                <a16:creationId xmlns:a16="http://schemas.microsoft.com/office/drawing/2014/main" id="{F4589D84-A658-B1BA-BBE1-2796359E3973}"/>
              </a:ext>
            </a:extLst>
          </p:cNvPr>
          <p:cNvSpPr txBox="1">
            <a:spLocks noChangeArrowheads="1"/>
          </p:cNvSpPr>
          <p:nvPr/>
        </p:nvSpPr>
        <p:spPr bwMode="auto">
          <a:xfrm>
            <a:off x="1219200" y="6284913"/>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5–27  </a:t>
            </a:r>
            <a:r>
              <a:rPr lang="zh-CN" altLang="en-US">
                <a:latin typeface="宋体" panose="02010600030101010101" pitchFamily="2" charset="-122"/>
              </a:rPr>
              <a:t>复写传播和删除无用赋值后的程序流图</a:t>
            </a:r>
            <a:r>
              <a:rPr lang="zh-CN" altLang="en-US"/>
              <a:t> </a:t>
            </a:r>
          </a:p>
        </p:txBody>
      </p:sp>
      <p:pic>
        <p:nvPicPr>
          <p:cNvPr id="161795" name="Picture 5" descr="5-23">
            <a:extLst>
              <a:ext uri="{FF2B5EF4-FFF2-40B4-BE49-F238E27FC236}">
                <a16:creationId xmlns:a16="http://schemas.microsoft.com/office/drawing/2014/main" id="{1E153C26-67ED-19A3-2089-7ED8F1B21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15888"/>
            <a:ext cx="4029075"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4">
            <a:extLst>
              <a:ext uri="{FF2B5EF4-FFF2-40B4-BE49-F238E27FC236}">
                <a16:creationId xmlns:a16="http://schemas.microsoft.com/office/drawing/2014/main" id="{F23F0882-1274-C838-5E4C-49A883445F11}"/>
              </a:ext>
            </a:extLst>
          </p:cNvPr>
          <p:cNvSpPr txBox="1">
            <a:spLocks noChangeArrowheads="1"/>
          </p:cNvSpPr>
          <p:nvPr/>
        </p:nvSpPr>
        <p:spPr bwMode="auto">
          <a:xfrm>
            <a:off x="130175" y="566738"/>
            <a:ext cx="8839200" cy="524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a:t>
            </a:r>
            <a:r>
              <a:rPr lang="en-US" altLang="zh-CN">
                <a:ea typeface="黑体" panose="02010609060101010101" pitchFamily="49" charset="-122"/>
              </a:rPr>
              <a:t>4</a:t>
            </a:r>
            <a:r>
              <a:rPr lang="zh-CN" altLang="en-US">
                <a:ea typeface="黑体" panose="02010609060101010101" pitchFamily="49" charset="-122"/>
              </a:rPr>
              <a:t>．代码外提</a:t>
            </a:r>
          </a:p>
          <a:p>
            <a:pPr algn="just" eaLnBrk="1" hangingPunct="1">
              <a:lnSpc>
                <a:spcPct val="140000"/>
              </a:lnSpc>
              <a:spcBef>
                <a:spcPct val="50000"/>
              </a:spcBef>
            </a:pPr>
            <a:r>
              <a:rPr lang="zh-CN" altLang="en-US"/>
              <a:t>　　考察图</a:t>
            </a:r>
            <a:r>
              <a:rPr lang="en-US" altLang="zh-CN"/>
              <a:t>5–23</a:t>
            </a:r>
            <a:r>
              <a:rPr lang="zh-CN" altLang="en-US"/>
              <a:t>，没有发现可外提到循环之外的不变运算。</a:t>
            </a:r>
          </a:p>
          <a:p>
            <a:pPr algn="just" eaLnBrk="1" hangingPunct="1">
              <a:lnSpc>
                <a:spcPct val="140000"/>
              </a:lnSpc>
              <a:spcBef>
                <a:spcPct val="50000"/>
              </a:spcBef>
            </a:pPr>
            <a:r>
              <a:rPr lang="zh-CN" altLang="en-US">
                <a:ea typeface="黑体" panose="02010609060101010101" pitchFamily="49" charset="-122"/>
              </a:rPr>
              <a:t>　　</a:t>
            </a:r>
            <a:r>
              <a:rPr lang="en-US" altLang="zh-CN">
                <a:ea typeface="黑体" panose="02010609060101010101" pitchFamily="49" charset="-122"/>
              </a:rPr>
              <a:t>5</a:t>
            </a:r>
            <a:r>
              <a:rPr lang="zh-CN" altLang="en-US">
                <a:ea typeface="黑体" panose="02010609060101010101" pitchFamily="49" charset="-122"/>
              </a:rPr>
              <a:t>．强度削弱</a:t>
            </a:r>
          </a:p>
          <a:p>
            <a:pPr algn="just" eaLnBrk="1" hangingPunct="1">
              <a:lnSpc>
                <a:spcPct val="140000"/>
              </a:lnSpc>
              <a:spcBef>
                <a:spcPct val="50000"/>
              </a:spcBef>
            </a:pPr>
            <a:r>
              <a:rPr lang="zh-CN" altLang="en-US"/>
              <a:t>　　观察图</a:t>
            </a:r>
            <a:r>
              <a:rPr lang="en-US" altLang="zh-CN"/>
              <a:t>5–27</a:t>
            </a:r>
            <a:r>
              <a:rPr lang="zh-CN" altLang="en-US"/>
              <a:t>中的内循环</a:t>
            </a:r>
            <a:r>
              <a:rPr lang="en-US" altLang="zh-CN"/>
              <a:t>B</a:t>
            </a:r>
            <a:r>
              <a:rPr lang="en-US" altLang="zh-CN" baseline="-30000"/>
              <a:t>3</a:t>
            </a:r>
            <a:r>
              <a:rPr lang="zh-CN" altLang="en-US"/>
              <a:t>，每循环一次，</a:t>
            </a:r>
            <a:r>
              <a:rPr lang="en-US" altLang="zh-CN"/>
              <a:t>j</a:t>
            </a:r>
            <a:r>
              <a:rPr lang="zh-CN" altLang="en-US"/>
              <a:t>的值减</a:t>
            </a:r>
            <a:r>
              <a:rPr lang="en-US" altLang="zh-CN"/>
              <a:t>1</a:t>
            </a:r>
            <a:r>
              <a:rPr lang="zh-CN" altLang="en-US"/>
              <a:t>；而</a:t>
            </a:r>
            <a:r>
              <a:rPr lang="en-US" altLang="zh-CN"/>
              <a:t>T</a:t>
            </a:r>
            <a:r>
              <a:rPr lang="en-US" altLang="zh-CN" baseline="-30000"/>
              <a:t>4</a:t>
            </a:r>
            <a:r>
              <a:rPr lang="zh-CN" altLang="en-US"/>
              <a:t>的值始终与</a:t>
            </a:r>
            <a:r>
              <a:rPr lang="en-US" altLang="zh-CN"/>
              <a:t>j</a:t>
            </a:r>
            <a:r>
              <a:rPr lang="zh-CN" altLang="en-US"/>
              <a:t>保持着</a:t>
            </a:r>
            <a:r>
              <a:rPr lang="en-US" altLang="zh-CN"/>
              <a:t>T</a:t>
            </a:r>
            <a:r>
              <a:rPr lang="en-US" altLang="zh-CN" baseline="-30000"/>
              <a:t>4</a:t>
            </a:r>
            <a:r>
              <a:rPr lang="en-US" altLang="zh-CN"/>
              <a:t>=4*j</a:t>
            </a:r>
            <a:r>
              <a:rPr lang="zh-CN" altLang="en-US"/>
              <a:t>的线性关系，即每循环一次，</a:t>
            </a:r>
            <a:r>
              <a:rPr lang="en-US" altLang="zh-CN"/>
              <a:t>T</a:t>
            </a:r>
            <a:r>
              <a:rPr lang="en-US" altLang="zh-CN" baseline="-30000"/>
              <a:t>4</a:t>
            </a:r>
            <a:r>
              <a:rPr lang="zh-CN" altLang="en-US"/>
              <a:t>值随之减少</a:t>
            </a:r>
            <a:r>
              <a:rPr lang="en-US" altLang="zh-CN"/>
              <a:t>4</a:t>
            </a:r>
            <a:r>
              <a:rPr lang="zh-CN" altLang="en-US"/>
              <a:t>。因此，我们可以把循环中计算</a:t>
            </a:r>
            <a:r>
              <a:rPr lang="en-US" altLang="zh-CN"/>
              <a:t>T</a:t>
            </a:r>
            <a:r>
              <a:rPr lang="en-US" altLang="zh-CN" baseline="-30000"/>
              <a:t>4</a:t>
            </a:r>
            <a:r>
              <a:rPr lang="zh-CN" altLang="en-US"/>
              <a:t>值的乘法运算变为在循环前进行一次乘法运算而在循环中进行减法运算。同样，对循环</a:t>
            </a:r>
            <a:r>
              <a:rPr lang="en-US" altLang="zh-CN"/>
              <a:t>B</a:t>
            </a:r>
            <a:r>
              <a:rPr lang="en-US" altLang="zh-CN" baseline="-30000"/>
              <a:t>2</a:t>
            </a:r>
            <a:r>
              <a:rPr lang="zh-CN" altLang="en-US"/>
              <a:t>中的</a:t>
            </a:r>
            <a:r>
              <a:rPr lang="en-US" altLang="zh-CN"/>
              <a:t>T</a:t>
            </a:r>
            <a:r>
              <a:rPr lang="en-US" altLang="zh-CN" baseline="-30000"/>
              <a:t>2</a:t>
            </a:r>
            <a:r>
              <a:rPr lang="en-US" altLang="zh-CN"/>
              <a:t>=4*i</a:t>
            </a:r>
            <a:r>
              <a:rPr lang="zh-CN" altLang="en-US"/>
              <a:t>也可以进行强度削弱。经过强度削弱后的程序流图如图</a:t>
            </a:r>
            <a:r>
              <a:rPr lang="en-US" altLang="zh-CN"/>
              <a:t>5–28</a:t>
            </a:r>
            <a:r>
              <a:rPr lang="zh-CN" altLang="en-US"/>
              <a:t>所示。</a:t>
            </a:r>
          </a:p>
        </p:txBody>
      </p:sp>
    </p:spTree>
  </p:cSld>
  <p:clrMapOvr>
    <a:masterClrMapping/>
  </p:clrMapOvr>
  <p:transition>
    <p:random/>
  </p:transition>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5">
            <a:extLst>
              <a:ext uri="{FF2B5EF4-FFF2-40B4-BE49-F238E27FC236}">
                <a16:creationId xmlns:a16="http://schemas.microsoft.com/office/drawing/2014/main" id="{1946E8AF-4881-D7C0-D94D-0AF3504F535D}"/>
              </a:ext>
            </a:extLst>
          </p:cNvPr>
          <p:cNvSpPr txBox="1">
            <a:spLocks noChangeArrowheads="1"/>
          </p:cNvSpPr>
          <p:nvPr/>
        </p:nvSpPr>
        <p:spPr bwMode="auto">
          <a:xfrm>
            <a:off x="2133600" y="614045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5–28  </a:t>
            </a:r>
            <a:r>
              <a:rPr lang="zh-CN" altLang="en-US">
                <a:latin typeface="宋体" panose="02010600030101010101" pitchFamily="2" charset="-122"/>
              </a:rPr>
              <a:t>强度削弱后的程序流图</a:t>
            </a:r>
            <a:r>
              <a:rPr lang="zh-CN" altLang="en-US"/>
              <a:t> </a:t>
            </a:r>
          </a:p>
        </p:txBody>
      </p:sp>
      <p:pic>
        <p:nvPicPr>
          <p:cNvPr id="163843" name="Picture 6" descr="5-24">
            <a:extLst>
              <a:ext uri="{FF2B5EF4-FFF2-40B4-BE49-F238E27FC236}">
                <a16:creationId xmlns:a16="http://schemas.microsoft.com/office/drawing/2014/main" id="{75110E2F-115B-01E4-8397-35C5A5AC1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15888"/>
            <a:ext cx="3586162"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4">
            <a:extLst>
              <a:ext uri="{FF2B5EF4-FFF2-40B4-BE49-F238E27FC236}">
                <a16:creationId xmlns:a16="http://schemas.microsoft.com/office/drawing/2014/main" id="{83F2A2E6-7D13-F302-4DD5-A1582F3ED7B1}"/>
              </a:ext>
            </a:extLst>
          </p:cNvPr>
          <p:cNvSpPr txBox="1">
            <a:spLocks noChangeArrowheads="1"/>
          </p:cNvSpPr>
          <p:nvPr/>
        </p:nvSpPr>
        <p:spPr bwMode="auto">
          <a:xfrm>
            <a:off x="174625" y="320675"/>
            <a:ext cx="8678863"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zh-CN" altLang="en-US">
                <a:ea typeface="黑体" panose="02010609060101010101" pitchFamily="49" charset="-122"/>
              </a:rPr>
              <a:t>　　</a:t>
            </a:r>
            <a:r>
              <a:rPr lang="en-US" altLang="zh-CN">
                <a:ea typeface="黑体" panose="02010609060101010101" pitchFamily="49" charset="-122"/>
              </a:rPr>
              <a:t>6</a:t>
            </a:r>
            <a:r>
              <a:rPr lang="zh-CN" altLang="en-US">
                <a:ea typeface="黑体" panose="02010609060101010101" pitchFamily="49" charset="-122"/>
              </a:rPr>
              <a:t>．删除归纳变量</a:t>
            </a:r>
          </a:p>
          <a:p>
            <a:pPr algn="just" eaLnBrk="1" hangingPunct="1">
              <a:lnSpc>
                <a:spcPct val="125000"/>
              </a:lnSpc>
            </a:pPr>
            <a:r>
              <a:rPr lang="zh-CN" altLang="en-US"/>
              <a:t>　　由图</a:t>
            </a:r>
            <a:r>
              <a:rPr lang="en-US" altLang="zh-CN"/>
              <a:t>5–28</a:t>
            </a:r>
            <a:r>
              <a:rPr lang="zh-CN" altLang="en-US"/>
              <a:t>可知，</a:t>
            </a:r>
            <a:r>
              <a:rPr lang="en-US" altLang="zh-CN"/>
              <a:t>B</a:t>
            </a:r>
            <a:r>
              <a:rPr lang="en-US" altLang="zh-CN" baseline="-30000"/>
              <a:t>2</a:t>
            </a:r>
            <a:r>
              <a:rPr lang="zh-CN" altLang="en-US"/>
              <a:t>中每循环一次，</a:t>
            </a:r>
            <a:r>
              <a:rPr lang="en-US" altLang="zh-CN"/>
              <a:t>i</a:t>
            </a:r>
            <a:r>
              <a:rPr lang="zh-CN" altLang="en-US"/>
              <a:t>值加</a:t>
            </a:r>
            <a:r>
              <a:rPr lang="en-US" altLang="zh-CN"/>
              <a:t>1</a:t>
            </a:r>
            <a:r>
              <a:rPr lang="zh-CN" altLang="en-US"/>
              <a:t>，</a:t>
            </a:r>
            <a:r>
              <a:rPr lang="en-US" altLang="zh-CN"/>
              <a:t>T</a:t>
            </a:r>
            <a:r>
              <a:rPr lang="en-US" altLang="zh-CN" baseline="-30000"/>
              <a:t>2</a:t>
            </a:r>
            <a:r>
              <a:rPr lang="zh-CN" altLang="en-US"/>
              <a:t>与</a:t>
            </a:r>
            <a:r>
              <a:rPr lang="en-US" altLang="zh-CN"/>
              <a:t>i</a:t>
            </a:r>
            <a:r>
              <a:rPr lang="zh-CN" altLang="en-US"/>
              <a:t>之间保持着</a:t>
            </a:r>
            <a:r>
              <a:rPr lang="en-US" altLang="zh-CN"/>
              <a:t>T</a:t>
            </a:r>
            <a:r>
              <a:rPr lang="en-US" altLang="zh-CN" baseline="-30000"/>
              <a:t>2</a:t>
            </a:r>
            <a:r>
              <a:rPr lang="en-US" altLang="zh-CN"/>
              <a:t>=4*i</a:t>
            </a:r>
            <a:r>
              <a:rPr lang="zh-CN" altLang="en-US"/>
              <a:t>的线性关系；而</a:t>
            </a:r>
            <a:r>
              <a:rPr lang="en-US" altLang="zh-CN"/>
              <a:t>B</a:t>
            </a:r>
            <a:r>
              <a:rPr lang="en-US" altLang="zh-CN" baseline="-30000"/>
              <a:t>3</a:t>
            </a:r>
            <a:r>
              <a:rPr lang="zh-CN" altLang="en-US"/>
              <a:t>中每循环一次，</a:t>
            </a:r>
            <a:r>
              <a:rPr lang="en-US" altLang="zh-CN"/>
              <a:t>j</a:t>
            </a:r>
            <a:r>
              <a:rPr lang="zh-CN" altLang="en-US"/>
              <a:t>值减</a:t>
            </a:r>
            <a:r>
              <a:rPr lang="en-US" altLang="zh-CN"/>
              <a:t>1</a:t>
            </a:r>
            <a:r>
              <a:rPr lang="zh-CN" altLang="en-US"/>
              <a:t>，</a:t>
            </a:r>
            <a:r>
              <a:rPr lang="en-US" altLang="zh-CN"/>
              <a:t>T</a:t>
            </a:r>
            <a:r>
              <a:rPr lang="en-US" altLang="zh-CN" baseline="-30000"/>
              <a:t>4</a:t>
            </a:r>
            <a:r>
              <a:rPr lang="zh-CN" altLang="en-US"/>
              <a:t>与</a:t>
            </a:r>
            <a:r>
              <a:rPr lang="en-US" altLang="zh-CN"/>
              <a:t>j</a:t>
            </a:r>
            <a:r>
              <a:rPr lang="zh-CN" altLang="en-US"/>
              <a:t>之间保持着</a:t>
            </a:r>
            <a:r>
              <a:rPr lang="en-US" altLang="zh-CN"/>
              <a:t>T</a:t>
            </a:r>
            <a:r>
              <a:rPr lang="en-US" altLang="zh-CN" baseline="-30000"/>
              <a:t>4</a:t>
            </a:r>
            <a:r>
              <a:rPr lang="en-US" altLang="zh-CN"/>
              <a:t>=4*j</a:t>
            </a:r>
            <a:r>
              <a:rPr lang="zh-CN" altLang="en-US"/>
              <a:t>的线性关系。在对</a:t>
            </a:r>
            <a:r>
              <a:rPr lang="en-US" altLang="zh-CN"/>
              <a:t>T</a:t>
            </a:r>
            <a:r>
              <a:rPr lang="en-US" altLang="zh-CN" baseline="-30000"/>
              <a:t>2</a:t>
            </a:r>
            <a:r>
              <a:rPr lang="en-US" altLang="zh-CN"/>
              <a:t>=4*i</a:t>
            </a:r>
            <a:r>
              <a:rPr lang="zh-CN" altLang="en-US"/>
              <a:t>和</a:t>
            </a:r>
            <a:r>
              <a:rPr lang="en-US" altLang="zh-CN"/>
              <a:t>T</a:t>
            </a:r>
            <a:r>
              <a:rPr lang="en-US" altLang="zh-CN" baseline="-30000"/>
              <a:t>4</a:t>
            </a:r>
            <a:r>
              <a:rPr lang="en-US" altLang="zh-CN"/>
              <a:t>=4*j</a:t>
            </a:r>
            <a:r>
              <a:rPr lang="zh-CN" altLang="en-US"/>
              <a:t>进行了强度削弱后，</a:t>
            </a:r>
            <a:r>
              <a:rPr lang="en-US" altLang="zh-CN"/>
              <a:t>i</a:t>
            </a:r>
            <a:r>
              <a:rPr lang="zh-CN" altLang="en-US"/>
              <a:t>和</a:t>
            </a:r>
            <a:r>
              <a:rPr lang="en-US" altLang="zh-CN"/>
              <a:t>j</a:t>
            </a:r>
            <a:r>
              <a:rPr lang="zh-CN" altLang="en-US"/>
              <a:t>仅出现在条件句</a:t>
            </a:r>
            <a:r>
              <a:rPr lang="en-US" altLang="zh-CN"/>
              <a:t>if i≥j goto B</a:t>
            </a:r>
            <a:r>
              <a:rPr lang="en-US" altLang="zh-CN" baseline="-30000"/>
              <a:t>6</a:t>
            </a:r>
            <a:r>
              <a:rPr lang="zh-CN" altLang="en-US"/>
              <a:t>中，其余地方不再被引用。因此，我们可以变换归纳变量而把此条件句变换为：</a:t>
            </a:r>
            <a:r>
              <a:rPr lang="en-US" altLang="zh-CN"/>
              <a:t>if T</a:t>
            </a:r>
            <a:r>
              <a:rPr lang="en-US" altLang="zh-CN" baseline="-30000"/>
              <a:t>2</a:t>
            </a:r>
            <a:r>
              <a:rPr lang="en-US" altLang="zh-CN"/>
              <a:t>≥T</a:t>
            </a:r>
            <a:r>
              <a:rPr lang="en-US" altLang="zh-CN" baseline="-30000"/>
              <a:t>4  </a:t>
            </a:r>
            <a:r>
              <a:rPr lang="en-US" altLang="zh-CN"/>
              <a:t>goto B</a:t>
            </a:r>
            <a:r>
              <a:rPr lang="en-US" altLang="zh-CN" baseline="-30000"/>
              <a:t>6</a:t>
            </a:r>
            <a:r>
              <a:rPr lang="zh-CN" altLang="en-US"/>
              <a:t>。经过这种变换，我们又可以将无用赋值</a:t>
            </a:r>
            <a:r>
              <a:rPr lang="en-US" altLang="zh-CN"/>
              <a:t>i=i+1</a:t>
            </a:r>
            <a:r>
              <a:rPr lang="zh-CN" altLang="en-US"/>
              <a:t>和</a:t>
            </a:r>
            <a:r>
              <a:rPr lang="en-US" altLang="zh-CN"/>
              <a:t>j=j–1</a:t>
            </a:r>
            <a:r>
              <a:rPr lang="zh-CN" altLang="en-US"/>
              <a:t>删去。删除归纳变量后的程序流图如图</a:t>
            </a:r>
            <a:r>
              <a:rPr lang="en-US" altLang="zh-CN"/>
              <a:t>5–29</a:t>
            </a:r>
            <a:r>
              <a:rPr lang="zh-CN" altLang="en-US"/>
              <a:t>所示。</a:t>
            </a:r>
          </a:p>
          <a:p>
            <a:pPr algn="just" eaLnBrk="1" hangingPunct="1">
              <a:lnSpc>
                <a:spcPct val="125000"/>
              </a:lnSpc>
            </a:pPr>
            <a:r>
              <a:rPr lang="zh-CN" altLang="en-US"/>
              <a:t>　　通过上述各种优化，最终得到图</a:t>
            </a:r>
            <a:r>
              <a:rPr lang="en-US" altLang="zh-CN"/>
              <a:t>5–29</a:t>
            </a:r>
            <a:r>
              <a:rPr lang="zh-CN" altLang="en-US"/>
              <a:t>所示的优化结果。比较图</a:t>
            </a:r>
            <a:r>
              <a:rPr lang="en-US" altLang="zh-CN"/>
              <a:t>5–25</a:t>
            </a:r>
            <a:r>
              <a:rPr lang="zh-CN" altLang="en-US"/>
              <a:t>和图</a:t>
            </a:r>
            <a:r>
              <a:rPr lang="en-US" altLang="zh-CN"/>
              <a:t>5–29</a:t>
            </a:r>
            <a:r>
              <a:rPr lang="zh-CN" altLang="en-US"/>
              <a:t>可知：</a:t>
            </a:r>
            <a:r>
              <a:rPr lang="en-US" altLang="zh-CN"/>
              <a:t>B</a:t>
            </a:r>
            <a:r>
              <a:rPr lang="en-US" altLang="zh-CN" baseline="-30000"/>
              <a:t>2</a:t>
            </a:r>
            <a:r>
              <a:rPr lang="zh-CN" altLang="en-US"/>
              <a:t>和</a:t>
            </a:r>
            <a:r>
              <a:rPr lang="en-US" altLang="zh-CN"/>
              <a:t>B</a:t>
            </a:r>
            <a:r>
              <a:rPr lang="en-US" altLang="zh-CN" baseline="-30000"/>
              <a:t>3</a:t>
            </a:r>
            <a:r>
              <a:rPr lang="zh-CN" altLang="en-US"/>
              <a:t>中的四元式从</a:t>
            </a:r>
            <a:r>
              <a:rPr lang="en-US" altLang="zh-CN"/>
              <a:t>4</a:t>
            </a:r>
            <a:r>
              <a:rPr lang="zh-CN" altLang="en-US"/>
              <a:t>条减为</a:t>
            </a:r>
            <a:r>
              <a:rPr lang="en-US" altLang="zh-CN"/>
              <a:t>2</a:t>
            </a:r>
            <a:r>
              <a:rPr lang="zh-CN" altLang="en-US"/>
              <a:t>条，而且一条是由乘法变为加法；</a:t>
            </a:r>
            <a:r>
              <a:rPr lang="en-US" altLang="zh-CN"/>
              <a:t>B</a:t>
            </a:r>
            <a:r>
              <a:rPr lang="en-US" altLang="zh-CN" baseline="-30000"/>
              <a:t>5</a:t>
            </a:r>
            <a:r>
              <a:rPr lang="zh-CN" altLang="en-US"/>
              <a:t>中的四元式由</a:t>
            </a:r>
            <a:r>
              <a:rPr lang="en-US" altLang="zh-CN"/>
              <a:t>9</a:t>
            </a:r>
            <a:r>
              <a:rPr lang="zh-CN" altLang="en-US"/>
              <a:t>条变为</a:t>
            </a:r>
            <a:r>
              <a:rPr lang="en-US" altLang="zh-CN"/>
              <a:t>3</a:t>
            </a:r>
            <a:r>
              <a:rPr lang="zh-CN" altLang="en-US"/>
              <a:t>条，</a:t>
            </a:r>
            <a:r>
              <a:rPr lang="en-US" altLang="zh-CN"/>
              <a:t>B</a:t>
            </a:r>
            <a:r>
              <a:rPr lang="en-US" altLang="zh-CN" baseline="-30000"/>
              <a:t>6</a:t>
            </a:r>
            <a:r>
              <a:rPr lang="zh-CN" altLang="en-US"/>
              <a:t>中的四元式由</a:t>
            </a:r>
            <a:r>
              <a:rPr lang="en-US" altLang="zh-CN"/>
              <a:t>8</a:t>
            </a:r>
            <a:r>
              <a:rPr lang="zh-CN" altLang="en-US"/>
              <a:t>条变为</a:t>
            </a:r>
            <a:r>
              <a:rPr lang="en-US" altLang="zh-CN"/>
              <a:t>2</a:t>
            </a:r>
            <a:r>
              <a:rPr lang="zh-CN" altLang="en-US"/>
              <a:t>条。以上这些优化对循环执行来说，效果是非常明显的。虽然</a:t>
            </a:r>
            <a:r>
              <a:rPr lang="en-US" altLang="zh-CN"/>
              <a:t>B</a:t>
            </a:r>
            <a:r>
              <a:rPr lang="en-US" altLang="zh-CN" baseline="-30000"/>
              <a:t>1</a:t>
            </a:r>
            <a:r>
              <a:rPr lang="zh-CN" altLang="en-US"/>
              <a:t>的四元式由</a:t>
            </a:r>
            <a:r>
              <a:rPr lang="en-US" altLang="zh-CN"/>
              <a:t>4</a:t>
            </a:r>
            <a:r>
              <a:rPr lang="zh-CN" altLang="en-US"/>
              <a:t>条变为现在的</a:t>
            </a:r>
            <a:r>
              <a:rPr lang="en-US" altLang="zh-CN"/>
              <a:t>B</a:t>
            </a:r>
            <a:r>
              <a:rPr lang="en-US" altLang="zh-CN" baseline="-30000"/>
              <a:t>1</a:t>
            </a:r>
            <a:r>
              <a:rPr lang="zh-CN" altLang="en-US"/>
              <a:t>和</a:t>
            </a:r>
            <a:r>
              <a:rPr lang="en-US" altLang="zh-CN"/>
              <a:t>B</a:t>
            </a:r>
            <a:r>
              <a:rPr lang="en-US" altLang="zh-CN" baseline="-30000"/>
              <a:t>2</a:t>
            </a:r>
            <a:r>
              <a:rPr lang="en-US" altLang="zh-CN"/>
              <a:t>'</a:t>
            </a:r>
            <a:r>
              <a:rPr lang="zh-CN" altLang="en-US"/>
              <a:t>共</a:t>
            </a:r>
            <a:r>
              <a:rPr lang="en-US" altLang="zh-CN"/>
              <a:t>6</a:t>
            </a:r>
            <a:r>
              <a:rPr lang="zh-CN" altLang="en-US"/>
              <a:t>条，但因其仅被执行一次，所以影响甚微。</a:t>
            </a:r>
          </a:p>
        </p:txBody>
      </p:sp>
    </p:spTree>
  </p:cSld>
  <p:clrMapOvr>
    <a:masterClrMapping/>
  </p:clrMapOvr>
  <p:transition>
    <p:random/>
  </p:transition>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5">
            <a:extLst>
              <a:ext uri="{FF2B5EF4-FFF2-40B4-BE49-F238E27FC236}">
                <a16:creationId xmlns:a16="http://schemas.microsoft.com/office/drawing/2014/main" id="{A5916D67-8D7D-E4A5-5AB3-30341794661B}"/>
              </a:ext>
            </a:extLst>
          </p:cNvPr>
          <p:cNvSpPr txBox="1">
            <a:spLocks noChangeArrowheads="1"/>
          </p:cNvSpPr>
          <p:nvPr/>
        </p:nvSpPr>
        <p:spPr bwMode="auto">
          <a:xfrm>
            <a:off x="1720850" y="635635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t> </a:t>
            </a:r>
            <a:r>
              <a:rPr lang="zh-CN" altLang="en-US">
                <a:latin typeface="宋体" panose="02010600030101010101" pitchFamily="2" charset="-122"/>
              </a:rPr>
              <a:t>图</a:t>
            </a:r>
            <a:r>
              <a:rPr lang="en-US" altLang="zh-CN"/>
              <a:t>5–29  </a:t>
            </a:r>
            <a:r>
              <a:rPr lang="zh-CN" altLang="en-US">
                <a:latin typeface="宋体" panose="02010600030101010101" pitchFamily="2" charset="-122"/>
              </a:rPr>
              <a:t>删除归纳变量后的程序流图</a:t>
            </a:r>
            <a:r>
              <a:rPr lang="zh-CN" altLang="en-US"/>
              <a:t> </a:t>
            </a:r>
          </a:p>
        </p:txBody>
      </p:sp>
      <p:pic>
        <p:nvPicPr>
          <p:cNvPr id="165891" name="Picture 6" descr="5-25">
            <a:extLst>
              <a:ext uri="{FF2B5EF4-FFF2-40B4-BE49-F238E27FC236}">
                <a16:creationId xmlns:a16="http://schemas.microsoft.com/office/drawing/2014/main" id="{F921CCAA-7E9C-4197-30ED-65E9D35BD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44450"/>
            <a:ext cx="3937000" cy="619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AutoShape 7">
            <a:hlinkClick r:id="" action="ppaction://hlinkshowjump?jump=firstslide" highlightClick="1"/>
            <a:extLst>
              <a:ext uri="{FF2B5EF4-FFF2-40B4-BE49-F238E27FC236}">
                <a16:creationId xmlns:a16="http://schemas.microsoft.com/office/drawing/2014/main" id="{7CAC770D-E42D-F175-33EF-5B9C70990E11}"/>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4">
            <a:extLst>
              <a:ext uri="{FF2B5EF4-FFF2-40B4-BE49-F238E27FC236}">
                <a16:creationId xmlns:a16="http://schemas.microsoft.com/office/drawing/2014/main" id="{9ECF41D8-B8BB-AF4C-F3E7-8116904DD35B}"/>
              </a:ext>
            </a:extLst>
          </p:cNvPr>
          <p:cNvSpPr txBox="1">
            <a:spLocks noChangeArrowheads="1"/>
          </p:cNvSpPr>
          <p:nvPr/>
        </p:nvSpPr>
        <p:spPr bwMode="auto">
          <a:xfrm>
            <a:off x="261938" y="76200"/>
            <a:ext cx="8636000" cy="67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pPr>
            <a:r>
              <a:rPr lang="zh-CN" altLang="en-US" sz="3200" b="1">
                <a:ea typeface="方正宋黑简体" pitchFamily="65" charset="-122"/>
              </a:rPr>
              <a:t>习  题  五</a:t>
            </a:r>
          </a:p>
          <a:p>
            <a:pPr algn="just" eaLnBrk="1" hangingPunct="1">
              <a:lnSpc>
                <a:spcPct val="120000"/>
              </a:lnSpc>
            </a:pPr>
            <a:r>
              <a:rPr lang="zh-CN" altLang="en-US"/>
              <a:t>　　</a:t>
            </a:r>
            <a:r>
              <a:rPr lang="en-US" altLang="zh-CN"/>
              <a:t>5.1  </a:t>
            </a:r>
            <a:r>
              <a:rPr lang="zh-CN" altLang="en-US"/>
              <a:t>完成以下选择题：</a:t>
            </a:r>
          </a:p>
          <a:p>
            <a:pPr algn="just" eaLnBrk="1" hangingPunct="1">
              <a:lnSpc>
                <a:spcPct val="120000"/>
              </a:lnSpc>
            </a:pPr>
            <a:r>
              <a:rPr lang="zh-CN" altLang="en-US"/>
              <a:t>　　</a:t>
            </a:r>
            <a:r>
              <a:rPr lang="en-US" altLang="zh-CN"/>
              <a:t>(1) </a:t>
            </a:r>
            <a:r>
              <a:rPr lang="zh-CN" altLang="en-US"/>
              <a:t>优化可生成</a:t>
            </a:r>
            <a:r>
              <a:rPr lang="zh-CN" altLang="en-US" u="sng"/>
              <a:t>       </a:t>
            </a:r>
            <a:r>
              <a:rPr lang="zh-CN" altLang="en-US"/>
              <a:t>的目标代码。                    </a:t>
            </a:r>
          </a:p>
          <a:p>
            <a:pPr algn="just" eaLnBrk="1" hangingPunct="1">
              <a:lnSpc>
                <a:spcPct val="120000"/>
              </a:lnSpc>
            </a:pPr>
            <a:r>
              <a:rPr lang="zh-CN" altLang="en-US"/>
              <a:t>　　</a:t>
            </a:r>
            <a:r>
              <a:rPr lang="en-US" altLang="zh-CN"/>
              <a:t>A. </a:t>
            </a:r>
            <a:r>
              <a:rPr lang="zh-CN" altLang="en-US"/>
              <a:t>运行时间较短                 	 </a:t>
            </a:r>
            <a:r>
              <a:rPr lang="en-US" altLang="zh-CN"/>
              <a:t>B. </a:t>
            </a:r>
            <a:r>
              <a:rPr lang="zh-CN" altLang="en-US"/>
              <a:t>占用存储空间较小</a:t>
            </a:r>
          </a:p>
          <a:p>
            <a:pPr algn="just" eaLnBrk="1" hangingPunct="1">
              <a:lnSpc>
                <a:spcPct val="120000"/>
              </a:lnSpc>
            </a:pPr>
            <a:r>
              <a:rPr lang="zh-CN" altLang="en-US"/>
              <a:t>　　</a:t>
            </a:r>
            <a:r>
              <a:rPr lang="en-US" altLang="zh-CN"/>
              <a:t>C. </a:t>
            </a:r>
            <a:r>
              <a:rPr lang="zh-CN" altLang="en-US"/>
              <a:t>运行时间短但占用内存空间大   	 </a:t>
            </a:r>
          </a:p>
          <a:p>
            <a:pPr algn="just" eaLnBrk="1" hangingPunct="1">
              <a:lnSpc>
                <a:spcPct val="120000"/>
              </a:lnSpc>
            </a:pPr>
            <a:r>
              <a:rPr lang="zh-CN" altLang="en-US"/>
              <a:t>　　</a:t>
            </a:r>
            <a:r>
              <a:rPr lang="en-US" altLang="zh-CN"/>
              <a:t>D. </a:t>
            </a:r>
            <a:r>
              <a:rPr lang="zh-CN" altLang="en-US"/>
              <a:t>运行时间短且占用存储空间小</a:t>
            </a:r>
          </a:p>
          <a:p>
            <a:pPr algn="just" eaLnBrk="1" hangingPunct="1">
              <a:lnSpc>
                <a:spcPct val="120000"/>
              </a:lnSpc>
            </a:pPr>
            <a:r>
              <a:rPr lang="zh-CN" altLang="en-US"/>
              <a:t>　　</a:t>
            </a:r>
            <a:r>
              <a:rPr lang="en-US" altLang="zh-CN"/>
              <a:t>(2) </a:t>
            </a:r>
            <a:r>
              <a:rPr lang="zh-CN" altLang="en-US"/>
              <a:t>下列</a:t>
            </a:r>
            <a:r>
              <a:rPr lang="zh-CN" altLang="en-US" u="sng"/>
              <a:t>       </a:t>
            </a:r>
            <a:r>
              <a:rPr lang="zh-CN" altLang="en-US"/>
              <a:t>优化方法不是针对循环优化进行的。</a:t>
            </a:r>
          </a:p>
          <a:p>
            <a:pPr algn="just" eaLnBrk="1" hangingPunct="1">
              <a:lnSpc>
                <a:spcPct val="120000"/>
              </a:lnSpc>
            </a:pPr>
            <a:r>
              <a:rPr lang="zh-CN" altLang="en-US"/>
              <a:t>　　</a:t>
            </a:r>
            <a:r>
              <a:rPr lang="en-US" altLang="zh-CN"/>
              <a:t>A. </a:t>
            </a:r>
            <a:r>
              <a:rPr lang="zh-CN" altLang="en-US"/>
              <a:t>强度削弱   		 </a:t>
            </a:r>
            <a:r>
              <a:rPr lang="en-US" altLang="zh-CN"/>
              <a:t>B. </a:t>
            </a:r>
            <a:r>
              <a:rPr lang="zh-CN" altLang="en-US"/>
              <a:t>删除归纳变量   	 </a:t>
            </a:r>
          </a:p>
          <a:p>
            <a:pPr algn="just" eaLnBrk="1" hangingPunct="1">
              <a:lnSpc>
                <a:spcPct val="120000"/>
              </a:lnSpc>
            </a:pPr>
            <a:r>
              <a:rPr lang="zh-CN" altLang="en-US"/>
              <a:t>　　</a:t>
            </a:r>
            <a:r>
              <a:rPr lang="en-US" altLang="zh-CN"/>
              <a:t>C. </a:t>
            </a:r>
            <a:r>
              <a:rPr lang="zh-CN" altLang="en-US"/>
              <a:t>删除多余运算    	 </a:t>
            </a:r>
            <a:r>
              <a:rPr lang="en-US" altLang="zh-CN"/>
              <a:t>D. </a:t>
            </a:r>
            <a:r>
              <a:rPr lang="zh-CN" altLang="en-US"/>
              <a:t>代码外提</a:t>
            </a:r>
          </a:p>
          <a:p>
            <a:pPr eaLnBrk="1" hangingPunct="1">
              <a:lnSpc>
                <a:spcPct val="120000"/>
              </a:lnSpc>
            </a:pPr>
            <a:r>
              <a:rPr lang="zh-CN" altLang="en-US"/>
              <a:t>        </a:t>
            </a:r>
            <a:r>
              <a:rPr lang="en-US" altLang="zh-CN"/>
              <a:t>(3)</a:t>
            </a:r>
            <a:r>
              <a:rPr lang="zh-CN" altLang="en-US"/>
              <a:t>对一个基本块来说，</a:t>
            </a:r>
            <a:r>
              <a:rPr lang="en-US" altLang="zh-CN"/>
              <a:t>_______</a:t>
            </a:r>
            <a:r>
              <a:rPr lang="zh-CN" altLang="en-US"/>
              <a:t>是正确的。</a:t>
            </a:r>
          </a:p>
          <a:p>
            <a:pPr eaLnBrk="1" hangingPunct="1">
              <a:lnSpc>
                <a:spcPct val="120000"/>
              </a:lnSpc>
            </a:pPr>
            <a:r>
              <a:rPr lang="zh-CN" altLang="en-US"/>
              <a:t>        </a:t>
            </a:r>
            <a:r>
              <a:rPr lang="en-US" altLang="zh-CN"/>
              <a:t>A</a:t>
            </a:r>
            <a:r>
              <a:rPr lang="zh-CN" altLang="en-US"/>
              <a:t>．有一个入口语句和一个出口语句     </a:t>
            </a:r>
          </a:p>
          <a:p>
            <a:pPr eaLnBrk="1" hangingPunct="1">
              <a:lnSpc>
                <a:spcPct val="120000"/>
              </a:lnSpc>
            </a:pPr>
            <a:r>
              <a:rPr lang="zh-CN" altLang="en-US"/>
              <a:t>        </a:t>
            </a:r>
            <a:r>
              <a:rPr lang="en-US" altLang="zh-CN"/>
              <a:t>B</a:t>
            </a:r>
            <a:r>
              <a:rPr lang="zh-CN" altLang="en-US"/>
              <a:t>．有一个入口语句和多个出口语句</a:t>
            </a:r>
          </a:p>
          <a:p>
            <a:pPr eaLnBrk="1" hangingPunct="1">
              <a:lnSpc>
                <a:spcPct val="120000"/>
              </a:lnSpc>
            </a:pPr>
            <a:r>
              <a:rPr lang="zh-CN" altLang="en-US"/>
              <a:t>        </a:t>
            </a:r>
            <a:r>
              <a:rPr lang="en-US" altLang="zh-CN"/>
              <a:t>C</a:t>
            </a:r>
            <a:r>
              <a:rPr lang="zh-CN" altLang="en-US"/>
              <a:t>．有多个入口语句和一个出口语句     </a:t>
            </a:r>
          </a:p>
          <a:p>
            <a:pPr eaLnBrk="1" hangingPunct="1">
              <a:lnSpc>
                <a:spcPct val="120000"/>
              </a:lnSpc>
            </a:pPr>
            <a:r>
              <a:rPr lang="zh-CN" altLang="en-US"/>
              <a:t>        </a:t>
            </a:r>
            <a:r>
              <a:rPr lang="en-US" altLang="zh-CN"/>
              <a:t>D</a:t>
            </a:r>
            <a:r>
              <a:rPr lang="zh-CN" altLang="en-US"/>
              <a:t>．有多个入口语句和多个出口语句</a:t>
            </a:r>
          </a:p>
          <a:p>
            <a:pPr eaLnBrk="1" hangingPunct="1"/>
            <a:r>
              <a:rPr lang="zh-CN" altLang="en-US"/>
              <a:t>        </a:t>
            </a:r>
          </a:p>
        </p:txBody>
      </p:sp>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AutoShape 3">
            <a:extLst>
              <a:ext uri="{FF2B5EF4-FFF2-40B4-BE49-F238E27FC236}">
                <a16:creationId xmlns:a16="http://schemas.microsoft.com/office/drawing/2014/main" id="{CFA6B681-B9D6-7182-4DB5-3F883EFAB029}"/>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57347" name="Text Box 5">
            <a:extLst>
              <a:ext uri="{FF2B5EF4-FFF2-40B4-BE49-F238E27FC236}">
                <a16:creationId xmlns:a16="http://schemas.microsoft.com/office/drawing/2014/main" id="{C408165B-3461-0A45-560E-DEA406C32A34}"/>
              </a:ext>
            </a:extLst>
          </p:cNvPr>
          <p:cNvSpPr txBox="1">
            <a:spLocks noChangeArrowheads="1"/>
          </p:cNvSpPr>
          <p:nvPr/>
        </p:nvSpPr>
        <p:spPr bwMode="auto">
          <a:xfrm>
            <a:off x="304800" y="1295400"/>
            <a:ext cx="838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u="none">
                <a:latin typeface="楷体" panose="02010609060101010101" pitchFamily="49" charset="-122"/>
                <a:ea typeface="楷体" panose="02010609060101010101" pitchFamily="49" charset="-122"/>
              </a:rPr>
              <a:t>    </a:t>
            </a:r>
            <a:r>
              <a:rPr lang="zh-CN" altLang="en-US" sz="2400" u="none">
                <a:latin typeface="楷体" panose="02010609060101010101" pitchFamily="49" charset="-122"/>
                <a:ea typeface="楷体" panose="02010609060101010101" pitchFamily="49" charset="-122"/>
              </a:rPr>
              <a:t>用子集法将图</a:t>
            </a:r>
            <a:r>
              <a:rPr lang="en-US" altLang="zh-CN" sz="2400" u="none">
                <a:latin typeface="楷体" panose="02010609060101010101" pitchFamily="49" charset="-122"/>
                <a:ea typeface="楷体" panose="02010609060101010101" pitchFamily="49" charset="-122"/>
              </a:rPr>
              <a:t>2-20</a:t>
            </a:r>
            <a:r>
              <a:rPr lang="zh-CN" altLang="en-US" sz="2400" u="none">
                <a:latin typeface="楷体" panose="02010609060101010101" pitchFamily="49" charset="-122"/>
                <a:ea typeface="楷体" panose="02010609060101010101" pitchFamily="49" charset="-122"/>
              </a:rPr>
              <a:t>所示的</a:t>
            </a:r>
            <a:r>
              <a:rPr lang="en-US" altLang="zh-CN" sz="2400" u="none">
                <a:latin typeface="楷体" panose="02010609060101010101" pitchFamily="49" charset="-122"/>
                <a:ea typeface="楷体" panose="02010609060101010101" pitchFamily="49" charset="-122"/>
              </a:rPr>
              <a:t>NFA</a:t>
            </a:r>
            <a:r>
              <a:rPr lang="zh-CN" altLang="en-US" sz="2400" u="none">
                <a:latin typeface="楷体" panose="02010609060101010101" pitchFamily="49" charset="-122"/>
                <a:ea typeface="楷体" panose="02010609060101010101" pitchFamily="49" charset="-122"/>
              </a:rPr>
              <a:t>确定化得到第一个表所列的转换表，重新命名得到第二个表所列的状态转换矩阵。</a:t>
            </a:r>
            <a:r>
              <a:rPr lang="zh-CN" altLang="en-US" u="none"/>
              <a:t> </a:t>
            </a:r>
          </a:p>
        </p:txBody>
      </p:sp>
      <p:graphicFrame>
        <p:nvGraphicFramePr>
          <p:cNvPr id="59519" name="Group 127">
            <a:extLst>
              <a:ext uri="{FF2B5EF4-FFF2-40B4-BE49-F238E27FC236}">
                <a16:creationId xmlns:a16="http://schemas.microsoft.com/office/drawing/2014/main" id="{78BD6FF0-5C13-DF53-31B4-B309CBBF40B6}"/>
              </a:ext>
            </a:extLst>
          </p:cNvPr>
          <p:cNvGraphicFramePr>
            <a:graphicFrameLocks noGrp="1"/>
          </p:cNvGraphicFramePr>
          <p:nvPr/>
        </p:nvGraphicFramePr>
        <p:xfrm>
          <a:off x="1828800" y="2286000"/>
          <a:ext cx="5334000" cy="1371600"/>
        </p:xfrm>
        <a:graphic>
          <a:graphicData uri="http://schemas.openxmlformats.org/drawingml/2006/table">
            <a:tbl>
              <a:tblPr/>
              <a:tblGrid>
                <a:gridCol w="1876425">
                  <a:extLst>
                    <a:ext uri="{9D8B030D-6E8A-4147-A177-3AD203B41FA5}">
                      <a16:colId xmlns:a16="http://schemas.microsoft.com/office/drawing/2014/main" val="20000"/>
                    </a:ext>
                  </a:extLst>
                </a:gridCol>
                <a:gridCol w="1728788">
                  <a:extLst>
                    <a:ext uri="{9D8B030D-6E8A-4147-A177-3AD203B41FA5}">
                      <a16:colId xmlns:a16="http://schemas.microsoft.com/office/drawing/2014/main" val="20001"/>
                    </a:ext>
                  </a:extLst>
                </a:gridCol>
                <a:gridCol w="1728787">
                  <a:extLst>
                    <a:ext uri="{9D8B030D-6E8A-4147-A177-3AD203B41FA5}">
                      <a16:colId xmlns:a16="http://schemas.microsoft.com/office/drawing/2014/main" val="20002"/>
                    </a:ext>
                  </a:extLst>
                </a:gridCol>
              </a:tblGrid>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a</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b</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{X,1,2,3,Y}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{2,3,1,Y}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{2,3,1,Y}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{2,3,1,Y}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{2,3,1,Y}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{2,3,1,Y}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9520" name="Group 128">
            <a:extLst>
              <a:ext uri="{FF2B5EF4-FFF2-40B4-BE49-F238E27FC236}">
                <a16:creationId xmlns:a16="http://schemas.microsoft.com/office/drawing/2014/main" id="{426DC767-C1BB-5AA6-4E60-9B9F45FB75F2}"/>
              </a:ext>
            </a:extLst>
          </p:cNvPr>
          <p:cNvGraphicFramePr>
            <a:graphicFrameLocks noGrp="1"/>
          </p:cNvGraphicFramePr>
          <p:nvPr/>
        </p:nvGraphicFramePr>
        <p:xfrm>
          <a:off x="1828800" y="4495800"/>
          <a:ext cx="5334000" cy="1220788"/>
        </p:xfrm>
        <a:graphic>
          <a:graphicData uri="http://schemas.openxmlformats.org/drawingml/2006/table">
            <a:tbl>
              <a:tblPr/>
              <a:tblGrid>
                <a:gridCol w="17780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1778000">
                  <a:extLst>
                    <a:ext uri="{9D8B030D-6E8A-4147-A177-3AD203B41FA5}">
                      <a16:colId xmlns:a16="http://schemas.microsoft.com/office/drawing/2014/main" val="20002"/>
                    </a:ext>
                  </a:extLst>
                </a:gridCol>
              </a:tblGrid>
              <a:tr h="3961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51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7384" name="AutoShape 126">
            <a:extLst>
              <a:ext uri="{FF2B5EF4-FFF2-40B4-BE49-F238E27FC236}">
                <a16:creationId xmlns:a16="http://schemas.microsoft.com/office/drawing/2014/main" id="{EADD0570-DE60-A74C-741D-AFC84D8F70E0}"/>
              </a:ext>
            </a:extLst>
          </p:cNvPr>
          <p:cNvSpPr>
            <a:spLocks noChangeArrowheads="1"/>
          </p:cNvSpPr>
          <p:nvPr/>
        </p:nvSpPr>
        <p:spPr bwMode="auto">
          <a:xfrm>
            <a:off x="4343400" y="3810000"/>
            <a:ext cx="457200" cy="609600"/>
          </a:xfrm>
          <a:prstGeom prst="downArrow">
            <a:avLst>
              <a:gd name="adj1" fmla="val 50000"/>
              <a:gd name="adj2" fmla="val 33333"/>
            </a:avLst>
          </a:prstGeom>
          <a:solidFill>
            <a:schemeClr val="accent1"/>
          </a:solidFill>
          <a:ln w="9525">
            <a:solidFill>
              <a:schemeClr val="tx1"/>
            </a:solidFill>
            <a:miter lim="800000"/>
            <a:headEnd/>
            <a:tailEnd/>
          </a:ln>
        </p:spPr>
        <p:txBody>
          <a:bodyPr vert="eaVert"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5" name="Text Box 129">
            <a:extLst>
              <a:ext uri="{FF2B5EF4-FFF2-40B4-BE49-F238E27FC236}">
                <a16:creationId xmlns:a16="http://schemas.microsoft.com/office/drawing/2014/main" id="{BBF4DC24-5BCC-4B4F-C9D9-CA69E22835B9}"/>
              </a:ext>
            </a:extLst>
          </p:cNvPr>
          <p:cNvSpPr txBox="1">
            <a:spLocks noChangeArrowheads="1"/>
          </p:cNvSpPr>
          <p:nvPr/>
        </p:nvSpPr>
        <p:spPr bwMode="auto">
          <a:xfrm>
            <a:off x="533400" y="60960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u="none">
                <a:solidFill>
                  <a:srgbClr val="CC3300"/>
                </a:solidFill>
              </a:rPr>
              <a:t>由于两个状态转换矩阵相同，故 </a:t>
            </a:r>
            <a:r>
              <a:rPr lang="en-US" altLang="zh-CN" sz="2400" b="1" u="none">
                <a:solidFill>
                  <a:srgbClr val="CC3300"/>
                </a:solidFill>
              </a:rPr>
              <a:t>(</a:t>
            </a:r>
            <a:r>
              <a:rPr lang="de-DE" altLang="zh-CN" sz="2400" b="1" u="none">
                <a:solidFill>
                  <a:srgbClr val="CC3300"/>
                </a:solidFill>
              </a:rPr>
              <a:t> </a:t>
            </a:r>
            <a:r>
              <a:rPr lang="en-US" altLang="zh-CN" sz="2400" b="1" u="none">
                <a:solidFill>
                  <a:srgbClr val="CC3300"/>
                </a:solidFill>
              </a:rPr>
              <a:t>a∣b</a:t>
            </a:r>
            <a:r>
              <a:rPr lang="de-DE" altLang="zh-CN" sz="2400" b="1" u="none">
                <a:solidFill>
                  <a:srgbClr val="CC3300"/>
                </a:solidFill>
              </a:rPr>
              <a:t> </a:t>
            </a:r>
            <a:r>
              <a:rPr lang="en-US" altLang="zh-CN" sz="2400" b="1" u="none">
                <a:solidFill>
                  <a:srgbClr val="CC3300"/>
                </a:solidFill>
              </a:rPr>
              <a:t>)*</a:t>
            </a:r>
            <a:r>
              <a:rPr lang="zh-CN" altLang="en-US" sz="2400" b="1" u="none">
                <a:solidFill>
                  <a:srgbClr val="CC3300"/>
                </a:solidFill>
              </a:rPr>
              <a:t>和</a:t>
            </a:r>
            <a:r>
              <a:rPr lang="zh-CN" altLang="de-DE" sz="2400" b="1" u="none">
                <a:solidFill>
                  <a:srgbClr val="CC3300"/>
                </a:solidFill>
              </a:rPr>
              <a:t> </a:t>
            </a:r>
            <a:r>
              <a:rPr lang="en-US" altLang="zh-CN" sz="2400" b="1" u="none">
                <a:solidFill>
                  <a:srgbClr val="CC3300"/>
                </a:solidFill>
              </a:rPr>
              <a:t>(</a:t>
            </a:r>
            <a:r>
              <a:rPr lang="de-DE" altLang="zh-CN" sz="2400" b="1" u="none">
                <a:solidFill>
                  <a:srgbClr val="CC3300"/>
                </a:solidFill>
              </a:rPr>
              <a:t> </a:t>
            </a:r>
            <a:r>
              <a:rPr lang="en-US" altLang="zh-CN" sz="2400" b="1" u="none">
                <a:solidFill>
                  <a:srgbClr val="CC3300"/>
                </a:solidFill>
              </a:rPr>
              <a:t>a*b*</a:t>
            </a:r>
            <a:r>
              <a:rPr lang="de-DE" altLang="zh-CN" sz="2400" b="1" u="none">
                <a:solidFill>
                  <a:srgbClr val="CC3300"/>
                </a:solidFill>
              </a:rPr>
              <a:t> </a:t>
            </a:r>
            <a:r>
              <a:rPr lang="en-US" altLang="zh-CN" sz="2400" b="1" u="none">
                <a:solidFill>
                  <a:srgbClr val="CC3300"/>
                </a:solidFill>
              </a:rPr>
              <a:t>)*</a:t>
            </a:r>
            <a:r>
              <a:rPr lang="zh-CN" altLang="en-US" sz="2400" b="1" u="none">
                <a:solidFill>
                  <a:srgbClr val="CC3300"/>
                </a:solidFill>
              </a:rPr>
              <a:t>等价。 </a:t>
            </a:r>
          </a:p>
        </p:txBody>
      </p:sp>
    </p:spTree>
  </p:cSld>
  <p:clrMapOvr>
    <a:masterClrMapping/>
  </p:clrMapOvr>
  <p:transition>
    <p:random/>
  </p:transition>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ABF6C6B4-1F52-0E2A-EE98-8CDA98020726}"/>
              </a:ext>
            </a:extLst>
          </p:cNvPr>
          <p:cNvSpPr>
            <a:spLocks noGrp="1" noChangeArrowheads="1"/>
          </p:cNvSpPr>
          <p:nvPr>
            <p:ph type="title"/>
          </p:nvPr>
        </p:nvSpPr>
        <p:spPr/>
        <p:txBody>
          <a:bodyPr/>
          <a:lstStyle/>
          <a:p>
            <a:pPr eaLnBrk="1" hangingPunct="1"/>
            <a:endParaRPr lang="zh-CN" altLang="zh-CN"/>
          </a:p>
        </p:txBody>
      </p:sp>
      <p:sp>
        <p:nvSpPr>
          <p:cNvPr id="1182723" name="Rectangle 3">
            <a:extLst>
              <a:ext uri="{FF2B5EF4-FFF2-40B4-BE49-F238E27FC236}">
                <a16:creationId xmlns:a16="http://schemas.microsoft.com/office/drawing/2014/main" id="{F6F51610-A9EA-6591-5159-300F3E176C10}"/>
              </a:ext>
            </a:extLst>
          </p:cNvPr>
          <p:cNvSpPr>
            <a:spLocks noGrp="1" noChangeArrowheads="1"/>
          </p:cNvSpPr>
          <p:nvPr>
            <p:ph type="body" idx="1"/>
          </p:nvPr>
        </p:nvSpPr>
        <p:spPr>
          <a:xfrm>
            <a:off x="647700" y="1558925"/>
            <a:ext cx="7848600" cy="5038725"/>
          </a:xfrm>
        </p:spPr>
        <p:txBody>
          <a:bodyPr/>
          <a:lstStyle/>
          <a:p>
            <a:pPr eaLnBrk="1" hangingPunct="1">
              <a:lnSpc>
                <a:spcPct val="110000"/>
              </a:lnSpc>
              <a:buFont typeface="Wingdings" panose="05000000000000000000" pitchFamily="2" charset="2"/>
              <a:buNone/>
              <a:defRPr/>
            </a:pPr>
            <a:r>
              <a:rPr lang="en-US" altLang="zh-CN" b="0"/>
              <a:t>        (4)</a:t>
            </a:r>
            <a:r>
              <a:rPr lang="zh-CN" altLang="en-US" b="0"/>
              <a:t>下面</a:t>
            </a:r>
            <a:r>
              <a:rPr lang="en-US" altLang="zh-CN" b="0"/>
              <a:t>________</a:t>
            </a:r>
            <a:r>
              <a:rPr lang="zh-CN" altLang="en-US" b="0"/>
              <a:t>不能作为一个基本块的入口。</a:t>
            </a:r>
          </a:p>
          <a:p>
            <a:pPr eaLnBrk="1" hangingPunct="1">
              <a:lnSpc>
                <a:spcPct val="110000"/>
              </a:lnSpc>
              <a:buFont typeface="Wingdings" panose="05000000000000000000" pitchFamily="2" charset="2"/>
              <a:buNone/>
              <a:defRPr/>
            </a:pPr>
            <a:r>
              <a:rPr lang="zh-CN" altLang="en-US" b="0"/>
              <a:t>        </a:t>
            </a:r>
            <a:r>
              <a:rPr lang="en-US" altLang="zh-CN" b="0"/>
              <a:t>A</a:t>
            </a:r>
            <a:r>
              <a:rPr lang="zh-CN" altLang="en-US" b="0"/>
              <a:t>．程序的第一个语句                  </a:t>
            </a:r>
          </a:p>
          <a:p>
            <a:pPr eaLnBrk="1" hangingPunct="1">
              <a:lnSpc>
                <a:spcPct val="110000"/>
              </a:lnSpc>
              <a:buFont typeface="Wingdings" panose="05000000000000000000" pitchFamily="2" charset="2"/>
              <a:buNone/>
              <a:defRPr/>
            </a:pPr>
            <a:r>
              <a:rPr lang="zh-CN" altLang="en-US" b="0"/>
              <a:t>        </a:t>
            </a:r>
            <a:r>
              <a:rPr lang="en-US" altLang="zh-CN" b="0"/>
              <a:t>B</a:t>
            </a:r>
            <a:r>
              <a:rPr lang="zh-CN" altLang="en-US" b="0"/>
              <a:t>．条件转移语句转移到的语句  </a:t>
            </a:r>
          </a:p>
          <a:p>
            <a:pPr eaLnBrk="1" hangingPunct="1">
              <a:lnSpc>
                <a:spcPct val="110000"/>
              </a:lnSpc>
              <a:buFont typeface="Wingdings" panose="05000000000000000000" pitchFamily="2" charset="2"/>
              <a:buNone/>
              <a:defRPr/>
            </a:pPr>
            <a:r>
              <a:rPr lang="zh-CN" altLang="en-US" b="0"/>
              <a:t>        </a:t>
            </a:r>
            <a:r>
              <a:rPr lang="en-US" altLang="zh-CN" b="0"/>
              <a:t>C</a:t>
            </a:r>
            <a:r>
              <a:rPr lang="zh-CN" altLang="en-US" b="0"/>
              <a:t>．无条件转移语句后的下一条语句      </a:t>
            </a:r>
          </a:p>
          <a:p>
            <a:pPr eaLnBrk="1" hangingPunct="1">
              <a:lnSpc>
                <a:spcPct val="110000"/>
              </a:lnSpc>
              <a:buFont typeface="Wingdings" panose="05000000000000000000" pitchFamily="2" charset="2"/>
              <a:buNone/>
              <a:defRPr/>
            </a:pPr>
            <a:r>
              <a:rPr lang="zh-CN" altLang="en-US" b="0"/>
              <a:t>        </a:t>
            </a:r>
            <a:r>
              <a:rPr lang="en-US" altLang="zh-CN" b="0"/>
              <a:t>D</a:t>
            </a:r>
            <a:r>
              <a:rPr lang="zh-CN" altLang="en-US" b="0"/>
              <a:t>．无条件转移语句转移到的语句</a:t>
            </a:r>
          </a:p>
          <a:p>
            <a:pPr eaLnBrk="1" hangingPunct="1">
              <a:lnSpc>
                <a:spcPct val="110000"/>
              </a:lnSpc>
              <a:buFont typeface="Wingdings" panose="05000000000000000000" pitchFamily="2" charset="2"/>
              <a:buNone/>
              <a:defRPr/>
            </a:pPr>
            <a:r>
              <a:rPr lang="zh-CN" altLang="en-US" b="0"/>
              <a:t>　　</a:t>
            </a:r>
            <a:r>
              <a:rPr lang="en-US" altLang="zh-CN" b="0"/>
              <a:t>(5) </a:t>
            </a:r>
            <a:r>
              <a:rPr lang="zh-CN" altLang="en-US" b="0"/>
              <a:t>基本块内的优化为</a:t>
            </a:r>
            <a:r>
              <a:rPr lang="zh-CN" altLang="en-US" b="0" u="sng"/>
              <a:t>       </a:t>
            </a:r>
            <a:r>
              <a:rPr lang="zh-CN" altLang="en-US" b="0"/>
              <a:t>。                               </a:t>
            </a:r>
          </a:p>
          <a:p>
            <a:pPr eaLnBrk="1" hangingPunct="1">
              <a:lnSpc>
                <a:spcPct val="110000"/>
              </a:lnSpc>
              <a:buFont typeface="Wingdings" panose="05000000000000000000" pitchFamily="2" charset="2"/>
              <a:buNone/>
              <a:defRPr/>
            </a:pPr>
            <a:r>
              <a:rPr lang="zh-CN" altLang="en-US" b="0"/>
              <a:t>　　</a:t>
            </a:r>
            <a:r>
              <a:rPr lang="en-US" altLang="zh-CN" b="0"/>
              <a:t>A. </a:t>
            </a:r>
            <a:r>
              <a:rPr lang="zh-CN" altLang="en-US" b="0"/>
              <a:t>代码外提，删除归纳变量       	 </a:t>
            </a:r>
          </a:p>
          <a:p>
            <a:pPr eaLnBrk="1" hangingPunct="1">
              <a:lnSpc>
                <a:spcPct val="110000"/>
              </a:lnSpc>
              <a:buFont typeface="Wingdings" panose="05000000000000000000" pitchFamily="2" charset="2"/>
              <a:buNone/>
              <a:defRPr/>
            </a:pPr>
            <a:r>
              <a:rPr lang="zh-CN" altLang="en-US" b="0"/>
              <a:t>　　</a:t>
            </a:r>
            <a:r>
              <a:rPr lang="en-US" altLang="zh-CN" b="0"/>
              <a:t>B. </a:t>
            </a:r>
            <a:r>
              <a:rPr lang="zh-CN" altLang="en-US" b="0"/>
              <a:t>删除多余运算，删除无用赋值</a:t>
            </a:r>
          </a:p>
          <a:p>
            <a:pPr eaLnBrk="1" hangingPunct="1">
              <a:lnSpc>
                <a:spcPct val="110000"/>
              </a:lnSpc>
              <a:buFont typeface="Wingdings" panose="05000000000000000000" pitchFamily="2" charset="2"/>
              <a:buNone/>
              <a:defRPr/>
            </a:pPr>
            <a:r>
              <a:rPr lang="zh-CN" altLang="en-US" b="0"/>
              <a:t>　　</a:t>
            </a:r>
            <a:r>
              <a:rPr lang="en-US" altLang="zh-CN" b="0"/>
              <a:t>C. </a:t>
            </a:r>
            <a:r>
              <a:rPr lang="zh-CN" altLang="en-US" b="0"/>
              <a:t>强度削弱，代码外提           	 </a:t>
            </a:r>
          </a:p>
          <a:p>
            <a:pPr eaLnBrk="1" hangingPunct="1">
              <a:lnSpc>
                <a:spcPct val="110000"/>
              </a:lnSpc>
              <a:buFont typeface="Wingdings" panose="05000000000000000000" pitchFamily="2" charset="2"/>
              <a:buNone/>
              <a:defRPr/>
            </a:pPr>
            <a:r>
              <a:rPr lang="zh-CN" altLang="en-US" b="0"/>
              <a:t>　　</a:t>
            </a:r>
            <a:r>
              <a:rPr lang="en-US" altLang="zh-CN" b="0"/>
              <a:t>D. </a:t>
            </a:r>
            <a:r>
              <a:rPr lang="zh-CN" altLang="en-US" b="0"/>
              <a:t>循环展开，循环合并</a:t>
            </a:r>
          </a:p>
          <a:p>
            <a:pPr eaLnBrk="1" hangingPunct="1">
              <a:lnSpc>
                <a:spcPct val="110000"/>
              </a:lnSpc>
              <a:buFont typeface="Wingdings" panose="05000000000000000000" pitchFamily="2" charset="2"/>
              <a:buNone/>
              <a:defRPr/>
            </a:pPr>
            <a:endParaRPr lang="en-US" altLang="zh-CN"/>
          </a:p>
        </p:txBody>
      </p:sp>
    </p:spTree>
  </p:cSld>
  <p:clrMapOvr>
    <a:masterClrMapping/>
  </p:clrMapOvr>
  <p:transition>
    <p:random/>
  </p:transition>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4">
            <a:extLst>
              <a:ext uri="{FF2B5EF4-FFF2-40B4-BE49-F238E27FC236}">
                <a16:creationId xmlns:a16="http://schemas.microsoft.com/office/drawing/2014/main" id="{53CBF390-6368-9E0F-B2D6-FDC02ABDA074}"/>
              </a:ext>
            </a:extLst>
          </p:cNvPr>
          <p:cNvSpPr txBox="1">
            <a:spLocks noChangeArrowheads="1"/>
          </p:cNvSpPr>
          <p:nvPr/>
        </p:nvSpPr>
        <p:spPr bwMode="auto">
          <a:xfrm>
            <a:off x="203200" y="506413"/>
            <a:ext cx="8737600" cy="615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t>　　</a:t>
            </a:r>
            <a:r>
              <a:rPr lang="en-US" altLang="zh-CN"/>
              <a:t>(6) </a:t>
            </a:r>
            <a:r>
              <a:rPr lang="zh-CN" altLang="en-US"/>
              <a:t>在程序流图中，我们称具有下述性质</a:t>
            </a:r>
            <a:r>
              <a:rPr lang="zh-CN" altLang="en-US" u="sng"/>
              <a:t>       </a:t>
            </a:r>
            <a:r>
              <a:rPr lang="zh-CN" altLang="en-US"/>
              <a:t>的结点序列为一个循环。</a:t>
            </a:r>
          </a:p>
          <a:p>
            <a:pPr algn="just" eaLnBrk="1" hangingPunct="1">
              <a:lnSpc>
                <a:spcPct val="110000"/>
              </a:lnSpc>
              <a:spcBef>
                <a:spcPct val="50000"/>
              </a:spcBef>
            </a:pPr>
            <a:r>
              <a:rPr lang="zh-CN" altLang="en-US"/>
              <a:t>　　</a:t>
            </a:r>
            <a:r>
              <a:rPr lang="en-US" altLang="zh-CN"/>
              <a:t>A. </a:t>
            </a:r>
            <a:r>
              <a:rPr lang="zh-CN" altLang="en-US"/>
              <a:t>它们是非连通的且只有一个入口结点	</a:t>
            </a:r>
          </a:p>
          <a:p>
            <a:pPr algn="just" eaLnBrk="1" hangingPunct="1">
              <a:lnSpc>
                <a:spcPct val="110000"/>
              </a:lnSpc>
              <a:spcBef>
                <a:spcPct val="50000"/>
              </a:spcBef>
            </a:pPr>
            <a:r>
              <a:rPr lang="zh-CN" altLang="en-US"/>
              <a:t>　　</a:t>
            </a:r>
            <a:r>
              <a:rPr lang="en-US" altLang="zh-CN"/>
              <a:t>B. </a:t>
            </a:r>
            <a:r>
              <a:rPr lang="zh-CN" altLang="en-US"/>
              <a:t>它们是强连通的但有多个入口结点</a:t>
            </a:r>
          </a:p>
          <a:p>
            <a:pPr algn="just" eaLnBrk="1" hangingPunct="1">
              <a:lnSpc>
                <a:spcPct val="110000"/>
              </a:lnSpc>
              <a:spcBef>
                <a:spcPct val="50000"/>
              </a:spcBef>
            </a:pPr>
            <a:r>
              <a:rPr lang="zh-CN" altLang="en-US"/>
              <a:t>　　</a:t>
            </a:r>
            <a:r>
              <a:rPr lang="en-US" altLang="zh-CN"/>
              <a:t>C. </a:t>
            </a:r>
            <a:r>
              <a:rPr lang="zh-CN" altLang="en-US"/>
              <a:t>它们是非连通的但有多个入口结点  	 </a:t>
            </a:r>
          </a:p>
          <a:p>
            <a:pPr algn="just" eaLnBrk="1" hangingPunct="1">
              <a:lnSpc>
                <a:spcPct val="110000"/>
              </a:lnSpc>
              <a:spcBef>
                <a:spcPct val="50000"/>
              </a:spcBef>
            </a:pPr>
            <a:r>
              <a:rPr lang="zh-CN" altLang="en-US"/>
              <a:t>　　</a:t>
            </a:r>
            <a:r>
              <a:rPr lang="en-US" altLang="zh-CN"/>
              <a:t>D. </a:t>
            </a:r>
            <a:r>
              <a:rPr lang="zh-CN" altLang="en-US"/>
              <a:t>它们是强连通的且只有一个入口结点</a:t>
            </a:r>
          </a:p>
          <a:p>
            <a:pPr algn="just" eaLnBrk="1" hangingPunct="1">
              <a:lnSpc>
                <a:spcPct val="110000"/>
              </a:lnSpc>
              <a:spcBef>
                <a:spcPct val="50000"/>
              </a:spcBef>
            </a:pPr>
            <a:r>
              <a:rPr lang="zh-CN" altLang="en-US"/>
              <a:t>　　</a:t>
            </a:r>
            <a:r>
              <a:rPr lang="en-US" altLang="zh-CN"/>
              <a:t>(7) </a:t>
            </a:r>
            <a:r>
              <a:rPr lang="zh-CN" altLang="en-US"/>
              <a:t>关于必经结点的二元关系，下列叙述中不正确的是</a:t>
            </a:r>
            <a:r>
              <a:rPr lang="zh-CN" altLang="en-US" u="sng"/>
              <a:t>      </a:t>
            </a:r>
            <a:r>
              <a:rPr lang="zh-CN" altLang="en-US"/>
              <a:t>。</a:t>
            </a:r>
          </a:p>
          <a:p>
            <a:pPr algn="just" eaLnBrk="1" hangingPunct="1">
              <a:lnSpc>
                <a:spcPct val="110000"/>
              </a:lnSpc>
              <a:spcBef>
                <a:spcPct val="50000"/>
              </a:spcBef>
            </a:pPr>
            <a:r>
              <a:rPr lang="zh-CN" altLang="en-US"/>
              <a:t>　　</a:t>
            </a:r>
            <a:r>
              <a:rPr lang="en-US" altLang="zh-CN"/>
              <a:t>A. </a:t>
            </a:r>
            <a:r>
              <a:rPr lang="zh-CN" altLang="en-US"/>
              <a:t>满足自反性   		　</a:t>
            </a:r>
            <a:r>
              <a:rPr lang="en-US" altLang="zh-CN"/>
              <a:t>B. </a:t>
            </a:r>
            <a:r>
              <a:rPr lang="zh-CN" altLang="en-US"/>
              <a:t>满足传递性    </a:t>
            </a:r>
          </a:p>
          <a:p>
            <a:pPr algn="just" eaLnBrk="1" hangingPunct="1">
              <a:lnSpc>
                <a:spcPct val="110000"/>
              </a:lnSpc>
              <a:spcBef>
                <a:spcPct val="50000"/>
              </a:spcBef>
            </a:pPr>
            <a:r>
              <a:rPr lang="zh-CN" altLang="en-US"/>
              <a:t>　　</a:t>
            </a:r>
            <a:r>
              <a:rPr lang="en-US" altLang="zh-CN"/>
              <a:t>C. </a:t>
            </a:r>
            <a:r>
              <a:rPr lang="zh-CN" altLang="en-US"/>
              <a:t>满足反对称性    	　</a:t>
            </a:r>
            <a:r>
              <a:rPr lang="en-US" altLang="zh-CN"/>
              <a:t>D. </a:t>
            </a:r>
            <a:r>
              <a:rPr lang="zh-CN" altLang="en-US"/>
              <a:t>满足对称性</a:t>
            </a:r>
          </a:p>
          <a:p>
            <a:pPr algn="just" eaLnBrk="1" hangingPunct="1">
              <a:lnSpc>
                <a:spcPct val="110000"/>
              </a:lnSpc>
              <a:spcBef>
                <a:spcPct val="50000"/>
              </a:spcBef>
            </a:pPr>
            <a:endParaRPr lang="zh-CN" altLang="en-US"/>
          </a:p>
          <a:p>
            <a:pPr algn="just" eaLnBrk="1" hangingPunct="1">
              <a:lnSpc>
                <a:spcPct val="110000"/>
              </a:lnSpc>
              <a:spcBef>
                <a:spcPct val="50000"/>
              </a:spcBef>
            </a:pPr>
            <a:r>
              <a:rPr lang="zh-CN" altLang="en-US"/>
              <a:t>　　</a:t>
            </a:r>
          </a:p>
        </p:txBody>
      </p:sp>
    </p:spTree>
  </p:cSld>
  <p:clrMapOvr>
    <a:masterClrMapping/>
  </p:clrMapOvr>
  <p:transition>
    <p:random/>
  </p:transition>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7B312AE2-FC27-827D-2615-01A5DFC2D1F8}"/>
              </a:ext>
            </a:extLst>
          </p:cNvPr>
          <p:cNvSpPr>
            <a:spLocks noGrp="1" noChangeArrowheads="1"/>
          </p:cNvSpPr>
          <p:nvPr>
            <p:ph type="title"/>
          </p:nvPr>
        </p:nvSpPr>
        <p:spPr/>
        <p:txBody>
          <a:bodyPr/>
          <a:lstStyle/>
          <a:p>
            <a:pPr eaLnBrk="1" hangingPunct="1"/>
            <a:endParaRPr lang="zh-CN" altLang="zh-CN"/>
          </a:p>
        </p:txBody>
      </p:sp>
      <p:sp>
        <p:nvSpPr>
          <p:cNvPr id="1183747" name="Rectangle 3">
            <a:extLst>
              <a:ext uri="{FF2B5EF4-FFF2-40B4-BE49-F238E27FC236}">
                <a16:creationId xmlns:a16="http://schemas.microsoft.com/office/drawing/2014/main" id="{BC2F3564-AAE4-0F9F-2B0D-4B7BFDC4E510}"/>
              </a:ext>
            </a:extLst>
          </p:cNvPr>
          <p:cNvSpPr>
            <a:spLocks noGrp="1" noChangeArrowheads="1"/>
          </p:cNvSpPr>
          <p:nvPr>
            <p:ph type="body" idx="1"/>
          </p:nvPr>
        </p:nvSpPr>
        <p:spPr>
          <a:xfrm>
            <a:off x="647700" y="1341438"/>
            <a:ext cx="7848600" cy="5299075"/>
          </a:xfrm>
        </p:spPr>
        <p:txBody>
          <a:bodyPr/>
          <a:lstStyle/>
          <a:p>
            <a:pPr eaLnBrk="1" hangingPunct="1">
              <a:buFont typeface="Wingdings" panose="05000000000000000000" pitchFamily="2" charset="2"/>
              <a:buNone/>
              <a:defRPr/>
            </a:pPr>
            <a:r>
              <a:rPr lang="en-US" altLang="zh-CN" b="0"/>
              <a:t>(8)</a:t>
            </a:r>
            <a:r>
              <a:rPr lang="zh-CN" altLang="en-US" b="0"/>
              <a:t>已知有向边</a:t>
            </a:r>
            <a:r>
              <a:rPr lang="en-US" altLang="zh-CN" b="0"/>
              <a:t>a→b</a:t>
            </a:r>
            <a:r>
              <a:rPr lang="zh-CN" altLang="en-US" b="0"/>
              <a:t>是一条回边，则由它组成的循环是      的所有结点组成的。</a:t>
            </a:r>
          </a:p>
          <a:p>
            <a:pPr eaLnBrk="1" hangingPunct="1">
              <a:buFont typeface="Wingdings" panose="05000000000000000000" pitchFamily="2" charset="2"/>
              <a:buNone/>
              <a:defRPr/>
            </a:pPr>
            <a:r>
              <a:rPr lang="en-US" altLang="zh-CN" b="0"/>
              <a:t>A</a:t>
            </a:r>
            <a:r>
              <a:rPr lang="zh-CN" altLang="en-US" b="0"/>
              <a:t>．由结点</a:t>
            </a:r>
            <a:r>
              <a:rPr lang="en-US" altLang="zh-CN" b="0"/>
              <a:t>a</a:t>
            </a:r>
            <a:r>
              <a:rPr lang="zh-CN" altLang="en-US" b="0"/>
              <a:t>、结点</a:t>
            </a:r>
            <a:r>
              <a:rPr lang="en-US" altLang="zh-CN" b="0"/>
              <a:t>b</a:t>
            </a:r>
            <a:r>
              <a:rPr lang="zh-CN" altLang="en-US" b="0"/>
              <a:t>以及有通路到达</a:t>
            </a:r>
            <a:r>
              <a:rPr lang="en-US" altLang="zh-CN" b="0"/>
              <a:t>b</a:t>
            </a:r>
            <a:r>
              <a:rPr lang="zh-CN" altLang="en-US" b="0"/>
              <a:t>但该通路不经过</a:t>
            </a:r>
            <a:r>
              <a:rPr lang="en-US" altLang="zh-CN" b="0"/>
              <a:t>a</a:t>
            </a:r>
          </a:p>
          <a:p>
            <a:pPr eaLnBrk="1" hangingPunct="1">
              <a:buFont typeface="Wingdings" panose="05000000000000000000" pitchFamily="2" charset="2"/>
              <a:buNone/>
              <a:defRPr/>
            </a:pPr>
            <a:r>
              <a:rPr lang="en-US" altLang="zh-CN" b="0"/>
              <a:t>B</a:t>
            </a:r>
            <a:r>
              <a:rPr lang="zh-CN" altLang="en-US" b="0"/>
              <a:t>．由结点</a:t>
            </a:r>
            <a:r>
              <a:rPr lang="en-US" altLang="zh-CN" b="0"/>
              <a:t>a</a:t>
            </a:r>
            <a:r>
              <a:rPr lang="zh-CN" altLang="en-US" b="0"/>
              <a:t>、结点</a:t>
            </a:r>
            <a:r>
              <a:rPr lang="en-US" altLang="zh-CN" b="0"/>
              <a:t>b</a:t>
            </a:r>
            <a:r>
              <a:rPr lang="zh-CN" altLang="en-US" b="0"/>
              <a:t>以及有通路到达</a:t>
            </a:r>
            <a:r>
              <a:rPr lang="en-US" altLang="zh-CN" b="0"/>
              <a:t>a</a:t>
            </a:r>
            <a:r>
              <a:rPr lang="zh-CN" altLang="en-US" b="0"/>
              <a:t>但该通路不经过</a:t>
            </a:r>
            <a:r>
              <a:rPr lang="en-US" altLang="zh-CN" b="0"/>
              <a:t>b</a:t>
            </a:r>
          </a:p>
          <a:p>
            <a:pPr eaLnBrk="1" hangingPunct="1">
              <a:buFont typeface="Wingdings" panose="05000000000000000000" pitchFamily="2" charset="2"/>
              <a:buNone/>
              <a:defRPr/>
            </a:pPr>
            <a:r>
              <a:rPr lang="en-US" altLang="zh-CN" b="0"/>
              <a:t>C</a:t>
            </a:r>
            <a:r>
              <a:rPr lang="zh-CN" altLang="en-US" b="0"/>
              <a:t>．仅由结点</a:t>
            </a:r>
            <a:r>
              <a:rPr lang="en-US" altLang="zh-CN" b="0"/>
              <a:t>a</a:t>
            </a:r>
            <a:r>
              <a:rPr lang="zh-CN" altLang="en-US" b="0"/>
              <a:t>以及有通路到达</a:t>
            </a:r>
            <a:r>
              <a:rPr lang="en-US" altLang="zh-CN" b="0"/>
              <a:t>a</a:t>
            </a:r>
            <a:r>
              <a:rPr lang="zh-CN" altLang="en-US" b="0"/>
              <a:t>但该通路不经过</a:t>
            </a:r>
            <a:r>
              <a:rPr lang="en-US" altLang="zh-CN" b="0"/>
              <a:t>b</a:t>
            </a:r>
          </a:p>
          <a:p>
            <a:pPr eaLnBrk="1" hangingPunct="1">
              <a:buFont typeface="Wingdings" panose="05000000000000000000" pitchFamily="2" charset="2"/>
              <a:buNone/>
              <a:defRPr/>
            </a:pPr>
            <a:r>
              <a:rPr lang="en-US" altLang="zh-CN" b="0"/>
              <a:t>D</a:t>
            </a:r>
            <a:r>
              <a:rPr lang="zh-CN" altLang="en-US" b="0"/>
              <a:t>．仅由结点</a:t>
            </a:r>
            <a:r>
              <a:rPr lang="en-US" altLang="zh-CN" b="0"/>
              <a:t>b</a:t>
            </a:r>
            <a:r>
              <a:rPr lang="zh-CN" altLang="en-US" b="0"/>
              <a:t>以及有通路到达</a:t>
            </a:r>
            <a:r>
              <a:rPr lang="en-US" altLang="zh-CN" b="0"/>
              <a:t>b</a:t>
            </a:r>
            <a:r>
              <a:rPr lang="zh-CN" altLang="en-US" b="0"/>
              <a:t>但该通路不经过</a:t>
            </a:r>
            <a:r>
              <a:rPr lang="en-US" altLang="zh-CN" b="0"/>
              <a:t>a</a:t>
            </a:r>
          </a:p>
          <a:p>
            <a:pPr eaLnBrk="1" hangingPunct="1">
              <a:buFont typeface="Wingdings" panose="05000000000000000000" pitchFamily="2" charset="2"/>
              <a:buNone/>
              <a:defRPr/>
            </a:pPr>
            <a:r>
              <a:rPr lang="en-US" altLang="zh-CN" b="0"/>
              <a:t>(9)</a:t>
            </a:r>
            <a:r>
              <a:rPr lang="zh-CN" altLang="en-US" b="0"/>
              <a:t>对循环中各基本块的每个四元式，如果它的      ，则将此四元式标记为</a:t>
            </a:r>
            <a:r>
              <a:rPr lang="zh-CN" altLang="en-US" b="0">
                <a:latin typeface="Arial"/>
              </a:rPr>
              <a:t>“</a:t>
            </a:r>
            <a:r>
              <a:rPr lang="zh-CN" altLang="en-US" b="0"/>
              <a:t>不变运算</a:t>
            </a:r>
            <a:r>
              <a:rPr lang="zh-CN" altLang="en-US" b="0">
                <a:latin typeface="Arial"/>
              </a:rPr>
              <a:t>”</a:t>
            </a:r>
            <a:r>
              <a:rPr lang="zh-CN" altLang="en-US" b="0"/>
              <a:t>。</a:t>
            </a:r>
          </a:p>
          <a:p>
            <a:pPr eaLnBrk="1" hangingPunct="1">
              <a:buFont typeface="Wingdings" panose="05000000000000000000" pitchFamily="2" charset="2"/>
              <a:buNone/>
              <a:defRPr/>
            </a:pPr>
            <a:r>
              <a:rPr lang="en-US" altLang="zh-CN" b="0"/>
              <a:t>A</a:t>
            </a:r>
            <a:r>
              <a:rPr lang="zh-CN" altLang="en-US" b="0"/>
              <a:t>．每个运算对象为常数</a:t>
            </a:r>
          </a:p>
          <a:p>
            <a:pPr eaLnBrk="1" hangingPunct="1">
              <a:buFont typeface="Wingdings" panose="05000000000000000000" pitchFamily="2" charset="2"/>
              <a:buNone/>
              <a:defRPr/>
            </a:pPr>
            <a:r>
              <a:rPr lang="en-US" altLang="zh-CN" b="0"/>
              <a:t>B</a:t>
            </a:r>
            <a:r>
              <a:rPr lang="zh-CN" altLang="en-US" b="0"/>
              <a:t>．每个运算对象定值点在循环内</a:t>
            </a:r>
          </a:p>
          <a:p>
            <a:pPr eaLnBrk="1" hangingPunct="1">
              <a:buFont typeface="Wingdings" panose="05000000000000000000" pitchFamily="2" charset="2"/>
              <a:buNone/>
              <a:defRPr/>
            </a:pPr>
            <a:r>
              <a:rPr lang="en-US" altLang="zh-CN" b="0"/>
              <a:t>C</a:t>
            </a:r>
            <a:r>
              <a:rPr lang="zh-CN" altLang="en-US" b="0"/>
              <a:t>．每个运算对象定值点在循环外</a:t>
            </a:r>
          </a:p>
          <a:p>
            <a:pPr eaLnBrk="1" hangingPunct="1">
              <a:buFont typeface="Wingdings" panose="05000000000000000000" pitchFamily="2" charset="2"/>
              <a:buNone/>
              <a:defRPr/>
            </a:pPr>
            <a:r>
              <a:rPr lang="en-US" altLang="zh-CN" b="0"/>
              <a:t>D</a:t>
            </a:r>
            <a:r>
              <a:rPr lang="zh-CN" altLang="en-US" b="0"/>
              <a:t>．每个运算对象为常数或者定值点在循环外</a:t>
            </a:r>
          </a:p>
          <a:p>
            <a:pPr eaLnBrk="1" hangingPunct="1">
              <a:buFont typeface="Wingdings" panose="05000000000000000000" pitchFamily="2" charset="2"/>
              <a:buNone/>
              <a:defRPr/>
            </a:pPr>
            <a:endParaRPr lang="en-US" altLang="zh-CN" b="0"/>
          </a:p>
        </p:txBody>
      </p:sp>
    </p:spTree>
  </p:cSld>
  <p:clrMapOvr>
    <a:masterClrMapping/>
  </p:clrMapOvr>
  <p:transition>
    <p:random/>
  </p:transition>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BECCE888-E692-A943-D4DC-8792EE5E7CA0}"/>
              </a:ext>
            </a:extLst>
          </p:cNvPr>
          <p:cNvSpPr>
            <a:spLocks noGrp="1" noChangeArrowheads="1"/>
          </p:cNvSpPr>
          <p:nvPr>
            <p:ph type="title"/>
          </p:nvPr>
        </p:nvSpPr>
        <p:spPr/>
        <p:txBody>
          <a:bodyPr/>
          <a:lstStyle/>
          <a:p>
            <a:pPr eaLnBrk="1" hangingPunct="1"/>
            <a:endParaRPr lang="zh-CN" altLang="zh-CN"/>
          </a:p>
        </p:txBody>
      </p:sp>
      <p:sp>
        <p:nvSpPr>
          <p:cNvPr id="1184771" name="Rectangle 3">
            <a:extLst>
              <a:ext uri="{FF2B5EF4-FFF2-40B4-BE49-F238E27FC236}">
                <a16:creationId xmlns:a16="http://schemas.microsoft.com/office/drawing/2014/main" id="{1F04B839-D8E6-0E38-45D0-AC0E9CB92BEB}"/>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b="0"/>
              <a:t>(10)</a:t>
            </a:r>
            <a:r>
              <a:rPr lang="zh-CN" altLang="en-US" b="0"/>
              <a:t>循环中进行代码外提时，对循环</a:t>
            </a:r>
            <a:r>
              <a:rPr lang="en-US" altLang="zh-CN" b="0"/>
              <a:t>L</a:t>
            </a:r>
            <a:r>
              <a:rPr lang="zh-CN" altLang="en-US" b="0"/>
              <a:t>中的不变运算</a:t>
            </a:r>
            <a:r>
              <a:rPr lang="en-US" altLang="zh-CN" b="0"/>
              <a:t>S</a:t>
            </a:r>
            <a:r>
              <a:rPr lang="zh-CN" altLang="en-US" b="0"/>
              <a:t>：</a:t>
            </a:r>
            <a:r>
              <a:rPr lang="en-US" altLang="zh-CN" b="0"/>
              <a:t>A=B op C</a:t>
            </a:r>
            <a:r>
              <a:rPr lang="zh-CN" altLang="en-US" b="0"/>
              <a:t>或</a:t>
            </a:r>
            <a:r>
              <a:rPr lang="en-US" altLang="zh-CN" b="0"/>
              <a:t>A= op B</a:t>
            </a:r>
            <a:r>
              <a:rPr lang="zh-CN" altLang="en-US" b="0"/>
              <a:t>或</a:t>
            </a:r>
            <a:r>
              <a:rPr lang="en-US" altLang="zh-CN" b="0"/>
              <a:t>A=B</a:t>
            </a:r>
            <a:r>
              <a:rPr lang="zh-CN" altLang="en-US" b="0"/>
              <a:t>，要求满足下述条件（</a:t>
            </a:r>
            <a:r>
              <a:rPr lang="en-US" altLang="zh-CN" b="0"/>
              <a:t>A</a:t>
            </a:r>
            <a:r>
              <a:rPr lang="zh-CN" altLang="en-US" b="0"/>
              <a:t>在离开</a:t>
            </a:r>
            <a:r>
              <a:rPr lang="en-US" altLang="zh-CN" b="0"/>
              <a:t>L</a:t>
            </a:r>
            <a:r>
              <a:rPr lang="zh-CN" altLang="en-US" b="0"/>
              <a:t>后仍是活跃的）中错误的是      。</a:t>
            </a:r>
          </a:p>
          <a:p>
            <a:pPr eaLnBrk="1" hangingPunct="1">
              <a:buFont typeface="Wingdings" panose="05000000000000000000" pitchFamily="2" charset="2"/>
              <a:buNone/>
              <a:defRPr/>
            </a:pPr>
            <a:r>
              <a:rPr lang="en-US" altLang="zh-CN" b="0"/>
              <a:t>A</a:t>
            </a:r>
            <a:r>
              <a:rPr lang="zh-CN" altLang="en-US" b="0"/>
              <a:t>．</a:t>
            </a:r>
            <a:r>
              <a:rPr lang="en-US" altLang="zh-CN" b="0"/>
              <a:t>S</a:t>
            </a:r>
            <a:r>
              <a:rPr lang="zh-CN" altLang="en-US" b="0"/>
              <a:t>所在的结点是</a:t>
            </a:r>
            <a:r>
              <a:rPr lang="en-US" altLang="zh-CN" b="0"/>
              <a:t>L</a:t>
            </a:r>
            <a:r>
              <a:rPr lang="zh-CN" altLang="en-US" b="0"/>
              <a:t>的所有出口结点的必经结点</a:t>
            </a:r>
          </a:p>
          <a:p>
            <a:pPr eaLnBrk="1" hangingPunct="1">
              <a:buFont typeface="Wingdings" panose="05000000000000000000" pitchFamily="2" charset="2"/>
              <a:buNone/>
              <a:defRPr/>
            </a:pPr>
            <a:r>
              <a:rPr lang="en-US" altLang="zh-CN" b="0"/>
              <a:t>B</a:t>
            </a:r>
            <a:r>
              <a:rPr lang="zh-CN" altLang="en-US" b="0"/>
              <a:t>．</a:t>
            </a:r>
            <a:r>
              <a:rPr lang="en-US" altLang="zh-CN" b="0"/>
              <a:t>A</a:t>
            </a:r>
            <a:r>
              <a:rPr lang="zh-CN" altLang="en-US" b="0"/>
              <a:t>在</a:t>
            </a:r>
            <a:r>
              <a:rPr lang="en-US" altLang="zh-CN" b="0"/>
              <a:t>L</a:t>
            </a:r>
            <a:r>
              <a:rPr lang="zh-CN" altLang="en-US" b="0"/>
              <a:t>中其它地方未再定值</a:t>
            </a:r>
          </a:p>
          <a:p>
            <a:pPr eaLnBrk="1" hangingPunct="1">
              <a:buFont typeface="Wingdings" panose="05000000000000000000" pitchFamily="2" charset="2"/>
              <a:buNone/>
              <a:defRPr/>
            </a:pPr>
            <a:r>
              <a:rPr lang="en-US" altLang="zh-CN" b="0"/>
              <a:t>C</a:t>
            </a:r>
            <a:r>
              <a:rPr lang="zh-CN" altLang="en-US" b="0"/>
              <a:t>．不变运算</a:t>
            </a:r>
            <a:r>
              <a:rPr lang="en-US" altLang="zh-CN" b="0"/>
              <a:t>S</a:t>
            </a:r>
            <a:r>
              <a:rPr lang="zh-CN" altLang="en-US" b="0"/>
              <a:t>中的</a:t>
            </a:r>
            <a:r>
              <a:rPr lang="en-US" altLang="zh-CN" b="0"/>
              <a:t>B</a:t>
            </a:r>
            <a:r>
              <a:rPr lang="zh-CN" altLang="en-US" b="0"/>
              <a:t>和</a:t>
            </a:r>
            <a:r>
              <a:rPr lang="en-US" altLang="zh-CN" b="0"/>
              <a:t>C</a:t>
            </a:r>
            <a:r>
              <a:rPr lang="zh-CN" altLang="en-US" b="0"/>
              <a:t>必须是常量</a:t>
            </a:r>
          </a:p>
          <a:p>
            <a:pPr eaLnBrk="1" hangingPunct="1">
              <a:buFont typeface="Wingdings" panose="05000000000000000000" pitchFamily="2" charset="2"/>
              <a:buNone/>
              <a:defRPr/>
            </a:pPr>
            <a:r>
              <a:rPr lang="en-US" altLang="zh-CN" b="0"/>
              <a:t>D</a:t>
            </a:r>
            <a:r>
              <a:rPr lang="zh-CN" altLang="en-US" b="0"/>
              <a:t>．</a:t>
            </a:r>
            <a:r>
              <a:rPr lang="en-US" altLang="zh-CN" b="0"/>
              <a:t>L</a:t>
            </a:r>
            <a:r>
              <a:rPr lang="zh-CN" altLang="en-US" b="0"/>
              <a:t>中的所有</a:t>
            </a:r>
            <a:r>
              <a:rPr lang="en-US" altLang="zh-CN" b="0"/>
              <a:t>A</a:t>
            </a:r>
            <a:r>
              <a:rPr lang="zh-CN" altLang="en-US" b="0"/>
              <a:t>的引用点只有</a:t>
            </a:r>
            <a:r>
              <a:rPr lang="en-US" altLang="zh-CN" b="0"/>
              <a:t>S</a:t>
            </a:r>
            <a:r>
              <a:rPr lang="zh-CN" altLang="en-US" b="0"/>
              <a:t>中</a:t>
            </a:r>
            <a:r>
              <a:rPr lang="en-US" altLang="zh-CN" b="0"/>
              <a:t>A</a:t>
            </a:r>
            <a:r>
              <a:rPr lang="zh-CN" altLang="en-US" b="0"/>
              <a:t>的定值才能到达</a:t>
            </a:r>
          </a:p>
          <a:p>
            <a:pPr algn="just" eaLnBrk="1" hangingPunct="1">
              <a:lnSpc>
                <a:spcPct val="110000"/>
              </a:lnSpc>
              <a:spcBef>
                <a:spcPct val="50000"/>
              </a:spcBef>
              <a:buFont typeface="Wingdings" panose="05000000000000000000" pitchFamily="2" charset="2"/>
              <a:buNone/>
              <a:defRPr/>
            </a:pPr>
            <a:r>
              <a:rPr lang="en-US" altLang="zh-CN" b="0"/>
              <a:t>5.2  </a:t>
            </a:r>
            <a:r>
              <a:rPr lang="zh-CN" altLang="en-US" b="0"/>
              <a:t>何谓局部优化、循环优化和全局优化？优化工作在编译的哪个阶段进行？</a:t>
            </a:r>
          </a:p>
          <a:p>
            <a:pPr eaLnBrk="1" hangingPunct="1">
              <a:buFont typeface="Wingdings" panose="05000000000000000000" pitchFamily="2" charset="2"/>
              <a:buNone/>
              <a:defRPr/>
            </a:pPr>
            <a:endParaRPr lang="en-US" altLang="zh-CN"/>
          </a:p>
        </p:txBody>
      </p:sp>
    </p:spTree>
  </p:cSld>
  <p:clrMapOvr>
    <a:masterClrMapping/>
  </p:clrMapOvr>
  <p:transition>
    <p:random/>
  </p:transition>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4">
            <a:extLst>
              <a:ext uri="{FF2B5EF4-FFF2-40B4-BE49-F238E27FC236}">
                <a16:creationId xmlns:a16="http://schemas.microsoft.com/office/drawing/2014/main" id="{C888E6E3-A2DB-09D2-58D9-3D28F51A9E01}"/>
              </a:ext>
            </a:extLst>
          </p:cNvPr>
          <p:cNvSpPr txBox="1">
            <a:spLocks noChangeArrowheads="1"/>
          </p:cNvSpPr>
          <p:nvPr/>
        </p:nvSpPr>
        <p:spPr bwMode="auto">
          <a:xfrm>
            <a:off x="265113" y="715963"/>
            <a:ext cx="8650287" cy="553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spcBef>
                <a:spcPct val="50000"/>
              </a:spcBef>
            </a:pPr>
            <a:r>
              <a:rPr lang="zh-CN" altLang="en-US"/>
              <a:t>　　</a:t>
            </a:r>
            <a:r>
              <a:rPr lang="en-US" altLang="zh-CN"/>
              <a:t>5.3  </a:t>
            </a:r>
            <a:r>
              <a:rPr lang="zh-CN" altLang="en-US"/>
              <a:t>将下面程序划分为基本块并作出其程序流图：</a:t>
            </a:r>
          </a:p>
          <a:p>
            <a:pPr algn="just" eaLnBrk="1" hangingPunct="1">
              <a:lnSpc>
                <a:spcPct val="90000"/>
              </a:lnSpc>
              <a:spcBef>
                <a:spcPct val="50000"/>
              </a:spcBef>
            </a:pPr>
            <a:r>
              <a:rPr lang="zh-CN" altLang="en-US"/>
              <a:t>       		</a:t>
            </a:r>
            <a:r>
              <a:rPr lang="en-US" altLang="zh-CN"/>
              <a:t>read(A,B)</a:t>
            </a:r>
          </a:p>
          <a:p>
            <a:pPr algn="just" eaLnBrk="1" hangingPunct="1">
              <a:lnSpc>
                <a:spcPct val="90000"/>
              </a:lnSpc>
              <a:spcBef>
                <a:spcPct val="50000"/>
              </a:spcBef>
            </a:pPr>
            <a:r>
              <a:rPr lang="en-US" altLang="zh-CN"/>
              <a:t>        		F=1</a:t>
            </a:r>
          </a:p>
          <a:p>
            <a:pPr algn="just" eaLnBrk="1" hangingPunct="1">
              <a:lnSpc>
                <a:spcPct val="90000"/>
              </a:lnSpc>
              <a:spcBef>
                <a:spcPct val="50000"/>
              </a:spcBef>
            </a:pPr>
            <a:r>
              <a:rPr lang="en-US" altLang="zh-CN"/>
              <a:t>              	C=A*A</a:t>
            </a:r>
          </a:p>
          <a:p>
            <a:pPr algn="just" eaLnBrk="1" hangingPunct="1">
              <a:lnSpc>
                <a:spcPct val="90000"/>
              </a:lnSpc>
              <a:spcBef>
                <a:spcPct val="50000"/>
              </a:spcBef>
            </a:pPr>
            <a:r>
              <a:rPr lang="en-US" altLang="zh-CN"/>
              <a:t>              	D=B*B</a:t>
            </a:r>
          </a:p>
          <a:p>
            <a:pPr algn="just" eaLnBrk="1" hangingPunct="1">
              <a:lnSpc>
                <a:spcPct val="90000"/>
              </a:lnSpc>
              <a:spcBef>
                <a:spcPct val="50000"/>
              </a:spcBef>
            </a:pPr>
            <a:r>
              <a:rPr lang="en-US" altLang="zh-CN"/>
              <a:t>              	if C&lt;D goto L</a:t>
            </a:r>
            <a:r>
              <a:rPr lang="en-US" altLang="zh-CN" baseline="-30000"/>
              <a:t>1</a:t>
            </a:r>
            <a:endParaRPr lang="en-US" altLang="zh-CN"/>
          </a:p>
          <a:p>
            <a:pPr algn="just" eaLnBrk="1" hangingPunct="1">
              <a:lnSpc>
                <a:spcPct val="90000"/>
              </a:lnSpc>
              <a:spcBef>
                <a:spcPct val="50000"/>
              </a:spcBef>
            </a:pPr>
            <a:r>
              <a:rPr lang="en-US" altLang="zh-CN"/>
              <a:t>              	E=A*A</a:t>
            </a:r>
          </a:p>
          <a:p>
            <a:pPr algn="just" eaLnBrk="1" hangingPunct="1">
              <a:lnSpc>
                <a:spcPct val="90000"/>
              </a:lnSpc>
              <a:spcBef>
                <a:spcPct val="50000"/>
              </a:spcBef>
            </a:pPr>
            <a:r>
              <a:rPr lang="en-US" altLang="zh-CN"/>
              <a:t>              	F=F+1</a:t>
            </a:r>
          </a:p>
          <a:p>
            <a:pPr algn="just" eaLnBrk="1" hangingPunct="1">
              <a:lnSpc>
                <a:spcPct val="90000"/>
              </a:lnSpc>
              <a:spcBef>
                <a:spcPct val="50000"/>
              </a:spcBef>
            </a:pPr>
            <a:r>
              <a:rPr lang="en-US" altLang="zh-CN"/>
              <a:t>              	E=E+F             </a:t>
            </a:r>
          </a:p>
          <a:p>
            <a:pPr algn="just" eaLnBrk="1" hangingPunct="1">
              <a:lnSpc>
                <a:spcPct val="90000"/>
              </a:lnSpc>
              <a:spcBef>
                <a:spcPct val="50000"/>
              </a:spcBef>
            </a:pPr>
            <a:r>
              <a:rPr lang="en-US" altLang="zh-CN"/>
              <a:t>              	write(E)</a:t>
            </a:r>
          </a:p>
          <a:p>
            <a:pPr algn="just" eaLnBrk="1" hangingPunct="1">
              <a:lnSpc>
                <a:spcPct val="90000"/>
              </a:lnSpc>
              <a:spcBef>
                <a:spcPct val="50000"/>
              </a:spcBef>
            </a:pPr>
            <a:r>
              <a:rPr lang="en-US" altLang="zh-CN"/>
              <a:t>              	halt</a:t>
            </a:r>
          </a:p>
        </p:txBody>
      </p:sp>
    </p:spTree>
  </p:cSld>
  <p:clrMapOvr>
    <a:masterClrMapping/>
  </p:clrMapOvr>
  <p:transition>
    <p:random/>
  </p:transition>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4">
            <a:extLst>
              <a:ext uri="{FF2B5EF4-FFF2-40B4-BE49-F238E27FC236}">
                <a16:creationId xmlns:a16="http://schemas.microsoft.com/office/drawing/2014/main" id="{1B16B326-FA24-5332-1E72-5B604D6F04E7}"/>
              </a:ext>
            </a:extLst>
          </p:cNvPr>
          <p:cNvSpPr txBox="1">
            <a:spLocks noChangeArrowheads="1"/>
          </p:cNvSpPr>
          <p:nvPr/>
        </p:nvSpPr>
        <p:spPr bwMode="auto">
          <a:xfrm>
            <a:off x="231775" y="549275"/>
            <a:ext cx="878205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a:t> 	L</a:t>
            </a:r>
            <a:r>
              <a:rPr lang="en-US" altLang="zh-CN" baseline="-30000"/>
              <a:t>1:</a:t>
            </a:r>
            <a:r>
              <a:rPr lang="en-US" altLang="zh-CN"/>
              <a:t>   	E=B*B</a:t>
            </a:r>
          </a:p>
          <a:p>
            <a:pPr algn="just" eaLnBrk="1" hangingPunct="1">
              <a:lnSpc>
                <a:spcPct val="130000"/>
              </a:lnSpc>
              <a:spcBef>
                <a:spcPct val="50000"/>
              </a:spcBef>
            </a:pPr>
            <a:r>
              <a:rPr lang="en-US" altLang="zh-CN"/>
              <a:t>             	F=F+2</a:t>
            </a:r>
          </a:p>
          <a:p>
            <a:pPr algn="just" eaLnBrk="1" hangingPunct="1">
              <a:lnSpc>
                <a:spcPct val="130000"/>
              </a:lnSpc>
              <a:spcBef>
                <a:spcPct val="50000"/>
              </a:spcBef>
            </a:pPr>
            <a:r>
              <a:rPr lang="en-US" altLang="zh-CN"/>
              <a:t>             	E=E+F</a:t>
            </a:r>
          </a:p>
          <a:p>
            <a:pPr algn="just" eaLnBrk="1" hangingPunct="1">
              <a:lnSpc>
                <a:spcPct val="130000"/>
              </a:lnSpc>
              <a:spcBef>
                <a:spcPct val="50000"/>
              </a:spcBef>
            </a:pPr>
            <a:r>
              <a:rPr lang="en-US" altLang="zh-CN"/>
              <a:t>             	write(E)</a:t>
            </a:r>
          </a:p>
          <a:p>
            <a:pPr algn="just" eaLnBrk="1" hangingPunct="1">
              <a:lnSpc>
                <a:spcPct val="130000"/>
              </a:lnSpc>
              <a:spcBef>
                <a:spcPct val="50000"/>
              </a:spcBef>
            </a:pPr>
            <a:r>
              <a:rPr lang="en-US" altLang="zh-CN"/>
              <a:t>		if E &gt;100 goto L</a:t>
            </a:r>
            <a:r>
              <a:rPr lang="en-US" altLang="zh-CN" baseline="-30000"/>
              <a:t>2</a:t>
            </a:r>
            <a:endParaRPr lang="en-US" altLang="zh-CN"/>
          </a:p>
          <a:p>
            <a:pPr algn="just" eaLnBrk="1" hangingPunct="1">
              <a:lnSpc>
                <a:spcPct val="130000"/>
              </a:lnSpc>
              <a:spcBef>
                <a:spcPct val="50000"/>
              </a:spcBef>
            </a:pPr>
            <a:r>
              <a:rPr lang="en-US" altLang="zh-CN"/>
              <a:t>             	halt</a:t>
            </a:r>
          </a:p>
          <a:p>
            <a:pPr algn="just" eaLnBrk="1" hangingPunct="1">
              <a:lnSpc>
                <a:spcPct val="130000"/>
              </a:lnSpc>
              <a:spcBef>
                <a:spcPct val="50000"/>
              </a:spcBef>
            </a:pPr>
            <a:r>
              <a:rPr lang="en-US" altLang="zh-CN"/>
              <a:t>        	L</a:t>
            </a:r>
            <a:r>
              <a:rPr lang="en-US" altLang="zh-CN" baseline="-30000"/>
              <a:t>2: </a:t>
            </a:r>
            <a:r>
              <a:rPr lang="en-US" altLang="zh-CN"/>
              <a:t> 	F=F−1</a:t>
            </a:r>
          </a:p>
          <a:p>
            <a:pPr algn="just" eaLnBrk="1" hangingPunct="1">
              <a:lnSpc>
                <a:spcPct val="130000"/>
              </a:lnSpc>
              <a:spcBef>
                <a:spcPct val="50000"/>
              </a:spcBef>
            </a:pPr>
            <a:r>
              <a:rPr lang="en-US" altLang="zh-CN"/>
              <a:t>             	goto L</a:t>
            </a:r>
            <a:r>
              <a:rPr lang="en-US" altLang="zh-CN" baseline="-30000"/>
              <a:t>1</a:t>
            </a:r>
            <a:endParaRPr lang="en-US" altLang="zh-CN"/>
          </a:p>
        </p:txBody>
      </p:sp>
    </p:spTree>
  </p:cSld>
  <p:clrMapOvr>
    <a:masterClrMapping/>
  </p:clrMapOvr>
  <p:transition>
    <p:random/>
  </p:transition>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4">
            <a:extLst>
              <a:ext uri="{FF2B5EF4-FFF2-40B4-BE49-F238E27FC236}">
                <a16:creationId xmlns:a16="http://schemas.microsoft.com/office/drawing/2014/main" id="{B83BB807-59F6-B90A-2B73-1AAFA4391E42}"/>
              </a:ext>
            </a:extLst>
          </p:cNvPr>
          <p:cNvSpPr txBox="1">
            <a:spLocks noChangeArrowheads="1"/>
          </p:cNvSpPr>
          <p:nvPr/>
        </p:nvSpPr>
        <p:spPr bwMode="auto">
          <a:xfrm>
            <a:off x="231775" y="620713"/>
            <a:ext cx="8694738"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5.4  </a:t>
            </a:r>
            <a:r>
              <a:rPr lang="zh-CN" altLang="en-US"/>
              <a:t>基本块的</a:t>
            </a:r>
            <a:r>
              <a:rPr lang="en-US" altLang="zh-CN"/>
              <a:t>DAG</a:t>
            </a:r>
            <a:r>
              <a:rPr lang="zh-CN" altLang="en-US"/>
              <a:t>如图</a:t>
            </a:r>
            <a:r>
              <a:rPr lang="en-US" altLang="zh-CN"/>
              <a:t>5–30</a:t>
            </a:r>
            <a:r>
              <a:rPr lang="zh-CN" altLang="en-US"/>
              <a:t>所示。若：</a:t>
            </a:r>
          </a:p>
          <a:p>
            <a:pPr algn="just" eaLnBrk="1" hangingPunct="1">
              <a:lnSpc>
                <a:spcPct val="130000"/>
              </a:lnSpc>
              <a:spcBef>
                <a:spcPct val="50000"/>
              </a:spcBef>
            </a:pPr>
            <a:r>
              <a:rPr lang="zh-CN" altLang="en-US"/>
              <a:t>　　</a:t>
            </a:r>
            <a:r>
              <a:rPr lang="en-US" altLang="zh-CN"/>
              <a:t>(1)  b</a:t>
            </a:r>
            <a:r>
              <a:rPr lang="zh-CN" altLang="en-US"/>
              <a:t>在该基本块出口处不活跃；</a:t>
            </a:r>
          </a:p>
          <a:p>
            <a:pPr algn="just" eaLnBrk="1" hangingPunct="1">
              <a:lnSpc>
                <a:spcPct val="130000"/>
              </a:lnSpc>
              <a:spcBef>
                <a:spcPct val="50000"/>
              </a:spcBef>
            </a:pPr>
            <a:r>
              <a:rPr lang="zh-CN" altLang="en-US"/>
              <a:t>　　</a:t>
            </a:r>
            <a:r>
              <a:rPr lang="en-US" altLang="zh-CN"/>
              <a:t>(2)  b</a:t>
            </a:r>
            <a:r>
              <a:rPr lang="zh-CN" altLang="en-US"/>
              <a:t>在该基本块出口处活跃；</a:t>
            </a:r>
          </a:p>
          <a:p>
            <a:pPr algn="just" eaLnBrk="1" hangingPunct="1">
              <a:lnSpc>
                <a:spcPct val="130000"/>
              </a:lnSpc>
              <a:spcBef>
                <a:spcPct val="50000"/>
              </a:spcBef>
            </a:pPr>
            <a:r>
              <a:rPr lang="zh-CN" altLang="en-US"/>
              <a:t>　　请分别给出下列代码经过优化之后的代码：</a:t>
            </a:r>
          </a:p>
          <a:p>
            <a:pPr algn="just" eaLnBrk="1" hangingPunct="1">
              <a:lnSpc>
                <a:spcPct val="130000"/>
              </a:lnSpc>
              <a:spcBef>
                <a:spcPct val="50000"/>
              </a:spcBef>
            </a:pPr>
            <a:r>
              <a:rPr lang="zh-CN" altLang="en-US"/>
              <a:t>　　</a:t>
            </a:r>
            <a:r>
              <a:rPr lang="en-US" altLang="zh-CN"/>
              <a:t>(1)  a=b+c;</a:t>
            </a:r>
            <a:r>
              <a:rPr lang="zh-CN" altLang="en-US"/>
              <a:t>　　    </a:t>
            </a:r>
            <a:r>
              <a:rPr lang="en-US" altLang="zh-CN"/>
              <a:t>(2) b=a−d;</a:t>
            </a:r>
            <a:r>
              <a:rPr lang="zh-CN" altLang="en-US"/>
              <a:t>　　    </a:t>
            </a:r>
          </a:p>
          <a:p>
            <a:pPr algn="just" eaLnBrk="1" hangingPunct="1">
              <a:lnSpc>
                <a:spcPct val="130000"/>
              </a:lnSpc>
              <a:spcBef>
                <a:spcPct val="50000"/>
              </a:spcBef>
            </a:pPr>
            <a:r>
              <a:rPr lang="zh-CN" altLang="en-US"/>
              <a:t>　　</a:t>
            </a:r>
            <a:r>
              <a:rPr lang="en-US" altLang="zh-CN"/>
              <a:t>(3)  c=b+c;</a:t>
            </a:r>
            <a:r>
              <a:rPr lang="zh-CN" altLang="en-US"/>
              <a:t>　　    </a:t>
            </a:r>
            <a:r>
              <a:rPr lang="en-US" altLang="zh-CN"/>
              <a:t>(4) d=a−d</a:t>
            </a:r>
            <a:r>
              <a:rPr lang="zh-CN" altLang="en-US"/>
              <a:t>。</a:t>
            </a:r>
          </a:p>
        </p:txBody>
      </p:sp>
    </p:spTree>
  </p:cSld>
  <p:clrMapOvr>
    <a:masterClrMapping/>
  </p:clrMapOvr>
  <p:transition>
    <p:random/>
  </p:transition>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5">
            <a:extLst>
              <a:ext uri="{FF2B5EF4-FFF2-40B4-BE49-F238E27FC236}">
                <a16:creationId xmlns:a16="http://schemas.microsoft.com/office/drawing/2014/main" id="{6E4A4603-BBEC-5D9A-E963-1565FBE1292D}"/>
              </a:ext>
            </a:extLst>
          </p:cNvPr>
          <p:cNvSpPr>
            <a:spLocks noChangeArrowheads="1"/>
          </p:cNvSpPr>
          <p:nvPr/>
        </p:nvSpPr>
        <p:spPr bwMode="auto">
          <a:xfrm>
            <a:off x="2895600" y="6140450"/>
            <a:ext cx="3513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图</a:t>
            </a:r>
            <a:r>
              <a:rPr lang="en-US" altLang="zh-CN"/>
              <a:t>5–30  </a:t>
            </a:r>
            <a:r>
              <a:rPr lang="zh-CN" altLang="en-US"/>
              <a:t>习题</a:t>
            </a:r>
            <a:r>
              <a:rPr lang="en-US" altLang="zh-CN"/>
              <a:t>5.4</a:t>
            </a:r>
            <a:r>
              <a:rPr lang="zh-CN" altLang="en-US"/>
              <a:t>的</a:t>
            </a:r>
            <a:r>
              <a:rPr lang="en-US" altLang="zh-CN"/>
              <a:t>DAG</a:t>
            </a:r>
            <a:r>
              <a:rPr lang="zh-CN" altLang="en-US"/>
              <a:t>图</a:t>
            </a:r>
          </a:p>
        </p:txBody>
      </p:sp>
      <p:pic>
        <p:nvPicPr>
          <p:cNvPr id="175107" name="Picture 6" descr="5-26">
            <a:extLst>
              <a:ext uri="{FF2B5EF4-FFF2-40B4-BE49-F238E27FC236}">
                <a16:creationId xmlns:a16="http://schemas.microsoft.com/office/drawing/2014/main" id="{AA1F4B72-515A-2862-54B5-F3C041215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888" y="990600"/>
            <a:ext cx="3324225"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
            <a:extLst>
              <a:ext uri="{FF2B5EF4-FFF2-40B4-BE49-F238E27FC236}">
                <a16:creationId xmlns:a16="http://schemas.microsoft.com/office/drawing/2014/main" id="{B1CC9C40-2EDE-252C-20DE-49BC3F0FEB12}"/>
              </a:ext>
            </a:extLst>
          </p:cNvPr>
          <p:cNvSpPr txBox="1">
            <a:spLocks noChangeArrowheads="1"/>
          </p:cNvSpPr>
          <p:nvPr/>
        </p:nvSpPr>
        <p:spPr bwMode="auto">
          <a:xfrm>
            <a:off x="203200" y="457200"/>
            <a:ext cx="873760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a:t>
            </a:r>
            <a:r>
              <a:rPr lang="en-US" altLang="zh-CN"/>
              <a:t>5.5  </a:t>
            </a:r>
            <a:r>
              <a:rPr lang="zh-CN" altLang="en-US"/>
              <a:t>对于基本块</a:t>
            </a:r>
            <a:r>
              <a:rPr lang="en-US" altLang="zh-CN"/>
              <a:t>P</a:t>
            </a:r>
            <a:r>
              <a:rPr lang="zh-CN" altLang="en-US"/>
              <a:t>：</a:t>
            </a:r>
          </a:p>
          <a:p>
            <a:pPr algn="just" eaLnBrk="1" hangingPunct="1">
              <a:lnSpc>
                <a:spcPct val="120000"/>
              </a:lnSpc>
            </a:pPr>
            <a:r>
              <a:rPr lang="zh-CN" altLang="en-US"/>
              <a:t>		</a:t>
            </a:r>
            <a:r>
              <a:rPr lang="en-US" altLang="zh-CN"/>
              <a:t>S</a:t>
            </a:r>
            <a:r>
              <a:rPr lang="en-US" altLang="zh-CN" baseline="-30000"/>
              <a:t>0</a:t>
            </a:r>
            <a:r>
              <a:rPr lang="en-US" altLang="zh-CN"/>
              <a:t>=2</a:t>
            </a:r>
          </a:p>
          <a:p>
            <a:pPr algn="just" eaLnBrk="1" hangingPunct="1">
              <a:lnSpc>
                <a:spcPct val="120000"/>
              </a:lnSpc>
            </a:pPr>
            <a:r>
              <a:rPr lang="en-US" altLang="zh-CN">
                <a:cs typeface="Times New Roman" panose="02020603050405020304" pitchFamily="18" charset="0"/>
              </a:rPr>
              <a:t>		S</a:t>
            </a:r>
            <a:r>
              <a:rPr lang="en-US" altLang="zh-CN" baseline="-30000">
                <a:cs typeface="Times New Roman" panose="02020603050405020304" pitchFamily="18" charset="0"/>
              </a:rPr>
              <a:t>1</a:t>
            </a:r>
            <a:r>
              <a:rPr lang="en-US" altLang="zh-CN">
                <a:cs typeface="Times New Roman" panose="02020603050405020304" pitchFamily="18" charset="0"/>
              </a:rPr>
              <a:t>=3/S</a:t>
            </a:r>
            <a:r>
              <a:rPr lang="en-US" altLang="zh-CN" baseline="-30000">
                <a:cs typeface="Times New Roman" panose="02020603050405020304" pitchFamily="18" charset="0"/>
              </a:rPr>
              <a:t>0</a:t>
            </a:r>
            <a:endParaRPr lang="en-US" altLang="zh-CN">
              <a:latin typeface="宋体" panose="02010600030101010101" pitchFamily="2" charset="-122"/>
            </a:endParaRPr>
          </a:p>
          <a:p>
            <a:pPr algn="just" eaLnBrk="1" hangingPunct="1">
              <a:lnSpc>
                <a:spcPct val="120000"/>
              </a:lnSpc>
            </a:pPr>
            <a:r>
              <a:rPr lang="en-US" altLang="zh-CN">
                <a:cs typeface="Times New Roman" panose="02020603050405020304" pitchFamily="18" charset="0"/>
              </a:rPr>
              <a:t>		S</a:t>
            </a:r>
            <a:r>
              <a:rPr lang="en-US" altLang="zh-CN" baseline="-30000">
                <a:cs typeface="Times New Roman" panose="02020603050405020304" pitchFamily="18" charset="0"/>
              </a:rPr>
              <a:t>2</a:t>
            </a:r>
            <a:r>
              <a:rPr lang="en-US" altLang="zh-CN">
                <a:cs typeface="Times New Roman" panose="02020603050405020304" pitchFamily="18" charset="0"/>
              </a:rPr>
              <a:t>=T−C</a:t>
            </a:r>
            <a:endParaRPr lang="en-US" altLang="zh-CN">
              <a:latin typeface="宋体" panose="02010600030101010101" pitchFamily="2" charset="-122"/>
            </a:endParaRPr>
          </a:p>
          <a:p>
            <a:pPr algn="just" eaLnBrk="1" hangingPunct="1">
              <a:lnSpc>
                <a:spcPct val="120000"/>
              </a:lnSpc>
            </a:pPr>
            <a:r>
              <a:rPr lang="en-US" altLang="zh-CN">
                <a:cs typeface="Times New Roman" panose="02020603050405020304" pitchFamily="18" charset="0"/>
              </a:rPr>
              <a:t>		S</a:t>
            </a:r>
            <a:r>
              <a:rPr lang="en-US" altLang="zh-CN" baseline="-30000">
                <a:cs typeface="Times New Roman" panose="02020603050405020304" pitchFamily="18" charset="0"/>
              </a:rPr>
              <a:t>3</a:t>
            </a:r>
            <a:r>
              <a:rPr lang="en-US" altLang="zh-CN">
                <a:cs typeface="Times New Roman" panose="02020603050405020304" pitchFamily="18" charset="0"/>
              </a:rPr>
              <a:t>=T+C</a:t>
            </a:r>
            <a:endParaRPr lang="en-US" altLang="zh-CN">
              <a:latin typeface="宋体" panose="02010600030101010101" pitchFamily="2" charset="-122"/>
            </a:endParaRPr>
          </a:p>
          <a:p>
            <a:pPr algn="just" eaLnBrk="1" hangingPunct="1">
              <a:lnSpc>
                <a:spcPct val="120000"/>
              </a:lnSpc>
            </a:pPr>
            <a:r>
              <a:rPr lang="en-US" altLang="zh-CN">
                <a:cs typeface="Times New Roman" panose="02020603050405020304" pitchFamily="18" charset="0"/>
              </a:rPr>
              <a:t>		R=S</a:t>
            </a:r>
            <a:r>
              <a:rPr lang="en-US" altLang="zh-CN" baseline="-30000">
                <a:cs typeface="Times New Roman" panose="02020603050405020304" pitchFamily="18" charset="0"/>
              </a:rPr>
              <a:t>0</a:t>
            </a:r>
            <a:r>
              <a:rPr lang="en-US" altLang="zh-CN">
                <a:cs typeface="Times New Roman" panose="02020603050405020304" pitchFamily="18" charset="0"/>
              </a:rPr>
              <a:t>/S</a:t>
            </a:r>
            <a:r>
              <a:rPr lang="en-US" altLang="zh-CN" baseline="-30000">
                <a:cs typeface="Times New Roman" panose="02020603050405020304" pitchFamily="18" charset="0"/>
              </a:rPr>
              <a:t>3</a:t>
            </a:r>
            <a:endParaRPr lang="en-US" altLang="zh-CN">
              <a:latin typeface="宋体" panose="02010600030101010101" pitchFamily="2" charset="-122"/>
            </a:endParaRPr>
          </a:p>
          <a:p>
            <a:pPr algn="just" eaLnBrk="1" hangingPunct="1">
              <a:lnSpc>
                <a:spcPct val="120000"/>
              </a:lnSpc>
            </a:pPr>
            <a:r>
              <a:rPr lang="en-US" altLang="zh-CN">
                <a:cs typeface="Times New Roman" panose="02020603050405020304" pitchFamily="18" charset="0"/>
              </a:rPr>
              <a:t>		H=R</a:t>
            </a:r>
            <a:endParaRPr lang="en-US" altLang="zh-CN">
              <a:latin typeface="宋体" panose="02010600030101010101" pitchFamily="2" charset="-122"/>
            </a:endParaRPr>
          </a:p>
          <a:p>
            <a:pPr algn="just" eaLnBrk="1" hangingPunct="1">
              <a:lnSpc>
                <a:spcPct val="120000"/>
              </a:lnSpc>
            </a:pPr>
            <a:r>
              <a:rPr lang="en-US" altLang="zh-CN">
                <a:cs typeface="Times New Roman" panose="02020603050405020304" pitchFamily="18" charset="0"/>
              </a:rPr>
              <a:t>		S</a:t>
            </a:r>
            <a:r>
              <a:rPr lang="en-US" altLang="zh-CN" baseline="-30000">
                <a:cs typeface="Times New Roman" panose="02020603050405020304" pitchFamily="18" charset="0"/>
              </a:rPr>
              <a:t>4</a:t>
            </a:r>
            <a:r>
              <a:rPr lang="en-US" altLang="zh-CN">
                <a:cs typeface="Times New Roman" panose="02020603050405020304" pitchFamily="18" charset="0"/>
              </a:rPr>
              <a:t>=3/S</a:t>
            </a:r>
            <a:r>
              <a:rPr lang="en-US" altLang="zh-CN" baseline="-30000">
                <a:cs typeface="Times New Roman" panose="02020603050405020304" pitchFamily="18" charset="0"/>
              </a:rPr>
              <a:t>1</a:t>
            </a:r>
            <a:endParaRPr lang="en-US" altLang="zh-CN">
              <a:latin typeface="宋体" panose="02010600030101010101" pitchFamily="2" charset="-122"/>
            </a:endParaRPr>
          </a:p>
          <a:p>
            <a:pPr algn="just" eaLnBrk="1" hangingPunct="1">
              <a:lnSpc>
                <a:spcPct val="120000"/>
              </a:lnSpc>
            </a:pPr>
            <a:r>
              <a:rPr lang="en-US" altLang="zh-CN">
                <a:cs typeface="Times New Roman" panose="02020603050405020304" pitchFamily="18" charset="0"/>
              </a:rPr>
              <a:t>		S</a:t>
            </a:r>
            <a:r>
              <a:rPr lang="en-US" altLang="zh-CN" baseline="-30000">
                <a:cs typeface="Times New Roman" panose="02020603050405020304" pitchFamily="18" charset="0"/>
              </a:rPr>
              <a:t>5</a:t>
            </a:r>
            <a:r>
              <a:rPr lang="en-US" altLang="zh-CN">
                <a:cs typeface="Times New Roman" panose="02020603050405020304" pitchFamily="18" charset="0"/>
              </a:rPr>
              <a:t>=T+C</a:t>
            </a:r>
            <a:endParaRPr lang="en-US" altLang="zh-CN">
              <a:latin typeface="宋体" panose="02010600030101010101" pitchFamily="2" charset="-122"/>
            </a:endParaRPr>
          </a:p>
          <a:p>
            <a:pPr algn="just" eaLnBrk="1" hangingPunct="1">
              <a:lnSpc>
                <a:spcPct val="120000"/>
              </a:lnSpc>
            </a:pPr>
            <a:r>
              <a:rPr lang="en-US" altLang="zh-CN">
                <a:cs typeface="Times New Roman" panose="02020603050405020304" pitchFamily="18" charset="0"/>
              </a:rPr>
              <a:t>		S</a:t>
            </a:r>
            <a:r>
              <a:rPr lang="en-US" altLang="zh-CN" baseline="-30000">
                <a:cs typeface="Times New Roman" panose="02020603050405020304" pitchFamily="18" charset="0"/>
              </a:rPr>
              <a:t>6</a:t>
            </a:r>
            <a:r>
              <a:rPr lang="en-US" altLang="zh-CN">
                <a:cs typeface="Times New Roman" panose="02020603050405020304" pitchFamily="18" charset="0"/>
              </a:rPr>
              <a:t>=S</a:t>
            </a:r>
            <a:r>
              <a:rPr lang="en-US" altLang="zh-CN" baseline="-30000">
                <a:cs typeface="Times New Roman" panose="02020603050405020304" pitchFamily="18" charset="0"/>
              </a:rPr>
              <a:t>4</a:t>
            </a:r>
            <a:r>
              <a:rPr lang="en-US" altLang="zh-CN">
                <a:cs typeface="Times New Roman" panose="02020603050405020304" pitchFamily="18" charset="0"/>
              </a:rPr>
              <a:t>/S</a:t>
            </a:r>
            <a:r>
              <a:rPr lang="en-US" altLang="zh-CN" baseline="-30000">
                <a:cs typeface="Times New Roman" panose="02020603050405020304" pitchFamily="18" charset="0"/>
              </a:rPr>
              <a:t>5</a:t>
            </a:r>
            <a:endParaRPr lang="en-US" altLang="zh-CN">
              <a:latin typeface="宋体" panose="02010600030101010101" pitchFamily="2" charset="-122"/>
            </a:endParaRPr>
          </a:p>
          <a:p>
            <a:pPr algn="just" eaLnBrk="1" hangingPunct="1">
              <a:lnSpc>
                <a:spcPct val="120000"/>
              </a:lnSpc>
            </a:pPr>
            <a:r>
              <a:rPr lang="en-US" altLang="zh-CN">
                <a:cs typeface="Times New Roman" panose="02020603050405020304" pitchFamily="18" charset="0"/>
              </a:rPr>
              <a:t>		H=S</a:t>
            </a:r>
            <a:r>
              <a:rPr lang="en-US" altLang="zh-CN" baseline="-30000">
                <a:cs typeface="Times New Roman" panose="02020603050405020304" pitchFamily="18" charset="0"/>
              </a:rPr>
              <a:t>6</a:t>
            </a:r>
            <a:r>
              <a:rPr lang="en-US" altLang="zh-CN">
                <a:cs typeface="Times New Roman" panose="02020603050405020304" pitchFamily="18" charset="0"/>
              </a:rPr>
              <a:t>*S</a:t>
            </a:r>
            <a:r>
              <a:rPr lang="en-US" altLang="zh-CN" baseline="-30000">
                <a:cs typeface="Times New Roman" panose="02020603050405020304" pitchFamily="18" charset="0"/>
              </a:rPr>
              <a:t>2</a:t>
            </a:r>
            <a:endParaRPr lang="en-US" altLang="zh-CN">
              <a:latin typeface="宋体" panose="02010600030101010101" pitchFamily="2" charset="-122"/>
            </a:endParaRPr>
          </a:p>
          <a:p>
            <a:pPr algn="just" eaLnBrk="1" hangingPunct="1">
              <a:lnSpc>
                <a:spcPct val="120000"/>
              </a:lnSpc>
            </a:pPr>
            <a:r>
              <a:rPr lang="zh-CN" altLang="en-US"/>
              <a:t>　　</a:t>
            </a:r>
            <a:r>
              <a:rPr lang="en-US" altLang="zh-CN"/>
              <a:t>(1) </a:t>
            </a:r>
            <a:r>
              <a:rPr lang="zh-CN" altLang="en-US"/>
              <a:t>应用</a:t>
            </a:r>
            <a:r>
              <a:rPr lang="en-US" altLang="zh-CN"/>
              <a:t>DAG</a:t>
            </a:r>
            <a:r>
              <a:rPr lang="zh-CN" altLang="en-US"/>
              <a:t>对该基本块进行优化；</a:t>
            </a:r>
          </a:p>
          <a:p>
            <a:pPr eaLnBrk="1" hangingPunct="1">
              <a:lnSpc>
                <a:spcPct val="120000"/>
              </a:lnSpc>
            </a:pPr>
            <a:r>
              <a:rPr lang="zh-CN" altLang="en-US"/>
              <a:t>　　</a:t>
            </a:r>
            <a:r>
              <a:rPr lang="en-US" altLang="zh-CN"/>
              <a:t>(2) </a:t>
            </a:r>
            <a:r>
              <a:rPr lang="zh-CN" altLang="en-US">
                <a:latin typeface="宋体" panose="02010600030101010101" pitchFamily="2" charset="-122"/>
              </a:rPr>
              <a:t>假定只有</a:t>
            </a:r>
            <a:r>
              <a:rPr lang="en-US" altLang="zh-CN"/>
              <a:t>R</a:t>
            </a:r>
            <a:r>
              <a:rPr lang="zh-CN" altLang="en-US">
                <a:latin typeface="宋体" panose="02010600030101010101" pitchFamily="2" charset="-122"/>
              </a:rPr>
              <a:t>、</a:t>
            </a:r>
            <a:r>
              <a:rPr lang="en-US" altLang="zh-CN"/>
              <a:t>H</a:t>
            </a:r>
            <a:r>
              <a:rPr lang="zh-CN" altLang="en-US">
                <a:latin typeface="宋体" panose="02010600030101010101" pitchFamily="2" charset="-122"/>
              </a:rPr>
              <a:t>在基本块出口是活跃的，试写出优化后的四元式序列。</a:t>
            </a:r>
            <a:r>
              <a:rPr lang="zh-CN" altLang="en-US"/>
              <a:t> </a:t>
            </a:r>
          </a:p>
        </p:txBody>
      </p:sp>
    </p:spTree>
  </p:cSld>
  <p:clrMapOvr>
    <a:masterClrMapping/>
  </p:clrMapOvr>
  <p:transition>
    <p:random/>
  </p:transition>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4">
            <a:extLst>
              <a:ext uri="{FF2B5EF4-FFF2-40B4-BE49-F238E27FC236}">
                <a16:creationId xmlns:a16="http://schemas.microsoft.com/office/drawing/2014/main" id="{108B3B9E-9BE0-F435-0652-5EC2F036B541}"/>
              </a:ext>
            </a:extLst>
          </p:cNvPr>
          <p:cNvSpPr txBox="1">
            <a:spLocks noChangeArrowheads="1"/>
          </p:cNvSpPr>
          <p:nvPr/>
        </p:nvSpPr>
        <p:spPr bwMode="auto">
          <a:xfrm>
            <a:off x="209550" y="549275"/>
            <a:ext cx="872331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5.6 </a:t>
            </a:r>
            <a:r>
              <a:rPr lang="zh-CN" altLang="en-US"/>
              <a:t>对图</a:t>
            </a:r>
            <a:r>
              <a:rPr lang="en-US" altLang="zh-CN"/>
              <a:t>5-31</a:t>
            </a:r>
            <a:r>
              <a:rPr lang="zh-CN" altLang="en-US"/>
              <a:t>所示的流图，求出图中各结点</a:t>
            </a:r>
            <a:r>
              <a:rPr lang="en-US" altLang="zh-CN"/>
              <a:t>i</a:t>
            </a:r>
            <a:r>
              <a:rPr lang="zh-CN" altLang="en-US"/>
              <a:t>的必经结点集</a:t>
            </a:r>
            <a:r>
              <a:rPr lang="en-US" altLang="zh-CN"/>
              <a:t>D(i) </a:t>
            </a:r>
            <a:r>
              <a:rPr lang="zh-CN" altLang="en-US"/>
              <a:t>以及流图中的回边与循环。</a:t>
            </a:r>
          </a:p>
        </p:txBody>
      </p:sp>
      <p:pic>
        <p:nvPicPr>
          <p:cNvPr id="177155" name="Picture 5" descr="1">
            <a:extLst>
              <a:ext uri="{FF2B5EF4-FFF2-40B4-BE49-F238E27FC236}">
                <a16:creationId xmlns:a16="http://schemas.microsoft.com/office/drawing/2014/main" id="{F4BE821F-BB06-B288-DC0C-7C42D1533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773238"/>
            <a:ext cx="20923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6" name="Rectangle 0">
            <a:extLst>
              <a:ext uri="{FF2B5EF4-FFF2-40B4-BE49-F238E27FC236}">
                <a16:creationId xmlns:a16="http://schemas.microsoft.com/office/drawing/2014/main" id="{8FEA8E81-21E0-EF49-DE9C-A5E1051DE2C7}"/>
              </a:ext>
            </a:extLst>
          </p:cNvPr>
          <p:cNvSpPr>
            <a:spLocks noChangeArrowheads="1"/>
          </p:cNvSpPr>
          <p:nvPr/>
        </p:nvSpPr>
        <p:spPr bwMode="auto">
          <a:xfrm>
            <a:off x="2752725" y="6284913"/>
            <a:ext cx="363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5-31 </a:t>
            </a:r>
            <a:r>
              <a:rPr lang="zh-CN" altLang="en-US"/>
              <a:t>习题</a:t>
            </a:r>
            <a:r>
              <a:rPr lang="en-US" altLang="zh-CN"/>
              <a:t>5.6</a:t>
            </a:r>
            <a:r>
              <a:rPr lang="zh-CN" altLang="en-US"/>
              <a:t>的程序流图</a:t>
            </a:r>
          </a:p>
        </p:txBody>
      </p:sp>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AC1D707B-260F-1986-A4BF-0067513DECB7}"/>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60419" name="AutoShape 3">
            <a:extLst>
              <a:ext uri="{FF2B5EF4-FFF2-40B4-BE49-F238E27FC236}">
                <a16:creationId xmlns:a16="http://schemas.microsoft.com/office/drawing/2014/main" id="{8CB69CAD-395E-1A58-C62B-D32A025BCFDC}"/>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58372" name="Text Box 4">
            <a:extLst>
              <a:ext uri="{FF2B5EF4-FFF2-40B4-BE49-F238E27FC236}">
                <a16:creationId xmlns:a16="http://schemas.microsoft.com/office/drawing/2014/main" id="{59D88885-D5A0-BF8B-5BA1-96858456980C}"/>
              </a:ext>
            </a:extLst>
          </p:cNvPr>
          <p:cNvSpPr txBox="1">
            <a:spLocks noChangeArrowheads="1"/>
          </p:cNvSpPr>
          <p:nvPr/>
        </p:nvSpPr>
        <p:spPr bwMode="auto">
          <a:xfrm>
            <a:off x="685800" y="24384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u="none">
                <a:latin typeface="楷体" panose="02010609060101010101" pitchFamily="49" charset="-122"/>
                <a:ea typeface="楷体" panose="02010609060101010101" pitchFamily="49" charset="-122"/>
              </a:rPr>
              <a:t>对正规表达式</a:t>
            </a:r>
            <a:r>
              <a:rPr lang="en-US" altLang="zh-CN" sz="2400" u="none">
                <a:latin typeface="楷体" panose="02010609060101010101" pitchFamily="49" charset="-122"/>
                <a:ea typeface="楷体" panose="02010609060101010101" pitchFamily="49" charset="-122"/>
              </a:rPr>
              <a:t>a*b*</a:t>
            </a:r>
            <a:r>
              <a:rPr lang="zh-CN" altLang="en-US" sz="2400" u="none">
                <a:latin typeface="楷体" panose="02010609060101010101" pitchFamily="49" charset="-122"/>
                <a:ea typeface="楷体" panose="02010609060101010101" pitchFamily="49" charset="-122"/>
              </a:rPr>
              <a:t>构造</a:t>
            </a:r>
            <a:r>
              <a:rPr lang="en-US" altLang="zh-CN" sz="2400" u="none">
                <a:latin typeface="楷体" panose="02010609060101010101" pitchFamily="49" charset="-122"/>
                <a:ea typeface="楷体" panose="02010609060101010101" pitchFamily="49" charset="-122"/>
              </a:rPr>
              <a:t>DFA</a:t>
            </a:r>
            <a:r>
              <a:rPr lang="zh-CN" altLang="en-US" sz="2400" u="none">
                <a:latin typeface="楷体" panose="02010609060101010101" pitchFamily="49" charset="-122"/>
                <a:ea typeface="楷体" panose="02010609060101010101" pitchFamily="49" charset="-122"/>
              </a:rPr>
              <a:t>，则首先画出</a:t>
            </a:r>
            <a:r>
              <a:rPr lang="en-US" altLang="zh-CN" sz="2400" u="none">
                <a:latin typeface="楷体" panose="02010609060101010101" pitchFamily="49" charset="-122"/>
                <a:ea typeface="楷体" panose="02010609060101010101" pitchFamily="49" charset="-122"/>
              </a:rPr>
              <a:t>NFA</a:t>
            </a:r>
            <a:r>
              <a:rPr lang="zh-CN" altLang="en-US" sz="2400" u="none">
                <a:latin typeface="楷体" panose="02010609060101010101" pitchFamily="49" charset="-122"/>
                <a:ea typeface="楷体" panose="02010609060101010101" pitchFamily="49" charset="-122"/>
              </a:rPr>
              <a:t>如图所示</a:t>
            </a:r>
          </a:p>
        </p:txBody>
      </p:sp>
      <p:grpSp>
        <p:nvGrpSpPr>
          <p:cNvPr id="58373" name="Group 21">
            <a:extLst>
              <a:ext uri="{FF2B5EF4-FFF2-40B4-BE49-F238E27FC236}">
                <a16:creationId xmlns:a16="http://schemas.microsoft.com/office/drawing/2014/main" id="{A47A036F-505D-F68E-CD3E-1283B4004AFB}"/>
              </a:ext>
            </a:extLst>
          </p:cNvPr>
          <p:cNvGrpSpPr>
            <a:grpSpLocks/>
          </p:cNvGrpSpPr>
          <p:nvPr/>
        </p:nvGrpSpPr>
        <p:grpSpPr bwMode="auto">
          <a:xfrm>
            <a:off x="2819400" y="3886200"/>
            <a:ext cx="2709863" cy="1824038"/>
            <a:chOff x="1776" y="2448"/>
            <a:chExt cx="1707" cy="1149"/>
          </a:xfrm>
        </p:grpSpPr>
        <p:sp>
          <p:nvSpPr>
            <p:cNvPr id="58375" name="Rectangle 6">
              <a:extLst>
                <a:ext uri="{FF2B5EF4-FFF2-40B4-BE49-F238E27FC236}">
                  <a16:creationId xmlns:a16="http://schemas.microsoft.com/office/drawing/2014/main" id="{30D5A56A-EFED-3A6B-ECC6-3BD33894E937}"/>
                </a:ext>
              </a:extLst>
            </p:cNvPr>
            <p:cNvSpPr>
              <a:spLocks noChangeArrowheads="1"/>
            </p:cNvSpPr>
            <p:nvPr/>
          </p:nvSpPr>
          <p:spPr bwMode="auto">
            <a:xfrm>
              <a:off x="1920" y="2448"/>
              <a:ext cx="2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u="none">
                  <a:latin typeface="Times New Roman" panose="02020603050405020304" pitchFamily="18" charset="0"/>
                </a:rPr>
                <a:t>a</a:t>
              </a:r>
            </a:p>
          </p:txBody>
        </p:sp>
        <p:sp>
          <p:nvSpPr>
            <p:cNvPr id="58376" name="Rectangle 7">
              <a:extLst>
                <a:ext uri="{FF2B5EF4-FFF2-40B4-BE49-F238E27FC236}">
                  <a16:creationId xmlns:a16="http://schemas.microsoft.com/office/drawing/2014/main" id="{265DC641-7D2C-F8EB-B92F-98ED40603B7C}"/>
                </a:ext>
              </a:extLst>
            </p:cNvPr>
            <p:cNvSpPr>
              <a:spLocks noChangeArrowheads="1"/>
            </p:cNvSpPr>
            <p:nvPr/>
          </p:nvSpPr>
          <p:spPr bwMode="auto">
            <a:xfrm>
              <a:off x="3072" y="244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400" u="none">
                  <a:latin typeface="Times New Roman" panose="02020603050405020304" pitchFamily="18" charset="0"/>
                </a:rPr>
                <a:t>b</a:t>
              </a:r>
            </a:p>
          </p:txBody>
        </p:sp>
        <p:sp>
          <p:nvSpPr>
            <p:cNvPr id="58377" name="Rectangle 8">
              <a:extLst>
                <a:ext uri="{FF2B5EF4-FFF2-40B4-BE49-F238E27FC236}">
                  <a16:creationId xmlns:a16="http://schemas.microsoft.com/office/drawing/2014/main" id="{95C8FE91-4118-AC41-4D63-2D5F88F0B9F7}"/>
                </a:ext>
              </a:extLst>
            </p:cNvPr>
            <p:cNvSpPr>
              <a:spLocks noChangeArrowheads="1"/>
            </p:cNvSpPr>
            <p:nvPr/>
          </p:nvSpPr>
          <p:spPr bwMode="auto">
            <a:xfrm>
              <a:off x="2448" y="297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400" u="none">
                  <a:latin typeface="Times New Roman" panose="02020603050405020304" pitchFamily="18" charset="0"/>
                </a:rPr>
                <a:t>ε</a:t>
              </a:r>
            </a:p>
          </p:txBody>
        </p:sp>
        <p:sp>
          <p:nvSpPr>
            <p:cNvPr id="58378" name="Oval 9">
              <a:extLst>
                <a:ext uri="{FF2B5EF4-FFF2-40B4-BE49-F238E27FC236}">
                  <a16:creationId xmlns:a16="http://schemas.microsoft.com/office/drawing/2014/main" id="{1B4683DC-0661-7DFF-2AB1-66EAD97BC959}"/>
                </a:ext>
              </a:extLst>
            </p:cNvPr>
            <p:cNvSpPr>
              <a:spLocks noChangeArrowheads="1"/>
            </p:cNvSpPr>
            <p:nvPr/>
          </p:nvSpPr>
          <p:spPr bwMode="auto">
            <a:xfrm>
              <a:off x="1776" y="3024"/>
              <a:ext cx="590" cy="573"/>
            </a:xfrm>
            <a:prstGeom prst="ellipse">
              <a:avLst/>
            </a:prstGeom>
            <a:solidFill>
              <a:srgbClr val="FFFFFF"/>
            </a:solidFill>
            <a:ln w="9525">
              <a:solidFill>
                <a:srgbClr val="000000"/>
              </a:solidFill>
              <a:round/>
              <a:headEnd/>
              <a:tailEnd/>
            </a:ln>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u="none">
                  <a:latin typeface="Times New Roman" panose="02020603050405020304" pitchFamily="18" charset="0"/>
                </a:rPr>
                <a:t>X</a:t>
              </a:r>
            </a:p>
          </p:txBody>
        </p:sp>
        <p:grpSp>
          <p:nvGrpSpPr>
            <p:cNvPr id="58379" name="Group 10">
              <a:extLst>
                <a:ext uri="{FF2B5EF4-FFF2-40B4-BE49-F238E27FC236}">
                  <a16:creationId xmlns:a16="http://schemas.microsoft.com/office/drawing/2014/main" id="{813BCC2A-D377-9728-A303-42087F8B6696}"/>
                </a:ext>
              </a:extLst>
            </p:cNvPr>
            <p:cNvGrpSpPr>
              <a:grpSpLocks/>
            </p:cNvGrpSpPr>
            <p:nvPr/>
          </p:nvGrpSpPr>
          <p:grpSpPr bwMode="auto">
            <a:xfrm>
              <a:off x="2832" y="2976"/>
              <a:ext cx="651" cy="599"/>
              <a:chOff x="2913" y="2246"/>
              <a:chExt cx="609" cy="624"/>
            </a:xfrm>
          </p:grpSpPr>
          <p:sp>
            <p:nvSpPr>
              <p:cNvPr id="58387" name="Oval 11">
                <a:extLst>
                  <a:ext uri="{FF2B5EF4-FFF2-40B4-BE49-F238E27FC236}">
                    <a16:creationId xmlns:a16="http://schemas.microsoft.com/office/drawing/2014/main" id="{DD41F4DE-A81A-A004-18D7-18F39A4A29C3}"/>
                  </a:ext>
                </a:extLst>
              </p:cNvPr>
              <p:cNvSpPr>
                <a:spLocks noChangeArrowheads="1"/>
              </p:cNvSpPr>
              <p:nvPr/>
            </p:nvSpPr>
            <p:spPr bwMode="auto">
              <a:xfrm>
                <a:off x="2913" y="2246"/>
                <a:ext cx="609" cy="624"/>
              </a:xfrm>
              <a:prstGeom prst="ellipse">
                <a:avLst/>
              </a:prstGeom>
              <a:solidFill>
                <a:srgbClr val="FFFFFF"/>
              </a:solidFill>
              <a:ln w="9525">
                <a:solidFill>
                  <a:srgbClr val="000000"/>
                </a:solidFill>
                <a:round/>
                <a:headEnd/>
                <a:tailEnd/>
              </a:ln>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8" name="Oval 12">
                <a:extLst>
                  <a:ext uri="{FF2B5EF4-FFF2-40B4-BE49-F238E27FC236}">
                    <a16:creationId xmlns:a16="http://schemas.microsoft.com/office/drawing/2014/main" id="{A3E11D8A-FD9B-2E9A-4510-95B193EAEBF1}"/>
                  </a:ext>
                </a:extLst>
              </p:cNvPr>
              <p:cNvSpPr>
                <a:spLocks noChangeArrowheads="1"/>
              </p:cNvSpPr>
              <p:nvPr/>
            </p:nvSpPr>
            <p:spPr bwMode="auto">
              <a:xfrm>
                <a:off x="2976" y="2308"/>
                <a:ext cx="483" cy="496"/>
              </a:xfrm>
              <a:prstGeom prst="ellipse">
                <a:avLst/>
              </a:prstGeom>
              <a:solidFill>
                <a:srgbClr val="FFFFFF"/>
              </a:solidFill>
              <a:ln w="9525">
                <a:solidFill>
                  <a:srgbClr val="000000"/>
                </a:solidFill>
                <a:round/>
                <a:headEnd/>
                <a:tailEnd/>
              </a:ln>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u="none">
                    <a:latin typeface="Times New Roman" panose="02020603050405020304" pitchFamily="18" charset="0"/>
                  </a:rPr>
                  <a:t>Y</a:t>
                </a:r>
              </a:p>
            </p:txBody>
          </p:sp>
        </p:grpSp>
        <p:sp>
          <p:nvSpPr>
            <p:cNvPr id="58380" name="Line 13">
              <a:extLst>
                <a:ext uri="{FF2B5EF4-FFF2-40B4-BE49-F238E27FC236}">
                  <a16:creationId xmlns:a16="http://schemas.microsoft.com/office/drawing/2014/main" id="{8378D7E3-9176-2B94-656F-D16F57D6EB38}"/>
                </a:ext>
              </a:extLst>
            </p:cNvPr>
            <p:cNvSpPr>
              <a:spLocks noChangeShapeType="1"/>
            </p:cNvSpPr>
            <p:nvPr/>
          </p:nvSpPr>
          <p:spPr bwMode="auto">
            <a:xfrm>
              <a:off x="2366" y="3290"/>
              <a:ext cx="4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8381" name="Group 14">
              <a:extLst>
                <a:ext uri="{FF2B5EF4-FFF2-40B4-BE49-F238E27FC236}">
                  <a16:creationId xmlns:a16="http://schemas.microsoft.com/office/drawing/2014/main" id="{455A62FC-920A-132D-7B97-B5396CD6DCF9}"/>
                </a:ext>
              </a:extLst>
            </p:cNvPr>
            <p:cNvGrpSpPr>
              <a:grpSpLocks/>
            </p:cNvGrpSpPr>
            <p:nvPr/>
          </p:nvGrpSpPr>
          <p:grpSpPr bwMode="auto">
            <a:xfrm rot="2737876">
              <a:off x="1866" y="2698"/>
              <a:ext cx="366" cy="319"/>
              <a:chOff x="3379" y="6694"/>
              <a:chExt cx="381" cy="295"/>
            </a:xfrm>
          </p:grpSpPr>
          <p:sp>
            <p:nvSpPr>
              <p:cNvPr id="58385" name="Freeform 15">
                <a:extLst>
                  <a:ext uri="{FF2B5EF4-FFF2-40B4-BE49-F238E27FC236}">
                    <a16:creationId xmlns:a16="http://schemas.microsoft.com/office/drawing/2014/main" id="{FFB9E693-E236-AB47-27D4-0F95F8F7E77D}"/>
                  </a:ext>
                </a:extLst>
              </p:cNvPr>
              <p:cNvSpPr>
                <a:spLocks/>
              </p:cNvSpPr>
              <p:nvPr/>
            </p:nvSpPr>
            <p:spPr bwMode="auto">
              <a:xfrm>
                <a:off x="3379" y="6694"/>
                <a:ext cx="381" cy="295"/>
              </a:xfrm>
              <a:custGeom>
                <a:avLst/>
                <a:gdLst>
                  <a:gd name="T0" fmla="*/ 206 w 381"/>
                  <a:gd name="T1" fmla="*/ 326 h 326"/>
                  <a:gd name="T2" fmla="*/ 80 w 381"/>
                  <a:gd name="T3" fmla="*/ 295 h 326"/>
                  <a:gd name="T4" fmla="*/ 17 w 381"/>
                  <a:gd name="T5" fmla="*/ 202 h 326"/>
                  <a:gd name="T6" fmla="*/ 17 w 381"/>
                  <a:gd name="T7" fmla="*/ 109 h 326"/>
                  <a:gd name="T8" fmla="*/ 122 w 381"/>
                  <a:gd name="T9" fmla="*/ 16 h 326"/>
                  <a:gd name="T10" fmla="*/ 290 w 381"/>
                  <a:gd name="T11" fmla="*/ 16 h 326"/>
                  <a:gd name="T12" fmla="*/ 374 w 381"/>
                  <a:gd name="T13" fmla="*/ 109 h 326"/>
                  <a:gd name="T14" fmla="*/ 332 w 381"/>
                  <a:gd name="T15" fmla="*/ 233 h 326"/>
                  <a:gd name="T16" fmla="*/ 0 60000 65536"/>
                  <a:gd name="T17" fmla="*/ 0 60000 65536"/>
                  <a:gd name="T18" fmla="*/ 0 60000 65536"/>
                  <a:gd name="T19" fmla="*/ 0 60000 65536"/>
                  <a:gd name="T20" fmla="*/ 0 60000 65536"/>
                  <a:gd name="T21" fmla="*/ 0 60000 65536"/>
                  <a:gd name="T22" fmla="*/ 0 60000 65536"/>
                  <a:gd name="T23" fmla="*/ 0 60000 65536"/>
                  <a:gd name="T24" fmla="*/ 0 w 381"/>
                  <a:gd name="T25" fmla="*/ 0 h 326"/>
                  <a:gd name="T26" fmla="*/ 381 w 381"/>
                  <a:gd name="T27" fmla="*/ 326 h 3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1" h="326">
                    <a:moveTo>
                      <a:pt x="206" y="326"/>
                    </a:moveTo>
                    <a:cubicBezTo>
                      <a:pt x="158" y="321"/>
                      <a:pt x="111" y="316"/>
                      <a:pt x="80" y="295"/>
                    </a:cubicBezTo>
                    <a:cubicBezTo>
                      <a:pt x="49" y="274"/>
                      <a:pt x="27" y="233"/>
                      <a:pt x="17" y="202"/>
                    </a:cubicBezTo>
                    <a:cubicBezTo>
                      <a:pt x="7" y="171"/>
                      <a:pt x="0" y="140"/>
                      <a:pt x="17" y="109"/>
                    </a:cubicBezTo>
                    <a:cubicBezTo>
                      <a:pt x="34" y="78"/>
                      <a:pt x="77" y="32"/>
                      <a:pt x="122" y="16"/>
                    </a:cubicBezTo>
                    <a:cubicBezTo>
                      <a:pt x="167" y="0"/>
                      <a:pt x="248" y="1"/>
                      <a:pt x="290" y="16"/>
                    </a:cubicBezTo>
                    <a:cubicBezTo>
                      <a:pt x="332" y="31"/>
                      <a:pt x="367" y="73"/>
                      <a:pt x="374" y="109"/>
                    </a:cubicBezTo>
                    <a:cubicBezTo>
                      <a:pt x="381" y="145"/>
                      <a:pt x="339" y="207"/>
                      <a:pt x="332" y="23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6" name="Line 16">
                <a:extLst>
                  <a:ext uri="{FF2B5EF4-FFF2-40B4-BE49-F238E27FC236}">
                    <a16:creationId xmlns:a16="http://schemas.microsoft.com/office/drawing/2014/main" id="{A55C29AE-C0B9-1322-8F18-581FD78D3731}"/>
                  </a:ext>
                </a:extLst>
              </p:cNvPr>
              <p:cNvSpPr>
                <a:spLocks noChangeShapeType="1"/>
              </p:cNvSpPr>
              <p:nvPr/>
            </p:nvSpPr>
            <p:spPr bwMode="auto">
              <a:xfrm flipH="1">
                <a:off x="3711" y="6803"/>
                <a:ext cx="42" cy="9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8382" name="Group 17">
              <a:extLst>
                <a:ext uri="{FF2B5EF4-FFF2-40B4-BE49-F238E27FC236}">
                  <a16:creationId xmlns:a16="http://schemas.microsoft.com/office/drawing/2014/main" id="{9579699E-3DC3-C255-617D-1CECAF05991E}"/>
                </a:ext>
              </a:extLst>
            </p:cNvPr>
            <p:cNvGrpSpPr>
              <a:grpSpLocks/>
            </p:cNvGrpSpPr>
            <p:nvPr/>
          </p:nvGrpSpPr>
          <p:grpSpPr bwMode="auto">
            <a:xfrm rot="2737876">
              <a:off x="3000" y="2664"/>
              <a:ext cx="366" cy="318"/>
              <a:chOff x="3379" y="6694"/>
              <a:chExt cx="381" cy="295"/>
            </a:xfrm>
          </p:grpSpPr>
          <p:sp>
            <p:nvSpPr>
              <p:cNvPr id="58383" name="Freeform 18">
                <a:extLst>
                  <a:ext uri="{FF2B5EF4-FFF2-40B4-BE49-F238E27FC236}">
                    <a16:creationId xmlns:a16="http://schemas.microsoft.com/office/drawing/2014/main" id="{631C6292-8116-F09A-9F26-CADDB2F5AAA9}"/>
                  </a:ext>
                </a:extLst>
              </p:cNvPr>
              <p:cNvSpPr>
                <a:spLocks/>
              </p:cNvSpPr>
              <p:nvPr/>
            </p:nvSpPr>
            <p:spPr bwMode="auto">
              <a:xfrm>
                <a:off x="3379" y="6694"/>
                <a:ext cx="381" cy="295"/>
              </a:xfrm>
              <a:custGeom>
                <a:avLst/>
                <a:gdLst>
                  <a:gd name="T0" fmla="*/ 206 w 381"/>
                  <a:gd name="T1" fmla="*/ 326 h 326"/>
                  <a:gd name="T2" fmla="*/ 80 w 381"/>
                  <a:gd name="T3" fmla="*/ 295 h 326"/>
                  <a:gd name="T4" fmla="*/ 17 w 381"/>
                  <a:gd name="T5" fmla="*/ 202 h 326"/>
                  <a:gd name="T6" fmla="*/ 17 w 381"/>
                  <a:gd name="T7" fmla="*/ 109 h 326"/>
                  <a:gd name="T8" fmla="*/ 122 w 381"/>
                  <a:gd name="T9" fmla="*/ 16 h 326"/>
                  <a:gd name="T10" fmla="*/ 290 w 381"/>
                  <a:gd name="T11" fmla="*/ 16 h 326"/>
                  <a:gd name="T12" fmla="*/ 374 w 381"/>
                  <a:gd name="T13" fmla="*/ 109 h 326"/>
                  <a:gd name="T14" fmla="*/ 332 w 381"/>
                  <a:gd name="T15" fmla="*/ 233 h 326"/>
                  <a:gd name="T16" fmla="*/ 0 60000 65536"/>
                  <a:gd name="T17" fmla="*/ 0 60000 65536"/>
                  <a:gd name="T18" fmla="*/ 0 60000 65536"/>
                  <a:gd name="T19" fmla="*/ 0 60000 65536"/>
                  <a:gd name="T20" fmla="*/ 0 60000 65536"/>
                  <a:gd name="T21" fmla="*/ 0 60000 65536"/>
                  <a:gd name="T22" fmla="*/ 0 60000 65536"/>
                  <a:gd name="T23" fmla="*/ 0 60000 65536"/>
                  <a:gd name="T24" fmla="*/ 0 w 381"/>
                  <a:gd name="T25" fmla="*/ 0 h 326"/>
                  <a:gd name="T26" fmla="*/ 381 w 381"/>
                  <a:gd name="T27" fmla="*/ 326 h 3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1" h="326">
                    <a:moveTo>
                      <a:pt x="206" y="326"/>
                    </a:moveTo>
                    <a:cubicBezTo>
                      <a:pt x="158" y="321"/>
                      <a:pt x="111" y="316"/>
                      <a:pt x="80" y="295"/>
                    </a:cubicBezTo>
                    <a:cubicBezTo>
                      <a:pt x="49" y="274"/>
                      <a:pt x="27" y="233"/>
                      <a:pt x="17" y="202"/>
                    </a:cubicBezTo>
                    <a:cubicBezTo>
                      <a:pt x="7" y="171"/>
                      <a:pt x="0" y="140"/>
                      <a:pt x="17" y="109"/>
                    </a:cubicBezTo>
                    <a:cubicBezTo>
                      <a:pt x="34" y="78"/>
                      <a:pt x="77" y="32"/>
                      <a:pt x="122" y="16"/>
                    </a:cubicBezTo>
                    <a:cubicBezTo>
                      <a:pt x="167" y="0"/>
                      <a:pt x="248" y="1"/>
                      <a:pt x="290" y="16"/>
                    </a:cubicBezTo>
                    <a:cubicBezTo>
                      <a:pt x="332" y="31"/>
                      <a:pt x="367" y="73"/>
                      <a:pt x="374" y="109"/>
                    </a:cubicBezTo>
                    <a:cubicBezTo>
                      <a:pt x="381" y="145"/>
                      <a:pt x="339" y="207"/>
                      <a:pt x="332" y="23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4" name="Line 19">
                <a:extLst>
                  <a:ext uri="{FF2B5EF4-FFF2-40B4-BE49-F238E27FC236}">
                    <a16:creationId xmlns:a16="http://schemas.microsoft.com/office/drawing/2014/main" id="{B090602A-19F1-B250-F652-806B938B2B6C}"/>
                  </a:ext>
                </a:extLst>
              </p:cNvPr>
              <p:cNvSpPr>
                <a:spLocks noChangeShapeType="1"/>
              </p:cNvSpPr>
              <p:nvPr/>
            </p:nvSpPr>
            <p:spPr bwMode="auto">
              <a:xfrm flipH="1">
                <a:off x="3711" y="6803"/>
                <a:ext cx="42" cy="9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58374" name="Oval 20">
            <a:extLst>
              <a:ext uri="{FF2B5EF4-FFF2-40B4-BE49-F238E27FC236}">
                <a16:creationId xmlns:a16="http://schemas.microsoft.com/office/drawing/2014/main" id="{9CA3D826-0786-6588-C9FB-81622B342654}"/>
              </a:ext>
            </a:extLst>
          </p:cNvPr>
          <p:cNvSpPr>
            <a:spLocks noChangeArrowheads="1"/>
          </p:cNvSpPr>
          <p:nvPr/>
        </p:nvSpPr>
        <p:spPr bwMode="auto">
          <a:xfrm>
            <a:off x="152400" y="1644650"/>
            <a:ext cx="1066800" cy="4889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u="none">
                <a:latin typeface="楷体" panose="02010609060101010101" pitchFamily="49" charset="-122"/>
                <a:ea typeface="楷体" panose="02010609060101010101" pitchFamily="49" charset="-122"/>
              </a:rPr>
              <a:t> </a:t>
            </a:r>
            <a:r>
              <a:rPr lang="zh-CN" altLang="en-US" sz="2400" b="1" u="none">
                <a:latin typeface="楷体" panose="02010609060101010101" pitchFamily="49" charset="-122"/>
                <a:ea typeface="楷体" panose="02010609060101010101" pitchFamily="49" charset="-122"/>
              </a:rPr>
              <a:t>注意：</a:t>
            </a:r>
          </a:p>
        </p:txBody>
      </p:sp>
    </p:spTree>
  </p:cSld>
  <p:clrMapOvr>
    <a:masterClrMapping/>
  </p:clrMapOvr>
  <p:transition>
    <p:random/>
  </p:transition>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4">
            <a:extLst>
              <a:ext uri="{FF2B5EF4-FFF2-40B4-BE49-F238E27FC236}">
                <a16:creationId xmlns:a16="http://schemas.microsoft.com/office/drawing/2014/main" id="{9D7209CA-AEF3-984C-16DC-1BFF4F3E3B44}"/>
              </a:ext>
            </a:extLst>
          </p:cNvPr>
          <p:cNvSpPr txBox="1">
            <a:spLocks noChangeArrowheads="1"/>
          </p:cNvSpPr>
          <p:nvPr/>
        </p:nvSpPr>
        <p:spPr bwMode="auto">
          <a:xfrm>
            <a:off x="323850" y="638175"/>
            <a:ext cx="850582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5.7  </a:t>
            </a:r>
            <a:r>
              <a:rPr lang="zh-CN" altLang="en-US"/>
              <a:t>证明：如果已知有向边</a:t>
            </a:r>
            <a:r>
              <a:rPr lang="en-US" altLang="zh-CN"/>
              <a:t>n→d</a:t>
            </a:r>
            <a:r>
              <a:rPr lang="zh-CN" altLang="en-US"/>
              <a:t>是一回边，则由结点</a:t>
            </a:r>
            <a:r>
              <a:rPr lang="en-US" altLang="zh-CN"/>
              <a:t>d</a:t>
            </a:r>
            <a:r>
              <a:rPr lang="zh-CN" altLang="en-US"/>
              <a:t>、结点</a:t>
            </a:r>
            <a:r>
              <a:rPr lang="en-US" altLang="zh-CN"/>
              <a:t>n</a:t>
            </a:r>
            <a:r>
              <a:rPr lang="zh-CN" altLang="en-US"/>
              <a:t>以及有通路到达</a:t>
            </a:r>
            <a:r>
              <a:rPr lang="en-US" altLang="zh-CN"/>
              <a:t>n</a:t>
            </a:r>
            <a:r>
              <a:rPr lang="zh-CN" altLang="en-US"/>
              <a:t>而该通路不经过</a:t>
            </a:r>
            <a:r>
              <a:rPr lang="en-US" altLang="zh-CN"/>
              <a:t>d</a:t>
            </a:r>
            <a:r>
              <a:rPr lang="zh-CN" altLang="en-US"/>
              <a:t>的所有结点组成一个循环。</a:t>
            </a:r>
          </a:p>
        </p:txBody>
      </p:sp>
    </p:spTree>
  </p:cSld>
  <p:clrMapOvr>
    <a:masterClrMapping/>
  </p:clrMapOvr>
  <p:transition>
    <p:random/>
  </p:transition>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4">
            <a:extLst>
              <a:ext uri="{FF2B5EF4-FFF2-40B4-BE49-F238E27FC236}">
                <a16:creationId xmlns:a16="http://schemas.microsoft.com/office/drawing/2014/main" id="{F279AD04-6C5E-6C06-4162-E1F5685F86FB}"/>
              </a:ext>
            </a:extLst>
          </p:cNvPr>
          <p:cNvSpPr txBox="1">
            <a:spLocks noChangeArrowheads="1"/>
          </p:cNvSpPr>
          <p:nvPr/>
        </p:nvSpPr>
        <p:spPr bwMode="auto">
          <a:xfrm>
            <a:off x="203200" y="493713"/>
            <a:ext cx="8694738"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a:t>
            </a:r>
            <a:r>
              <a:rPr lang="en-US" altLang="zh-CN"/>
              <a:t>5.8  </a:t>
            </a:r>
            <a:r>
              <a:rPr lang="zh-CN" altLang="en-US"/>
              <a:t>对下面四元式代码序列：</a:t>
            </a:r>
          </a:p>
          <a:p>
            <a:pPr algn="just" eaLnBrk="1" hangingPunct="1">
              <a:lnSpc>
                <a:spcPct val="130000"/>
              </a:lnSpc>
            </a:pPr>
            <a:r>
              <a:rPr lang="zh-CN" altLang="en-US"/>
              <a:t>                       		</a:t>
            </a:r>
            <a:r>
              <a:rPr lang="en-US" altLang="zh-CN"/>
              <a:t>A=0</a:t>
            </a:r>
          </a:p>
          <a:p>
            <a:pPr algn="just" eaLnBrk="1" hangingPunct="1">
              <a:lnSpc>
                <a:spcPct val="130000"/>
              </a:lnSpc>
            </a:pPr>
            <a:r>
              <a:rPr lang="en-US" altLang="zh-CN"/>
              <a:t>                        	I=1</a:t>
            </a:r>
          </a:p>
          <a:p>
            <a:pPr algn="just" eaLnBrk="1" hangingPunct="1">
              <a:lnSpc>
                <a:spcPct val="130000"/>
              </a:lnSpc>
            </a:pPr>
            <a:r>
              <a:rPr lang="en-US" altLang="zh-CN"/>
              <a:t>                     L</a:t>
            </a:r>
            <a:r>
              <a:rPr lang="en-US" altLang="zh-CN" baseline="-30000"/>
              <a:t>1</a:t>
            </a:r>
            <a:r>
              <a:rPr lang="en-US" altLang="zh-CN"/>
              <a:t>:	B=J+1</a:t>
            </a:r>
          </a:p>
          <a:p>
            <a:pPr algn="just" eaLnBrk="1" hangingPunct="1">
              <a:lnSpc>
                <a:spcPct val="130000"/>
              </a:lnSpc>
            </a:pPr>
            <a:r>
              <a:rPr lang="en-US" altLang="zh-CN"/>
              <a:t>                       		C=B+I</a:t>
            </a:r>
          </a:p>
          <a:p>
            <a:pPr algn="just" eaLnBrk="1" hangingPunct="1">
              <a:lnSpc>
                <a:spcPct val="130000"/>
              </a:lnSpc>
            </a:pPr>
            <a:r>
              <a:rPr lang="en-US" altLang="zh-CN"/>
              <a:t>                        	A=C+A</a:t>
            </a:r>
          </a:p>
          <a:p>
            <a:pPr algn="just" eaLnBrk="1" hangingPunct="1">
              <a:lnSpc>
                <a:spcPct val="130000"/>
              </a:lnSpc>
            </a:pPr>
            <a:r>
              <a:rPr lang="en-US" altLang="zh-CN"/>
              <a:t>                        	if  I=100 goto L</a:t>
            </a:r>
            <a:r>
              <a:rPr lang="en-US" altLang="zh-CN" baseline="-30000"/>
              <a:t>2</a:t>
            </a:r>
            <a:endParaRPr lang="en-US" altLang="zh-CN"/>
          </a:p>
          <a:p>
            <a:pPr algn="just" eaLnBrk="1" hangingPunct="1">
              <a:lnSpc>
                <a:spcPct val="130000"/>
              </a:lnSpc>
            </a:pPr>
            <a:r>
              <a:rPr lang="en-US" altLang="zh-CN"/>
              <a:t>                        	I=I+1</a:t>
            </a:r>
          </a:p>
          <a:p>
            <a:pPr algn="just" eaLnBrk="1" hangingPunct="1">
              <a:lnSpc>
                <a:spcPct val="130000"/>
              </a:lnSpc>
            </a:pPr>
            <a:r>
              <a:rPr lang="en-US" altLang="zh-CN"/>
              <a:t>                        	goto L</a:t>
            </a:r>
            <a:r>
              <a:rPr lang="en-US" altLang="zh-CN" baseline="-30000"/>
              <a:t>1</a:t>
            </a:r>
            <a:endParaRPr lang="en-US" altLang="zh-CN"/>
          </a:p>
          <a:p>
            <a:pPr algn="just" eaLnBrk="1" hangingPunct="1">
              <a:lnSpc>
                <a:spcPct val="130000"/>
              </a:lnSpc>
            </a:pPr>
            <a:r>
              <a:rPr lang="en-US" altLang="zh-CN"/>
              <a:t>                     L</a:t>
            </a:r>
            <a:r>
              <a:rPr lang="en-US" altLang="zh-CN" baseline="-30000"/>
              <a:t>2</a:t>
            </a:r>
            <a:r>
              <a:rPr lang="en-US" altLang="zh-CN"/>
              <a:t>:</a:t>
            </a:r>
            <a:r>
              <a:rPr lang="en-US" altLang="zh-CN" baseline="-30000"/>
              <a:t> </a:t>
            </a:r>
            <a:r>
              <a:rPr lang="en-US" altLang="zh-CN"/>
              <a:t>	write A</a:t>
            </a:r>
          </a:p>
          <a:p>
            <a:pPr algn="just" eaLnBrk="1" hangingPunct="1">
              <a:lnSpc>
                <a:spcPct val="130000"/>
              </a:lnSpc>
            </a:pPr>
            <a:r>
              <a:rPr lang="en-US" altLang="zh-CN"/>
              <a:t>                       		halt</a:t>
            </a:r>
          </a:p>
          <a:p>
            <a:pPr algn="just" eaLnBrk="1" hangingPunct="1">
              <a:lnSpc>
                <a:spcPct val="130000"/>
              </a:lnSpc>
            </a:pPr>
            <a:r>
              <a:rPr lang="zh-CN" altLang="en-US"/>
              <a:t>　　</a:t>
            </a:r>
            <a:r>
              <a:rPr lang="en-US" altLang="zh-CN"/>
              <a:t>(1) </a:t>
            </a:r>
            <a:r>
              <a:rPr lang="zh-CN" altLang="en-US"/>
              <a:t>画出其控制流程图；</a:t>
            </a:r>
          </a:p>
          <a:p>
            <a:pPr algn="just" eaLnBrk="1" hangingPunct="1">
              <a:lnSpc>
                <a:spcPct val="130000"/>
              </a:lnSpc>
            </a:pPr>
            <a:r>
              <a:rPr lang="zh-CN" altLang="en-US"/>
              <a:t>　　</a:t>
            </a:r>
            <a:r>
              <a:rPr lang="en-US" altLang="zh-CN"/>
              <a:t>(2) </a:t>
            </a:r>
            <a:r>
              <a:rPr lang="zh-CN" altLang="en-US"/>
              <a:t>求出循环并进行循环的代码外提和强度削弱优化。</a:t>
            </a:r>
          </a:p>
        </p:txBody>
      </p:sp>
    </p:spTree>
  </p:cSld>
  <p:clrMapOvr>
    <a:masterClrMapping/>
  </p:clrMapOvr>
  <p:transition>
    <p:random/>
  </p:transition>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4">
            <a:extLst>
              <a:ext uri="{FF2B5EF4-FFF2-40B4-BE49-F238E27FC236}">
                <a16:creationId xmlns:a16="http://schemas.microsoft.com/office/drawing/2014/main" id="{572DA46B-18C7-3E9F-D639-0974ABBAE3C8}"/>
              </a:ext>
            </a:extLst>
          </p:cNvPr>
          <p:cNvSpPr txBox="1">
            <a:spLocks noChangeArrowheads="1"/>
          </p:cNvSpPr>
          <p:nvPr/>
        </p:nvSpPr>
        <p:spPr bwMode="auto">
          <a:xfrm>
            <a:off x="668338" y="914400"/>
            <a:ext cx="8780462"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en-US" altLang="zh-CN"/>
              <a:t>5.9  </a:t>
            </a:r>
            <a:r>
              <a:rPr lang="zh-CN" altLang="en-US"/>
              <a:t>某程序流图如图</a:t>
            </a:r>
            <a:r>
              <a:rPr lang="en-US" altLang="zh-CN"/>
              <a:t>5–32</a:t>
            </a:r>
            <a:r>
              <a:rPr lang="zh-CN" altLang="en-US"/>
              <a:t>所示。</a:t>
            </a:r>
          </a:p>
          <a:p>
            <a:pPr algn="just" eaLnBrk="1" hangingPunct="1">
              <a:spcBef>
                <a:spcPct val="50000"/>
              </a:spcBef>
            </a:pPr>
            <a:r>
              <a:rPr lang="zh-CN" altLang="en-US"/>
              <a:t>　　</a:t>
            </a:r>
            <a:r>
              <a:rPr lang="en-US" altLang="zh-CN"/>
              <a:t>(1) </a:t>
            </a:r>
            <a:r>
              <a:rPr lang="zh-CN" altLang="en-US"/>
              <a:t>给出该流图中的循环；</a:t>
            </a:r>
          </a:p>
          <a:p>
            <a:pPr algn="just" eaLnBrk="1" hangingPunct="1">
              <a:spcBef>
                <a:spcPct val="50000"/>
              </a:spcBef>
            </a:pPr>
            <a:r>
              <a:rPr lang="zh-CN" altLang="en-US"/>
              <a:t>　　</a:t>
            </a:r>
            <a:r>
              <a:rPr lang="en-US" altLang="zh-CN"/>
              <a:t>(2) </a:t>
            </a:r>
            <a:r>
              <a:rPr lang="zh-CN" altLang="en-US"/>
              <a:t>指出循环不变运算；</a:t>
            </a:r>
          </a:p>
          <a:p>
            <a:pPr algn="just" eaLnBrk="1" hangingPunct="1">
              <a:spcBef>
                <a:spcPct val="50000"/>
              </a:spcBef>
            </a:pPr>
            <a:r>
              <a:rPr lang="zh-CN" altLang="en-US"/>
              <a:t>　　</a:t>
            </a:r>
            <a:r>
              <a:rPr lang="en-US" altLang="zh-CN"/>
              <a:t>(3) </a:t>
            </a:r>
            <a:r>
              <a:rPr lang="zh-CN" altLang="en-US"/>
              <a:t>指出哪些循环不变运算可以外提。</a:t>
            </a:r>
          </a:p>
        </p:txBody>
      </p:sp>
    </p:spTree>
  </p:cSld>
  <p:clrMapOvr>
    <a:masterClrMapping/>
  </p:clrMapOvr>
  <p:transition>
    <p:random/>
  </p:transition>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4">
            <a:extLst>
              <a:ext uri="{FF2B5EF4-FFF2-40B4-BE49-F238E27FC236}">
                <a16:creationId xmlns:a16="http://schemas.microsoft.com/office/drawing/2014/main" id="{40BE4C4B-8036-BD1B-7505-3A809B2A7425}"/>
              </a:ext>
            </a:extLst>
          </p:cNvPr>
          <p:cNvSpPr txBox="1">
            <a:spLocks noChangeArrowheads="1"/>
          </p:cNvSpPr>
          <p:nvPr/>
        </p:nvSpPr>
        <p:spPr bwMode="auto">
          <a:xfrm>
            <a:off x="2286000" y="6211888"/>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5–32  </a:t>
            </a:r>
            <a:r>
              <a:rPr lang="zh-CN" altLang="en-US"/>
              <a:t>习题</a:t>
            </a:r>
            <a:r>
              <a:rPr lang="en-US" altLang="zh-CN"/>
              <a:t>5.9</a:t>
            </a:r>
            <a:r>
              <a:rPr lang="zh-CN" altLang="en-US"/>
              <a:t>的程序流图</a:t>
            </a:r>
          </a:p>
        </p:txBody>
      </p:sp>
      <p:pic>
        <p:nvPicPr>
          <p:cNvPr id="181251" name="Picture 5" descr="5-27">
            <a:extLst>
              <a:ext uri="{FF2B5EF4-FFF2-40B4-BE49-F238E27FC236}">
                <a16:creationId xmlns:a16="http://schemas.microsoft.com/office/drawing/2014/main" id="{E4D2F9C7-E8DA-A943-95D5-E4033C0B2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930275"/>
            <a:ext cx="7605713" cy="499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4">
            <a:extLst>
              <a:ext uri="{FF2B5EF4-FFF2-40B4-BE49-F238E27FC236}">
                <a16:creationId xmlns:a16="http://schemas.microsoft.com/office/drawing/2014/main" id="{691AB129-DE40-7CAB-A155-9DE5F2EED2FA}"/>
              </a:ext>
            </a:extLst>
          </p:cNvPr>
          <p:cNvSpPr txBox="1">
            <a:spLocks noChangeArrowheads="1"/>
          </p:cNvSpPr>
          <p:nvPr/>
        </p:nvSpPr>
        <p:spPr bwMode="auto">
          <a:xfrm>
            <a:off x="569913" y="714375"/>
            <a:ext cx="811688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5.10  </a:t>
            </a:r>
            <a:r>
              <a:rPr lang="zh-CN" altLang="en-US"/>
              <a:t>一程序流图如图</a:t>
            </a:r>
            <a:r>
              <a:rPr lang="en-US" altLang="zh-CN"/>
              <a:t>5–33</a:t>
            </a:r>
            <a:r>
              <a:rPr lang="zh-CN" altLang="en-US"/>
              <a:t>所示，试分别对其进行代码外提、强度削弱和删除归纳变量等优化。</a:t>
            </a:r>
          </a:p>
        </p:txBody>
      </p:sp>
    </p:spTree>
  </p:cSld>
  <p:clrMapOvr>
    <a:masterClrMapping/>
  </p:clrMapOvr>
  <p:transition>
    <p:random/>
  </p:transition>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5" descr="5-28">
            <a:extLst>
              <a:ext uri="{FF2B5EF4-FFF2-40B4-BE49-F238E27FC236}">
                <a16:creationId xmlns:a16="http://schemas.microsoft.com/office/drawing/2014/main" id="{A4A56E0D-2FF9-F1DD-AB48-2942D0549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788" y="71438"/>
            <a:ext cx="4097337"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9" name="Text Box 6">
            <a:extLst>
              <a:ext uri="{FF2B5EF4-FFF2-40B4-BE49-F238E27FC236}">
                <a16:creationId xmlns:a16="http://schemas.microsoft.com/office/drawing/2014/main" id="{C1028A11-7B6C-ECF9-A6B5-BACCE96FBF7E}"/>
              </a:ext>
            </a:extLst>
          </p:cNvPr>
          <p:cNvSpPr txBox="1">
            <a:spLocks noChangeArrowheads="1"/>
          </p:cNvSpPr>
          <p:nvPr/>
        </p:nvSpPr>
        <p:spPr bwMode="auto">
          <a:xfrm>
            <a:off x="2124075" y="6308725"/>
            <a:ext cx="4895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5.33</a:t>
            </a:r>
            <a:r>
              <a:rPr lang="zh-CN" altLang="en-US"/>
              <a:t>　习题</a:t>
            </a:r>
            <a:r>
              <a:rPr lang="en-US" altLang="zh-CN"/>
              <a:t>5.10</a:t>
            </a:r>
            <a:r>
              <a:rPr lang="zh-CN" altLang="en-US"/>
              <a:t>的程序流图</a:t>
            </a:r>
          </a:p>
        </p:txBody>
      </p:sp>
    </p:spTree>
  </p:cSld>
  <p:clrMapOvr>
    <a:masterClrMapping/>
  </p:clrMapOvr>
  <p:transition>
    <p:random/>
  </p:transition>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a:extLst>
              <a:ext uri="{FF2B5EF4-FFF2-40B4-BE49-F238E27FC236}">
                <a16:creationId xmlns:a16="http://schemas.microsoft.com/office/drawing/2014/main" id="{5468E54E-4ACC-8695-0F9B-3CF1517E4010}"/>
              </a:ext>
            </a:extLst>
          </p:cNvPr>
          <p:cNvSpPr txBox="1">
            <a:spLocks noChangeArrowheads="1"/>
          </p:cNvSpPr>
          <p:nvPr/>
        </p:nvSpPr>
        <p:spPr bwMode="auto">
          <a:xfrm>
            <a:off x="838200" y="838200"/>
            <a:ext cx="7467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800">
                <a:latin typeface="华文行楷" panose="02010800040101010101" pitchFamily="2" charset="-122"/>
                <a:ea typeface="华文行楷" panose="02010800040101010101" pitchFamily="2" charset="-122"/>
              </a:rPr>
              <a:t>第</a:t>
            </a:r>
            <a:r>
              <a:rPr lang="en-US" altLang="zh-CN" sz="4800">
                <a:latin typeface="华文行楷" panose="02010800040101010101" pitchFamily="2" charset="-122"/>
                <a:ea typeface="华文行楷" panose="02010800040101010101" pitchFamily="2" charset="-122"/>
              </a:rPr>
              <a:t>6</a:t>
            </a:r>
            <a:r>
              <a:rPr lang="zh-CN" altLang="en-US" sz="4800">
                <a:latin typeface="华文行楷" panose="02010800040101010101" pitchFamily="2" charset="-122"/>
                <a:ea typeface="华文行楷" panose="02010800040101010101" pitchFamily="2" charset="-122"/>
              </a:rPr>
              <a:t>章  运行时存储空间组织</a:t>
            </a:r>
          </a:p>
        </p:txBody>
      </p:sp>
      <p:sp>
        <p:nvSpPr>
          <p:cNvPr id="9219" name="Text Box 9">
            <a:extLst>
              <a:ext uri="{FF2B5EF4-FFF2-40B4-BE49-F238E27FC236}">
                <a16:creationId xmlns:a16="http://schemas.microsoft.com/office/drawing/2014/main" id="{5BB6BAFC-46CF-2781-87D2-5F01FB47CBF2}"/>
              </a:ext>
            </a:extLst>
          </p:cNvPr>
          <p:cNvSpPr txBox="1">
            <a:spLocks noChangeArrowheads="1"/>
          </p:cNvSpPr>
          <p:nvPr/>
        </p:nvSpPr>
        <p:spPr bwMode="auto">
          <a:xfrm>
            <a:off x="2743200" y="1755775"/>
            <a:ext cx="427355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b="1"/>
              <a:t>6.1  </a:t>
            </a:r>
            <a:r>
              <a:rPr lang="zh-CN" altLang="en-US" b="1"/>
              <a:t>静态存储分配 </a:t>
            </a:r>
          </a:p>
          <a:p>
            <a:pPr eaLnBrk="1" hangingPunct="1">
              <a:lnSpc>
                <a:spcPct val="180000"/>
              </a:lnSpc>
            </a:pPr>
            <a:r>
              <a:rPr lang="en-US" altLang="zh-CN" b="1"/>
              <a:t>6.2  </a:t>
            </a:r>
            <a:r>
              <a:rPr lang="zh-CN" altLang="en-US" b="1"/>
              <a:t>简单的栈式存储分配 </a:t>
            </a:r>
          </a:p>
          <a:p>
            <a:pPr eaLnBrk="1" hangingPunct="1">
              <a:lnSpc>
                <a:spcPct val="180000"/>
              </a:lnSpc>
            </a:pPr>
            <a:r>
              <a:rPr lang="en-US" altLang="zh-CN" b="1"/>
              <a:t>6.3  </a:t>
            </a:r>
            <a:r>
              <a:rPr lang="zh-CN" altLang="en-US" b="1"/>
              <a:t>嵌套过程语言的栈式实现 </a:t>
            </a:r>
          </a:p>
          <a:p>
            <a:pPr eaLnBrk="1" hangingPunct="1">
              <a:lnSpc>
                <a:spcPct val="180000"/>
              </a:lnSpc>
            </a:pPr>
            <a:r>
              <a:rPr lang="en-US" altLang="zh-CN" b="1"/>
              <a:t>6.4  </a:t>
            </a:r>
            <a:r>
              <a:rPr lang="zh-CN" altLang="en-US" b="1"/>
              <a:t>堆式动态存储分配 </a:t>
            </a:r>
          </a:p>
          <a:p>
            <a:pPr eaLnBrk="1" hangingPunct="1">
              <a:lnSpc>
                <a:spcPct val="180000"/>
              </a:lnSpc>
            </a:pPr>
            <a:r>
              <a:rPr lang="zh-CN" altLang="en-US" b="1"/>
              <a:t>*</a:t>
            </a:r>
            <a:r>
              <a:rPr lang="en-US" altLang="zh-CN" b="1"/>
              <a:t>6.5  </a:t>
            </a:r>
            <a:r>
              <a:rPr lang="zh-CN" altLang="en-US" b="1"/>
              <a:t>参数传递补遗 </a:t>
            </a:r>
          </a:p>
          <a:p>
            <a:pPr eaLnBrk="1" hangingPunct="1">
              <a:lnSpc>
                <a:spcPct val="180000"/>
              </a:lnSpc>
            </a:pPr>
            <a:r>
              <a:rPr lang="zh-CN" altLang="en-US" b="1"/>
              <a:t>习题六 </a:t>
            </a:r>
          </a:p>
        </p:txBody>
      </p:sp>
      <p:pic>
        <p:nvPicPr>
          <p:cNvPr id="9220" name="Picture 10" descr="GIF014">
            <a:hlinkClick r:id="rId2" action="ppaction://hlinkpres?slideindex=2&amp;slidetitle=幻灯片 2"/>
            <a:extLst>
              <a:ext uri="{FF2B5EF4-FFF2-40B4-BE49-F238E27FC236}">
                <a16:creationId xmlns:a16="http://schemas.microsoft.com/office/drawing/2014/main" id="{15D6DE35-87EE-1E2F-C641-FBCDE967B1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410325"/>
            <a:ext cx="838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a:extLst>
              <a:ext uri="{FF2B5EF4-FFF2-40B4-BE49-F238E27FC236}">
                <a16:creationId xmlns:a16="http://schemas.microsoft.com/office/drawing/2014/main" id="{041BB18B-B0D8-8CD7-1409-F09675F82116}"/>
              </a:ext>
            </a:extLst>
          </p:cNvPr>
          <p:cNvSpPr txBox="1">
            <a:spLocks noChangeArrowheads="1"/>
          </p:cNvSpPr>
          <p:nvPr/>
        </p:nvSpPr>
        <p:spPr bwMode="auto">
          <a:xfrm>
            <a:off x="217488" y="549275"/>
            <a:ext cx="8709025" cy="583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50000"/>
              </a:spcBef>
            </a:pPr>
            <a:r>
              <a:rPr lang="en-US" altLang="zh-CN" sz="3200" b="1">
                <a:ea typeface="方正宋黑简体" pitchFamily="65" charset="-122"/>
              </a:rPr>
              <a:t>6.1  </a:t>
            </a:r>
            <a:r>
              <a:rPr lang="zh-CN" altLang="en-US" sz="3200" b="1">
                <a:ea typeface="方正宋黑简体" pitchFamily="65" charset="-122"/>
              </a:rPr>
              <a:t>静态存储分配</a:t>
            </a:r>
          </a:p>
          <a:p>
            <a:pPr algn="just" eaLnBrk="1" hangingPunct="1">
              <a:lnSpc>
                <a:spcPct val="130000"/>
              </a:lnSpc>
              <a:spcBef>
                <a:spcPct val="50000"/>
              </a:spcBef>
            </a:pPr>
            <a:r>
              <a:rPr lang="zh-CN" altLang="en-US"/>
              <a:t>　　如果在编译时就能够确定一个程序在运行时所需的存储空间大小，则在编译时就能够安排好目标程序运行时的全部数据空间，并能确定每个数据项的单元地址，存储空间的这种分配方法叫做静态分配。</a:t>
            </a:r>
          </a:p>
          <a:p>
            <a:pPr algn="just" eaLnBrk="1" hangingPunct="1">
              <a:lnSpc>
                <a:spcPct val="130000"/>
              </a:lnSpc>
              <a:spcBef>
                <a:spcPct val="50000"/>
              </a:spcBef>
            </a:pPr>
            <a:r>
              <a:rPr lang="zh-CN" altLang="en-US"/>
              <a:t>　　对</a:t>
            </a:r>
            <a:r>
              <a:rPr lang="en-US" altLang="zh-CN"/>
              <a:t>FORTRAN</a:t>
            </a:r>
            <a:r>
              <a:rPr lang="zh-CN" altLang="en-US"/>
              <a:t>语言来说，其特点是不允许过程有递归性，每个数据名所需的存储空间大小都是常量</a:t>
            </a:r>
            <a:r>
              <a:rPr lang="en-US" altLang="zh-CN"/>
              <a:t>(</a:t>
            </a:r>
            <a:r>
              <a:rPr lang="zh-CN" altLang="en-US"/>
              <a:t>即不允许含可变体积的数据，如可变数组</a:t>
            </a:r>
            <a:r>
              <a:rPr lang="en-US" altLang="zh-CN"/>
              <a:t>)</a:t>
            </a:r>
            <a:r>
              <a:rPr lang="zh-CN" altLang="en-US"/>
              <a:t>，并且所有数据名的性质是完全确定的</a:t>
            </a:r>
            <a:r>
              <a:rPr lang="en-US" altLang="zh-CN"/>
              <a:t>(</a:t>
            </a:r>
            <a:r>
              <a:rPr lang="zh-CN" altLang="en-US"/>
              <a:t>不允许出现在运行时再动态确定其性质的名字这种情况</a:t>
            </a:r>
            <a:r>
              <a:rPr lang="en-US" altLang="zh-CN"/>
              <a:t>)</a:t>
            </a:r>
            <a:r>
              <a:rPr lang="zh-CN" altLang="en-US"/>
              <a:t>。这些特点确保整个程序所需数据空间的总量在编译时是完全确定的，从而每个数据名的地址就可静态地进行分配。</a:t>
            </a:r>
          </a:p>
        </p:txBody>
      </p:sp>
    </p:spTree>
  </p:cSld>
  <p:clrMapOvr>
    <a:masterClrMapping/>
  </p:clrMapOvr>
  <p:transition>
    <p:random/>
  </p:transition>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028">
            <a:extLst>
              <a:ext uri="{FF2B5EF4-FFF2-40B4-BE49-F238E27FC236}">
                <a16:creationId xmlns:a16="http://schemas.microsoft.com/office/drawing/2014/main" id="{6F5EC69F-7F02-FB3D-767A-8792CD86531C}"/>
              </a:ext>
            </a:extLst>
          </p:cNvPr>
          <p:cNvSpPr txBox="1">
            <a:spLocks noChangeArrowheads="1"/>
          </p:cNvSpPr>
          <p:nvPr/>
        </p:nvSpPr>
        <p:spPr bwMode="auto">
          <a:xfrm>
            <a:off x="250825" y="549275"/>
            <a:ext cx="8664575"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静态存储分配是一种最简单的存储管理。一般而言，适于静态存储分配的语言必须满足以下条件：</a:t>
            </a:r>
          </a:p>
          <a:p>
            <a:pPr algn="just" eaLnBrk="1" hangingPunct="1">
              <a:lnSpc>
                <a:spcPct val="140000"/>
              </a:lnSpc>
              <a:spcBef>
                <a:spcPct val="50000"/>
              </a:spcBef>
            </a:pPr>
            <a:r>
              <a:rPr lang="zh-CN" altLang="en-US"/>
              <a:t>　　</a:t>
            </a:r>
            <a:r>
              <a:rPr lang="en-US" altLang="zh-CN"/>
              <a:t>(1) </a:t>
            </a:r>
            <a:r>
              <a:rPr lang="zh-CN" altLang="en-US"/>
              <a:t>数组的上下界必须是常数；</a:t>
            </a:r>
          </a:p>
          <a:p>
            <a:pPr algn="just" eaLnBrk="1" hangingPunct="1">
              <a:lnSpc>
                <a:spcPct val="140000"/>
              </a:lnSpc>
              <a:spcBef>
                <a:spcPct val="50000"/>
              </a:spcBef>
            </a:pPr>
            <a:r>
              <a:rPr lang="zh-CN" altLang="en-US"/>
              <a:t>　　</a:t>
            </a:r>
            <a:r>
              <a:rPr lang="en-US" altLang="zh-CN"/>
              <a:t>(2) </a:t>
            </a:r>
            <a:r>
              <a:rPr lang="zh-CN" altLang="en-US"/>
              <a:t>过程调用不允许递归；</a:t>
            </a:r>
          </a:p>
          <a:p>
            <a:pPr algn="just" eaLnBrk="1" hangingPunct="1">
              <a:lnSpc>
                <a:spcPct val="140000"/>
              </a:lnSpc>
              <a:spcBef>
                <a:spcPct val="50000"/>
              </a:spcBef>
            </a:pPr>
            <a:r>
              <a:rPr lang="zh-CN" altLang="en-US"/>
              <a:t>　　</a:t>
            </a:r>
            <a:r>
              <a:rPr lang="en-US" altLang="zh-CN"/>
              <a:t>(3) </a:t>
            </a:r>
            <a:r>
              <a:rPr lang="zh-CN" altLang="en-US"/>
              <a:t>不允许采用动态的数据结构</a:t>
            </a:r>
            <a:r>
              <a:rPr lang="en-US" altLang="zh-CN"/>
              <a:t>(</a:t>
            </a:r>
            <a:r>
              <a:rPr lang="zh-CN" altLang="en-US"/>
              <a:t>即在程序运行过程中申请和释放的数据结构</a:t>
            </a:r>
            <a:r>
              <a:rPr lang="en-US" altLang="zh-CN"/>
              <a:t>)</a:t>
            </a:r>
            <a:r>
              <a:rPr lang="zh-CN" altLang="en-US"/>
              <a:t>。</a:t>
            </a:r>
          </a:p>
        </p:txBody>
      </p:sp>
    </p:spTree>
  </p:cSld>
  <p:clrMapOvr>
    <a:masterClrMapping/>
  </p:clrMapOvr>
  <p:transition>
    <p:random/>
  </p:transition>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028">
            <a:extLst>
              <a:ext uri="{FF2B5EF4-FFF2-40B4-BE49-F238E27FC236}">
                <a16:creationId xmlns:a16="http://schemas.microsoft.com/office/drawing/2014/main" id="{2FA0A4B5-7EA6-6164-7217-FA4FE8D6929C}"/>
              </a:ext>
            </a:extLst>
          </p:cNvPr>
          <p:cNvSpPr txBox="1">
            <a:spLocks noChangeArrowheads="1"/>
          </p:cNvSpPr>
          <p:nvPr/>
        </p:nvSpPr>
        <p:spPr bwMode="auto">
          <a:xfrm>
            <a:off x="174625" y="638175"/>
            <a:ext cx="8751888"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满足这些条件的语言除了</a:t>
            </a:r>
            <a:r>
              <a:rPr lang="en-US" altLang="zh-CN"/>
              <a:t>FORTRAN</a:t>
            </a:r>
            <a:r>
              <a:rPr lang="zh-CN" altLang="en-US"/>
              <a:t>之外，还有</a:t>
            </a:r>
            <a:r>
              <a:rPr lang="en-US" altLang="zh-CN"/>
              <a:t>BASIC</a:t>
            </a:r>
            <a:r>
              <a:rPr lang="zh-CN" altLang="en-US"/>
              <a:t>等语言。在这些语言中，编译程序可以完全确定程序中数据项所在的地址</a:t>
            </a:r>
            <a:r>
              <a:rPr lang="en-US" altLang="zh-CN"/>
              <a:t>(</a:t>
            </a:r>
            <a:r>
              <a:rPr lang="zh-CN" altLang="en-US"/>
              <a:t>通常为相对于各数据区起始地址的位移量</a:t>
            </a:r>
            <a:r>
              <a:rPr lang="en-US" altLang="zh-CN"/>
              <a:t>)</a:t>
            </a:r>
            <a:r>
              <a:rPr lang="zh-CN" altLang="en-US"/>
              <a:t>。由于过程调用不允许递归，因此数据项的存储地址就与过程相联系。过程调用所使用的局部数据区可以直接安排在过程的目标代码之后，并把各数据项的存储地址填入相关的目标代码中，以便在过程运行时访问这个局部数据区。在此，不存在对存储区的再利用问题，目标程序执行时不必进行运行时的存储空间管理，过程的进入和退出变得极为简单。</a:t>
            </a:r>
          </a:p>
        </p:txBody>
      </p:sp>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420708BC-C2C2-24F5-977C-798D9AA411DC}"/>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55299" name="AutoShape 3">
            <a:extLst>
              <a:ext uri="{FF2B5EF4-FFF2-40B4-BE49-F238E27FC236}">
                <a16:creationId xmlns:a16="http://schemas.microsoft.com/office/drawing/2014/main" id="{42012B4D-05E2-2D01-6B81-85119370D69A}"/>
              </a:ext>
            </a:extLst>
          </p:cNvPr>
          <p:cNvSpPr>
            <a:spLocks noChangeArrowheads="1"/>
          </p:cNvSpPr>
          <p:nvPr/>
        </p:nvSpPr>
        <p:spPr bwMode="auto">
          <a:xfrm>
            <a:off x="1524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graphicFrame>
        <p:nvGraphicFramePr>
          <p:cNvPr id="55359" name="Group 63">
            <a:extLst>
              <a:ext uri="{FF2B5EF4-FFF2-40B4-BE49-F238E27FC236}">
                <a16:creationId xmlns:a16="http://schemas.microsoft.com/office/drawing/2014/main" id="{FE4F9797-3402-2029-8D65-1DA77FC3F132}"/>
              </a:ext>
            </a:extLst>
          </p:cNvPr>
          <p:cNvGraphicFramePr>
            <a:graphicFrameLocks noGrp="1"/>
          </p:cNvGraphicFramePr>
          <p:nvPr/>
        </p:nvGraphicFramePr>
        <p:xfrm>
          <a:off x="2133600" y="2514600"/>
          <a:ext cx="4343400" cy="1457325"/>
        </p:xfrm>
        <a:graphic>
          <a:graphicData uri="http://schemas.openxmlformats.org/drawingml/2006/table">
            <a:tbl>
              <a:tblPr/>
              <a:tblGrid>
                <a:gridCol w="1528763">
                  <a:extLst>
                    <a:ext uri="{9D8B030D-6E8A-4147-A177-3AD203B41FA5}">
                      <a16:colId xmlns:a16="http://schemas.microsoft.com/office/drawing/2014/main" val="20000"/>
                    </a:ext>
                  </a:extLst>
                </a:gridCol>
                <a:gridCol w="1406525">
                  <a:extLst>
                    <a:ext uri="{9D8B030D-6E8A-4147-A177-3AD203B41FA5}">
                      <a16:colId xmlns:a16="http://schemas.microsoft.com/office/drawing/2014/main" val="20001"/>
                    </a:ext>
                  </a:extLst>
                </a:gridCol>
                <a:gridCol w="1408112">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a</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000" b="0"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b</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5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{X,Y}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{X,Y}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{Y}</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5421" name="Group 125">
            <a:extLst>
              <a:ext uri="{FF2B5EF4-FFF2-40B4-BE49-F238E27FC236}">
                <a16:creationId xmlns:a16="http://schemas.microsoft.com/office/drawing/2014/main" id="{BB4E1FA3-1873-F02A-F026-AD83ACF4FB2D}"/>
              </a:ext>
            </a:extLst>
          </p:cNvPr>
          <p:cNvGraphicFramePr>
            <a:graphicFrameLocks noGrp="1"/>
          </p:cNvGraphicFramePr>
          <p:nvPr/>
        </p:nvGraphicFramePr>
        <p:xfrm>
          <a:off x="2133600" y="4876800"/>
          <a:ext cx="4343400" cy="1600200"/>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504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7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7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432" name="Text Box 124">
            <a:extLst>
              <a:ext uri="{FF2B5EF4-FFF2-40B4-BE49-F238E27FC236}">
                <a16:creationId xmlns:a16="http://schemas.microsoft.com/office/drawing/2014/main" id="{6F7DADB6-EA3D-D5FD-F31E-421DB5768A2F}"/>
              </a:ext>
            </a:extLst>
          </p:cNvPr>
          <p:cNvSpPr txBox="1">
            <a:spLocks noChangeArrowheads="1"/>
          </p:cNvSpPr>
          <p:nvPr/>
        </p:nvSpPr>
        <p:spPr bwMode="auto">
          <a:xfrm>
            <a:off x="533400" y="1371600"/>
            <a:ext cx="82296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u="none"/>
              <a:t>       </a:t>
            </a:r>
            <a:r>
              <a:rPr lang="zh-CN" altLang="en-US" sz="2400" u="none">
                <a:latin typeface="楷体" panose="02010609060101010101" pitchFamily="49" charset="-122"/>
                <a:ea typeface="楷体" panose="02010609060101010101" pitchFamily="49" charset="-122"/>
              </a:rPr>
              <a:t>用子集法将上图所示的</a:t>
            </a:r>
            <a:r>
              <a:rPr lang="en-US" altLang="zh-CN" sz="2400" u="none">
                <a:latin typeface="楷体" panose="02010609060101010101" pitchFamily="49" charset="-122"/>
                <a:ea typeface="楷体" panose="02010609060101010101" pitchFamily="49" charset="-122"/>
              </a:rPr>
              <a:t>NFA</a:t>
            </a:r>
            <a:r>
              <a:rPr lang="zh-CN" altLang="en-US" sz="2400" u="none">
                <a:latin typeface="楷体" panose="02010609060101010101" pitchFamily="49" charset="-122"/>
                <a:ea typeface="楷体" panose="02010609060101010101" pitchFamily="49" charset="-122"/>
              </a:rPr>
              <a:t>确定化得到如表一所列的</a:t>
            </a:r>
            <a:r>
              <a:rPr lang="zh-CN" altLang="en-US" sz="2400" b="1">
                <a:latin typeface="楷体" panose="02010609060101010101" pitchFamily="49" charset="-122"/>
                <a:ea typeface="楷体" panose="02010609060101010101" pitchFamily="49" charset="-122"/>
              </a:rPr>
              <a:t>转换表</a:t>
            </a:r>
            <a:r>
              <a:rPr lang="zh-CN" altLang="en-US" sz="2400" u="none">
                <a:latin typeface="楷体" panose="02010609060101010101" pitchFamily="49" charset="-122"/>
                <a:ea typeface="楷体" panose="02010609060101010101" pitchFamily="49" charset="-122"/>
              </a:rPr>
              <a:t>，重新命名得到如表二所列的</a:t>
            </a:r>
            <a:r>
              <a:rPr lang="zh-CN" altLang="en-US" sz="2400" b="1">
                <a:latin typeface="楷体" panose="02010609060101010101" pitchFamily="49" charset="-122"/>
                <a:ea typeface="楷体" panose="02010609060101010101" pitchFamily="49" charset="-122"/>
              </a:rPr>
              <a:t>状态转换矩阵</a:t>
            </a:r>
            <a:r>
              <a:rPr lang="zh-CN" altLang="en-US" sz="2400" u="none">
                <a:latin typeface="楷体" panose="02010609060101010101" pitchFamily="49" charset="-122"/>
                <a:ea typeface="楷体" panose="02010609060101010101" pitchFamily="49" charset="-122"/>
              </a:rPr>
              <a:t>。 </a:t>
            </a:r>
            <a:endParaRPr lang="zh-CN" altLang="en-US" sz="2400">
              <a:latin typeface="楷体" panose="02010609060101010101" pitchFamily="49" charset="-122"/>
              <a:ea typeface="楷体" panose="02010609060101010101" pitchFamily="49" charset="-122"/>
            </a:endParaRPr>
          </a:p>
        </p:txBody>
      </p:sp>
      <p:sp>
        <p:nvSpPr>
          <p:cNvPr id="59433" name="AutoShape 126">
            <a:extLst>
              <a:ext uri="{FF2B5EF4-FFF2-40B4-BE49-F238E27FC236}">
                <a16:creationId xmlns:a16="http://schemas.microsoft.com/office/drawing/2014/main" id="{FB61D42E-D881-740C-00B4-882023A958A3}"/>
              </a:ext>
            </a:extLst>
          </p:cNvPr>
          <p:cNvSpPr>
            <a:spLocks noChangeArrowheads="1"/>
          </p:cNvSpPr>
          <p:nvPr/>
        </p:nvSpPr>
        <p:spPr bwMode="auto">
          <a:xfrm>
            <a:off x="4114800" y="4114800"/>
            <a:ext cx="457200" cy="609600"/>
          </a:xfrm>
          <a:prstGeom prst="downArrow">
            <a:avLst>
              <a:gd name="adj1" fmla="val 50000"/>
              <a:gd name="adj2" fmla="val 33333"/>
            </a:avLst>
          </a:prstGeom>
          <a:solidFill>
            <a:schemeClr val="accent1"/>
          </a:solidFill>
          <a:ln w="9525">
            <a:solidFill>
              <a:schemeClr val="tx1"/>
            </a:solidFill>
            <a:miter lim="800000"/>
            <a:headEnd/>
            <a:tailEnd/>
          </a:ln>
        </p:spPr>
        <p:txBody>
          <a:bodyPr vert="eaVert"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34" name="Rectangle 127">
            <a:extLst>
              <a:ext uri="{FF2B5EF4-FFF2-40B4-BE49-F238E27FC236}">
                <a16:creationId xmlns:a16="http://schemas.microsoft.com/office/drawing/2014/main" id="{2256F86A-B93D-55C9-B071-F14F82CD8859}"/>
              </a:ext>
            </a:extLst>
          </p:cNvPr>
          <p:cNvSpPr>
            <a:spLocks noChangeArrowheads="1"/>
          </p:cNvSpPr>
          <p:nvPr/>
        </p:nvSpPr>
        <p:spPr bwMode="auto">
          <a:xfrm>
            <a:off x="5543550" y="6491288"/>
            <a:ext cx="360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zh-CN" altLang="en-US" u="none"/>
              <a:t>（表中的空集</a:t>
            </a:r>
            <a:r>
              <a:rPr lang="en-US" altLang="zh-CN" u="none"/>
              <a:t>Φ</a:t>
            </a:r>
            <a:r>
              <a:rPr lang="zh-CN" altLang="en-US" u="none"/>
              <a:t>一律用“</a:t>
            </a:r>
            <a:r>
              <a:rPr lang="en-US" altLang="zh-CN" u="none"/>
              <a:t>—”</a:t>
            </a:r>
            <a:r>
              <a:rPr lang="zh-CN" altLang="en-US" u="none"/>
              <a:t>表示）</a:t>
            </a:r>
            <a:r>
              <a:rPr lang="zh-CN" altLang="en-US"/>
              <a:t> </a:t>
            </a:r>
          </a:p>
        </p:txBody>
      </p:sp>
    </p:spTree>
  </p:cSld>
  <p:clrMapOvr>
    <a:masterClrMapping/>
  </p:clrMapOvr>
  <p:transition>
    <p:random/>
  </p:transition>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D448443D-437A-2706-327F-5DB1C4FF56B8}"/>
              </a:ext>
            </a:extLst>
          </p:cNvPr>
          <p:cNvSpPr txBox="1">
            <a:spLocks noChangeArrowheads="1"/>
          </p:cNvSpPr>
          <p:nvPr/>
        </p:nvSpPr>
        <p:spPr bwMode="auto">
          <a:xfrm>
            <a:off x="296863" y="495300"/>
            <a:ext cx="8542337"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pPr>
            <a:r>
              <a:rPr lang="zh-CN" altLang="en-US"/>
              <a:t>　　</a:t>
            </a:r>
            <a:r>
              <a:rPr lang="en-US" altLang="zh-CN"/>
              <a:t>FORTRAN</a:t>
            </a:r>
            <a:r>
              <a:rPr lang="zh-CN" altLang="en-US"/>
              <a:t>语言的静态存储管理特点是</a:t>
            </a:r>
            <a:r>
              <a:rPr lang="en-US" altLang="zh-CN"/>
              <a:t>FORTRAN</a:t>
            </a:r>
            <a:r>
              <a:rPr lang="zh-CN" altLang="en-US"/>
              <a:t>程序中的各程序段均可独立地进行编译。在编译过程中，给程序中的变量或数组分配存储单元的一般做法是：为每一个变量</a:t>
            </a:r>
            <a:r>
              <a:rPr lang="en-US" altLang="zh-CN"/>
              <a:t>(</a:t>
            </a:r>
            <a:r>
              <a:rPr lang="zh-CN" altLang="en-US"/>
              <a:t>或数组</a:t>
            </a:r>
            <a:r>
              <a:rPr lang="en-US" altLang="zh-CN"/>
              <a:t>)</a:t>
            </a:r>
            <a:r>
              <a:rPr lang="zh-CN" altLang="en-US"/>
              <a:t>确定一个有序的整数对；其中，第一个整数用来指示数据区</a:t>
            </a:r>
            <a:r>
              <a:rPr lang="en-US" altLang="zh-CN"/>
              <a:t>(</a:t>
            </a:r>
            <a:r>
              <a:rPr lang="zh-CN" altLang="en-US"/>
              <a:t>局部数据区或公用区</a:t>
            </a:r>
            <a:r>
              <a:rPr lang="en-US" altLang="zh-CN"/>
              <a:t>)</a:t>
            </a:r>
            <a:r>
              <a:rPr lang="zh-CN" altLang="en-US"/>
              <a:t>的编号，第二个整数则用来指明该变量</a:t>
            </a:r>
            <a:r>
              <a:rPr lang="en-US" altLang="zh-CN"/>
              <a:t>(</a:t>
            </a:r>
            <a:r>
              <a:rPr lang="zh-CN" altLang="en-US"/>
              <a:t>或数组</a:t>
            </a:r>
            <a:r>
              <a:rPr lang="en-US" altLang="zh-CN"/>
              <a:t>)</a:t>
            </a:r>
            <a:r>
              <a:rPr lang="zh-CN" altLang="en-US"/>
              <a:t>所对应的存储起始单元相对于其所在数据区起点的位移</a:t>
            </a:r>
            <a:r>
              <a:rPr lang="en-US" altLang="zh-CN"/>
              <a:t>(</a:t>
            </a:r>
            <a:r>
              <a:rPr lang="zh-CN" altLang="en-US"/>
              <a:t>即相对于数据区起点的地址</a:t>
            </a:r>
            <a:r>
              <a:rPr lang="en-US" altLang="zh-CN"/>
              <a:t>)</a:t>
            </a:r>
            <a:r>
              <a:rPr lang="zh-CN" altLang="en-US"/>
              <a:t>，并将这一对整数填入符号表相应登记项的信息栏中。至于各数据区的起始地址在编译时可暂不确定，待各程序段全部编译完成之后，再由连接装配程序最终确定，并将各程序段的目标代码组装成一个完整的目标程序。</a:t>
            </a:r>
          </a:p>
          <a:p>
            <a:pPr eaLnBrk="1" hangingPunct="1">
              <a:lnSpc>
                <a:spcPct val="115000"/>
              </a:lnSpc>
            </a:pPr>
            <a:r>
              <a:rPr lang="zh-CN" altLang="en-US">
                <a:latin typeface="宋体" panose="02010600030101010101" pitchFamily="2" charset="-122"/>
              </a:rPr>
              <a:t>　　一个</a:t>
            </a:r>
            <a:r>
              <a:rPr lang="en-US" altLang="zh-CN"/>
              <a:t>FORTRAN</a:t>
            </a:r>
            <a:r>
              <a:rPr lang="zh-CN" altLang="en-US">
                <a:latin typeface="宋体" panose="02010600030101010101" pitchFamily="2" charset="-122"/>
              </a:rPr>
              <a:t>程序段的局部数据区可由图</a:t>
            </a:r>
            <a:r>
              <a:rPr lang="en-US" altLang="zh-CN"/>
              <a:t>6–1</a:t>
            </a:r>
            <a:r>
              <a:rPr lang="zh-CN" altLang="en-US">
                <a:latin typeface="宋体" panose="02010600030101010101" pitchFamily="2" charset="-122"/>
              </a:rPr>
              <a:t>所示的项目组成。其中，隐参数是指过程调用时的连接信息</a:t>
            </a:r>
            <a:r>
              <a:rPr lang="en-US" altLang="zh-CN"/>
              <a:t>(</a:t>
            </a:r>
            <a:r>
              <a:rPr lang="zh-CN" altLang="en-US">
                <a:latin typeface="宋体" panose="02010600030101010101" pitchFamily="2" charset="-122"/>
              </a:rPr>
              <a:t>不在源程序中明显出现</a:t>
            </a:r>
            <a:r>
              <a:rPr lang="en-US" altLang="zh-CN"/>
              <a:t>)</a:t>
            </a:r>
            <a:r>
              <a:rPr lang="zh-CN" altLang="en-US">
                <a:latin typeface="宋体" panose="02010600030101010101" pitchFamily="2" charset="-122"/>
              </a:rPr>
              <a:t>，如调用时的返回地址、调用时寄存器的保护等；形式单元用来存放过程调用时形参与实参结合的实参地址或值。</a:t>
            </a:r>
            <a:r>
              <a:rPr lang="zh-CN" altLang="en-US"/>
              <a:t> </a:t>
            </a:r>
          </a:p>
        </p:txBody>
      </p:sp>
    </p:spTree>
  </p:cSld>
  <p:clrMapOvr>
    <a:masterClrMapping/>
  </p:clrMapOvr>
  <p:transition>
    <p:random/>
  </p:transition>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a:extLst>
              <a:ext uri="{FF2B5EF4-FFF2-40B4-BE49-F238E27FC236}">
                <a16:creationId xmlns:a16="http://schemas.microsoft.com/office/drawing/2014/main" id="{93D85D7D-68A7-633D-7E8B-0A716F7E0B01}"/>
              </a:ext>
            </a:extLst>
          </p:cNvPr>
          <p:cNvSpPr txBox="1">
            <a:spLocks noChangeArrowheads="1"/>
          </p:cNvSpPr>
          <p:nvPr/>
        </p:nvSpPr>
        <p:spPr bwMode="auto">
          <a:xfrm>
            <a:off x="1371600" y="563880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6–1  </a:t>
            </a:r>
            <a:r>
              <a:rPr lang="zh-CN" altLang="en-US"/>
              <a:t>一个</a:t>
            </a:r>
            <a:r>
              <a:rPr lang="en-US" altLang="zh-CN"/>
              <a:t>FORTRAN</a:t>
            </a:r>
            <a:r>
              <a:rPr lang="zh-CN" altLang="en-US"/>
              <a:t>程序段的局部数据区</a:t>
            </a:r>
          </a:p>
        </p:txBody>
      </p:sp>
      <p:pic>
        <p:nvPicPr>
          <p:cNvPr id="14339" name="Picture 5" descr="6-1">
            <a:extLst>
              <a:ext uri="{FF2B5EF4-FFF2-40B4-BE49-F238E27FC236}">
                <a16:creationId xmlns:a16="http://schemas.microsoft.com/office/drawing/2014/main" id="{E0AC0A06-4C60-FE79-21E7-7111FDC33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788" y="1066800"/>
            <a:ext cx="4668837"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AutoShape 6">
            <a:hlinkClick r:id="" action="ppaction://hlinkshowjump?jump=firstslide" highlightClick="1"/>
            <a:extLst>
              <a:ext uri="{FF2B5EF4-FFF2-40B4-BE49-F238E27FC236}">
                <a16:creationId xmlns:a16="http://schemas.microsoft.com/office/drawing/2014/main" id="{FFC7E4F5-D276-095B-538D-4D09C92D0527}"/>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Group 6">
            <a:extLst>
              <a:ext uri="{FF2B5EF4-FFF2-40B4-BE49-F238E27FC236}">
                <a16:creationId xmlns:a16="http://schemas.microsoft.com/office/drawing/2014/main" id="{5E9E9787-AB82-3E98-1BF4-3A6B53DAC3D5}"/>
              </a:ext>
            </a:extLst>
          </p:cNvPr>
          <p:cNvGrpSpPr>
            <a:grpSpLocks/>
          </p:cNvGrpSpPr>
          <p:nvPr/>
        </p:nvGrpSpPr>
        <p:grpSpPr bwMode="auto">
          <a:xfrm>
            <a:off x="254000" y="549275"/>
            <a:ext cx="8737600" cy="5886450"/>
            <a:chOff x="160" y="420"/>
            <a:chExt cx="5504" cy="3708"/>
          </a:xfrm>
        </p:grpSpPr>
        <p:sp>
          <p:nvSpPr>
            <p:cNvPr id="1028" name="Text Box 4">
              <a:extLst>
                <a:ext uri="{FF2B5EF4-FFF2-40B4-BE49-F238E27FC236}">
                  <a16:creationId xmlns:a16="http://schemas.microsoft.com/office/drawing/2014/main" id="{DBA73536-77AB-80A7-E378-730DB35F12C3}"/>
                </a:ext>
              </a:extLst>
            </p:cNvPr>
            <p:cNvSpPr txBox="1">
              <a:spLocks noChangeArrowheads="1"/>
            </p:cNvSpPr>
            <p:nvPr/>
          </p:nvSpPr>
          <p:spPr bwMode="auto">
            <a:xfrm>
              <a:off x="160" y="420"/>
              <a:ext cx="5504" cy="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pPr>
              <a:r>
                <a:rPr lang="en-US" altLang="zh-CN" sz="3200" b="1">
                  <a:ea typeface="方正宋黑简体" pitchFamily="65" charset="-122"/>
                </a:rPr>
                <a:t>6.2  </a:t>
              </a:r>
              <a:r>
                <a:rPr lang="zh-CN" altLang="en-US" sz="3200" b="1">
                  <a:ea typeface="方正宋黑简体" pitchFamily="65" charset="-122"/>
                </a:rPr>
                <a:t>简单的栈式存储分配</a:t>
              </a:r>
            </a:p>
            <a:p>
              <a:pPr algn="just" eaLnBrk="1" hangingPunct="1">
                <a:lnSpc>
                  <a:spcPct val="140000"/>
                </a:lnSpc>
              </a:pPr>
              <a:r>
                <a:rPr lang="zh-CN" altLang="en-US"/>
                <a:t>　　我们首先考虑一种简单程序语言的实现，这种语言没有分程序结构，过程定义不允许嵌套，但允许过程的递归调用，允许过程含有可变数组。例如，</a:t>
              </a:r>
              <a:r>
                <a:rPr lang="en-US" altLang="zh-CN"/>
                <a:t>C</a:t>
              </a:r>
              <a:r>
                <a:rPr lang="zh-CN" altLang="en-US"/>
                <a:t>语言除不允许含有可变数组外，就是这样一种语言。</a:t>
              </a:r>
              <a:r>
                <a:rPr lang="en-US" altLang="zh-CN"/>
                <a:t>C</a:t>
              </a:r>
              <a:r>
                <a:rPr lang="zh-CN" altLang="en-US"/>
                <a:t>语言的程序结构如下：</a:t>
              </a:r>
            </a:p>
            <a:p>
              <a:pPr algn="just" eaLnBrk="1" hangingPunct="1">
                <a:lnSpc>
                  <a:spcPct val="140000"/>
                </a:lnSpc>
              </a:pPr>
              <a:r>
                <a:rPr lang="zh-CN" altLang="en-US"/>
                <a:t>全局数据说明</a:t>
              </a:r>
            </a:p>
            <a:p>
              <a:pPr lvl="1" algn="just" eaLnBrk="1" hangingPunct="1">
                <a:lnSpc>
                  <a:spcPct val="140000"/>
                </a:lnSpc>
              </a:pPr>
              <a:r>
                <a:rPr lang="en-US" altLang="zh-CN"/>
                <a:t>void main( )</a:t>
              </a:r>
            </a:p>
            <a:p>
              <a:pPr lvl="1" algn="just" eaLnBrk="1" hangingPunct="1">
                <a:lnSpc>
                  <a:spcPct val="140000"/>
                </a:lnSpc>
              </a:pPr>
              <a:r>
                <a:rPr lang="en-US" altLang="zh-CN"/>
                <a:t>{</a:t>
              </a:r>
            </a:p>
            <a:p>
              <a:pPr lvl="1" algn="just" eaLnBrk="1" hangingPunct="1">
                <a:lnSpc>
                  <a:spcPct val="140000"/>
                </a:lnSpc>
              </a:pPr>
              <a:r>
                <a:rPr lang="zh-CN" altLang="en-US"/>
                <a:t>　</a:t>
              </a:r>
              <a:r>
                <a:rPr lang="en-US" altLang="zh-CN"/>
                <a:t>main</a:t>
              </a:r>
              <a:r>
                <a:rPr lang="zh-CN" altLang="en-US"/>
                <a:t>中的数据说明</a:t>
              </a:r>
            </a:p>
            <a:p>
              <a:pPr lvl="1" algn="just" eaLnBrk="1" hangingPunct="1">
                <a:lnSpc>
                  <a:spcPct val="140000"/>
                </a:lnSpc>
              </a:pPr>
              <a:endParaRPr lang="zh-CN" altLang="en-US"/>
            </a:p>
            <a:p>
              <a:pPr lvl="1" algn="just" eaLnBrk="1" hangingPunct="1">
                <a:lnSpc>
                  <a:spcPct val="140000"/>
                </a:lnSpc>
              </a:pPr>
              <a:r>
                <a:rPr lang="en-US" altLang="zh-CN"/>
                <a:t>}</a:t>
              </a:r>
            </a:p>
          </p:txBody>
        </p:sp>
        <p:graphicFrame>
          <p:nvGraphicFramePr>
            <p:cNvPr id="1026" name="Object 5">
              <a:extLst>
                <a:ext uri="{FF2B5EF4-FFF2-40B4-BE49-F238E27FC236}">
                  <a16:creationId xmlns:a16="http://schemas.microsoft.com/office/drawing/2014/main" id="{CA25A3D1-6B05-05EC-4E16-43925EBC5F06}"/>
                </a:ext>
              </a:extLst>
            </p:cNvPr>
            <p:cNvGraphicFramePr>
              <a:graphicFrameLocks noChangeAspect="1"/>
            </p:cNvGraphicFramePr>
            <p:nvPr/>
          </p:nvGraphicFramePr>
          <p:xfrm>
            <a:off x="782" y="3522"/>
            <a:ext cx="130" cy="325"/>
          </p:xfrm>
          <a:graphic>
            <a:graphicData uri="http://schemas.openxmlformats.org/presentationml/2006/ole">
              <mc:AlternateContent xmlns:mc="http://schemas.openxmlformats.org/markup-compatibility/2006">
                <mc:Choice xmlns:v="urn:schemas-microsoft-com:vml" Requires="v">
                  <p:oleObj name="公式" r:id="rId2" imgW="75960" imgH="190440" progId="Equation.3">
                    <p:embed/>
                  </p:oleObj>
                </mc:Choice>
                <mc:Fallback>
                  <p:oleObj name="公式" r:id="rId2" imgW="75960" imgH="190440" progId="Equation.3">
                    <p:embed/>
                    <p:pic>
                      <p:nvPicPr>
                        <p:cNvPr id="1026" name="Object 5">
                          <a:extLst>
                            <a:ext uri="{FF2B5EF4-FFF2-40B4-BE49-F238E27FC236}">
                              <a16:creationId xmlns:a16="http://schemas.microsoft.com/office/drawing/2014/main" id="{CA25A3D1-6B05-05EC-4E16-43925EBC5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3522"/>
                          <a:ext cx="13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2" name="Group 8">
            <a:extLst>
              <a:ext uri="{FF2B5EF4-FFF2-40B4-BE49-F238E27FC236}">
                <a16:creationId xmlns:a16="http://schemas.microsoft.com/office/drawing/2014/main" id="{65E6754F-AC30-1F2A-B489-02A6E326B4CD}"/>
              </a:ext>
            </a:extLst>
          </p:cNvPr>
          <p:cNvGrpSpPr>
            <a:grpSpLocks/>
          </p:cNvGrpSpPr>
          <p:nvPr/>
        </p:nvGrpSpPr>
        <p:grpSpPr bwMode="auto">
          <a:xfrm>
            <a:off x="1835150" y="573088"/>
            <a:ext cx="3651250" cy="5751512"/>
            <a:chOff x="1156" y="361"/>
            <a:chExt cx="2300" cy="3623"/>
          </a:xfrm>
        </p:grpSpPr>
        <p:sp>
          <p:nvSpPr>
            <p:cNvPr id="2053" name="Text Box 4">
              <a:extLst>
                <a:ext uri="{FF2B5EF4-FFF2-40B4-BE49-F238E27FC236}">
                  <a16:creationId xmlns:a16="http://schemas.microsoft.com/office/drawing/2014/main" id="{DEF82D6C-34D2-3CD7-ADC1-D16E330A6C70}"/>
                </a:ext>
              </a:extLst>
            </p:cNvPr>
            <p:cNvSpPr txBox="1">
              <a:spLocks noChangeArrowheads="1"/>
            </p:cNvSpPr>
            <p:nvPr/>
          </p:nvSpPr>
          <p:spPr bwMode="auto">
            <a:xfrm>
              <a:off x="1156" y="361"/>
              <a:ext cx="2300" cy="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10000"/>
                </a:lnSpc>
                <a:spcBef>
                  <a:spcPct val="50000"/>
                </a:spcBef>
              </a:pPr>
              <a:r>
                <a:rPr lang="en-US" altLang="zh-CN"/>
                <a:t>void R( )</a:t>
              </a:r>
            </a:p>
            <a:p>
              <a:pPr lvl="1" algn="just" eaLnBrk="1" hangingPunct="1">
                <a:lnSpc>
                  <a:spcPct val="110000"/>
                </a:lnSpc>
                <a:spcBef>
                  <a:spcPct val="50000"/>
                </a:spcBef>
              </a:pPr>
              <a:r>
                <a:rPr lang="en-US" altLang="zh-CN"/>
                <a:t>{</a:t>
              </a:r>
            </a:p>
            <a:p>
              <a:pPr lvl="1" algn="just" eaLnBrk="1" hangingPunct="1">
                <a:lnSpc>
                  <a:spcPct val="110000"/>
                </a:lnSpc>
                <a:spcBef>
                  <a:spcPct val="50000"/>
                </a:spcBef>
              </a:pPr>
              <a:r>
                <a:rPr lang="zh-CN" altLang="en-US"/>
                <a:t>　</a:t>
              </a:r>
              <a:r>
                <a:rPr lang="en-US" altLang="zh-CN"/>
                <a:t>R</a:t>
              </a:r>
              <a:r>
                <a:rPr lang="zh-CN" altLang="en-US"/>
                <a:t>中的数据说明</a:t>
              </a:r>
            </a:p>
            <a:p>
              <a:pPr lvl="1" algn="just" eaLnBrk="1" hangingPunct="1">
                <a:lnSpc>
                  <a:spcPct val="110000"/>
                </a:lnSpc>
                <a:spcBef>
                  <a:spcPct val="50000"/>
                </a:spcBef>
              </a:pPr>
              <a:endParaRPr lang="zh-CN" altLang="en-US"/>
            </a:p>
            <a:p>
              <a:pPr lvl="1" algn="just" eaLnBrk="1" hangingPunct="1">
                <a:lnSpc>
                  <a:spcPct val="110000"/>
                </a:lnSpc>
                <a:spcBef>
                  <a:spcPct val="50000"/>
                </a:spcBef>
              </a:pPr>
              <a:r>
                <a:rPr lang="en-US" altLang="zh-CN"/>
                <a:t>}</a:t>
              </a:r>
            </a:p>
            <a:p>
              <a:pPr lvl="1" algn="just" eaLnBrk="1" hangingPunct="1">
                <a:lnSpc>
                  <a:spcPct val="110000"/>
                </a:lnSpc>
                <a:spcBef>
                  <a:spcPct val="50000"/>
                </a:spcBef>
              </a:pPr>
              <a:r>
                <a:rPr lang="en-US" altLang="zh-CN"/>
                <a:t>void Q( )</a:t>
              </a:r>
            </a:p>
            <a:p>
              <a:pPr lvl="1" algn="just" eaLnBrk="1" hangingPunct="1">
                <a:lnSpc>
                  <a:spcPct val="110000"/>
                </a:lnSpc>
                <a:spcBef>
                  <a:spcPct val="50000"/>
                </a:spcBef>
              </a:pPr>
              <a:r>
                <a:rPr lang="en-US" altLang="zh-CN"/>
                <a:t>{</a:t>
              </a:r>
            </a:p>
            <a:p>
              <a:pPr lvl="1" algn="just" eaLnBrk="1" hangingPunct="1">
                <a:lnSpc>
                  <a:spcPct val="110000"/>
                </a:lnSpc>
                <a:spcBef>
                  <a:spcPct val="50000"/>
                </a:spcBef>
              </a:pPr>
              <a:r>
                <a:rPr lang="zh-CN" altLang="en-US"/>
                <a:t>　</a:t>
              </a:r>
              <a:r>
                <a:rPr lang="en-US" altLang="zh-CN"/>
                <a:t>Q</a:t>
              </a:r>
              <a:r>
                <a:rPr lang="zh-CN" altLang="en-US"/>
                <a:t>中的数据说明</a:t>
              </a:r>
            </a:p>
            <a:p>
              <a:pPr lvl="1" algn="just" eaLnBrk="1" hangingPunct="1">
                <a:lnSpc>
                  <a:spcPct val="110000"/>
                </a:lnSpc>
                <a:spcBef>
                  <a:spcPct val="50000"/>
                </a:spcBef>
              </a:pPr>
              <a:endParaRPr lang="zh-CN" altLang="en-US"/>
            </a:p>
            <a:p>
              <a:pPr lvl="1" algn="just" eaLnBrk="1" hangingPunct="1">
                <a:lnSpc>
                  <a:spcPct val="110000"/>
                </a:lnSpc>
                <a:spcBef>
                  <a:spcPct val="50000"/>
                </a:spcBef>
              </a:pPr>
              <a:r>
                <a:rPr lang="en-US" altLang="zh-CN"/>
                <a:t>}</a:t>
              </a:r>
            </a:p>
          </p:txBody>
        </p:sp>
        <p:graphicFrame>
          <p:nvGraphicFramePr>
            <p:cNvPr id="2050" name="Object 1024">
              <a:extLst>
                <a:ext uri="{FF2B5EF4-FFF2-40B4-BE49-F238E27FC236}">
                  <a16:creationId xmlns:a16="http://schemas.microsoft.com/office/drawing/2014/main" id="{9E916289-016E-B68E-C6B0-C1F7AB4ED66D}"/>
                </a:ext>
              </a:extLst>
            </p:cNvPr>
            <p:cNvGraphicFramePr>
              <a:graphicFrameLocks noChangeAspect="1"/>
            </p:cNvGraphicFramePr>
            <p:nvPr/>
          </p:nvGraphicFramePr>
          <p:xfrm>
            <a:off x="1732" y="1451"/>
            <a:ext cx="140" cy="350"/>
          </p:xfrm>
          <a:graphic>
            <a:graphicData uri="http://schemas.openxmlformats.org/presentationml/2006/ole">
              <mc:AlternateContent xmlns:mc="http://schemas.openxmlformats.org/markup-compatibility/2006">
                <mc:Choice xmlns:v="urn:schemas-microsoft-com:vml" Requires="v">
                  <p:oleObj name="公式" r:id="rId2" imgW="75960" imgH="190440" progId="Equation.3">
                    <p:embed/>
                  </p:oleObj>
                </mc:Choice>
                <mc:Fallback>
                  <p:oleObj name="公式" r:id="rId2" imgW="75960" imgH="190440" progId="Equation.3">
                    <p:embed/>
                    <p:pic>
                      <p:nvPicPr>
                        <p:cNvPr id="2050" name="Object 1024">
                          <a:extLst>
                            <a:ext uri="{FF2B5EF4-FFF2-40B4-BE49-F238E27FC236}">
                              <a16:creationId xmlns:a16="http://schemas.microsoft.com/office/drawing/2014/main" id="{9E916289-016E-B68E-C6B0-C1F7AB4E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 y="1451"/>
                          <a:ext cx="140"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1025">
              <a:extLst>
                <a:ext uri="{FF2B5EF4-FFF2-40B4-BE49-F238E27FC236}">
                  <a16:creationId xmlns:a16="http://schemas.microsoft.com/office/drawing/2014/main" id="{D47D0C03-10C2-F9E2-219E-6A68B1AE698D}"/>
                </a:ext>
              </a:extLst>
            </p:cNvPr>
            <p:cNvGraphicFramePr>
              <a:graphicFrameLocks noChangeAspect="1"/>
            </p:cNvGraphicFramePr>
            <p:nvPr/>
          </p:nvGraphicFramePr>
          <p:xfrm>
            <a:off x="1824" y="3419"/>
            <a:ext cx="140" cy="350"/>
          </p:xfrm>
          <a:graphic>
            <a:graphicData uri="http://schemas.openxmlformats.org/presentationml/2006/ole">
              <mc:AlternateContent xmlns:mc="http://schemas.openxmlformats.org/markup-compatibility/2006">
                <mc:Choice xmlns:v="urn:schemas-microsoft-com:vml" Requires="v">
                  <p:oleObj name="公式" r:id="rId4" imgW="75960" imgH="190440" progId="Equation.3">
                    <p:embed/>
                  </p:oleObj>
                </mc:Choice>
                <mc:Fallback>
                  <p:oleObj name="公式" r:id="rId4" imgW="75960" imgH="190440" progId="Equation.3">
                    <p:embed/>
                    <p:pic>
                      <p:nvPicPr>
                        <p:cNvPr id="2051" name="Object 1025">
                          <a:extLst>
                            <a:ext uri="{FF2B5EF4-FFF2-40B4-BE49-F238E27FC236}">
                              <a16:creationId xmlns:a16="http://schemas.microsoft.com/office/drawing/2014/main" id="{D47D0C03-10C2-F9E2-219E-6A68B1AE6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 y="3419"/>
                          <a:ext cx="140"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0728AE28-CD33-DD44-AD6C-05907D0A7C05}"/>
              </a:ext>
            </a:extLst>
          </p:cNvPr>
          <p:cNvSpPr txBox="1">
            <a:spLocks noChangeArrowheads="1"/>
          </p:cNvSpPr>
          <p:nvPr/>
        </p:nvSpPr>
        <p:spPr bwMode="auto">
          <a:xfrm>
            <a:off x="465138" y="587375"/>
            <a:ext cx="8374062"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t>　　例如，下面计算</a:t>
            </a:r>
            <a:r>
              <a:rPr lang="en-US" altLang="zh-CN"/>
              <a:t>n</a:t>
            </a:r>
            <a:r>
              <a:rPr lang="zh-CN" altLang="en-US"/>
              <a:t>！的</a:t>
            </a:r>
            <a:r>
              <a:rPr lang="en-US" altLang="zh-CN"/>
              <a:t>C</a:t>
            </a:r>
            <a:r>
              <a:rPr lang="zh-CN" altLang="en-US"/>
              <a:t>语言程序就是一个递归调用的程序，它的执行过程可以用栈来实现：</a:t>
            </a:r>
          </a:p>
          <a:p>
            <a:pPr lvl="1" algn="just" eaLnBrk="1" hangingPunct="1">
              <a:lnSpc>
                <a:spcPct val="110000"/>
              </a:lnSpc>
              <a:spcBef>
                <a:spcPct val="50000"/>
              </a:spcBef>
            </a:pPr>
            <a:r>
              <a:rPr lang="en-US" altLang="zh-CN"/>
              <a:t># include “stdio.h”</a:t>
            </a:r>
          </a:p>
          <a:p>
            <a:pPr lvl="1" algn="just" eaLnBrk="1" hangingPunct="1">
              <a:lnSpc>
                <a:spcPct val="110000"/>
              </a:lnSpc>
              <a:spcBef>
                <a:spcPct val="50000"/>
              </a:spcBef>
            </a:pPr>
            <a:r>
              <a:rPr lang="en-US" altLang="zh-CN"/>
              <a:t>long factorial (int n)</a:t>
            </a:r>
          </a:p>
          <a:p>
            <a:pPr lvl="1" algn="just" eaLnBrk="1" hangingPunct="1">
              <a:lnSpc>
                <a:spcPct val="110000"/>
              </a:lnSpc>
              <a:spcBef>
                <a:spcPct val="50000"/>
              </a:spcBef>
            </a:pPr>
            <a:r>
              <a:rPr lang="en-US" altLang="zh-CN"/>
              <a:t>{</a:t>
            </a:r>
          </a:p>
          <a:p>
            <a:pPr lvl="1" algn="just" eaLnBrk="1" hangingPunct="1">
              <a:lnSpc>
                <a:spcPct val="110000"/>
              </a:lnSpc>
              <a:spcBef>
                <a:spcPct val="50000"/>
              </a:spcBef>
            </a:pPr>
            <a:r>
              <a:rPr lang="zh-CN" altLang="en-US"/>
              <a:t>　</a:t>
            </a:r>
            <a:r>
              <a:rPr lang="en-US" altLang="zh-CN"/>
              <a:t>if (n&gt;1)</a:t>
            </a:r>
          </a:p>
          <a:p>
            <a:pPr lvl="1" algn="just" eaLnBrk="1" hangingPunct="1">
              <a:lnSpc>
                <a:spcPct val="110000"/>
              </a:lnSpc>
              <a:spcBef>
                <a:spcPct val="50000"/>
              </a:spcBef>
            </a:pPr>
            <a:r>
              <a:rPr lang="zh-CN" altLang="en-US"/>
              <a:t>　　</a:t>
            </a:r>
            <a:r>
              <a:rPr lang="en-US" altLang="zh-CN"/>
              <a:t>return (n*factorial (n−1));</a:t>
            </a:r>
          </a:p>
          <a:p>
            <a:pPr lvl="1" algn="just" eaLnBrk="1" hangingPunct="1">
              <a:lnSpc>
                <a:spcPct val="110000"/>
              </a:lnSpc>
              <a:spcBef>
                <a:spcPct val="50000"/>
              </a:spcBef>
            </a:pPr>
            <a:r>
              <a:rPr lang="zh-CN" altLang="en-US"/>
              <a:t>　</a:t>
            </a:r>
            <a:r>
              <a:rPr lang="en-US" altLang="zh-CN"/>
              <a:t>else</a:t>
            </a:r>
          </a:p>
          <a:p>
            <a:pPr lvl="1" algn="just" eaLnBrk="1" hangingPunct="1">
              <a:lnSpc>
                <a:spcPct val="110000"/>
              </a:lnSpc>
              <a:spcBef>
                <a:spcPct val="50000"/>
              </a:spcBef>
            </a:pPr>
            <a:r>
              <a:rPr lang="zh-CN" altLang="en-US"/>
              <a:t>　　</a:t>
            </a:r>
            <a:r>
              <a:rPr lang="en-US" altLang="zh-CN"/>
              <a:t>return (1);</a:t>
            </a:r>
          </a:p>
          <a:p>
            <a:pPr lvl="1" algn="just" eaLnBrk="1" hangingPunct="1">
              <a:lnSpc>
                <a:spcPct val="110000"/>
              </a:lnSpc>
              <a:spcBef>
                <a:spcPct val="50000"/>
              </a:spcBef>
            </a:pPr>
            <a:r>
              <a:rPr lang="en-US" altLang="zh-CN"/>
              <a:t>}</a:t>
            </a:r>
          </a:p>
        </p:txBody>
      </p:sp>
    </p:spTree>
  </p:cSld>
  <p:clrMapOvr>
    <a:masterClrMapping/>
  </p:clrMapOvr>
  <p:transition>
    <p:random/>
  </p:transition>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a:extLst>
              <a:ext uri="{FF2B5EF4-FFF2-40B4-BE49-F238E27FC236}">
                <a16:creationId xmlns:a16="http://schemas.microsoft.com/office/drawing/2014/main" id="{63050083-E2AE-6AF1-C6D6-0BEB2F953FEF}"/>
              </a:ext>
            </a:extLst>
          </p:cNvPr>
          <p:cNvSpPr txBox="1">
            <a:spLocks noChangeArrowheads="1"/>
          </p:cNvSpPr>
          <p:nvPr/>
        </p:nvSpPr>
        <p:spPr bwMode="auto">
          <a:xfrm>
            <a:off x="830263" y="550863"/>
            <a:ext cx="6561137"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spcBef>
                <a:spcPct val="50000"/>
              </a:spcBef>
            </a:pPr>
            <a:r>
              <a:rPr lang="en-US" altLang="zh-CN"/>
              <a:t>void main ( )</a:t>
            </a:r>
          </a:p>
          <a:p>
            <a:pPr lvl="1" algn="just" eaLnBrk="1" hangingPunct="1">
              <a:spcBef>
                <a:spcPct val="50000"/>
              </a:spcBef>
            </a:pPr>
            <a:r>
              <a:rPr lang="en-US" altLang="zh-CN"/>
              <a:t>{</a:t>
            </a:r>
          </a:p>
          <a:p>
            <a:pPr lvl="2" algn="just" eaLnBrk="1" hangingPunct="1">
              <a:spcBef>
                <a:spcPct val="50000"/>
              </a:spcBef>
            </a:pPr>
            <a:r>
              <a:rPr lang="en-US" altLang="zh-CN"/>
              <a:t>int num;</a:t>
            </a:r>
          </a:p>
          <a:p>
            <a:pPr lvl="2" algn="just" eaLnBrk="1" hangingPunct="1">
              <a:spcBef>
                <a:spcPct val="50000"/>
              </a:spcBef>
            </a:pPr>
            <a:r>
              <a:rPr lang="en-US" altLang="zh-CN"/>
              <a:t>do{</a:t>
            </a:r>
          </a:p>
          <a:p>
            <a:pPr lvl="3" algn="just" eaLnBrk="1" hangingPunct="1">
              <a:spcBef>
                <a:spcPct val="50000"/>
              </a:spcBef>
            </a:pPr>
            <a:r>
              <a:rPr lang="en-US" altLang="zh-CN"/>
              <a:t>scanf (“%d” , &amp;num);</a:t>
            </a:r>
          </a:p>
          <a:p>
            <a:pPr lvl="3" algn="just" eaLnBrk="1" hangingPunct="1">
              <a:spcBef>
                <a:spcPct val="50000"/>
              </a:spcBef>
            </a:pPr>
            <a:r>
              <a:rPr lang="en-US" altLang="zh-CN"/>
              <a:t>if (num&gt;=0 &amp;&amp; num &lt;15)</a:t>
            </a:r>
          </a:p>
          <a:p>
            <a:pPr lvl="3" algn="just" eaLnBrk="1" hangingPunct="1">
              <a:spcBef>
                <a:spcPct val="50000"/>
              </a:spcBef>
            </a:pPr>
            <a:r>
              <a:rPr lang="zh-CN" altLang="en-US"/>
              <a:t>　</a:t>
            </a:r>
            <a:r>
              <a:rPr lang="en-US" altLang="zh-CN"/>
              <a:t>printf (“%d\n”, factorial (num));</a:t>
            </a:r>
          </a:p>
          <a:p>
            <a:pPr lvl="3" algn="just" eaLnBrk="1" hangingPunct="1">
              <a:spcBef>
                <a:spcPct val="50000"/>
              </a:spcBef>
            </a:pPr>
            <a:r>
              <a:rPr lang="en-US" altLang="zh-CN"/>
              <a:t>else</a:t>
            </a:r>
          </a:p>
          <a:p>
            <a:pPr lvl="3" algn="just" eaLnBrk="1" hangingPunct="1">
              <a:spcBef>
                <a:spcPct val="50000"/>
              </a:spcBef>
            </a:pPr>
            <a:r>
              <a:rPr lang="zh-CN" altLang="en-US"/>
              <a:t>　</a:t>
            </a:r>
            <a:r>
              <a:rPr lang="en-US" altLang="zh-CN"/>
              <a:t>printf (“error!\n”);</a:t>
            </a:r>
          </a:p>
          <a:p>
            <a:pPr lvl="2" algn="just" eaLnBrk="1" hangingPunct="1">
              <a:spcBef>
                <a:spcPct val="50000"/>
              </a:spcBef>
            </a:pPr>
            <a:r>
              <a:rPr lang="en-US" altLang="zh-CN"/>
              <a:t>}while (num&gt;=0);</a:t>
            </a:r>
          </a:p>
          <a:p>
            <a:pPr lvl="1" algn="just" eaLnBrk="1" hangingPunct="1">
              <a:spcBef>
                <a:spcPct val="50000"/>
              </a:spcBef>
            </a:pPr>
            <a:r>
              <a:rPr lang="en-US" altLang="zh-CN"/>
              <a:t>}</a:t>
            </a:r>
          </a:p>
        </p:txBody>
      </p:sp>
    </p:spTree>
  </p:cSld>
  <p:clrMapOvr>
    <a:masterClrMapping/>
  </p:clrMapOvr>
  <p:transition>
    <p:random/>
  </p:transition>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a:extLst>
              <a:ext uri="{FF2B5EF4-FFF2-40B4-BE49-F238E27FC236}">
                <a16:creationId xmlns:a16="http://schemas.microsoft.com/office/drawing/2014/main" id="{0F12AB12-982A-EA12-4E6D-DB5ED44FB40D}"/>
              </a:ext>
            </a:extLst>
          </p:cNvPr>
          <p:cNvSpPr txBox="1">
            <a:spLocks noChangeArrowheads="1"/>
          </p:cNvSpPr>
          <p:nvPr/>
        </p:nvSpPr>
        <p:spPr bwMode="auto">
          <a:xfrm>
            <a:off x="179388" y="533400"/>
            <a:ext cx="8736012" cy="615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1">
                <a:ea typeface="方正小标宋简体" charset="-122"/>
              </a:rPr>
              <a:t>6.2.1  </a:t>
            </a:r>
            <a:r>
              <a:rPr lang="zh-CN" altLang="en-US" b="1">
                <a:ea typeface="方正小标宋简体" charset="-122"/>
              </a:rPr>
              <a:t>栈式存储分配与活动记录</a:t>
            </a:r>
          </a:p>
          <a:p>
            <a:pPr algn="just" eaLnBrk="1" hangingPunct="1">
              <a:lnSpc>
                <a:spcPct val="130000"/>
              </a:lnSpc>
              <a:spcBef>
                <a:spcPct val="50000"/>
              </a:spcBef>
            </a:pPr>
            <a:r>
              <a:rPr lang="zh-CN" altLang="en-US"/>
              <a:t>　　使用栈式存储分配法意味着程序运行时，每当进入一个过程</a:t>
            </a:r>
            <a:r>
              <a:rPr lang="en-US" altLang="zh-CN"/>
              <a:t>(</a:t>
            </a:r>
            <a:r>
              <a:rPr lang="zh-CN" altLang="en-US"/>
              <a:t>或函数</a:t>
            </a:r>
            <a:r>
              <a:rPr lang="en-US" altLang="zh-CN"/>
              <a:t>)</a:t>
            </a:r>
            <a:r>
              <a:rPr lang="zh-CN" altLang="en-US"/>
              <a:t>就有一个相应的活动记录累筑于栈顶，此记录含有连接数据、形式单元、局部变量、局部数组的内情向量和临时工作单元等；在进入过程和执行过程的可执行语句之前，再把局部数组所需空间累筑于栈顶，从而形成过程工作时的完整数据区。</a:t>
            </a:r>
          </a:p>
          <a:p>
            <a:pPr algn="just" eaLnBrk="1" hangingPunct="1">
              <a:lnSpc>
                <a:spcPct val="130000"/>
              </a:lnSpc>
              <a:spcBef>
                <a:spcPct val="50000"/>
              </a:spcBef>
            </a:pPr>
            <a:r>
              <a:rPr lang="zh-CN" altLang="en-US"/>
              <a:t>　　注意，每个过程的活动记录的体积在编译时可以静态地确定。但由于允许含有可变数组，所以数组的大小只有在运行时才能知道。因数组区的大小不能预先获知，为了扩充方便，所以只能将数组区累筑于活动记录之上的当前栈顶。当一个过程工作完毕返回时，它在栈顶的数据区</a:t>
            </a:r>
            <a:r>
              <a:rPr lang="en-US" altLang="zh-CN"/>
              <a:t>(</a:t>
            </a:r>
            <a:r>
              <a:rPr lang="zh-CN" altLang="en-US"/>
              <a:t>包括活动记录和数组区</a:t>
            </a:r>
            <a:r>
              <a:rPr lang="en-US" altLang="zh-CN"/>
              <a:t>)</a:t>
            </a:r>
            <a:r>
              <a:rPr lang="zh-CN" altLang="en-US"/>
              <a:t>也随即不复存在。</a:t>
            </a:r>
          </a:p>
        </p:txBody>
      </p:sp>
    </p:spTree>
  </p:cSld>
  <p:clrMapOvr>
    <a:masterClrMapping/>
  </p:clrMapOvr>
  <p:transition>
    <p:random/>
  </p:transition>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a:extLst>
              <a:ext uri="{FF2B5EF4-FFF2-40B4-BE49-F238E27FC236}">
                <a16:creationId xmlns:a16="http://schemas.microsoft.com/office/drawing/2014/main" id="{26E41EF9-EBCB-BEB8-D23E-1C6E48490CBD}"/>
              </a:ext>
            </a:extLst>
          </p:cNvPr>
          <p:cNvSpPr txBox="1">
            <a:spLocks noChangeArrowheads="1"/>
          </p:cNvSpPr>
          <p:nvPr/>
        </p:nvSpPr>
        <p:spPr bwMode="auto">
          <a:xfrm>
            <a:off x="457200" y="762000"/>
            <a:ext cx="82296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对</a:t>
            </a:r>
            <a:r>
              <a:rPr lang="en-US" altLang="zh-CN"/>
              <a:t>C</a:t>
            </a:r>
            <a:r>
              <a:rPr lang="zh-CN" altLang="en-US"/>
              <a:t>语言来说，由于其不含可变数组，因而它的活动记录本身包含了局部数组的空间。图</a:t>
            </a:r>
            <a:r>
              <a:rPr lang="en-US" altLang="zh-CN"/>
              <a:t>6–2</a:t>
            </a:r>
            <a:r>
              <a:rPr lang="zh-CN" altLang="en-US"/>
              <a:t>和图</a:t>
            </a:r>
            <a:r>
              <a:rPr lang="en-US" altLang="zh-CN"/>
              <a:t>6–3</a:t>
            </a:r>
            <a:r>
              <a:rPr lang="zh-CN" altLang="en-US"/>
              <a:t>分别给出了</a:t>
            </a:r>
            <a:r>
              <a:rPr lang="en-US" altLang="zh-CN"/>
              <a:t>C</a:t>
            </a:r>
            <a:r>
              <a:rPr lang="zh-CN" altLang="en-US"/>
              <a:t>语言和含可变数组的某简单语言程序运行时的数据空间结构，即显示了主程序在调用了过程</a:t>
            </a:r>
            <a:r>
              <a:rPr lang="en-US" altLang="zh-CN"/>
              <a:t>Q</a:t>
            </a:r>
            <a:r>
              <a:rPr lang="zh-CN" altLang="en-US"/>
              <a:t>，</a:t>
            </a:r>
            <a:r>
              <a:rPr lang="en-US" altLang="zh-CN"/>
              <a:t>Q</a:t>
            </a:r>
            <a:r>
              <a:rPr lang="zh-CN" altLang="en-US"/>
              <a:t>又调用了过程</a:t>
            </a:r>
            <a:r>
              <a:rPr lang="en-US" altLang="zh-CN"/>
              <a:t>R</a:t>
            </a:r>
            <a:r>
              <a:rPr lang="zh-CN" altLang="en-US"/>
              <a:t>，且在</a:t>
            </a:r>
            <a:r>
              <a:rPr lang="en-US" altLang="zh-CN"/>
              <a:t>R</a:t>
            </a:r>
            <a:r>
              <a:rPr lang="zh-CN" altLang="en-US"/>
              <a:t>投入运行后的存储结构。</a:t>
            </a:r>
            <a:r>
              <a:rPr lang="en-US" altLang="zh-CN"/>
              <a:t>SP</a:t>
            </a:r>
            <a:r>
              <a:rPr lang="zh-CN" altLang="en-US"/>
              <a:t>指示器总是指向执行过程活动记录的起点，而</a:t>
            </a:r>
            <a:r>
              <a:rPr lang="en-US" altLang="zh-CN"/>
              <a:t>TOP</a:t>
            </a:r>
            <a:r>
              <a:rPr lang="zh-CN" altLang="en-US"/>
              <a:t>指示器则始终指向</a:t>
            </a:r>
            <a:r>
              <a:rPr lang="en-US" altLang="zh-CN"/>
              <a:t>(</a:t>
            </a:r>
            <a:r>
              <a:rPr lang="zh-CN" altLang="en-US"/>
              <a:t>已占用</a:t>
            </a:r>
            <a:r>
              <a:rPr lang="en-US" altLang="zh-CN"/>
              <a:t>)</a:t>
            </a:r>
            <a:r>
              <a:rPr lang="zh-CN" altLang="en-US"/>
              <a:t>栈顶单元。当进入一个过程时，</a:t>
            </a:r>
            <a:r>
              <a:rPr lang="en-US" altLang="zh-CN"/>
              <a:t>TOP</a:t>
            </a:r>
            <a:r>
              <a:rPr lang="zh-CN" altLang="en-US"/>
              <a:t>指向为此过程创建的活动记录的顶端；在分配数组区之后</a:t>
            </a:r>
            <a:r>
              <a:rPr lang="en-US" altLang="zh-CN"/>
              <a:t>(</a:t>
            </a:r>
            <a:r>
              <a:rPr lang="zh-CN" altLang="en-US"/>
              <a:t>如果有的话</a:t>
            </a:r>
            <a:r>
              <a:rPr lang="en-US" altLang="zh-CN"/>
              <a:t>)</a:t>
            </a:r>
            <a:r>
              <a:rPr lang="zh-CN" altLang="en-US"/>
              <a:t>，</a:t>
            </a:r>
            <a:r>
              <a:rPr lang="en-US" altLang="zh-CN"/>
              <a:t>TOP</a:t>
            </a:r>
            <a:r>
              <a:rPr lang="zh-CN" altLang="en-US"/>
              <a:t>又改为指向数组区</a:t>
            </a:r>
            <a:r>
              <a:rPr lang="en-US" altLang="zh-CN"/>
              <a:t>(</a:t>
            </a:r>
            <a:r>
              <a:rPr lang="zh-CN" altLang="en-US"/>
              <a:t>从而是该过程整个数据区</a:t>
            </a:r>
            <a:r>
              <a:rPr lang="en-US" altLang="zh-CN"/>
              <a:t>)</a:t>
            </a:r>
            <a:r>
              <a:rPr lang="zh-CN" altLang="en-US"/>
              <a:t>的顶端。</a:t>
            </a:r>
          </a:p>
        </p:txBody>
      </p:sp>
    </p:spTree>
  </p:cSld>
  <p:clrMapOvr>
    <a:masterClrMapping/>
  </p:clrMapOvr>
  <p:transition>
    <p:random/>
  </p:transition>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a:extLst>
              <a:ext uri="{FF2B5EF4-FFF2-40B4-BE49-F238E27FC236}">
                <a16:creationId xmlns:a16="http://schemas.microsoft.com/office/drawing/2014/main" id="{7E079459-FD75-4A8E-08E4-15579F8722E1}"/>
              </a:ext>
            </a:extLst>
          </p:cNvPr>
          <p:cNvSpPr txBox="1">
            <a:spLocks noChangeArrowheads="1"/>
          </p:cNvSpPr>
          <p:nvPr/>
        </p:nvSpPr>
        <p:spPr bwMode="auto">
          <a:xfrm>
            <a:off x="2416175" y="5486400"/>
            <a:ext cx="4441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latin typeface="宋体" panose="02010600030101010101" pitchFamily="2" charset="-122"/>
              </a:rPr>
              <a:t>图</a:t>
            </a:r>
            <a:r>
              <a:rPr lang="en-US" altLang="zh-CN"/>
              <a:t>6–2  C</a:t>
            </a:r>
            <a:r>
              <a:rPr lang="zh-CN" altLang="en-US">
                <a:latin typeface="宋体" panose="02010600030101010101" pitchFamily="2" charset="-122"/>
              </a:rPr>
              <a:t>语言程序的存储组织</a:t>
            </a:r>
            <a:r>
              <a:rPr lang="zh-CN" altLang="en-US"/>
              <a:t> </a:t>
            </a:r>
          </a:p>
        </p:txBody>
      </p:sp>
      <p:pic>
        <p:nvPicPr>
          <p:cNvPr id="19459" name="Picture 5" descr="6-2">
            <a:extLst>
              <a:ext uri="{FF2B5EF4-FFF2-40B4-BE49-F238E27FC236}">
                <a16:creationId xmlns:a16="http://schemas.microsoft.com/office/drawing/2014/main" id="{50F91769-768D-BF80-98C9-6E017A2C6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1246188"/>
            <a:ext cx="56007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a:extLst>
              <a:ext uri="{FF2B5EF4-FFF2-40B4-BE49-F238E27FC236}">
                <a16:creationId xmlns:a16="http://schemas.microsoft.com/office/drawing/2014/main" id="{5C22A14D-E283-08BB-6AE2-45DEC75AEBF6}"/>
              </a:ext>
            </a:extLst>
          </p:cNvPr>
          <p:cNvSpPr txBox="1">
            <a:spLocks noChangeArrowheads="1"/>
          </p:cNvSpPr>
          <p:nvPr/>
        </p:nvSpPr>
        <p:spPr bwMode="auto">
          <a:xfrm>
            <a:off x="1409700" y="5562600"/>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t> </a:t>
            </a:r>
            <a:r>
              <a:rPr lang="zh-CN" altLang="en-US">
                <a:latin typeface="宋体" panose="02010600030101010101" pitchFamily="2" charset="-122"/>
              </a:rPr>
              <a:t>图</a:t>
            </a:r>
            <a:r>
              <a:rPr lang="en-US" altLang="zh-CN"/>
              <a:t>6–3  </a:t>
            </a:r>
            <a:r>
              <a:rPr lang="zh-CN" altLang="en-US">
                <a:latin typeface="宋体" panose="02010600030101010101" pitchFamily="2" charset="-122"/>
              </a:rPr>
              <a:t>含可变数组程序的存储组织</a:t>
            </a:r>
            <a:r>
              <a:rPr lang="zh-CN" altLang="en-US"/>
              <a:t> </a:t>
            </a:r>
          </a:p>
        </p:txBody>
      </p:sp>
      <p:pic>
        <p:nvPicPr>
          <p:cNvPr id="20483" name="Picture 5" descr="6-3">
            <a:extLst>
              <a:ext uri="{FF2B5EF4-FFF2-40B4-BE49-F238E27FC236}">
                <a16:creationId xmlns:a16="http://schemas.microsoft.com/office/drawing/2014/main" id="{2D3C91B9-2CCF-1C99-B21F-66643EB0F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75" y="1219200"/>
            <a:ext cx="4540250"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a:extLst>
              <a:ext uri="{FF2B5EF4-FFF2-40B4-BE49-F238E27FC236}">
                <a16:creationId xmlns:a16="http://schemas.microsoft.com/office/drawing/2014/main" id="{7C87C883-1364-6212-3F0C-5DC3DF051F5D}"/>
              </a:ext>
            </a:extLst>
          </p:cNvPr>
          <p:cNvSpPr txBox="1">
            <a:spLocks noChangeArrowheads="1"/>
          </p:cNvSpPr>
          <p:nvPr/>
        </p:nvSpPr>
        <p:spPr bwMode="auto">
          <a:xfrm>
            <a:off x="685800" y="1600200"/>
            <a:ext cx="701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u="none"/>
          </a:p>
        </p:txBody>
      </p:sp>
      <p:sp>
        <p:nvSpPr>
          <p:cNvPr id="50179" name="AutoShape 3">
            <a:extLst>
              <a:ext uri="{FF2B5EF4-FFF2-40B4-BE49-F238E27FC236}">
                <a16:creationId xmlns:a16="http://schemas.microsoft.com/office/drawing/2014/main" id="{EBC471B5-E014-5C87-7E86-DA509CA75A3C}"/>
              </a:ext>
            </a:extLst>
          </p:cNvPr>
          <p:cNvSpPr>
            <a:spLocks noChangeArrowheads="1"/>
          </p:cNvSpPr>
          <p:nvPr/>
        </p:nvSpPr>
        <p:spPr bwMode="auto">
          <a:xfrm>
            <a:off x="228600" y="506413"/>
            <a:ext cx="7162800"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4  </a:t>
            </a:r>
            <a:r>
              <a:rPr lang="zh-CN" altLang="en-US" sz="2800" b="1" u="none">
                <a:latin typeface="黑体" pitchFamily="49" charset="-122"/>
                <a:ea typeface="黑体" pitchFamily="49" charset="-122"/>
              </a:rPr>
              <a:t>正规表达式到有限自动机的构造</a:t>
            </a:r>
          </a:p>
        </p:txBody>
      </p:sp>
      <p:sp>
        <p:nvSpPr>
          <p:cNvPr id="60420" name="Text Box 5">
            <a:extLst>
              <a:ext uri="{FF2B5EF4-FFF2-40B4-BE49-F238E27FC236}">
                <a16:creationId xmlns:a16="http://schemas.microsoft.com/office/drawing/2014/main" id="{F9160C64-641B-24E6-F7D7-CC1647123880}"/>
              </a:ext>
            </a:extLst>
          </p:cNvPr>
          <p:cNvSpPr txBox="1">
            <a:spLocks noChangeArrowheads="1"/>
          </p:cNvSpPr>
          <p:nvPr/>
        </p:nvSpPr>
        <p:spPr bwMode="auto">
          <a:xfrm>
            <a:off x="457200" y="1600200"/>
            <a:ext cx="8001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u="none">
                <a:latin typeface="楷体" panose="02010609060101010101" pitchFamily="49" charset="-122"/>
                <a:ea typeface="楷体" panose="02010609060101010101" pitchFamily="49" charset="-122"/>
              </a:rPr>
              <a:t>    </a:t>
            </a:r>
            <a:r>
              <a:rPr lang="zh-CN" altLang="en-US" sz="2400" u="none">
                <a:latin typeface="楷体" panose="02010609060101010101" pitchFamily="49" charset="-122"/>
                <a:ea typeface="楷体" panose="02010609060101010101" pitchFamily="49" charset="-122"/>
              </a:rPr>
              <a:t>虽然状态</a:t>
            </a:r>
            <a:r>
              <a:rPr lang="en-US" altLang="zh-CN" sz="2400" u="none">
                <a:latin typeface="楷体" panose="02010609060101010101" pitchFamily="49" charset="-122"/>
                <a:ea typeface="楷体" panose="02010609060101010101" pitchFamily="49" charset="-122"/>
              </a:rPr>
              <a:t>0</a:t>
            </a:r>
            <a:r>
              <a:rPr lang="zh-CN" altLang="en-US" sz="2400" u="none">
                <a:latin typeface="楷体" panose="02010609060101010101" pitchFamily="49" charset="-122"/>
                <a:ea typeface="楷体" panose="02010609060101010101" pitchFamily="49" charset="-122"/>
              </a:rPr>
              <a:t>和状态</a:t>
            </a:r>
            <a:r>
              <a:rPr lang="en-US" altLang="zh-CN" sz="2400" u="none">
                <a:latin typeface="楷体" panose="02010609060101010101" pitchFamily="49" charset="-122"/>
                <a:ea typeface="楷体" panose="02010609060101010101" pitchFamily="49" charset="-122"/>
              </a:rPr>
              <a:t>1</a:t>
            </a:r>
            <a:r>
              <a:rPr lang="zh-CN" altLang="en-US" sz="2400" u="none">
                <a:latin typeface="楷体" panose="02010609060101010101" pitchFamily="49" charset="-122"/>
                <a:ea typeface="楷体" panose="02010609060101010101" pitchFamily="49" charset="-122"/>
              </a:rPr>
              <a:t>都是终态，但两者面对字符</a:t>
            </a:r>
            <a:r>
              <a:rPr lang="en-US" altLang="zh-CN" sz="2400" u="none">
                <a:latin typeface="楷体" panose="02010609060101010101" pitchFamily="49" charset="-122"/>
                <a:ea typeface="楷体" panose="02010609060101010101" pitchFamily="49" charset="-122"/>
              </a:rPr>
              <a:t>a</a:t>
            </a:r>
            <a:r>
              <a:rPr lang="zh-CN" altLang="en-US" sz="2400" u="none">
                <a:latin typeface="楷体" panose="02010609060101010101" pitchFamily="49" charset="-122"/>
                <a:ea typeface="楷体" panose="02010609060101010101" pitchFamily="49" charset="-122"/>
              </a:rPr>
              <a:t>转换的下一状态是不一样的：</a:t>
            </a:r>
            <a:r>
              <a:rPr lang="en-US" altLang="zh-CN" sz="2400" u="none">
                <a:latin typeface="楷体" panose="02010609060101010101" pitchFamily="49" charset="-122"/>
                <a:ea typeface="楷体" panose="02010609060101010101" pitchFamily="49" charset="-122"/>
              </a:rPr>
              <a:t>0a=0</a:t>
            </a:r>
            <a:r>
              <a:rPr lang="zh-CN" altLang="en-US" sz="2400" u="none">
                <a:latin typeface="楷体" panose="02010609060101010101" pitchFamily="49" charset="-122"/>
                <a:ea typeface="楷体" panose="02010609060101010101" pitchFamily="49" charset="-122"/>
              </a:rPr>
              <a:t>，</a:t>
            </a:r>
            <a:r>
              <a:rPr lang="en-US" altLang="zh-CN" sz="2400" u="none">
                <a:latin typeface="楷体" panose="02010609060101010101" pitchFamily="49" charset="-122"/>
                <a:ea typeface="楷体" panose="02010609060101010101" pitchFamily="49" charset="-122"/>
              </a:rPr>
              <a:t>1a=Φ</a:t>
            </a:r>
            <a:r>
              <a:rPr lang="zh-CN" altLang="en-US" sz="2400" u="none">
                <a:latin typeface="楷体" panose="02010609060101010101" pitchFamily="49" charset="-122"/>
                <a:ea typeface="楷体" panose="02010609060101010101" pitchFamily="49" charset="-122"/>
              </a:rPr>
              <a:t>（即“</a:t>
            </a:r>
            <a:r>
              <a:rPr lang="en-US" altLang="zh-CN" sz="2400" u="none">
                <a:latin typeface="楷体" panose="02010609060101010101" pitchFamily="49" charset="-122"/>
                <a:ea typeface="楷体" panose="02010609060101010101" pitchFamily="49" charset="-122"/>
              </a:rPr>
              <a:t>—”</a:t>
            </a:r>
            <a:r>
              <a:rPr lang="zh-CN" altLang="en-US" sz="2400" u="none">
                <a:latin typeface="楷体" panose="02010609060101010101" pitchFamily="49" charset="-122"/>
                <a:ea typeface="楷体" panose="02010609060101010101" pitchFamily="49" charset="-122"/>
              </a:rPr>
              <a:t>）；也即状态</a:t>
            </a:r>
            <a:r>
              <a:rPr lang="en-US" altLang="zh-CN" sz="2400" u="none">
                <a:latin typeface="楷体" panose="02010609060101010101" pitchFamily="49" charset="-122"/>
                <a:ea typeface="楷体" panose="02010609060101010101" pitchFamily="49" charset="-122"/>
              </a:rPr>
              <a:t>0</a:t>
            </a:r>
            <a:r>
              <a:rPr lang="zh-CN" altLang="en-US" sz="2400" u="none">
                <a:latin typeface="楷体" panose="02010609060101010101" pitchFamily="49" charset="-122"/>
                <a:ea typeface="楷体" panose="02010609060101010101" pitchFamily="49" charset="-122"/>
              </a:rPr>
              <a:t>和状态</a:t>
            </a:r>
            <a:r>
              <a:rPr lang="en-US" altLang="zh-CN" sz="2400" u="none">
                <a:latin typeface="楷体" panose="02010609060101010101" pitchFamily="49" charset="-122"/>
                <a:ea typeface="楷体" panose="02010609060101010101" pitchFamily="49" charset="-122"/>
              </a:rPr>
              <a:t>1</a:t>
            </a:r>
            <a:r>
              <a:rPr lang="zh-CN" altLang="en-US" sz="2400" u="none">
                <a:latin typeface="楷体" panose="02010609060101010101" pitchFamily="49" charset="-122"/>
                <a:ea typeface="楷体" panose="02010609060101010101" pitchFamily="49" charset="-122"/>
              </a:rPr>
              <a:t>不等价，故不可将图</a:t>
            </a:r>
            <a:r>
              <a:rPr lang="en-US" altLang="zh-CN" sz="2400" u="none">
                <a:latin typeface="楷体" panose="02010609060101010101" pitchFamily="49" charset="-122"/>
                <a:ea typeface="楷体" panose="02010609060101010101" pitchFamily="49" charset="-122"/>
              </a:rPr>
              <a:t>2-21</a:t>
            </a:r>
            <a:r>
              <a:rPr lang="zh-CN" altLang="en-US" sz="2400" u="none">
                <a:latin typeface="楷体" panose="02010609060101010101" pitchFamily="49" charset="-122"/>
                <a:ea typeface="楷体" panose="02010609060101010101" pitchFamily="49" charset="-122"/>
              </a:rPr>
              <a:t>的</a:t>
            </a:r>
            <a:r>
              <a:rPr lang="en-US" altLang="zh-CN" sz="2400" u="none">
                <a:latin typeface="楷体" panose="02010609060101010101" pitchFamily="49" charset="-122"/>
                <a:ea typeface="楷体" panose="02010609060101010101" pitchFamily="49" charset="-122"/>
              </a:rPr>
              <a:t>DFA</a:t>
            </a:r>
            <a:r>
              <a:rPr lang="zh-CN" altLang="en-US" sz="2400" u="none">
                <a:latin typeface="楷体" panose="02010609060101010101" pitchFamily="49" charset="-122"/>
                <a:ea typeface="楷体" panose="02010609060101010101" pitchFamily="49" charset="-122"/>
              </a:rPr>
              <a:t>合并成图</a:t>
            </a:r>
            <a:r>
              <a:rPr lang="en-US" altLang="zh-CN" sz="2400" u="none">
                <a:latin typeface="楷体" panose="02010609060101010101" pitchFamily="49" charset="-122"/>
                <a:ea typeface="楷体" panose="02010609060101010101" pitchFamily="49" charset="-122"/>
              </a:rPr>
              <a:t>2-19</a:t>
            </a:r>
            <a:r>
              <a:rPr lang="zh-CN" altLang="en-US" sz="2400" u="none">
                <a:latin typeface="楷体" panose="02010609060101010101" pitchFamily="49" charset="-122"/>
                <a:ea typeface="楷体" panose="02010609060101010101" pitchFamily="49" charset="-122"/>
              </a:rPr>
              <a:t>的</a:t>
            </a:r>
            <a:r>
              <a:rPr lang="en-US" altLang="zh-CN" sz="2400" u="none">
                <a:latin typeface="楷体" panose="02010609060101010101" pitchFamily="49" charset="-122"/>
                <a:ea typeface="楷体" panose="02010609060101010101" pitchFamily="49" charset="-122"/>
              </a:rPr>
              <a:t>DFA</a:t>
            </a:r>
            <a:r>
              <a:rPr lang="zh-CN" altLang="en-US" sz="2400" u="none">
                <a:latin typeface="楷体" panose="02010609060101010101" pitchFamily="49" charset="-122"/>
                <a:ea typeface="楷体" panose="02010609060101010101" pitchFamily="49" charset="-122"/>
              </a:rPr>
              <a:t>。因此，正规表达式</a:t>
            </a:r>
            <a:r>
              <a:rPr lang="en-US" altLang="zh-CN" sz="2400" u="none">
                <a:latin typeface="楷体" panose="02010609060101010101" pitchFamily="49" charset="-122"/>
                <a:ea typeface="楷体" panose="02010609060101010101" pitchFamily="49" charset="-122"/>
              </a:rPr>
              <a:t>a*b*</a:t>
            </a:r>
            <a:r>
              <a:rPr lang="zh-CN" altLang="en-US" sz="2400" u="none">
                <a:latin typeface="楷体" panose="02010609060101010101" pitchFamily="49" charset="-122"/>
                <a:ea typeface="楷体" panose="02010609060101010101" pitchFamily="49" charset="-122"/>
              </a:rPr>
              <a:t>根据表</a:t>
            </a:r>
            <a:r>
              <a:rPr lang="en-US" altLang="zh-CN" sz="2400" u="none">
                <a:latin typeface="楷体" panose="02010609060101010101" pitchFamily="49" charset="-122"/>
                <a:ea typeface="楷体" panose="02010609060101010101" pitchFamily="49" charset="-122"/>
              </a:rPr>
              <a:t>2.12</a:t>
            </a:r>
            <a:r>
              <a:rPr lang="zh-CN" altLang="en-US" sz="2400" u="none">
                <a:latin typeface="楷体" panose="02010609060101010101" pitchFamily="49" charset="-122"/>
                <a:ea typeface="楷体" panose="02010609060101010101" pitchFamily="49" charset="-122"/>
              </a:rPr>
              <a:t>最终得到的</a:t>
            </a:r>
            <a:r>
              <a:rPr lang="en-US" altLang="zh-CN" sz="2400" u="none">
                <a:latin typeface="楷体" panose="02010609060101010101" pitchFamily="49" charset="-122"/>
                <a:ea typeface="楷体" panose="02010609060101010101" pitchFamily="49" charset="-122"/>
              </a:rPr>
              <a:t>DFA</a:t>
            </a:r>
            <a:r>
              <a:rPr lang="zh-CN" altLang="en-US" sz="2400" u="none">
                <a:latin typeface="楷体" panose="02010609060101010101" pitchFamily="49" charset="-122"/>
                <a:ea typeface="楷体" panose="02010609060101010101" pitchFamily="49" charset="-122"/>
              </a:rPr>
              <a:t>如图所示。</a:t>
            </a:r>
            <a:r>
              <a:rPr lang="zh-CN" altLang="en-US" u="none"/>
              <a:t> </a:t>
            </a:r>
          </a:p>
        </p:txBody>
      </p:sp>
      <p:grpSp>
        <p:nvGrpSpPr>
          <p:cNvPr id="60421" name="Group 40">
            <a:extLst>
              <a:ext uri="{FF2B5EF4-FFF2-40B4-BE49-F238E27FC236}">
                <a16:creationId xmlns:a16="http://schemas.microsoft.com/office/drawing/2014/main" id="{A8DA56D8-23B9-5FA1-1A3F-731AB13B0C22}"/>
              </a:ext>
            </a:extLst>
          </p:cNvPr>
          <p:cNvGrpSpPr>
            <a:grpSpLocks/>
          </p:cNvGrpSpPr>
          <p:nvPr/>
        </p:nvGrpSpPr>
        <p:grpSpPr bwMode="auto">
          <a:xfrm>
            <a:off x="3200400" y="3886200"/>
            <a:ext cx="2709863" cy="1824038"/>
            <a:chOff x="1776" y="2448"/>
            <a:chExt cx="1707" cy="1149"/>
          </a:xfrm>
        </p:grpSpPr>
        <p:sp>
          <p:nvSpPr>
            <p:cNvPr id="60422" name="Rectangle 41">
              <a:extLst>
                <a:ext uri="{FF2B5EF4-FFF2-40B4-BE49-F238E27FC236}">
                  <a16:creationId xmlns:a16="http://schemas.microsoft.com/office/drawing/2014/main" id="{1CBE4579-CAC2-B972-2D2E-70A69664CF90}"/>
                </a:ext>
              </a:extLst>
            </p:cNvPr>
            <p:cNvSpPr>
              <a:spLocks noChangeArrowheads="1"/>
            </p:cNvSpPr>
            <p:nvPr/>
          </p:nvSpPr>
          <p:spPr bwMode="auto">
            <a:xfrm>
              <a:off x="1920" y="2448"/>
              <a:ext cx="2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u="none">
                  <a:latin typeface="Times New Roman" panose="02020603050405020304" pitchFamily="18" charset="0"/>
                </a:rPr>
                <a:t>a</a:t>
              </a:r>
            </a:p>
          </p:txBody>
        </p:sp>
        <p:sp>
          <p:nvSpPr>
            <p:cNvPr id="60423" name="Rectangle 42">
              <a:extLst>
                <a:ext uri="{FF2B5EF4-FFF2-40B4-BE49-F238E27FC236}">
                  <a16:creationId xmlns:a16="http://schemas.microsoft.com/office/drawing/2014/main" id="{4542BE79-9AD5-92D9-02DA-08CE0CF51EED}"/>
                </a:ext>
              </a:extLst>
            </p:cNvPr>
            <p:cNvSpPr>
              <a:spLocks noChangeArrowheads="1"/>
            </p:cNvSpPr>
            <p:nvPr/>
          </p:nvSpPr>
          <p:spPr bwMode="auto">
            <a:xfrm>
              <a:off x="3072" y="244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400" u="none">
                  <a:latin typeface="Times New Roman" panose="02020603050405020304" pitchFamily="18" charset="0"/>
                </a:rPr>
                <a:t>b</a:t>
              </a:r>
            </a:p>
          </p:txBody>
        </p:sp>
        <p:sp>
          <p:nvSpPr>
            <p:cNvPr id="60424" name="Rectangle 43">
              <a:extLst>
                <a:ext uri="{FF2B5EF4-FFF2-40B4-BE49-F238E27FC236}">
                  <a16:creationId xmlns:a16="http://schemas.microsoft.com/office/drawing/2014/main" id="{5C4CC77F-CCAD-54B9-BD79-4A5B8790F9D3}"/>
                </a:ext>
              </a:extLst>
            </p:cNvPr>
            <p:cNvSpPr>
              <a:spLocks noChangeArrowheads="1"/>
            </p:cNvSpPr>
            <p:nvPr/>
          </p:nvSpPr>
          <p:spPr bwMode="auto">
            <a:xfrm>
              <a:off x="2448" y="297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400" u="none">
                  <a:latin typeface="Times New Roman" panose="02020603050405020304" pitchFamily="18" charset="0"/>
                </a:rPr>
                <a:t> b</a:t>
              </a:r>
            </a:p>
          </p:txBody>
        </p:sp>
        <p:sp>
          <p:nvSpPr>
            <p:cNvPr id="60425" name="Oval 44">
              <a:extLst>
                <a:ext uri="{FF2B5EF4-FFF2-40B4-BE49-F238E27FC236}">
                  <a16:creationId xmlns:a16="http://schemas.microsoft.com/office/drawing/2014/main" id="{098729EC-1682-8F69-3CD1-C1D6CC7C0C24}"/>
                </a:ext>
              </a:extLst>
            </p:cNvPr>
            <p:cNvSpPr>
              <a:spLocks noChangeArrowheads="1"/>
            </p:cNvSpPr>
            <p:nvPr/>
          </p:nvSpPr>
          <p:spPr bwMode="auto">
            <a:xfrm>
              <a:off x="1776" y="3024"/>
              <a:ext cx="590" cy="573"/>
            </a:xfrm>
            <a:prstGeom prst="ellipse">
              <a:avLst/>
            </a:prstGeom>
            <a:solidFill>
              <a:srgbClr val="FFFFFF"/>
            </a:solidFill>
            <a:ln w="9525">
              <a:solidFill>
                <a:srgbClr val="000000"/>
              </a:solidFill>
              <a:round/>
              <a:headEnd/>
              <a:tailEnd/>
            </a:ln>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u="none">
                  <a:latin typeface="Times New Roman" panose="02020603050405020304" pitchFamily="18" charset="0"/>
                </a:rPr>
                <a:t>0</a:t>
              </a:r>
            </a:p>
          </p:txBody>
        </p:sp>
        <p:grpSp>
          <p:nvGrpSpPr>
            <p:cNvPr id="60426" name="Group 45">
              <a:extLst>
                <a:ext uri="{FF2B5EF4-FFF2-40B4-BE49-F238E27FC236}">
                  <a16:creationId xmlns:a16="http://schemas.microsoft.com/office/drawing/2014/main" id="{5E7FFCE2-B268-A3BC-6504-50734BBCAEF4}"/>
                </a:ext>
              </a:extLst>
            </p:cNvPr>
            <p:cNvGrpSpPr>
              <a:grpSpLocks/>
            </p:cNvGrpSpPr>
            <p:nvPr/>
          </p:nvGrpSpPr>
          <p:grpSpPr bwMode="auto">
            <a:xfrm>
              <a:off x="2832" y="2976"/>
              <a:ext cx="651" cy="599"/>
              <a:chOff x="2913" y="2246"/>
              <a:chExt cx="609" cy="624"/>
            </a:xfrm>
          </p:grpSpPr>
          <p:sp>
            <p:nvSpPr>
              <p:cNvPr id="60434" name="Oval 46">
                <a:extLst>
                  <a:ext uri="{FF2B5EF4-FFF2-40B4-BE49-F238E27FC236}">
                    <a16:creationId xmlns:a16="http://schemas.microsoft.com/office/drawing/2014/main" id="{9782586B-6FEC-6038-F527-0E7A6E8238D4}"/>
                  </a:ext>
                </a:extLst>
              </p:cNvPr>
              <p:cNvSpPr>
                <a:spLocks noChangeArrowheads="1"/>
              </p:cNvSpPr>
              <p:nvPr/>
            </p:nvSpPr>
            <p:spPr bwMode="auto">
              <a:xfrm>
                <a:off x="2913" y="2246"/>
                <a:ext cx="609" cy="624"/>
              </a:xfrm>
              <a:prstGeom prst="ellipse">
                <a:avLst/>
              </a:prstGeom>
              <a:solidFill>
                <a:srgbClr val="FFFFFF"/>
              </a:solidFill>
              <a:ln w="9525">
                <a:solidFill>
                  <a:srgbClr val="000000"/>
                </a:solidFill>
                <a:round/>
                <a:headEnd/>
                <a:tailEnd/>
              </a:ln>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5" name="Oval 47">
                <a:extLst>
                  <a:ext uri="{FF2B5EF4-FFF2-40B4-BE49-F238E27FC236}">
                    <a16:creationId xmlns:a16="http://schemas.microsoft.com/office/drawing/2014/main" id="{B99B4981-C7BD-D979-2B82-00A95680EBFB}"/>
                  </a:ext>
                </a:extLst>
              </p:cNvPr>
              <p:cNvSpPr>
                <a:spLocks noChangeArrowheads="1"/>
              </p:cNvSpPr>
              <p:nvPr/>
            </p:nvSpPr>
            <p:spPr bwMode="auto">
              <a:xfrm>
                <a:off x="2976" y="2308"/>
                <a:ext cx="483" cy="496"/>
              </a:xfrm>
              <a:prstGeom prst="ellipse">
                <a:avLst/>
              </a:prstGeom>
              <a:solidFill>
                <a:srgbClr val="FFFFFF"/>
              </a:solidFill>
              <a:ln w="9525">
                <a:solidFill>
                  <a:srgbClr val="000000"/>
                </a:solidFill>
                <a:round/>
                <a:headEnd/>
                <a:tailEnd/>
              </a:ln>
            </p:spPr>
            <p:txBody>
              <a:bodyPr lIns="18000" tIns="10800" rIns="18000" bIns="10800"/>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u="none">
                    <a:latin typeface="Times New Roman" panose="02020603050405020304" pitchFamily="18" charset="0"/>
                  </a:rPr>
                  <a:t>1</a:t>
                </a:r>
              </a:p>
            </p:txBody>
          </p:sp>
        </p:grpSp>
        <p:sp>
          <p:nvSpPr>
            <p:cNvPr id="60427" name="Line 48">
              <a:extLst>
                <a:ext uri="{FF2B5EF4-FFF2-40B4-BE49-F238E27FC236}">
                  <a16:creationId xmlns:a16="http://schemas.microsoft.com/office/drawing/2014/main" id="{403FFEA5-A4E1-50F7-69A3-B9F98DF64BB1}"/>
                </a:ext>
              </a:extLst>
            </p:cNvPr>
            <p:cNvSpPr>
              <a:spLocks noChangeShapeType="1"/>
            </p:cNvSpPr>
            <p:nvPr/>
          </p:nvSpPr>
          <p:spPr bwMode="auto">
            <a:xfrm>
              <a:off x="2366" y="3290"/>
              <a:ext cx="4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0428" name="Group 49">
              <a:extLst>
                <a:ext uri="{FF2B5EF4-FFF2-40B4-BE49-F238E27FC236}">
                  <a16:creationId xmlns:a16="http://schemas.microsoft.com/office/drawing/2014/main" id="{50E2ED7F-D351-2049-D342-8D68DE988AEF}"/>
                </a:ext>
              </a:extLst>
            </p:cNvPr>
            <p:cNvGrpSpPr>
              <a:grpSpLocks/>
            </p:cNvGrpSpPr>
            <p:nvPr/>
          </p:nvGrpSpPr>
          <p:grpSpPr bwMode="auto">
            <a:xfrm rot="2737876">
              <a:off x="1866" y="2698"/>
              <a:ext cx="366" cy="319"/>
              <a:chOff x="3379" y="6694"/>
              <a:chExt cx="381" cy="295"/>
            </a:xfrm>
          </p:grpSpPr>
          <p:sp>
            <p:nvSpPr>
              <p:cNvPr id="60432" name="Freeform 50">
                <a:extLst>
                  <a:ext uri="{FF2B5EF4-FFF2-40B4-BE49-F238E27FC236}">
                    <a16:creationId xmlns:a16="http://schemas.microsoft.com/office/drawing/2014/main" id="{914DE73B-A3EC-ED6C-53D0-A2823A064DFD}"/>
                  </a:ext>
                </a:extLst>
              </p:cNvPr>
              <p:cNvSpPr>
                <a:spLocks/>
              </p:cNvSpPr>
              <p:nvPr/>
            </p:nvSpPr>
            <p:spPr bwMode="auto">
              <a:xfrm>
                <a:off x="3379" y="6694"/>
                <a:ext cx="381" cy="295"/>
              </a:xfrm>
              <a:custGeom>
                <a:avLst/>
                <a:gdLst>
                  <a:gd name="T0" fmla="*/ 206 w 381"/>
                  <a:gd name="T1" fmla="*/ 326 h 326"/>
                  <a:gd name="T2" fmla="*/ 80 w 381"/>
                  <a:gd name="T3" fmla="*/ 295 h 326"/>
                  <a:gd name="T4" fmla="*/ 17 w 381"/>
                  <a:gd name="T5" fmla="*/ 202 h 326"/>
                  <a:gd name="T6" fmla="*/ 17 w 381"/>
                  <a:gd name="T7" fmla="*/ 109 h 326"/>
                  <a:gd name="T8" fmla="*/ 122 w 381"/>
                  <a:gd name="T9" fmla="*/ 16 h 326"/>
                  <a:gd name="T10" fmla="*/ 290 w 381"/>
                  <a:gd name="T11" fmla="*/ 16 h 326"/>
                  <a:gd name="T12" fmla="*/ 374 w 381"/>
                  <a:gd name="T13" fmla="*/ 109 h 326"/>
                  <a:gd name="T14" fmla="*/ 332 w 381"/>
                  <a:gd name="T15" fmla="*/ 233 h 326"/>
                  <a:gd name="T16" fmla="*/ 0 60000 65536"/>
                  <a:gd name="T17" fmla="*/ 0 60000 65536"/>
                  <a:gd name="T18" fmla="*/ 0 60000 65536"/>
                  <a:gd name="T19" fmla="*/ 0 60000 65536"/>
                  <a:gd name="T20" fmla="*/ 0 60000 65536"/>
                  <a:gd name="T21" fmla="*/ 0 60000 65536"/>
                  <a:gd name="T22" fmla="*/ 0 60000 65536"/>
                  <a:gd name="T23" fmla="*/ 0 60000 65536"/>
                  <a:gd name="T24" fmla="*/ 0 w 381"/>
                  <a:gd name="T25" fmla="*/ 0 h 326"/>
                  <a:gd name="T26" fmla="*/ 381 w 381"/>
                  <a:gd name="T27" fmla="*/ 326 h 3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1" h="326">
                    <a:moveTo>
                      <a:pt x="206" y="326"/>
                    </a:moveTo>
                    <a:cubicBezTo>
                      <a:pt x="158" y="321"/>
                      <a:pt x="111" y="316"/>
                      <a:pt x="80" y="295"/>
                    </a:cubicBezTo>
                    <a:cubicBezTo>
                      <a:pt x="49" y="274"/>
                      <a:pt x="27" y="233"/>
                      <a:pt x="17" y="202"/>
                    </a:cubicBezTo>
                    <a:cubicBezTo>
                      <a:pt x="7" y="171"/>
                      <a:pt x="0" y="140"/>
                      <a:pt x="17" y="109"/>
                    </a:cubicBezTo>
                    <a:cubicBezTo>
                      <a:pt x="34" y="78"/>
                      <a:pt x="77" y="32"/>
                      <a:pt x="122" y="16"/>
                    </a:cubicBezTo>
                    <a:cubicBezTo>
                      <a:pt x="167" y="0"/>
                      <a:pt x="248" y="1"/>
                      <a:pt x="290" y="16"/>
                    </a:cubicBezTo>
                    <a:cubicBezTo>
                      <a:pt x="332" y="31"/>
                      <a:pt x="367" y="73"/>
                      <a:pt x="374" y="109"/>
                    </a:cubicBezTo>
                    <a:cubicBezTo>
                      <a:pt x="381" y="145"/>
                      <a:pt x="339" y="207"/>
                      <a:pt x="332" y="23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3" name="Line 51">
                <a:extLst>
                  <a:ext uri="{FF2B5EF4-FFF2-40B4-BE49-F238E27FC236}">
                    <a16:creationId xmlns:a16="http://schemas.microsoft.com/office/drawing/2014/main" id="{FF67F17C-A342-C3F0-4A9A-ECBAD702CEA5}"/>
                  </a:ext>
                </a:extLst>
              </p:cNvPr>
              <p:cNvSpPr>
                <a:spLocks noChangeShapeType="1"/>
              </p:cNvSpPr>
              <p:nvPr/>
            </p:nvSpPr>
            <p:spPr bwMode="auto">
              <a:xfrm flipH="1">
                <a:off x="3711" y="6803"/>
                <a:ext cx="42" cy="9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0429" name="Group 52">
              <a:extLst>
                <a:ext uri="{FF2B5EF4-FFF2-40B4-BE49-F238E27FC236}">
                  <a16:creationId xmlns:a16="http://schemas.microsoft.com/office/drawing/2014/main" id="{2127D6BA-07F1-C667-2690-65086D028845}"/>
                </a:ext>
              </a:extLst>
            </p:cNvPr>
            <p:cNvGrpSpPr>
              <a:grpSpLocks/>
            </p:cNvGrpSpPr>
            <p:nvPr/>
          </p:nvGrpSpPr>
          <p:grpSpPr bwMode="auto">
            <a:xfrm rot="2737876">
              <a:off x="3000" y="2664"/>
              <a:ext cx="366" cy="318"/>
              <a:chOff x="3379" y="6694"/>
              <a:chExt cx="381" cy="295"/>
            </a:xfrm>
          </p:grpSpPr>
          <p:sp>
            <p:nvSpPr>
              <p:cNvPr id="60430" name="Freeform 53">
                <a:extLst>
                  <a:ext uri="{FF2B5EF4-FFF2-40B4-BE49-F238E27FC236}">
                    <a16:creationId xmlns:a16="http://schemas.microsoft.com/office/drawing/2014/main" id="{89E835DB-A430-B1CA-C476-B92E4F716742}"/>
                  </a:ext>
                </a:extLst>
              </p:cNvPr>
              <p:cNvSpPr>
                <a:spLocks/>
              </p:cNvSpPr>
              <p:nvPr/>
            </p:nvSpPr>
            <p:spPr bwMode="auto">
              <a:xfrm>
                <a:off x="3379" y="6694"/>
                <a:ext cx="381" cy="295"/>
              </a:xfrm>
              <a:custGeom>
                <a:avLst/>
                <a:gdLst>
                  <a:gd name="T0" fmla="*/ 206 w 381"/>
                  <a:gd name="T1" fmla="*/ 326 h 326"/>
                  <a:gd name="T2" fmla="*/ 80 w 381"/>
                  <a:gd name="T3" fmla="*/ 295 h 326"/>
                  <a:gd name="T4" fmla="*/ 17 w 381"/>
                  <a:gd name="T5" fmla="*/ 202 h 326"/>
                  <a:gd name="T6" fmla="*/ 17 w 381"/>
                  <a:gd name="T7" fmla="*/ 109 h 326"/>
                  <a:gd name="T8" fmla="*/ 122 w 381"/>
                  <a:gd name="T9" fmla="*/ 16 h 326"/>
                  <a:gd name="T10" fmla="*/ 290 w 381"/>
                  <a:gd name="T11" fmla="*/ 16 h 326"/>
                  <a:gd name="T12" fmla="*/ 374 w 381"/>
                  <a:gd name="T13" fmla="*/ 109 h 326"/>
                  <a:gd name="T14" fmla="*/ 332 w 381"/>
                  <a:gd name="T15" fmla="*/ 233 h 326"/>
                  <a:gd name="T16" fmla="*/ 0 60000 65536"/>
                  <a:gd name="T17" fmla="*/ 0 60000 65536"/>
                  <a:gd name="T18" fmla="*/ 0 60000 65536"/>
                  <a:gd name="T19" fmla="*/ 0 60000 65536"/>
                  <a:gd name="T20" fmla="*/ 0 60000 65536"/>
                  <a:gd name="T21" fmla="*/ 0 60000 65536"/>
                  <a:gd name="T22" fmla="*/ 0 60000 65536"/>
                  <a:gd name="T23" fmla="*/ 0 60000 65536"/>
                  <a:gd name="T24" fmla="*/ 0 w 381"/>
                  <a:gd name="T25" fmla="*/ 0 h 326"/>
                  <a:gd name="T26" fmla="*/ 381 w 381"/>
                  <a:gd name="T27" fmla="*/ 326 h 3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1" h="326">
                    <a:moveTo>
                      <a:pt x="206" y="326"/>
                    </a:moveTo>
                    <a:cubicBezTo>
                      <a:pt x="158" y="321"/>
                      <a:pt x="111" y="316"/>
                      <a:pt x="80" y="295"/>
                    </a:cubicBezTo>
                    <a:cubicBezTo>
                      <a:pt x="49" y="274"/>
                      <a:pt x="27" y="233"/>
                      <a:pt x="17" y="202"/>
                    </a:cubicBezTo>
                    <a:cubicBezTo>
                      <a:pt x="7" y="171"/>
                      <a:pt x="0" y="140"/>
                      <a:pt x="17" y="109"/>
                    </a:cubicBezTo>
                    <a:cubicBezTo>
                      <a:pt x="34" y="78"/>
                      <a:pt x="77" y="32"/>
                      <a:pt x="122" y="16"/>
                    </a:cubicBezTo>
                    <a:cubicBezTo>
                      <a:pt x="167" y="0"/>
                      <a:pt x="248" y="1"/>
                      <a:pt x="290" y="16"/>
                    </a:cubicBezTo>
                    <a:cubicBezTo>
                      <a:pt x="332" y="31"/>
                      <a:pt x="367" y="73"/>
                      <a:pt x="374" y="109"/>
                    </a:cubicBezTo>
                    <a:cubicBezTo>
                      <a:pt x="381" y="145"/>
                      <a:pt x="339" y="207"/>
                      <a:pt x="332" y="23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1" name="Line 54">
                <a:extLst>
                  <a:ext uri="{FF2B5EF4-FFF2-40B4-BE49-F238E27FC236}">
                    <a16:creationId xmlns:a16="http://schemas.microsoft.com/office/drawing/2014/main" id="{2384E2B0-BE9D-FCD2-F76C-27C489C3FB67}"/>
                  </a:ext>
                </a:extLst>
              </p:cNvPr>
              <p:cNvSpPr>
                <a:spLocks noChangeShapeType="1"/>
              </p:cNvSpPr>
              <p:nvPr/>
            </p:nvSpPr>
            <p:spPr bwMode="auto">
              <a:xfrm flipH="1">
                <a:off x="3711" y="6803"/>
                <a:ext cx="42" cy="9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random/>
  </p:transition>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a:extLst>
              <a:ext uri="{FF2B5EF4-FFF2-40B4-BE49-F238E27FC236}">
                <a16:creationId xmlns:a16="http://schemas.microsoft.com/office/drawing/2014/main" id="{141384F7-BB8C-6A96-7C9B-A97BBF99B52E}"/>
              </a:ext>
            </a:extLst>
          </p:cNvPr>
          <p:cNvSpPr txBox="1">
            <a:spLocks noChangeArrowheads="1"/>
          </p:cNvSpPr>
          <p:nvPr/>
        </p:nvSpPr>
        <p:spPr bwMode="auto">
          <a:xfrm>
            <a:off x="403225" y="576263"/>
            <a:ext cx="8435975" cy="582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C</a:t>
            </a:r>
            <a:r>
              <a:rPr lang="zh-CN" altLang="en-US"/>
              <a:t>的活动记录含有以下几个区段</a:t>
            </a:r>
            <a:r>
              <a:rPr lang="en-US" altLang="zh-CN"/>
              <a:t>(</a:t>
            </a:r>
            <a:r>
              <a:rPr lang="zh-CN" altLang="en-US"/>
              <a:t>如图</a:t>
            </a:r>
            <a:r>
              <a:rPr lang="en-US" altLang="zh-CN"/>
              <a:t>6–4</a:t>
            </a:r>
            <a:r>
              <a:rPr lang="zh-CN" altLang="en-US"/>
              <a:t>所示</a:t>
            </a:r>
            <a:r>
              <a:rPr lang="en-US" altLang="zh-CN"/>
              <a:t>)</a:t>
            </a:r>
            <a:r>
              <a:rPr lang="zh-CN" altLang="en-US"/>
              <a:t>：</a:t>
            </a:r>
          </a:p>
          <a:p>
            <a:pPr algn="just" eaLnBrk="1" hangingPunct="1">
              <a:lnSpc>
                <a:spcPct val="120000"/>
              </a:lnSpc>
              <a:spcBef>
                <a:spcPct val="50000"/>
              </a:spcBef>
            </a:pPr>
            <a:r>
              <a:rPr lang="zh-CN" altLang="en-US"/>
              <a:t>　　</a:t>
            </a:r>
            <a:r>
              <a:rPr lang="en-US" altLang="zh-CN"/>
              <a:t>(1) </a:t>
            </a:r>
            <a:r>
              <a:rPr lang="zh-CN" altLang="en-US"/>
              <a:t>连接数据</a:t>
            </a:r>
            <a:r>
              <a:rPr lang="en-US" altLang="zh-CN"/>
              <a:t>(</a:t>
            </a:r>
            <a:r>
              <a:rPr lang="zh-CN" altLang="en-US"/>
              <a:t>两项</a:t>
            </a:r>
            <a:r>
              <a:rPr lang="en-US" altLang="zh-CN"/>
              <a:t>)</a:t>
            </a:r>
            <a:r>
              <a:rPr lang="zh-CN" altLang="en-US"/>
              <a:t>：老</a:t>
            </a:r>
            <a:r>
              <a:rPr lang="en-US" altLang="zh-CN"/>
              <a:t>SP</a:t>
            </a:r>
            <a:r>
              <a:rPr lang="zh-CN" altLang="en-US"/>
              <a:t>值</a:t>
            </a:r>
            <a:r>
              <a:rPr lang="en-US" altLang="zh-CN"/>
              <a:t>(</a:t>
            </a:r>
            <a:r>
              <a:rPr lang="zh-CN" altLang="en-US"/>
              <a:t>即前一活动记录的起始地址</a:t>
            </a:r>
            <a:r>
              <a:rPr lang="en-US" altLang="zh-CN"/>
              <a:t>)</a:t>
            </a:r>
            <a:r>
              <a:rPr lang="zh-CN" altLang="en-US"/>
              <a:t>和返回地址；</a:t>
            </a:r>
          </a:p>
          <a:p>
            <a:pPr algn="just" eaLnBrk="1" hangingPunct="1">
              <a:lnSpc>
                <a:spcPct val="120000"/>
              </a:lnSpc>
              <a:spcBef>
                <a:spcPct val="50000"/>
              </a:spcBef>
            </a:pPr>
            <a:r>
              <a:rPr lang="zh-CN" altLang="en-US"/>
              <a:t>　　</a:t>
            </a:r>
            <a:r>
              <a:rPr lang="en-US" altLang="zh-CN"/>
              <a:t>(2) </a:t>
            </a:r>
            <a:r>
              <a:rPr lang="zh-CN" altLang="en-US"/>
              <a:t>参数个数；</a:t>
            </a:r>
          </a:p>
          <a:p>
            <a:pPr algn="just" eaLnBrk="1" hangingPunct="1">
              <a:lnSpc>
                <a:spcPct val="120000"/>
              </a:lnSpc>
              <a:spcBef>
                <a:spcPct val="50000"/>
              </a:spcBef>
            </a:pPr>
            <a:r>
              <a:rPr lang="zh-CN" altLang="en-US"/>
              <a:t>　　</a:t>
            </a:r>
            <a:r>
              <a:rPr lang="en-US" altLang="zh-CN"/>
              <a:t>(3) </a:t>
            </a:r>
            <a:r>
              <a:rPr lang="zh-CN" altLang="en-US"/>
              <a:t>形式单元</a:t>
            </a:r>
            <a:r>
              <a:rPr lang="en-US" altLang="zh-CN"/>
              <a:t>(</a:t>
            </a:r>
            <a:r>
              <a:rPr lang="zh-CN" altLang="en-US"/>
              <a:t>存放实在参数的值或地址</a:t>
            </a:r>
            <a:r>
              <a:rPr lang="en-US" altLang="zh-CN"/>
              <a:t>)</a:t>
            </a:r>
            <a:r>
              <a:rPr lang="zh-CN" altLang="en-US"/>
              <a:t>；</a:t>
            </a:r>
          </a:p>
          <a:p>
            <a:pPr algn="just" eaLnBrk="1" hangingPunct="1">
              <a:lnSpc>
                <a:spcPct val="120000"/>
              </a:lnSpc>
              <a:spcBef>
                <a:spcPct val="50000"/>
              </a:spcBef>
            </a:pPr>
            <a:r>
              <a:rPr lang="zh-CN" altLang="en-US"/>
              <a:t>　　</a:t>
            </a:r>
            <a:r>
              <a:rPr lang="en-US" altLang="zh-CN"/>
              <a:t>(4) </a:t>
            </a:r>
            <a:r>
              <a:rPr lang="zh-CN" altLang="en-US"/>
              <a:t>过程的局部变量</a:t>
            </a:r>
            <a:r>
              <a:rPr lang="en-US" altLang="zh-CN"/>
              <a:t>(</a:t>
            </a:r>
            <a:r>
              <a:rPr lang="zh-CN" altLang="en-US"/>
              <a:t>简单变量</a:t>
            </a:r>
            <a:r>
              <a:rPr lang="en-US" altLang="zh-CN"/>
              <a:t>)</a:t>
            </a:r>
            <a:r>
              <a:rPr lang="zh-CN" altLang="en-US"/>
              <a:t>、数组的内情向量和临时工作单元。</a:t>
            </a:r>
          </a:p>
          <a:p>
            <a:pPr eaLnBrk="1" hangingPunct="1">
              <a:lnSpc>
                <a:spcPct val="120000"/>
              </a:lnSpc>
              <a:spcBef>
                <a:spcPct val="50000"/>
              </a:spcBef>
            </a:pPr>
            <a:r>
              <a:rPr lang="zh-CN" altLang="en-US"/>
              <a:t>　　</a:t>
            </a:r>
            <a:r>
              <a:rPr lang="en-US" altLang="zh-CN"/>
              <a:t>C</a:t>
            </a:r>
            <a:r>
              <a:rPr lang="zh-CN" altLang="en-US">
                <a:latin typeface="宋体" panose="02010600030101010101" pitchFamily="2" charset="-122"/>
              </a:rPr>
              <a:t>语言不允许过程</a:t>
            </a:r>
            <a:r>
              <a:rPr lang="en-US" altLang="zh-CN"/>
              <a:t>(</a:t>
            </a:r>
            <a:r>
              <a:rPr lang="zh-CN" altLang="en-US">
                <a:latin typeface="宋体" panose="02010600030101010101" pitchFamily="2" charset="-122"/>
              </a:rPr>
              <a:t>函数</a:t>
            </a:r>
            <a:r>
              <a:rPr lang="en-US" altLang="zh-CN"/>
              <a:t>)</a:t>
            </a:r>
            <a:r>
              <a:rPr lang="zh-CN" altLang="en-US">
                <a:latin typeface="宋体" panose="02010600030101010101" pitchFamily="2" charset="-122"/>
              </a:rPr>
              <a:t>嵌套，也即不允许一个过程的定义出现在另一个过程的定义之内。因此，</a:t>
            </a:r>
            <a:r>
              <a:rPr lang="en-US" altLang="zh-CN"/>
              <a:t>C</a:t>
            </a:r>
            <a:r>
              <a:rPr lang="zh-CN" altLang="en-US">
                <a:latin typeface="宋体" panose="02010600030101010101" pitchFamily="2" charset="-122"/>
              </a:rPr>
              <a:t>语言的非局部变量仅能出现在源程序头，非局部变量可采用静态存储分配并在编译时确定它们的地址。</a:t>
            </a:r>
            <a:r>
              <a:rPr lang="zh-CN" altLang="en-US"/>
              <a:t> </a:t>
            </a:r>
          </a:p>
        </p:txBody>
      </p:sp>
    </p:spTree>
  </p:cSld>
  <p:clrMapOvr>
    <a:masterClrMapping/>
  </p:clrMapOvr>
  <p:transition>
    <p:random/>
  </p:transition>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8870B064-787F-A0BE-D0FC-A7516CAC977C}"/>
              </a:ext>
            </a:extLst>
          </p:cNvPr>
          <p:cNvSpPr>
            <a:spLocks noChangeArrowheads="1"/>
          </p:cNvSpPr>
          <p:nvPr/>
        </p:nvSpPr>
        <p:spPr bwMode="auto">
          <a:xfrm>
            <a:off x="2854325" y="5410200"/>
            <a:ext cx="343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6–4  C</a:t>
            </a:r>
            <a:r>
              <a:rPr lang="zh-CN" altLang="en-US"/>
              <a:t>过程的活动记录</a:t>
            </a:r>
          </a:p>
        </p:txBody>
      </p:sp>
      <p:pic>
        <p:nvPicPr>
          <p:cNvPr id="22531" name="Picture 5" descr="6-4">
            <a:extLst>
              <a:ext uri="{FF2B5EF4-FFF2-40B4-BE49-F238E27FC236}">
                <a16:creationId xmlns:a16="http://schemas.microsoft.com/office/drawing/2014/main" id="{C6D2FC5F-1EF3-BD42-F544-DF0FD443A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13" y="990600"/>
            <a:ext cx="4979987" cy="41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a:extLst>
              <a:ext uri="{FF2B5EF4-FFF2-40B4-BE49-F238E27FC236}">
                <a16:creationId xmlns:a16="http://schemas.microsoft.com/office/drawing/2014/main" id="{9E999665-84D4-2096-FD5C-CEE6E896AA16}"/>
              </a:ext>
            </a:extLst>
          </p:cNvPr>
          <p:cNvSpPr txBox="1">
            <a:spLocks noChangeArrowheads="1"/>
          </p:cNvSpPr>
          <p:nvPr/>
        </p:nvSpPr>
        <p:spPr bwMode="auto">
          <a:xfrm>
            <a:off x="341313" y="646113"/>
            <a:ext cx="8497887" cy="567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由图</a:t>
            </a:r>
            <a:r>
              <a:rPr lang="en-US" altLang="zh-CN"/>
              <a:t>6–4</a:t>
            </a:r>
            <a:r>
              <a:rPr lang="zh-CN" altLang="en-US"/>
              <a:t>可知，过程的每一局部变量或形参在活动记录中的位置都是确定的；也就是说，这些变量或形参所分配的存储单元其地址都是相对于活动记录的基址</a:t>
            </a:r>
            <a:r>
              <a:rPr lang="en-US" altLang="zh-CN"/>
              <a:t>SP</a:t>
            </a:r>
            <a:r>
              <a:rPr lang="zh-CN" altLang="en-US"/>
              <a:t>的。因此，变量和形参运行时在栈上的绝对地址是：</a:t>
            </a:r>
          </a:p>
          <a:p>
            <a:pPr algn="ctr" eaLnBrk="1" hangingPunct="1">
              <a:lnSpc>
                <a:spcPct val="130000"/>
              </a:lnSpc>
              <a:spcBef>
                <a:spcPct val="50000"/>
              </a:spcBef>
            </a:pPr>
            <a:r>
              <a:rPr lang="zh-CN" altLang="en-US"/>
              <a:t>绝对地址</a:t>
            </a:r>
            <a:r>
              <a:rPr lang="en-US" altLang="zh-CN"/>
              <a:t>=</a:t>
            </a:r>
            <a:r>
              <a:rPr lang="zh-CN" altLang="en-US"/>
              <a:t>活动记录基址</a:t>
            </a:r>
            <a:r>
              <a:rPr lang="en-US" altLang="zh-CN"/>
              <a:t>(SP)+</a:t>
            </a:r>
            <a:r>
              <a:rPr lang="zh-CN" altLang="en-US"/>
              <a:t>相对地址</a:t>
            </a:r>
          </a:p>
          <a:p>
            <a:pPr algn="just" eaLnBrk="1" hangingPunct="1">
              <a:lnSpc>
                <a:spcPct val="130000"/>
              </a:lnSpc>
              <a:spcBef>
                <a:spcPct val="50000"/>
              </a:spcBef>
            </a:pPr>
            <a:r>
              <a:rPr lang="zh-CN" altLang="en-US"/>
              <a:t>于是，对当前正在执行</a:t>
            </a:r>
            <a:r>
              <a:rPr lang="en-US" altLang="zh-CN"/>
              <a:t>(</a:t>
            </a:r>
            <a:r>
              <a:rPr lang="zh-CN" altLang="en-US"/>
              <a:t>即活动</a:t>
            </a:r>
            <a:r>
              <a:rPr lang="en-US" altLang="zh-CN"/>
              <a:t>)</a:t>
            </a:r>
            <a:r>
              <a:rPr lang="zh-CN" altLang="en-US"/>
              <a:t>的过程，其任何局部变量或形参</a:t>
            </a:r>
            <a:r>
              <a:rPr lang="en-US" altLang="zh-CN"/>
              <a:t>X</a:t>
            </a:r>
            <a:r>
              <a:rPr lang="zh-CN" altLang="en-US"/>
              <a:t>的引用均可表示为变址访问</a:t>
            </a:r>
            <a:r>
              <a:rPr lang="en-US" altLang="zh-CN"/>
              <a:t>X[SP]</a:t>
            </a:r>
            <a:r>
              <a:rPr lang="zh-CN" altLang="en-US"/>
              <a:t>。此处</a:t>
            </a:r>
            <a:r>
              <a:rPr lang="en-US" altLang="zh-CN"/>
              <a:t>X</a:t>
            </a:r>
            <a:r>
              <a:rPr lang="zh-CN" altLang="en-US"/>
              <a:t>代表</a:t>
            </a:r>
            <a:r>
              <a:rPr lang="en-US" altLang="zh-CN"/>
              <a:t>X</a:t>
            </a:r>
            <a:r>
              <a:rPr lang="zh-CN" altLang="en-US"/>
              <a:t>相对于活动记录基址的偏移量，这个偏移量</a:t>
            </a:r>
            <a:r>
              <a:rPr lang="en-US" altLang="zh-CN"/>
              <a:t>(</a:t>
            </a:r>
            <a:r>
              <a:rPr lang="zh-CN" altLang="en-US"/>
              <a:t>即相对数</a:t>
            </a:r>
            <a:r>
              <a:rPr lang="en-US" altLang="zh-CN"/>
              <a:t>)</a:t>
            </a:r>
            <a:r>
              <a:rPr lang="zh-CN" altLang="en-US"/>
              <a:t>在编译时可完全确定下来。过程的局部数组的内情向量的相对地址在编译时也同样可完全确定下来，一旦数据空间在过程里获得分配，对数组元素的引用也就容易用变址的方式进行访问。</a:t>
            </a:r>
          </a:p>
        </p:txBody>
      </p:sp>
    </p:spTree>
  </p:cSld>
  <p:clrMapOvr>
    <a:masterClrMapping/>
  </p:clrMapOvr>
  <p:transition>
    <p:random/>
  </p:transition>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5" name="Group 6">
            <a:extLst>
              <a:ext uri="{FF2B5EF4-FFF2-40B4-BE49-F238E27FC236}">
                <a16:creationId xmlns:a16="http://schemas.microsoft.com/office/drawing/2014/main" id="{A24077B0-5C81-1513-24FA-EC231FADE937}"/>
              </a:ext>
            </a:extLst>
          </p:cNvPr>
          <p:cNvGrpSpPr>
            <a:grpSpLocks/>
          </p:cNvGrpSpPr>
          <p:nvPr/>
        </p:nvGrpSpPr>
        <p:grpSpPr bwMode="auto">
          <a:xfrm>
            <a:off x="203200" y="581025"/>
            <a:ext cx="8694738" cy="5167313"/>
            <a:chOff x="128" y="366"/>
            <a:chExt cx="5477" cy="3255"/>
          </a:xfrm>
        </p:grpSpPr>
        <p:sp>
          <p:nvSpPr>
            <p:cNvPr id="3076" name="Text Box 4">
              <a:extLst>
                <a:ext uri="{FF2B5EF4-FFF2-40B4-BE49-F238E27FC236}">
                  <a16:creationId xmlns:a16="http://schemas.microsoft.com/office/drawing/2014/main" id="{2BC984A2-A955-2781-E894-6D3272B6E59B}"/>
                </a:ext>
              </a:extLst>
            </p:cNvPr>
            <p:cNvSpPr txBox="1">
              <a:spLocks noChangeArrowheads="1"/>
            </p:cNvSpPr>
            <p:nvPr/>
          </p:nvSpPr>
          <p:spPr bwMode="auto">
            <a:xfrm>
              <a:off x="128" y="366"/>
              <a:ext cx="5477" cy="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1">
                  <a:ea typeface="方正小标宋简体" charset="-122"/>
                </a:rPr>
                <a:t>6.2.2  </a:t>
              </a:r>
              <a:r>
                <a:rPr lang="zh-CN" altLang="en-US" b="1">
                  <a:ea typeface="方正小标宋简体" charset="-122"/>
                </a:rPr>
                <a:t>过程的执行</a:t>
              </a:r>
            </a:p>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．过程调用</a:t>
              </a:r>
            </a:p>
            <a:p>
              <a:pPr algn="just" eaLnBrk="1" hangingPunct="1">
                <a:lnSpc>
                  <a:spcPct val="130000"/>
                </a:lnSpc>
                <a:spcBef>
                  <a:spcPct val="50000"/>
                </a:spcBef>
              </a:pPr>
              <a:r>
                <a:rPr lang="zh-CN" altLang="en-US"/>
                <a:t>　　过程调用的四元式序列为  </a:t>
              </a:r>
            </a:p>
            <a:p>
              <a:pPr algn="just" eaLnBrk="1" hangingPunct="1">
                <a:lnSpc>
                  <a:spcPct val="130000"/>
                </a:lnSpc>
                <a:spcBef>
                  <a:spcPct val="50000"/>
                </a:spcBef>
              </a:pPr>
              <a:r>
                <a:rPr lang="zh-CN" altLang="en-US"/>
                <a:t> 			</a:t>
              </a:r>
              <a:r>
                <a:rPr lang="en-US" altLang="zh-CN"/>
                <a:t>par T</a:t>
              </a:r>
              <a:r>
                <a:rPr lang="en-US" altLang="zh-CN" baseline="-30000"/>
                <a:t>1</a:t>
              </a:r>
              <a:endParaRPr lang="en-US" altLang="zh-CN"/>
            </a:p>
            <a:p>
              <a:pPr algn="just" eaLnBrk="1" hangingPunct="1">
                <a:lnSpc>
                  <a:spcPct val="130000"/>
                </a:lnSpc>
                <a:spcBef>
                  <a:spcPct val="50000"/>
                </a:spcBef>
              </a:pPr>
              <a:r>
                <a:rPr lang="en-US" altLang="zh-CN"/>
                <a:t>                               	par T</a:t>
              </a:r>
              <a:r>
                <a:rPr lang="en-US" altLang="zh-CN" baseline="-30000"/>
                <a:t>2</a:t>
              </a:r>
              <a:endParaRPr lang="en-US" altLang="zh-CN"/>
            </a:p>
            <a:p>
              <a:pPr algn="just" eaLnBrk="1" hangingPunct="1">
                <a:lnSpc>
                  <a:spcPct val="130000"/>
                </a:lnSpc>
                <a:spcBef>
                  <a:spcPct val="50000"/>
                </a:spcBef>
              </a:pPr>
              <a:r>
                <a:rPr lang="en-US" altLang="zh-CN"/>
                <a:t>                                </a:t>
              </a:r>
            </a:p>
            <a:p>
              <a:pPr algn="just" eaLnBrk="1" hangingPunct="1">
                <a:lnSpc>
                  <a:spcPct val="130000"/>
                </a:lnSpc>
                <a:spcBef>
                  <a:spcPct val="50000"/>
                </a:spcBef>
              </a:pPr>
              <a:r>
                <a:rPr lang="en-US" altLang="zh-CN"/>
                <a:t>                          	 par T</a:t>
              </a:r>
              <a:r>
                <a:rPr lang="en-US" altLang="zh-CN" baseline="-30000"/>
                <a:t>n</a:t>
              </a:r>
              <a:endParaRPr lang="en-US" altLang="zh-CN"/>
            </a:p>
            <a:p>
              <a:pPr algn="just" eaLnBrk="1" hangingPunct="1">
                <a:lnSpc>
                  <a:spcPct val="130000"/>
                </a:lnSpc>
                <a:spcBef>
                  <a:spcPct val="50000"/>
                </a:spcBef>
              </a:pPr>
              <a:r>
                <a:rPr lang="en-US" altLang="zh-CN"/>
                <a:t>                           	call P,n</a:t>
              </a:r>
            </a:p>
          </p:txBody>
        </p:sp>
        <p:graphicFrame>
          <p:nvGraphicFramePr>
            <p:cNvPr id="3074" name="Object 5">
              <a:extLst>
                <a:ext uri="{FF2B5EF4-FFF2-40B4-BE49-F238E27FC236}">
                  <a16:creationId xmlns:a16="http://schemas.microsoft.com/office/drawing/2014/main" id="{574F254E-78E9-22E7-AB19-67C8079F69E8}"/>
                </a:ext>
              </a:extLst>
            </p:cNvPr>
            <p:cNvGraphicFramePr>
              <a:graphicFrameLocks noChangeAspect="1"/>
            </p:cNvGraphicFramePr>
            <p:nvPr/>
          </p:nvGraphicFramePr>
          <p:xfrm>
            <a:off x="2109" y="2457"/>
            <a:ext cx="159" cy="398"/>
          </p:xfrm>
          <a:graphic>
            <a:graphicData uri="http://schemas.openxmlformats.org/presentationml/2006/ole">
              <mc:AlternateContent xmlns:mc="http://schemas.openxmlformats.org/markup-compatibility/2006">
                <mc:Choice xmlns:v="urn:schemas-microsoft-com:vml" Requires="v">
                  <p:oleObj name="公式" r:id="rId2" imgW="75960" imgH="190440" progId="Equation.3">
                    <p:embed/>
                  </p:oleObj>
                </mc:Choice>
                <mc:Fallback>
                  <p:oleObj name="公式" r:id="rId2" imgW="75960" imgH="190440" progId="Equation.3">
                    <p:embed/>
                    <p:pic>
                      <p:nvPicPr>
                        <p:cNvPr id="3074" name="Object 5">
                          <a:extLst>
                            <a:ext uri="{FF2B5EF4-FFF2-40B4-BE49-F238E27FC236}">
                              <a16:creationId xmlns:a16="http://schemas.microsoft.com/office/drawing/2014/main" id="{574F254E-78E9-22E7-AB19-67C8079F6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 y="2457"/>
                          <a:ext cx="159"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4">
            <a:extLst>
              <a:ext uri="{FF2B5EF4-FFF2-40B4-BE49-F238E27FC236}">
                <a16:creationId xmlns:a16="http://schemas.microsoft.com/office/drawing/2014/main" id="{9136A90D-0E0A-2991-56E1-CE33F1B6E742}"/>
              </a:ext>
            </a:extLst>
          </p:cNvPr>
          <p:cNvSpPr txBox="1">
            <a:spLocks noChangeArrowheads="1"/>
          </p:cNvSpPr>
          <p:nvPr/>
        </p:nvSpPr>
        <p:spPr bwMode="auto">
          <a:xfrm>
            <a:off x="200025" y="649288"/>
            <a:ext cx="869315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由于此时</a:t>
            </a:r>
            <a:r>
              <a:rPr lang="en-US" altLang="zh-CN"/>
              <a:t>TOP</a:t>
            </a:r>
            <a:r>
              <a:rPr lang="zh-CN" altLang="en-US"/>
              <a:t>指向被调用过程</a:t>
            </a:r>
            <a:r>
              <a:rPr lang="en-US" altLang="zh-CN"/>
              <a:t>P</a:t>
            </a:r>
            <a:r>
              <a:rPr lang="zh-CN" altLang="en-US"/>
              <a:t>之前的栈顶，而</a:t>
            </a:r>
            <a:r>
              <a:rPr lang="en-US" altLang="zh-CN"/>
              <a:t>P</a:t>
            </a:r>
            <a:r>
              <a:rPr lang="zh-CN" altLang="en-US"/>
              <a:t>的形式单元和活动记录起点之间的距离是确定的</a:t>
            </a:r>
            <a:r>
              <a:rPr lang="en-US" altLang="zh-CN"/>
              <a:t>(</a:t>
            </a:r>
            <a:r>
              <a:rPr lang="zh-CN" altLang="en-US"/>
              <a:t>等于</a:t>
            </a:r>
            <a:r>
              <a:rPr lang="en-US" altLang="zh-CN"/>
              <a:t>3</a:t>
            </a:r>
            <a:r>
              <a:rPr lang="zh-CN" altLang="en-US"/>
              <a:t>，参见图</a:t>
            </a:r>
            <a:r>
              <a:rPr lang="en-US" altLang="zh-CN"/>
              <a:t>6–4)</a:t>
            </a:r>
            <a:r>
              <a:rPr lang="zh-CN" altLang="en-US"/>
              <a:t>，因而由调用者过程给将要调用的过程</a:t>
            </a:r>
            <a:r>
              <a:rPr lang="en-US" altLang="zh-CN"/>
              <a:t>P</a:t>
            </a:r>
            <a:r>
              <a:rPr lang="zh-CN" altLang="en-US"/>
              <a:t>的活动记录</a:t>
            </a:r>
            <a:r>
              <a:rPr lang="en-US" altLang="zh-CN"/>
              <a:t>(</a:t>
            </a:r>
            <a:r>
              <a:rPr lang="zh-CN" altLang="en-US"/>
              <a:t>正在形成中</a:t>
            </a:r>
            <a:r>
              <a:rPr lang="en-US" altLang="zh-CN"/>
              <a:t>)</a:t>
            </a:r>
            <a:r>
              <a:rPr lang="zh-CN" altLang="en-US"/>
              <a:t>的形式单元传递实参值或实参地址，即每个</a:t>
            </a:r>
            <a:r>
              <a:rPr lang="en-US" altLang="zh-CN"/>
              <a:t>par T</a:t>
            </a:r>
            <a:r>
              <a:rPr lang="en-US" altLang="zh-CN" baseline="-30000"/>
              <a:t>i</a:t>
            </a:r>
            <a:r>
              <a:rPr lang="en-US" altLang="zh-CN"/>
              <a:t> (i=1,2,…,n)</a:t>
            </a:r>
            <a:r>
              <a:rPr lang="zh-CN" altLang="en-US"/>
              <a:t>可直接翻译成如下指令：</a:t>
            </a:r>
          </a:p>
          <a:p>
            <a:pPr algn="just" eaLnBrk="1" hangingPunct="1">
              <a:spcBef>
                <a:spcPct val="50000"/>
              </a:spcBef>
            </a:pPr>
            <a:r>
              <a:rPr lang="zh-CN" altLang="en-US"/>
              <a:t>            	</a:t>
            </a:r>
            <a:r>
              <a:rPr lang="en-US" altLang="zh-CN"/>
              <a:t>(i+3)[TOP]=T</a:t>
            </a:r>
            <a:r>
              <a:rPr lang="en-US" altLang="zh-CN" baseline="-30000"/>
              <a:t>i</a:t>
            </a:r>
            <a:r>
              <a:rPr lang="en-US" altLang="zh-CN"/>
              <a:t>            		</a:t>
            </a:r>
            <a:r>
              <a:rPr lang="en-US" altLang="zh-CN">
                <a:ea typeface="楷体_GB2312" pitchFamily="49" charset="-122"/>
              </a:rPr>
              <a:t>//</a:t>
            </a:r>
            <a:r>
              <a:rPr lang="zh-CN" altLang="en-US">
                <a:ea typeface="楷体_GB2312" pitchFamily="49" charset="-122"/>
              </a:rPr>
              <a:t>传递参数值</a:t>
            </a:r>
          </a:p>
          <a:p>
            <a:pPr algn="just" eaLnBrk="1" hangingPunct="1">
              <a:spcBef>
                <a:spcPct val="50000"/>
              </a:spcBef>
            </a:pPr>
            <a:r>
              <a:rPr lang="zh-CN" altLang="en-US"/>
              <a:t>           或   	</a:t>
            </a:r>
            <a:r>
              <a:rPr lang="en-US" altLang="zh-CN"/>
              <a:t>(i+3)[TOP]=addr[T</a:t>
            </a:r>
            <a:r>
              <a:rPr lang="en-US" altLang="zh-CN" baseline="-30000"/>
              <a:t>i</a:t>
            </a:r>
            <a:r>
              <a:rPr lang="en-US" altLang="zh-CN"/>
              <a:t>]       	 //</a:t>
            </a:r>
            <a:r>
              <a:rPr lang="zh-CN" altLang="en-US">
                <a:ea typeface="楷体_GB2312" pitchFamily="49" charset="-122"/>
              </a:rPr>
              <a:t>传递参数地址 </a:t>
            </a:r>
            <a:endParaRPr lang="zh-CN" altLang="en-US"/>
          </a:p>
          <a:p>
            <a:pPr algn="just" eaLnBrk="1" hangingPunct="1">
              <a:spcBef>
                <a:spcPct val="50000"/>
              </a:spcBef>
            </a:pPr>
            <a:r>
              <a:rPr lang="zh-CN" altLang="en-US"/>
              <a:t>而四元式</a:t>
            </a:r>
            <a:r>
              <a:rPr lang="en-US" altLang="zh-CN"/>
              <a:t>call P,n</a:t>
            </a:r>
            <a:r>
              <a:rPr lang="zh-CN" altLang="en-US"/>
              <a:t>则翻译成：</a:t>
            </a:r>
          </a:p>
          <a:p>
            <a:pPr algn="just" eaLnBrk="1" hangingPunct="1">
              <a:spcBef>
                <a:spcPct val="50000"/>
              </a:spcBef>
            </a:pPr>
            <a:r>
              <a:rPr lang="zh-CN" altLang="en-US"/>
              <a:t>                 	</a:t>
            </a:r>
            <a:r>
              <a:rPr lang="en-US" altLang="zh-CN"/>
              <a:t>1[TOP]=SP          		 //</a:t>
            </a:r>
            <a:r>
              <a:rPr lang="zh-CN" altLang="en-US">
                <a:ea typeface="楷体_GB2312" pitchFamily="49" charset="-122"/>
              </a:rPr>
              <a:t>保护现行</a:t>
            </a:r>
            <a:r>
              <a:rPr lang="en-US" altLang="zh-CN">
                <a:ea typeface="楷体_GB2312" pitchFamily="49" charset="-122"/>
              </a:rPr>
              <a:t>SP </a:t>
            </a:r>
            <a:endParaRPr lang="en-US" altLang="zh-CN"/>
          </a:p>
          <a:p>
            <a:pPr algn="just" eaLnBrk="1" hangingPunct="1">
              <a:spcBef>
                <a:spcPct val="50000"/>
              </a:spcBef>
            </a:pPr>
            <a:r>
              <a:rPr lang="en-US" altLang="zh-CN"/>
              <a:t>                 	3[TOP]=n          		 //</a:t>
            </a:r>
            <a:r>
              <a:rPr lang="zh-CN" altLang="en-US">
                <a:ea typeface="楷体_GB2312" pitchFamily="49" charset="-122"/>
              </a:rPr>
              <a:t>传递参数个数 </a:t>
            </a:r>
            <a:endParaRPr lang="zh-CN" altLang="en-US"/>
          </a:p>
          <a:p>
            <a:pPr algn="just" eaLnBrk="1" hangingPunct="1">
              <a:spcBef>
                <a:spcPct val="50000"/>
              </a:spcBef>
            </a:pPr>
            <a:r>
              <a:rPr lang="zh-CN" altLang="en-US"/>
              <a:t>                 	</a:t>
            </a:r>
            <a:r>
              <a:rPr lang="en-US" altLang="zh-CN"/>
              <a:t>JSR  P    //</a:t>
            </a:r>
            <a:r>
              <a:rPr lang="zh-CN" altLang="en-US">
                <a:ea typeface="楷体_GB2312" pitchFamily="49" charset="-122"/>
              </a:rPr>
              <a:t>转子指令，转向</a:t>
            </a:r>
            <a:r>
              <a:rPr lang="en-US" altLang="zh-CN">
                <a:ea typeface="楷体_GB2312" pitchFamily="49" charset="-122"/>
              </a:rPr>
              <a:t>P</a:t>
            </a:r>
            <a:r>
              <a:rPr lang="zh-CN" altLang="en-US">
                <a:ea typeface="楷体_GB2312" pitchFamily="49" charset="-122"/>
              </a:rPr>
              <a:t>过程的第一条指令 </a:t>
            </a:r>
            <a:endParaRPr lang="zh-CN" altLang="en-US"/>
          </a:p>
          <a:p>
            <a:pPr algn="just" eaLnBrk="1" hangingPunct="1">
              <a:spcBef>
                <a:spcPct val="50000"/>
              </a:spcBef>
            </a:pPr>
            <a:r>
              <a:rPr lang="zh-CN" altLang="en-US"/>
              <a:t>过程</a:t>
            </a:r>
            <a:r>
              <a:rPr lang="en-US" altLang="zh-CN"/>
              <a:t>P</a:t>
            </a:r>
            <a:r>
              <a:rPr lang="zh-CN" altLang="en-US"/>
              <a:t>调用之前，先构造出</a:t>
            </a:r>
            <a:r>
              <a:rPr lang="en-US" altLang="zh-CN"/>
              <a:t>P</a:t>
            </a:r>
            <a:r>
              <a:rPr lang="zh-CN" altLang="en-US"/>
              <a:t>的活动记录部分内容，如图</a:t>
            </a:r>
            <a:r>
              <a:rPr lang="en-US" altLang="zh-CN"/>
              <a:t>6–5</a:t>
            </a:r>
            <a:r>
              <a:rPr lang="zh-CN" altLang="en-US"/>
              <a:t>所示。</a:t>
            </a:r>
          </a:p>
        </p:txBody>
      </p:sp>
    </p:spTree>
  </p:cSld>
  <p:clrMapOvr>
    <a:masterClrMapping/>
  </p:clrMapOvr>
  <p:transition>
    <p:random/>
  </p:transition>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a:extLst>
              <a:ext uri="{FF2B5EF4-FFF2-40B4-BE49-F238E27FC236}">
                <a16:creationId xmlns:a16="http://schemas.microsoft.com/office/drawing/2014/main" id="{C4CEB5AE-BD20-3787-FE80-E77E09EE99A3}"/>
              </a:ext>
            </a:extLst>
          </p:cNvPr>
          <p:cNvSpPr txBox="1">
            <a:spLocks noChangeArrowheads="1"/>
          </p:cNvSpPr>
          <p:nvPr/>
        </p:nvSpPr>
        <p:spPr bwMode="auto">
          <a:xfrm>
            <a:off x="1143000" y="54864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6–5  </a:t>
            </a:r>
            <a:r>
              <a:rPr lang="zh-CN" altLang="en-US">
                <a:latin typeface="宋体" panose="02010600030101010101" pitchFamily="2" charset="-122"/>
              </a:rPr>
              <a:t>过程</a:t>
            </a:r>
            <a:r>
              <a:rPr lang="en-US" altLang="zh-CN"/>
              <a:t>P</a:t>
            </a:r>
            <a:r>
              <a:rPr lang="zh-CN" altLang="en-US">
                <a:latin typeface="宋体" panose="02010600030101010101" pitchFamily="2" charset="-122"/>
              </a:rPr>
              <a:t>调用前先构造</a:t>
            </a:r>
            <a:r>
              <a:rPr lang="en-US" altLang="zh-CN"/>
              <a:t>P</a:t>
            </a:r>
            <a:r>
              <a:rPr lang="zh-CN" altLang="en-US">
                <a:latin typeface="宋体" panose="02010600030101010101" pitchFamily="2" charset="-122"/>
              </a:rPr>
              <a:t>的活动记录部分内容</a:t>
            </a:r>
            <a:r>
              <a:rPr lang="zh-CN" altLang="en-US"/>
              <a:t> </a:t>
            </a:r>
          </a:p>
        </p:txBody>
      </p:sp>
      <p:pic>
        <p:nvPicPr>
          <p:cNvPr id="25603" name="Picture 5" descr="6-5">
            <a:extLst>
              <a:ext uri="{FF2B5EF4-FFF2-40B4-BE49-F238E27FC236}">
                <a16:creationId xmlns:a16="http://schemas.microsoft.com/office/drawing/2014/main" id="{E682BD9B-2AE9-3E11-A07E-5E1235A8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63" y="838200"/>
            <a:ext cx="6770687" cy="419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a:extLst>
              <a:ext uri="{FF2B5EF4-FFF2-40B4-BE49-F238E27FC236}">
                <a16:creationId xmlns:a16="http://schemas.microsoft.com/office/drawing/2014/main" id="{24393FA3-63A7-6D2A-E35B-9AD677E020C9}"/>
              </a:ext>
            </a:extLst>
          </p:cNvPr>
          <p:cNvSpPr txBox="1">
            <a:spLocks noChangeArrowheads="1"/>
          </p:cNvSpPr>
          <p:nvPr/>
        </p:nvSpPr>
        <p:spPr bwMode="auto">
          <a:xfrm>
            <a:off x="569913" y="684213"/>
            <a:ext cx="8193087"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．过程进入</a:t>
            </a:r>
          </a:p>
          <a:p>
            <a:pPr algn="just" eaLnBrk="1" hangingPunct="1">
              <a:lnSpc>
                <a:spcPct val="130000"/>
              </a:lnSpc>
              <a:spcBef>
                <a:spcPct val="50000"/>
              </a:spcBef>
            </a:pPr>
            <a:r>
              <a:rPr lang="zh-CN" altLang="en-US"/>
              <a:t>　　转入过程</a:t>
            </a:r>
            <a:r>
              <a:rPr lang="en-US" altLang="zh-CN"/>
              <a:t>P</a:t>
            </a:r>
            <a:r>
              <a:rPr lang="zh-CN" altLang="en-US"/>
              <a:t>后，首先要做的工作是定义新活动记录的</a:t>
            </a:r>
            <a:r>
              <a:rPr lang="en-US" altLang="zh-CN"/>
              <a:t>SP</a:t>
            </a:r>
            <a:r>
              <a:rPr lang="zh-CN" altLang="en-US"/>
              <a:t>，保护返回地址和定义新活动记录的</a:t>
            </a:r>
            <a:r>
              <a:rPr lang="en-US" altLang="zh-CN"/>
              <a:t>TOP</a:t>
            </a:r>
            <a:r>
              <a:rPr lang="zh-CN" altLang="en-US"/>
              <a:t>值，即执行下述指令：</a:t>
            </a:r>
          </a:p>
          <a:p>
            <a:pPr algn="just" eaLnBrk="1" hangingPunct="1">
              <a:lnSpc>
                <a:spcPct val="130000"/>
              </a:lnSpc>
              <a:spcBef>
                <a:spcPct val="50000"/>
              </a:spcBef>
            </a:pPr>
            <a:r>
              <a:rPr lang="zh-CN" altLang="en-US"/>
              <a:t>                 </a:t>
            </a:r>
            <a:r>
              <a:rPr lang="en-US" altLang="zh-CN"/>
              <a:t>SP= TOP+1                	 //</a:t>
            </a:r>
            <a:r>
              <a:rPr lang="zh-CN" altLang="en-US">
                <a:ea typeface="楷体_GB2312" pitchFamily="49" charset="-122"/>
              </a:rPr>
              <a:t>定义新</a:t>
            </a:r>
            <a:r>
              <a:rPr lang="en-US" altLang="zh-CN">
                <a:ea typeface="楷体_GB2312" pitchFamily="49" charset="-122"/>
              </a:rPr>
              <a:t>SP </a:t>
            </a:r>
            <a:endParaRPr lang="en-US" altLang="zh-CN"/>
          </a:p>
          <a:p>
            <a:pPr algn="just" eaLnBrk="1" hangingPunct="1">
              <a:lnSpc>
                <a:spcPct val="130000"/>
              </a:lnSpc>
              <a:spcBef>
                <a:spcPct val="50000"/>
              </a:spcBef>
            </a:pPr>
            <a:r>
              <a:rPr lang="en-US" altLang="zh-CN"/>
              <a:t>                 1[SP]=</a:t>
            </a:r>
            <a:r>
              <a:rPr lang="zh-CN" altLang="en-US"/>
              <a:t>返回地址            	 </a:t>
            </a:r>
            <a:r>
              <a:rPr lang="en-US" altLang="zh-CN"/>
              <a:t>//</a:t>
            </a:r>
            <a:r>
              <a:rPr lang="zh-CN" altLang="en-US">
                <a:ea typeface="楷体_GB2312" pitchFamily="49" charset="-122"/>
              </a:rPr>
              <a:t>保护返回地址 </a:t>
            </a:r>
            <a:endParaRPr lang="zh-CN" altLang="en-US"/>
          </a:p>
          <a:p>
            <a:pPr algn="just" eaLnBrk="1" hangingPunct="1">
              <a:lnSpc>
                <a:spcPct val="130000"/>
              </a:lnSpc>
              <a:spcBef>
                <a:spcPct val="50000"/>
              </a:spcBef>
            </a:pPr>
            <a:r>
              <a:rPr lang="zh-CN" altLang="en-US"/>
              <a:t>                 </a:t>
            </a:r>
            <a:r>
              <a:rPr lang="en-US" altLang="zh-CN"/>
              <a:t>TOP=TOP+L               	 //</a:t>
            </a:r>
            <a:r>
              <a:rPr lang="zh-CN" altLang="en-US">
                <a:ea typeface="楷体_GB2312" pitchFamily="49" charset="-122"/>
              </a:rPr>
              <a:t>定义新</a:t>
            </a:r>
            <a:r>
              <a:rPr lang="en-US" altLang="zh-CN">
                <a:ea typeface="楷体_GB2312" pitchFamily="49" charset="-122"/>
              </a:rPr>
              <a:t>TOP </a:t>
            </a:r>
            <a:endParaRPr lang="en-US" altLang="zh-CN"/>
          </a:p>
          <a:p>
            <a:pPr algn="just" eaLnBrk="1" hangingPunct="1">
              <a:lnSpc>
                <a:spcPct val="130000"/>
              </a:lnSpc>
              <a:spcBef>
                <a:spcPct val="50000"/>
              </a:spcBef>
            </a:pPr>
            <a:r>
              <a:rPr lang="zh-CN" altLang="en-US"/>
              <a:t>其中，</a:t>
            </a:r>
            <a:r>
              <a:rPr lang="en-US" altLang="zh-CN"/>
              <a:t>L</a:t>
            </a:r>
            <a:r>
              <a:rPr lang="zh-CN" altLang="en-US"/>
              <a:t>是过程</a:t>
            </a:r>
            <a:r>
              <a:rPr lang="en-US" altLang="zh-CN"/>
              <a:t>P</a:t>
            </a:r>
            <a:r>
              <a:rPr lang="zh-CN" altLang="en-US"/>
              <a:t>的活动记录所需的单元数，这个数在编译时可静态地计算出来。</a:t>
            </a:r>
          </a:p>
        </p:txBody>
      </p:sp>
    </p:spTree>
  </p:cSld>
  <p:clrMapOvr>
    <a:masterClrMapping/>
  </p:clrMapOvr>
  <p:transition>
    <p:random/>
  </p:transition>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a:extLst>
              <a:ext uri="{FF2B5EF4-FFF2-40B4-BE49-F238E27FC236}">
                <a16:creationId xmlns:a16="http://schemas.microsoft.com/office/drawing/2014/main" id="{F8D9CDE9-521E-46CB-4735-2D9CF83B052F}"/>
              </a:ext>
            </a:extLst>
          </p:cNvPr>
          <p:cNvSpPr txBox="1">
            <a:spLocks noChangeArrowheads="1"/>
          </p:cNvSpPr>
          <p:nvPr/>
        </p:nvSpPr>
        <p:spPr bwMode="auto">
          <a:xfrm>
            <a:off x="355600" y="685800"/>
            <a:ext cx="83312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对含可变数组</a:t>
            </a:r>
            <a:r>
              <a:rPr lang="en-US" altLang="zh-CN"/>
              <a:t>(</a:t>
            </a:r>
            <a:r>
              <a:rPr lang="zh-CN" altLang="en-US"/>
              <a:t>非</a:t>
            </a:r>
            <a:r>
              <a:rPr lang="en-US" altLang="zh-CN"/>
              <a:t>C</a:t>
            </a:r>
            <a:r>
              <a:rPr lang="zh-CN" altLang="en-US"/>
              <a:t>语言</a:t>
            </a:r>
            <a:r>
              <a:rPr lang="en-US" altLang="zh-CN"/>
              <a:t>)</a:t>
            </a:r>
            <a:r>
              <a:rPr lang="zh-CN" altLang="en-US"/>
              <a:t>的情况来说，因为过程可含可变数组且所有数组都分配在活动记录的顶上，所以紧接上述指令之后应是对数组进行存储分配的指令</a:t>
            </a:r>
            <a:r>
              <a:rPr lang="en-US" altLang="zh-CN"/>
              <a:t>(</a:t>
            </a:r>
            <a:r>
              <a:rPr lang="zh-CN" altLang="en-US"/>
              <a:t>如果含有局部数组</a:t>
            </a:r>
            <a:r>
              <a:rPr lang="en-US" altLang="zh-CN"/>
              <a:t>)</a:t>
            </a:r>
            <a:r>
              <a:rPr lang="zh-CN" altLang="en-US"/>
              <a:t>，这些指令是在翻译数组说明时产生的。对每个数组说明，相应的目标指令组将做以下几件工作：</a:t>
            </a:r>
          </a:p>
          <a:p>
            <a:pPr algn="just" eaLnBrk="1" hangingPunct="1">
              <a:lnSpc>
                <a:spcPct val="130000"/>
              </a:lnSpc>
            </a:pPr>
            <a:r>
              <a:rPr lang="zh-CN" altLang="en-US"/>
              <a:t>　　</a:t>
            </a:r>
            <a:r>
              <a:rPr lang="en-US" altLang="zh-CN"/>
              <a:t>(1) </a:t>
            </a:r>
            <a:r>
              <a:rPr lang="zh-CN" altLang="en-US"/>
              <a:t>计算各维的上、下限；</a:t>
            </a:r>
          </a:p>
          <a:p>
            <a:pPr algn="just" eaLnBrk="1" hangingPunct="1">
              <a:lnSpc>
                <a:spcPct val="130000"/>
              </a:lnSpc>
            </a:pPr>
            <a:r>
              <a:rPr lang="zh-CN" altLang="en-US"/>
              <a:t>　　</a:t>
            </a:r>
            <a:r>
              <a:rPr lang="en-US" altLang="zh-CN"/>
              <a:t>(2) </a:t>
            </a:r>
            <a:r>
              <a:rPr lang="zh-CN" altLang="en-US"/>
              <a:t>调用数组空间分配子程序，其参数是各维的上、下限和内情向量单元首地址。</a:t>
            </a:r>
          </a:p>
          <a:p>
            <a:pPr algn="just" eaLnBrk="1" hangingPunct="1">
              <a:lnSpc>
                <a:spcPct val="130000"/>
              </a:lnSpc>
            </a:pPr>
            <a:r>
              <a:rPr lang="zh-CN" altLang="en-US"/>
              <a:t>　　数组空间分配子程序计算并填好内情向量的所有信息，然后在</a:t>
            </a:r>
            <a:r>
              <a:rPr lang="en-US" altLang="zh-CN"/>
              <a:t>TOP</a:t>
            </a:r>
            <a:r>
              <a:rPr lang="zh-CN" altLang="en-US"/>
              <a:t>所指的位置之上留出数组所需的空间，并将</a:t>
            </a:r>
            <a:r>
              <a:rPr lang="en-US" altLang="zh-CN"/>
              <a:t>TOP</a:t>
            </a:r>
            <a:r>
              <a:rPr lang="zh-CN" altLang="en-US"/>
              <a:t>调整为指向数组区的顶端。 进入过程</a:t>
            </a:r>
            <a:r>
              <a:rPr lang="en-US" altLang="zh-CN"/>
              <a:t>P</a:t>
            </a:r>
            <a:r>
              <a:rPr lang="zh-CN" altLang="en-US"/>
              <a:t>后所做的工作如图</a:t>
            </a:r>
            <a:r>
              <a:rPr lang="en-US" altLang="zh-CN"/>
              <a:t>6–6</a:t>
            </a:r>
            <a:r>
              <a:rPr lang="zh-CN" altLang="en-US"/>
              <a:t>所示。</a:t>
            </a:r>
          </a:p>
        </p:txBody>
      </p:sp>
    </p:spTree>
  </p:cSld>
  <p:clrMapOvr>
    <a:masterClrMapping/>
  </p:clrMapOvr>
  <p:transition>
    <p:random/>
  </p:transition>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a:extLst>
              <a:ext uri="{FF2B5EF4-FFF2-40B4-BE49-F238E27FC236}">
                <a16:creationId xmlns:a16="http://schemas.microsoft.com/office/drawing/2014/main" id="{A6A3E73B-5C28-F9BE-80BE-B4BB67D905C4}"/>
              </a:ext>
            </a:extLst>
          </p:cNvPr>
          <p:cNvSpPr txBox="1">
            <a:spLocks noChangeArrowheads="1"/>
          </p:cNvSpPr>
          <p:nvPr/>
        </p:nvSpPr>
        <p:spPr bwMode="auto">
          <a:xfrm>
            <a:off x="1866900" y="5943600"/>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6–6  </a:t>
            </a:r>
            <a:r>
              <a:rPr lang="zh-CN" altLang="en-US">
                <a:latin typeface="宋体" panose="02010600030101010101" pitchFamily="2" charset="-122"/>
              </a:rPr>
              <a:t>进入过程</a:t>
            </a:r>
            <a:r>
              <a:rPr lang="en-US" altLang="zh-CN"/>
              <a:t>P</a:t>
            </a:r>
            <a:r>
              <a:rPr lang="zh-CN" altLang="en-US">
                <a:latin typeface="宋体" panose="02010600030101010101" pitchFamily="2" charset="-122"/>
              </a:rPr>
              <a:t>后所做的工作示意</a:t>
            </a:r>
            <a:r>
              <a:rPr lang="zh-CN" altLang="en-US"/>
              <a:t> </a:t>
            </a:r>
          </a:p>
        </p:txBody>
      </p:sp>
      <p:pic>
        <p:nvPicPr>
          <p:cNvPr id="28675" name="Picture 5" descr="6-6">
            <a:extLst>
              <a:ext uri="{FF2B5EF4-FFF2-40B4-BE49-F238E27FC236}">
                <a16:creationId xmlns:a16="http://schemas.microsoft.com/office/drawing/2014/main" id="{36B53201-7CF6-B8BF-64B2-6847E354A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50" y="914400"/>
            <a:ext cx="7377113"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a:extLst>
              <a:ext uri="{FF2B5EF4-FFF2-40B4-BE49-F238E27FC236}">
                <a16:creationId xmlns:a16="http://schemas.microsoft.com/office/drawing/2014/main" id="{10DDDBE4-F20B-E5A2-B439-B5C02485C4E0}"/>
              </a:ext>
            </a:extLst>
          </p:cNvPr>
          <p:cNvSpPr txBox="1">
            <a:spLocks noChangeArrowheads="1"/>
          </p:cNvSpPr>
          <p:nvPr/>
        </p:nvSpPr>
        <p:spPr bwMode="auto">
          <a:xfrm>
            <a:off x="174625" y="333375"/>
            <a:ext cx="87376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．过程返回</a:t>
            </a:r>
          </a:p>
          <a:p>
            <a:pPr algn="just" eaLnBrk="1" hangingPunct="1">
              <a:lnSpc>
                <a:spcPct val="140000"/>
              </a:lnSpc>
            </a:pPr>
            <a:r>
              <a:rPr lang="zh-CN" altLang="en-US"/>
              <a:t>　　</a:t>
            </a:r>
            <a:r>
              <a:rPr lang="en-US" altLang="zh-CN"/>
              <a:t>C</a:t>
            </a:r>
            <a:r>
              <a:rPr lang="zh-CN" altLang="en-US"/>
              <a:t>语言以及其它一些相似的语言含有</a:t>
            </a:r>
            <a:r>
              <a:rPr lang="en-US" altLang="zh-CN"/>
              <a:t>return(E)</a:t>
            </a:r>
            <a:r>
              <a:rPr lang="zh-CN" altLang="en-US"/>
              <a:t>形式的返回语句，其中</a:t>
            </a:r>
            <a:r>
              <a:rPr lang="en-US" altLang="zh-CN"/>
              <a:t>E</a:t>
            </a:r>
            <a:r>
              <a:rPr lang="zh-CN" altLang="en-US"/>
              <a:t>为表达式。假定</a:t>
            </a:r>
            <a:r>
              <a:rPr lang="en-US" altLang="zh-CN"/>
              <a:t>E</a:t>
            </a:r>
            <a:r>
              <a:rPr lang="zh-CN" altLang="en-US"/>
              <a:t>值已计算出来并存放在某临时单元</a:t>
            </a:r>
            <a:r>
              <a:rPr lang="en-US" altLang="zh-CN"/>
              <a:t>T</a:t>
            </a:r>
            <a:r>
              <a:rPr lang="zh-CN" altLang="en-US"/>
              <a:t>中，则此时即可将</a:t>
            </a:r>
            <a:r>
              <a:rPr lang="en-US" altLang="zh-CN"/>
              <a:t>T</a:t>
            </a:r>
            <a:r>
              <a:rPr lang="zh-CN" altLang="en-US"/>
              <a:t>值传送到某个特定的寄存器中</a:t>
            </a:r>
            <a:r>
              <a:rPr lang="en-US" altLang="zh-CN"/>
              <a:t>(</a:t>
            </a:r>
            <a:r>
              <a:rPr lang="zh-CN" altLang="en-US"/>
              <a:t>调用过程将从这个特定的寄存器中获得被调用过程</a:t>
            </a:r>
            <a:r>
              <a:rPr lang="en-US" altLang="zh-CN"/>
              <a:t>P</a:t>
            </a:r>
            <a:r>
              <a:rPr lang="zh-CN" altLang="en-US"/>
              <a:t>的结果</a:t>
            </a:r>
            <a:r>
              <a:rPr lang="en-US" altLang="zh-CN"/>
              <a:t>)</a:t>
            </a:r>
            <a:r>
              <a:rPr lang="zh-CN" altLang="en-US"/>
              <a:t>。剩下的工作就是恢复</a:t>
            </a:r>
            <a:r>
              <a:rPr lang="en-US" altLang="zh-CN"/>
              <a:t>SP</a:t>
            </a:r>
            <a:r>
              <a:rPr lang="zh-CN" altLang="en-US"/>
              <a:t>和</a:t>
            </a:r>
            <a:r>
              <a:rPr lang="en-US" altLang="zh-CN"/>
              <a:t>TOP</a:t>
            </a:r>
            <a:r>
              <a:rPr lang="zh-CN" altLang="en-US"/>
              <a:t>为进入过程</a:t>
            </a:r>
            <a:r>
              <a:rPr lang="en-US" altLang="zh-CN"/>
              <a:t>P</a:t>
            </a:r>
            <a:r>
              <a:rPr lang="zh-CN" altLang="en-US"/>
              <a:t>之前的原值</a:t>
            </a:r>
            <a:r>
              <a:rPr lang="en-US" altLang="zh-CN"/>
              <a:t>(</a:t>
            </a:r>
            <a:r>
              <a:rPr lang="zh-CN" altLang="en-US"/>
              <a:t>即指向调用过程的活动记录及工作空间</a:t>
            </a:r>
            <a:r>
              <a:rPr lang="en-US" altLang="zh-CN"/>
              <a:t>)</a:t>
            </a:r>
            <a:r>
              <a:rPr lang="zh-CN" altLang="en-US"/>
              <a:t>，并按返回地址实行无条件转移，即执行下述指令序列：</a:t>
            </a:r>
          </a:p>
          <a:p>
            <a:pPr eaLnBrk="1" hangingPunct="1">
              <a:lnSpc>
                <a:spcPct val="120000"/>
              </a:lnSpc>
            </a:pPr>
            <a:r>
              <a:rPr lang="zh-CN" altLang="en-US"/>
              <a:t>           </a:t>
            </a:r>
            <a:r>
              <a:rPr lang="en-US" altLang="zh-CN"/>
              <a:t>TOP=SP–1          	//</a:t>
            </a:r>
            <a:r>
              <a:rPr lang="zh-CN" altLang="en-US"/>
              <a:t>恢复调用过程的</a:t>
            </a:r>
            <a:r>
              <a:rPr lang="en-US" altLang="zh-CN"/>
              <a:t>TOP</a:t>
            </a:r>
            <a:r>
              <a:rPr lang="zh-CN" altLang="en-US"/>
              <a:t>值</a:t>
            </a:r>
          </a:p>
          <a:p>
            <a:pPr eaLnBrk="1" hangingPunct="1">
              <a:lnSpc>
                <a:spcPct val="120000"/>
              </a:lnSpc>
            </a:pPr>
            <a:r>
              <a:rPr lang="zh-CN" altLang="en-US"/>
              <a:t>           </a:t>
            </a:r>
            <a:r>
              <a:rPr lang="en-US" altLang="zh-CN"/>
              <a:t>SP=0[SP]            	//</a:t>
            </a:r>
            <a:r>
              <a:rPr lang="zh-CN" altLang="en-US"/>
              <a:t>恢复调用过程的</a:t>
            </a:r>
            <a:r>
              <a:rPr lang="en-US" altLang="zh-CN"/>
              <a:t>SP</a:t>
            </a:r>
            <a:r>
              <a:rPr lang="zh-CN" altLang="en-US"/>
              <a:t>值</a:t>
            </a:r>
          </a:p>
          <a:p>
            <a:pPr eaLnBrk="1" hangingPunct="1">
              <a:lnSpc>
                <a:spcPct val="120000"/>
              </a:lnSpc>
            </a:pPr>
            <a:r>
              <a:rPr lang="zh-CN" altLang="en-US"/>
              <a:t>           </a:t>
            </a:r>
            <a:r>
              <a:rPr lang="en-US" altLang="zh-CN"/>
              <a:t>X=2[TOP]           	//</a:t>
            </a:r>
            <a:r>
              <a:rPr lang="zh-CN" altLang="en-US"/>
              <a:t>将返回地址送</a:t>
            </a:r>
            <a:r>
              <a:rPr lang="en-US" altLang="zh-CN"/>
              <a:t>X</a:t>
            </a:r>
          </a:p>
          <a:p>
            <a:pPr eaLnBrk="1" hangingPunct="1">
              <a:lnSpc>
                <a:spcPct val="120000"/>
              </a:lnSpc>
            </a:pPr>
            <a:r>
              <a:rPr lang="en-US" altLang="zh-CN"/>
              <a:t>           UJ 0[X]           //</a:t>
            </a:r>
            <a:r>
              <a:rPr lang="zh-CN" altLang="en-US"/>
              <a:t>无条件转移，即按</a:t>
            </a:r>
            <a:r>
              <a:rPr lang="en-US" altLang="zh-CN"/>
              <a:t>X</a:t>
            </a:r>
            <a:r>
              <a:rPr lang="zh-CN" altLang="en-US"/>
              <a:t>的地址返回到调用过程</a:t>
            </a:r>
          </a:p>
        </p:txBody>
      </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a:extLst>
              <a:ext uri="{FF2B5EF4-FFF2-40B4-BE49-F238E27FC236}">
                <a16:creationId xmlns:a16="http://schemas.microsoft.com/office/drawing/2014/main" id="{51ECDD7E-DF7B-81A0-34CD-68641F1441D8}"/>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5  </a:t>
            </a:r>
            <a:r>
              <a:rPr lang="zh-CN" altLang="en-US" sz="2800" b="1" u="none">
                <a:latin typeface="黑体" pitchFamily="49" charset="-122"/>
                <a:ea typeface="黑体" pitchFamily="49" charset="-122"/>
              </a:rPr>
              <a:t>词法分析器的自动生成</a:t>
            </a:r>
          </a:p>
        </p:txBody>
      </p:sp>
      <p:sp>
        <p:nvSpPr>
          <p:cNvPr id="61443" name="Text Box 4">
            <a:extLst>
              <a:ext uri="{FF2B5EF4-FFF2-40B4-BE49-F238E27FC236}">
                <a16:creationId xmlns:a16="http://schemas.microsoft.com/office/drawing/2014/main" id="{A60E988F-7AF6-A962-DE0F-1B9D00A358F1}"/>
              </a:ext>
            </a:extLst>
          </p:cNvPr>
          <p:cNvSpPr txBox="1">
            <a:spLocks noChangeArrowheads="1"/>
          </p:cNvSpPr>
          <p:nvPr/>
        </p:nvSpPr>
        <p:spPr bwMode="auto">
          <a:xfrm>
            <a:off x="304800" y="1905000"/>
            <a:ext cx="579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u="none"/>
              <a:t>1.</a:t>
            </a:r>
            <a:r>
              <a:rPr lang="zh-CN" altLang="en-US" sz="2800" b="1" u="none"/>
              <a:t>此法分析程序的自动生成原理</a:t>
            </a:r>
          </a:p>
        </p:txBody>
      </p:sp>
      <p:pic>
        <p:nvPicPr>
          <p:cNvPr id="61444" name="Picture 7" descr="2-31 拷贝">
            <a:extLst>
              <a:ext uri="{FF2B5EF4-FFF2-40B4-BE49-F238E27FC236}">
                <a16:creationId xmlns:a16="http://schemas.microsoft.com/office/drawing/2014/main" id="{60B9AD42-119D-2C06-C8DC-ED08483AD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76600"/>
            <a:ext cx="8458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a:extLst>
              <a:ext uri="{FF2B5EF4-FFF2-40B4-BE49-F238E27FC236}">
                <a16:creationId xmlns:a16="http://schemas.microsoft.com/office/drawing/2014/main" id="{527C7AE3-9505-76D5-4FEC-381FCCD0412A}"/>
              </a:ext>
            </a:extLst>
          </p:cNvPr>
          <p:cNvSpPr txBox="1">
            <a:spLocks noChangeArrowheads="1"/>
          </p:cNvSpPr>
          <p:nvPr/>
        </p:nvSpPr>
        <p:spPr bwMode="auto">
          <a:xfrm>
            <a:off x="250825" y="620713"/>
            <a:ext cx="864235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一个过程也可通过它的</a:t>
            </a:r>
            <a:r>
              <a:rPr lang="en-US" altLang="zh-CN"/>
              <a:t>end</a:t>
            </a:r>
            <a:r>
              <a:rPr lang="zh-CN" altLang="en-US"/>
              <a:t>语句</a:t>
            </a:r>
            <a:r>
              <a:rPr lang="en-US" altLang="zh-CN"/>
              <a:t>(</a:t>
            </a:r>
            <a:r>
              <a:rPr lang="zh-CN" altLang="en-US"/>
              <a:t>对</a:t>
            </a:r>
            <a:r>
              <a:rPr lang="en-US" altLang="zh-CN"/>
              <a:t>C</a:t>
            </a:r>
            <a:r>
              <a:rPr lang="zh-CN" altLang="en-US"/>
              <a:t>语言则是该过程</a:t>
            </a:r>
            <a:r>
              <a:rPr lang="en-US" altLang="zh-CN"/>
              <a:t>(</a:t>
            </a:r>
            <a:r>
              <a:rPr lang="zh-CN" altLang="en-US"/>
              <a:t>函数</a:t>
            </a:r>
            <a:r>
              <a:rPr lang="en-US" altLang="zh-CN"/>
              <a:t>)</a:t>
            </a:r>
            <a:r>
              <a:rPr lang="zh-CN" altLang="en-US"/>
              <a:t>体结束时的“</a:t>
            </a:r>
            <a:r>
              <a:rPr lang="en-US" altLang="zh-CN"/>
              <a:t>}”)</a:t>
            </a:r>
            <a:r>
              <a:rPr lang="zh-CN" altLang="en-US"/>
              <a:t>自动返回。如果此过程是一个函数过程，则按上述办法传递结果值，否则仅直接执行上述返回指令序列。过程</a:t>
            </a:r>
            <a:r>
              <a:rPr lang="en-US" altLang="zh-CN"/>
              <a:t>P</a:t>
            </a:r>
            <a:r>
              <a:rPr lang="zh-CN" altLang="en-US"/>
              <a:t>的返回示意如图</a:t>
            </a:r>
            <a:r>
              <a:rPr lang="en-US" altLang="zh-CN"/>
              <a:t>6–7</a:t>
            </a:r>
            <a:r>
              <a:rPr lang="zh-CN" altLang="en-US"/>
              <a:t>所示。</a:t>
            </a:r>
          </a:p>
        </p:txBody>
      </p:sp>
    </p:spTree>
  </p:cSld>
  <p:clrMapOvr>
    <a:masterClrMapping/>
  </p:clrMapOvr>
  <p:transition>
    <p:random/>
  </p:transition>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a:extLst>
              <a:ext uri="{FF2B5EF4-FFF2-40B4-BE49-F238E27FC236}">
                <a16:creationId xmlns:a16="http://schemas.microsoft.com/office/drawing/2014/main" id="{2795CE69-2614-4895-738D-0B567A17DF1D}"/>
              </a:ext>
            </a:extLst>
          </p:cNvPr>
          <p:cNvSpPr txBox="1">
            <a:spLocks noChangeArrowheads="1"/>
          </p:cNvSpPr>
          <p:nvPr/>
        </p:nvSpPr>
        <p:spPr bwMode="auto">
          <a:xfrm>
            <a:off x="2590800" y="58674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6–7  </a:t>
            </a:r>
            <a:r>
              <a:rPr lang="zh-CN" altLang="en-US">
                <a:latin typeface="宋体" panose="02010600030101010101" pitchFamily="2" charset="-122"/>
              </a:rPr>
              <a:t>过程</a:t>
            </a:r>
            <a:r>
              <a:rPr lang="en-US" altLang="zh-CN"/>
              <a:t>P</a:t>
            </a:r>
            <a:r>
              <a:rPr lang="zh-CN" altLang="en-US">
                <a:latin typeface="宋体" panose="02010600030101010101" pitchFamily="2" charset="-122"/>
              </a:rPr>
              <a:t>的返回示意</a:t>
            </a:r>
            <a:r>
              <a:rPr lang="zh-CN" altLang="en-US"/>
              <a:t> </a:t>
            </a:r>
          </a:p>
        </p:txBody>
      </p:sp>
      <p:pic>
        <p:nvPicPr>
          <p:cNvPr id="31747" name="Picture 5" descr="6-7">
            <a:extLst>
              <a:ext uri="{FF2B5EF4-FFF2-40B4-BE49-F238E27FC236}">
                <a16:creationId xmlns:a16="http://schemas.microsoft.com/office/drawing/2014/main" id="{A8CBA878-2F5C-7B41-6366-AFDB48D43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14400"/>
            <a:ext cx="6923088"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AutoShape 6">
            <a:hlinkClick r:id="" action="ppaction://hlinkshowjump?jump=firstslide" highlightClick="1"/>
            <a:extLst>
              <a:ext uri="{FF2B5EF4-FFF2-40B4-BE49-F238E27FC236}">
                <a16:creationId xmlns:a16="http://schemas.microsoft.com/office/drawing/2014/main" id="{58D213C9-8E89-8237-6697-D5B1135BB040}"/>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a:extLst>
              <a:ext uri="{FF2B5EF4-FFF2-40B4-BE49-F238E27FC236}">
                <a16:creationId xmlns:a16="http://schemas.microsoft.com/office/drawing/2014/main" id="{FB34EC66-E432-5ADC-DD0D-F13122A67A07}"/>
              </a:ext>
            </a:extLst>
          </p:cNvPr>
          <p:cNvSpPr txBox="1">
            <a:spLocks noChangeArrowheads="1"/>
          </p:cNvSpPr>
          <p:nvPr/>
        </p:nvSpPr>
        <p:spPr bwMode="auto">
          <a:xfrm>
            <a:off x="446088" y="768350"/>
            <a:ext cx="8316912"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50000"/>
              </a:spcBef>
            </a:pPr>
            <a:r>
              <a:rPr lang="en-US" altLang="zh-CN" sz="3200" b="1">
                <a:ea typeface="方正宋黑简体" pitchFamily="65" charset="-122"/>
              </a:rPr>
              <a:t>6.3  </a:t>
            </a:r>
            <a:r>
              <a:rPr lang="zh-CN" altLang="en-US" sz="3200" b="1">
                <a:ea typeface="方正宋黑简体" pitchFamily="65" charset="-122"/>
              </a:rPr>
              <a:t>嵌套过程语言的栈式实现</a:t>
            </a:r>
          </a:p>
          <a:p>
            <a:pPr algn="just" eaLnBrk="1" hangingPunct="1">
              <a:lnSpc>
                <a:spcPct val="140000"/>
              </a:lnSpc>
              <a:spcBef>
                <a:spcPct val="50000"/>
              </a:spcBef>
            </a:pPr>
            <a:r>
              <a:rPr lang="en-US" altLang="zh-CN" b="1">
                <a:ea typeface="方正小标宋简体" charset="-122"/>
              </a:rPr>
              <a:t>6.3.1  </a:t>
            </a:r>
            <a:r>
              <a:rPr lang="zh-CN" altLang="en-US" b="1">
                <a:ea typeface="方正小标宋简体" charset="-122"/>
              </a:rPr>
              <a:t>嵌套层次显示</a:t>
            </a:r>
            <a:r>
              <a:rPr lang="en-US" altLang="zh-CN" b="1">
                <a:ea typeface="方正小标宋简体" charset="-122"/>
              </a:rPr>
              <a:t>(DISPLAY)</a:t>
            </a:r>
            <a:r>
              <a:rPr lang="zh-CN" altLang="en-US" b="1">
                <a:ea typeface="方正小标宋简体" charset="-122"/>
              </a:rPr>
              <a:t>表和活动记录</a:t>
            </a:r>
          </a:p>
          <a:p>
            <a:pPr algn="just" eaLnBrk="1" hangingPunct="1">
              <a:lnSpc>
                <a:spcPct val="140000"/>
              </a:lnSpc>
              <a:spcBef>
                <a:spcPct val="50000"/>
              </a:spcBef>
            </a:pPr>
            <a:r>
              <a:rPr lang="zh-CN" altLang="en-US"/>
              <a:t>　　在讨论中，常常要用到过程定义的“嵌套层次”</a:t>
            </a:r>
            <a:r>
              <a:rPr lang="en-US" altLang="zh-CN"/>
              <a:t>(</a:t>
            </a:r>
            <a:r>
              <a:rPr lang="zh-CN" altLang="en-US"/>
              <a:t>简称层数</a:t>
            </a:r>
            <a:r>
              <a:rPr lang="en-US" altLang="zh-CN"/>
              <a:t>)</a:t>
            </a:r>
            <a:r>
              <a:rPr lang="zh-CN" altLang="en-US"/>
              <a:t>这个概念。我们始终假定主程序的层数为</a:t>
            </a:r>
            <a:r>
              <a:rPr lang="en-US" altLang="zh-CN"/>
              <a:t>0</a:t>
            </a:r>
            <a:r>
              <a:rPr lang="zh-CN" altLang="en-US"/>
              <a:t>，因此主程序称为第</a:t>
            </a:r>
            <a:r>
              <a:rPr lang="en-US" altLang="zh-CN"/>
              <a:t>0</a:t>
            </a:r>
            <a:r>
              <a:rPr lang="zh-CN" altLang="en-US"/>
              <a:t>层过程。如果过程</a:t>
            </a:r>
            <a:r>
              <a:rPr lang="en-US" altLang="zh-CN"/>
              <a:t>Q</a:t>
            </a:r>
            <a:r>
              <a:rPr lang="zh-CN" altLang="en-US"/>
              <a:t>是在层数为</a:t>
            </a:r>
            <a:r>
              <a:rPr lang="en-US" altLang="zh-CN"/>
              <a:t>i</a:t>
            </a:r>
            <a:r>
              <a:rPr lang="zh-CN" altLang="en-US"/>
              <a:t>的过程</a:t>
            </a:r>
            <a:r>
              <a:rPr lang="en-US" altLang="zh-CN"/>
              <a:t>P</a:t>
            </a:r>
            <a:r>
              <a:rPr lang="zh-CN" altLang="en-US"/>
              <a:t>内定义的，并且</a:t>
            </a:r>
            <a:r>
              <a:rPr lang="en-US" altLang="zh-CN"/>
              <a:t>P</a:t>
            </a:r>
            <a:r>
              <a:rPr lang="zh-CN" altLang="en-US"/>
              <a:t>是包围</a:t>
            </a:r>
            <a:r>
              <a:rPr lang="en-US" altLang="zh-CN"/>
              <a:t>Q</a:t>
            </a:r>
            <a:r>
              <a:rPr lang="zh-CN" altLang="en-US"/>
              <a:t>的最小过程，则</a:t>
            </a:r>
            <a:r>
              <a:rPr lang="en-US" altLang="zh-CN"/>
              <a:t>Q</a:t>
            </a:r>
            <a:r>
              <a:rPr lang="zh-CN" altLang="en-US"/>
              <a:t>的层数就为</a:t>
            </a:r>
            <a:r>
              <a:rPr lang="en-US" altLang="zh-CN"/>
              <a:t>i+1</a:t>
            </a:r>
            <a:r>
              <a:rPr lang="zh-CN" altLang="en-US"/>
              <a:t>。当编译程序处理过程说明时，过程的层数将作为过程名的一个重要属性登记在符号表中。</a:t>
            </a:r>
          </a:p>
        </p:txBody>
      </p:sp>
    </p:spTree>
  </p:cSld>
  <p:clrMapOvr>
    <a:masterClrMapping/>
  </p:clrMapOvr>
  <p:transition>
    <p:random/>
  </p:transition>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a:extLst>
              <a:ext uri="{FF2B5EF4-FFF2-40B4-BE49-F238E27FC236}">
                <a16:creationId xmlns:a16="http://schemas.microsoft.com/office/drawing/2014/main" id="{A0D4FED4-0E07-9D73-060D-232E3338FF59}"/>
              </a:ext>
            </a:extLst>
          </p:cNvPr>
          <p:cNvSpPr txBox="1">
            <a:spLocks noChangeArrowheads="1"/>
          </p:cNvSpPr>
          <p:nvPr/>
        </p:nvSpPr>
        <p:spPr bwMode="auto">
          <a:xfrm>
            <a:off x="533400" y="762000"/>
            <a:ext cx="800100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一种常用的跟踪每个外层过程最新活动记录位置的有效办法是，每进入一个过程后，在建立它的活动记录区的同时建立一张嵌套层次</a:t>
            </a:r>
            <a:r>
              <a:rPr lang="en-US" altLang="zh-CN"/>
              <a:t>DISPLAY</a:t>
            </a:r>
            <a:r>
              <a:rPr lang="zh-CN" altLang="en-US"/>
              <a:t>表。假定现在进入的过程层数为</a:t>
            </a:r>
            <a:r>
              <a:rPr lang="en-US" altLang="zh-CN"/>
              <a:t>i</a:t>
            </a:r>
            <a:r>
              <a:rPr lang="zh-CN" altLang="en-US"/>
              <a:t>，则它的</a:t>
            </a:r>
            <a:r>
              <a:rPr lang="en-US" altLang="zh-CN"/>
              <a:t>DISPLAY</a:t>
            </a:r>
            <a:r>
              <a:rPr lang="zh-CN" altLang="en-US"/>
              <a:t>表含有</a:t>
            </a:r>
            <a:r>
              <a:rPr lang="en-US" altLang="zh-CN"/>
              <a:t>i+1</a:t>
            </a:r>
            <a:r>
              <a:rPr lang="zh-CN" altLang="en-US"/>
              <a:t>个单元。此表本身是一个小栈，自顶而下每个单元依次存放着现行层、直接外层</a:t>
            </a:r>
            <a:r>
              <a:rPr lang="en-US" altLang="zh-CN"/>
              <a:t>……</a:t>
            </a:r>
            <a:r>
              <a:rPr lang="zh-CN" altLang="en-US"/>
              <a:t>直至最外层</a:t>
            </a:r>
            <a:r>
              <a:rPr lang="en-US" altLang="zh-CN"/>
              <a:t>(</a:t>
            </a:r>
            <a:r>
              <a:rPr lang="zh-CN" altLang="en-US"/>
              <a:t>第</a:t>
            </a:r>
            <a:r>
              <a:rPr lang="en-US" altLang="zh-CN"/>
              <a:t>0</a:t>
            </a:r>
            <a:r>
              <a:rPr lang="zh-CN" altLang="en-US"/>
              <a:t>层，即主程序层</a:t>
            </a:r>
            <a:r>
              <a:rPr lang="en-US" altLang="zh-CN"/>
              <a:t>)</a:t>
            </a:r>
            <a:r>
              <a:rPr lang="zh-CN" altLang="en-US"/>
              <a:t>的每一层的最新活动记录的起始地址。例如，令过程</a:t>
            </a:r>
            <a:r>
              <a:rPr lang="en-US" altLang="zh-CN"/>
              <a:t>R</a:t>
            </a:r>
            <a:r>
              <a:rPr lang="zh-CN" altLang="en-US"/>
              <a:t>的外层为</a:t>
            </a:r>
            <a:r>
              <a:rPr lang="en-US" altLang="zh-CN"/>
              <a:t>Q</a:t>
            </a:r>
            <a:r>
              <a:rPr lang="zh-CN" altLang="en-US"/>
              <a:t>，</a:t>
            </a:r>
            <a:r>
              <a:rPr lang="en-US" altLang="zh-CN"/>
              <a:t>Q</a:t>
            </a:r>
            <a:r>
              <a:rPr lang="zh-CN" altLang="en-US"/>
              <a:t>的外层为主程序</a:t>
            </a:r>
            <a:r>
              <a:rPr lang="en-US" altLang="zh-CN"/>
              <a:t>P</a:t>
            </a:r>
            <a:r>
              <a:rPr lang="zh-CN" altLang="en-US"/>
              <a:t>，则过程</a:t>
            </a:r>
            <a:r>
              <a:rPr lang="en-US" altLang="zh-CN"/>
              <a:t>R</a:t>
            </a:r>
            <a:r>
              <a:rPr lang="zh-CN" altLang="en-US"/>
              <a:t>运行时的</a:t>
            </a:r>
            <a:r>
              <a:rPr lang="en-US" altLang="zh-CN"/>
              <a:t>DISPLAY</a:t>
            </a:r>
            <a:r>
              <a:rPr lang="zh-CN" altLang="en-US"/>
              <a:t>表内容如表</a:t>
            </a:r>
            <a:r>
              <a:rPr lang="en-US" altLang="zh-CN"/>
              <a:t>6.1</a:t>
            </a:r>
            <a:r>
              <a:rPr lang="zh-CN" altLang="en-US"/>
              <a:t>所示。</a:t>
            </a:r>
          </a:p>
        </p:txBody>
      </p:sp>
    </p:spTree>
  </p:cSld>
  <p:clrMapOvr>
    <a:masterClrMapping/>
  </p:clrMapOvr>
  <p:transition>
    <p:random/>
  </p:transition>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a:extLst>
              <a:ext uri="{FF2B5EF4-FFF2-40B4-BE49-F238E27FC236}">
                <a16:creationId xmlns:a16="http://schemas.microsoft.com/office/drawing/2014/main" id="{7C280EEC-E737-C4B0-5604-3E67E15B92FD}"/>
              </a:ext>
            </a:extLst>
          </p:cNvPr>
          <p:cNvGraphicFramePr>
            <a:graphicFrameLocks noChangeAspect="1"/>
          </p:cNvGraphicFramePr>
          <p:nvPr/>
        </p:nvGraphicFramePr>
        <p:xfrm>
          <a:off x="539750" y="1016000"/>
          <a:ext cx="8066088" cy="2717800"/>
        </p:xfrm>
        <a:graphic>
          <a:graphicData uri="http://schemas.openxmlformats.org/presentationml/2006/ole">
            <mc:AlternateContent xmlns:mc="http://schemas.openxmlformats.org/markup-compatibility/2006">
              <mc:Choice xmlns:v="urn:schemas-microsoft-com:vml" Requires="v">
                <p:oleObj name="文档" r:id="rId2" imgW="5407200" imgH="1054080" progId="Word.Document.8">
                  <p:embed/>
                </p:oleObj>
              </mc:Choice>
              <mc:Fallback>
                <p:oleObj name="文档" r:id="rId2" imgW="5407200" imgH="1054080" progId="Word.Document.8">
                  <p:embed/>
                  <p:pic>
                    <p:nvPicPr>
                      <p:cNvPr id="4098" name="Object 4">
                        <a:extLst>
                          <a:ext uri="{FF2B5EF4-FFF2-40B4-BE49-F238E27FC236}">
                            <a16:creationId xmlns:a16="http://schemas.microsoft.com/office/drawing/2014/main" id="{7C280EEC-E737-C4B0-5604-3E67E15B9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284" r="19847"/>
                      <a:stretch>
                        <a:fillRect/>
                      </a:stretch>
                    </p:blipFill>
                    <p:spPr bwMode="auto">
                      <a:xfrm>
                        <a:off x="539750" y="1016000"/>
                        <a:ext cx="8066088" cy="271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a:extLst>
              <a:ext uri="{FF2B5EF4-FFF2-40B4-BE49-F238E27FC236}">
                <a16:creationId xmlns:a16="http://schemas.microsoft.com/office/drawing/2014/main" id="{76DBC6D6-C17A-D1F1-86D8-3255CEDE798D}"/>
              </a:ext>
            </a:extLst>
          </p:cNvPr>
          <p:cNvSpPr txBox="1">
            <a:spLocks noChangeArrowheads="1"/>
          </p:cNvSpPr>
          <p:nvPr/>
        </p:nvSpPr>
        <p:spPr bwMode="auto">
          <a:xfrm>
            <a:off x="369888" y="1296988"/>
            <a:ext cx="8469312"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由于过程定义是嵌套的，因而一个过程可以引用包围它的任一外层过程所定义的变量或数组。也就是说，运行时，一个过程</a:t>
            </a:r>
            <a:r>
              <a:rPr lang="en-US" altLang="zh-CN"/>
              <a:t>Q</a:t>
            </a:r>
            <a:r>
              <a:rPr lang="zh-CN" altLang="en-US"/>
              <a:t>可能引起它的任一外层过程</a:t>
            </a:r>
            <a:r>
              <a:rPr lang="en-US" altLang="zh-CN"/>
              <a:t>P</a:t>
            </a:r>
            <a:r>
              <a:rPr lang="zh-CN" altLang="en-US"/>
              <a:t>的最新活动记录中的某些数据。因此，过程</a:t>
            </a:r>
            <a:r>
              <a:rPr lang="en-US" altLang="zh-CN"/>
              <a:t>Q</a:t>
            </a:r>
            <a:r>
              <a:rPr lang="zh-CN" altLang="en-US"/>
              <a:t>运行时必须知道它的所有外层的最新活动记录的起始地址。由于允许递归和可变数组的存在，过程的活动记录位置（即使是相对位置）也往往是变迁的，因而必须设法跟踪每个外层过程的最新活动记录的位置（起始地址）。例如，下面的</a:t>
            </a:r>
            <a:r>
              <a:rPr lang="en-US" altLang="zh-CN"/>
              <a:t>PASCAL</a:t>
            </a:r>
            <a:r>
              <a:rPr lang="zh-CN" altLang="en-US"/>
              <a:t>程序其活动记录在栈中的示意如图</a:t>
            </a:r>
            <a:r>
              <a:rPr lang="en-US" altLang="zh-CN"/>
              <a:t>6-8</a:t>
            </a:r>
            <a:r>
              <a:rPr lang="zh-CN" altLang="en-US"/>
              <a:t>所示（调用顺序为：</a:t>
            </a:r>
            <a:r>
              <a:rPr lang="en-US" altLang="zh-CN"/>
              <a:t>env→a→b→c→b→c</a:t>
            </a:r>
            <a:r>
              <a:rPr lang="zh-CN" altLang="en-US"/>
              <a:t>）。</a:t>
            </a:r>
          </a:p>
        </p:txBody>
      </p:sp>
    </p:spTree>
  </p:cSld>
  <p:clrMapOvr>
    <a:masterClrMapping/>
  </p:clrMapOvr>
  <p:transition>
    <p:random/>
  </p:transition>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E4D2385-4DD3-F840-CD5F-8B149229AD17}"/>
              </a:ext>
            </a:extLst>
          </p:cNvPr>
          <p:cNvSpPr>
            <a:spLocks noGrp="1" noChangeArrowheads="1"/>
          </p:cNvSpPr>
          <p:nvPr>
            <p:ph type="title"/>
          </p:nvPr>
        </p:nvSpPr>
        <p:spPr/>
        <p:txBody>
          <a:bodyPr/>
          <a:lstStyle/>
          <a:p>
            <a:pPr eaLnBrk="1" hangingPunct="1"/>
            <a:endParaRPr lang="zh-CN" altLang="zh-CN"/>
          </a:p>
        </p:txBody>
      </p:sp>
      <p:sp>
        <p:nvSpPr>
          <p:cNvPr id="1103875" name="Rectangle 3">
            <a:extLst>
              <a:ext uri="{FF2B5EF4-FFF2-40B4-BE49-F238E27FC236}">
                <a16:creationId xmlns:a16="http://schemas.microsoft.com/office/drawing/2014/main" id="{11EE0EA0-A0BB-0A4B-0011-AB3AAA61D637}"/>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en-US" altLang="zh-CN" b="0"/>
              <a:t>program env;</a:t>
            </a:r>
          </a:p>
          <a:p>
            <a:pPr eaLnBrk="1" hangingPunct="1">
              <a:buFont typeface="Wingdings" panose="05000000000000000000" pitchFamily="2" charset="2"/>
              <a:buNone/>
              <a:defRPr/>
            </a:pPr>
            <a:r>
              <a:rPr lang="en-US" altLang="zh-CN" b="0"/>
              <a:t>	  procedure a;</a:t>
            </a:r>
          </a:p>
          <a:p>
            <a:pPr eaLnBrk="1" hangingPunct="1">
              <a:buFont typeface="Wingdings" panose="05000000000000000000" pitchFamily="2" charset="2"/>
              <a:buNone/>
              <a:defRPr/>
            </a:pPr>
            <a:r>
              <a:rPr lang="en-US" altLang="zh-CN" b="0"/>
              <a:t>	    var x:integer;</a:t>
            </a:r>
          </a:p>
          <a:p>
            <a:pPr eaLnBrk="1" hangingPunct="1">
              <a:buFont typeface="Wingdings" panose="05000000000000000000" pitchFamily="2" charset="2"/>
              <a:buNone/>
              <a:defRPr/>
            </a:pPr>
            <a:r>
              <a:rPr lang="en-US" altLang="zh-CN" b="0"/>
              <a:t>	    procedure b;</a:t>
            </a:r>
          </a:p>
          <a:p>
            <a:pPr eaLnBrk="1" hangingPunct="1">
              <a:buFont typeface="Wingdings" panose="05000000000000000000" pitchFamily="2" charset="2"/>
              <a:buNone/>
              <a:defRPr/>
            </a:pPr>
            <a:r>
              <a:rPr lang="en-US" altLang="zh-CN" b="0"/>
              <a:t>	      procedure c;</a:t>
            </a:r>
          </a:p>
          <a:p>
            <a:pPr eaLnBrk="1" hangingPunct="1">
              <a:buFont typeface="Wingdings" panose="05000000000000000000" pitchFamily="2" charset="2"/>
              <a:buNone/>
              <a:defRPr/>
            </a:pPr>
            <a:r>
              <a:rPr lang="en-US" altLang="zh-CN" b="0"/>
              <a:t>	        begin x:=x-1; if x&gt;0 then b end; {procedure c}</a:t>
            </a:r>
          </a:p>
          <a:p>
            <a:pPr eaLnBrk="1" hangingPunct="1">
              <a:buFont typeface="Wingdings" panose="05000000000000000000" pitchFamily="2" charset="2"/>
              <a:buNone/>
              <a:defRPr/>
            </a:pPr>
            <a:r>
              <a:rPr lang="en-US" altLang="zh-CN" b="0"/>
              <a:t>	      begin c end; {procedure b}</a:t>
            </a:r>
          </a:p>
          <a:p>
            <a:pPr eaLnBrk="1" hangingPunct="1">
              <a:buFont typeface="Wingdings" panose="05000000000000000000" pitchFamily="2" charset="2"/>
              <a:buNone/>
              <a:defRPr/>
            </a:pPr>
            <a:r>
              <a:rPr lang="en-US" altLang="zh-CN" b="0"/>
              <a:t>	    begin b end; {procedure a}</a:t>
            </a:r>
          </a:p>
          <a:p>
            <a:pPr eaLnBrk="1" hangingPunct="1">
              <a:buFont typeface="Wingdings" panose="05000000000000000000" pitchFamily="2" charset="2"/>
              <a:buNone/>
              <a:defRPr/>
            </a:pPr>
            <a:r>
              <a:rPr lang="en-US" altLang="zh-CN" b="0"/>
              <a:t>	  begin x:=2; a end. {main}</a:t>
            </a:r>
          </a:p>
        </p:txBody>
      </p:sp>
    </p:spTree>
  </p:cSld>
  <p:clrMapOvr>
    <a:masterClrMapping/>
  </p:clrMapOvr>
  <p:transition>
    <p:random/>
  </p:transition>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5012B30-45B1-72A3-5F30-B9C597920E69}"/>
              </a:ext>
            </a:extLst>
          </p:cNvPr>
          <p:cNvSpPr>
            <a:spLocks noGrp="1" noChangeArrowheads="1"/>
          </p:cNvSpPr>
          <p:nvPr>
            <p:ph type="title"/>
          </p:nvPr>
        </p:nvSpPr>
        <p:spPr/>
        <p:txBody>
          <a:bodyPr/>
          <a:lstStyle/>
          <a:p>
            <a:pPr eaLnBrk="1" hangingPunct="1"/>
            <a:endParaRPr lang="zh-CN" altLang="zh-CN"/>
          </a:p>
        </p:txBody>
      </p:sp>
      <p:pic>
        <p:nvPicPr>
          <p:cNvPr id="36867" name="Picture 4" descr="1">
            <a:extLst>
              <a:ext uri="{FF2B5EF4-FFF2-40B4-BE49-F238E27FC236}">
                <a16:creationId xmlns:a16="http://schemas.microsoft.com/office/drawing/2014/main" id="{571C5EC8-4A80-53B8-F6BE-DFE813AFA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275" y="1223963"/>
            <a:ext cx="3449638"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5">
            <a:extLst>
              <a:ext uri="{FF2B5EF4-FFF2-40B4-BE49-F238E27FC236}">
                <a16:creationId xmlns:a16="http://schemas.microsoft.com/office/drawing/2014/main" id="{77806AA9-A7AB-DEA4-3104-1885DBDBE1BC}"/>
              </a:ext>
            </a:extLst>
          </p:cNvPr>
          <p:cNvSpPr>
            <a:spLocks noChangeArrowheads="1"/>
          </p:cNvSpPr>
          <p:nvPr/>
        </p:nvSpPr>
        <p:spPr bwMode="auto">
          <a:xfrm>
            <a:off x="2484438" y="6092825"/>
            <a:ext cx="409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t>图</a:t>
            </a:r>
            <a:r>
              <a:rPr lang="en-US" altLang="zh-CN"/>
              <a:t>6-8  </a:t>
            </a:r>
            <a:r>
              <a:rPr lang="zh-CN" altLang="en-US"/>
              <a:t>活动记录在栈中的示意</a:t>
            </a:r>
          </a:p>
        </p:txBody>
      </p:sp>
    </p:spTree>
  </p:cSld>
  <p:clrMapOvr>
    <a:masterClrMapping/>
  </p:clrMapOvr>
  <p:transition>
    <p:random/>
  </p:transition>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97D2F4F-6F2D-0597-4A39-92709080A512}"/>
              </a:ext>
            </a:extLst>
          </p:cNvPr>
          <p:cNvSpPr>
            <a:spLocks noGrp="1" noChangeArrowheads="1"/>
          </p:cNvSpPr>
          <p:nvPr>
            <p:ph type="title"/>
          </p:nvPr>
        </p:nvSpPr>
        <p:spPr/>
        <p:txBody>
          <a:bodyPr/>
          <a:lstStyle/>
          <a:p>
            <a:pPr eaLnBrk="1" hangingPunct="1"/>
            <a:endParaRPr lang="zh-CN" altLang="zh-CN"/>
          </a:p>
        </p:txBody>
      </p:sp>
      <p:sp>
        <p:nvSpPr>
          <p:cNvPr id="1106947" name="Rectangle 3">
            <a:extLst>
              <a:ext uri="{FF2B5EF4-FFF2-40B4-BE49-F238E27FC236}">
                <a16:creationId xmlns:a16="http://schemas.microsoft.com/office/drawing/2014/main" id="{C448FF83-1739-C65F-3804-B2F30090D2E7}"/>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zh-CN" altLang="en-US" sz="2000"/>
              <a:t>由图</a:t>
            </a:r>
            <a:r>
              <a:rPr lang="en-US" altLang="zh-CN" sz="2000"/>
              <a:t>6-8</a:t>
            </a:r>
            <a:r>
              <a:rPr lang="zh-CN" altLang="en-US" sz="2000"/>
              <a:t>可知，过程</a:t>
            </a:r>
            <a:r>
              <a:rPr lang="en-US" altLang="zh-CN" sz="2000"/>
              <a:t>c</a:t>
            </a:r>
            <a:r>
              <a:rPr lang="zh-CN" altLang="en-US" sz="2000"/>
              <a:t>访问过程</a:t>
            </a:r>
            <a:r>
              <a:rPr lang="en-US" altLang="zh-CN" sz="2000"/>
              <a:t>a</a:t>
            </a:r>
            <a:r>
              <a:rPr lang="zh-CN" altLang="en-US" sz="2000"/>
              <a:t>定义的变量</a:t>
            </a:r>
            <a:r>
              <a:rPr lang="en-US" altLang="zh-CN" sz="2000"/>
              <a:t>x</a:t>
            </a:r>
            <a:r>
              <a:rPr lang="zh-CN" altLang="en-US" sz="2000"/>
              <a:t>时，都要根据每层活动记录所保存的老</a:t>
            </a:r>
            <a:r>
              <a:rPr lang="en-US" altLang="zh-CN" sz="2000"/>
              <a:t>SP</a:t>
            </a:r>
            <a:r>
              <a:rPr lang="zh-CN" altLang="en-US" sz="2000"/>
              <a:t>值逐层返回（见图</a:t>
            </a:r>
            <a:r>
              <a:rPr lang="en-US" altLang="zh-CN" sz="2000"/>
              <a:t>6-8</a:t>
            </a:r>
            <a:r>
              <a:rPr lang="zh-CN" altLang="en-US" sz="2000"/>
              <a:t>箭头所示）方可找到。这种做法过于麻烦，能否采取一种更为简单有效的方法呢？一种常用的跟踪每个外层过程最新活动记录位置的有效办法是，每进入一个过程后，在建立它的活动记录区的同时建立一张嵌套层次</a:t>
            </a:r>
            <a:r>
              <a:rPr lang="en-US" altLang="zh-CN" sz="2000"/>
              <a:t>DISPLAY</a:t>
            </a:r>
            <a:r>
              <a:rPr lang="zh-CN" altLang="en-US" sz="2000"/>
              <a:t>表，将记录它所有外层过程最新活动记录起始位置的</a:t>
            </a:r>
            <a:r>
              <a:rPr lang="en-US" altLang="zh-CN" sz="2000"/>
              <a:t>SP</a:t>
            </a:r>
            <a:r>
              <a:rPr lang="zh-CN" altLang="en-US" sz="2000"/>
              <a:t>值都放在这张嵌套层次</a:t>
            </a:r>
            <a:r>
              <a:rPr lang="en-US" altLang="zh-CN" sz="2000"/>
              <a:t>DISPLAY</a:t>
            </a:r>
            <a:r>
              <a:rPr lang="zh-CN" altLang="en-US" sz="2000"/>
              <a:t>表中；这样，就可直接在本层查到它的任何一个外层过程最新活动记录起始位置。假定现在进入的过程层数为</a:t>
            </a:r>
            <a:r>
              <a:rPr lang="en-US" altLang="zh-CN" sz="2000"/>
              <a:t>i</a:t>
            </a:r>
            <a:r>
              <a:rPr lang="zh-CN" altLang="en-US" sz="2000"/>
              <a:t>，则它的</a:t>
            </a:r>
            <a:r>
              <a:rPr lang="en-US" altLang="zh-CN" sz="2000"/>
              <a:t>DISPLAY</a:t>
            </a:r>
            <a:r>
              <a:rPr lang="zh-CN" altLang="en-US" sz="2000"/>
              <a:t>表含有</a:t>
            </a:r>
            <a:r>
              <a:rPr lang="en-US" altLang="zh-CN" sz="2000"/>
              <a:t>i+1</a:t>
            </a:r>
            <a:r>
              <a:rPr lang="zh-CN" altLang="en-US" sz="2000"/>
              <a:t>个单元。此表本身是一个小栈，自顶而下每个单元依次存放着现行层、直接外层、</a:t>
            </a:r>
            <a:r>
              <a:rPr lang="en-US" altLang="zh-CN" sz="2000">
                <a:latin typeface="Arial"/>
              </a:rPr>
              <a:t>……</a:t>
            </a:r>
            <a:r>
              <a:rPr lang="zh-CN" altLang="en-US" sz="2000"/>
              <a:t>直至最外层（第</a:t>
            </a:r>
            <a:r>
              <a:rPr lang="en-US" altLang="zh-CN" sz="2000"/>
              <a:t>0</a:t>
            </a:r>
            <a:r>
              <a:rPr lang="zh-CN" altLang="en-US" sz="2000"/>
              <a:t>层，即主程序层）的每一层的最新活动记录的起始地址。例如，令过程</a:t>
            </a:r>
            <a:r>
              <a:rPr lang="en-US" altLang="zh-CN" sz="2000"/>
              <a:t>R</a:t>
            </a:r>
            <a:r>
              <a:rPr lang="zh-CN" altLang="en-US" sz="2000"/>
              <a:t>的外层为</a:t>
            </a:r>
            <a:r>
              <a:rPr lang="en-US" altLang="zh-CN" sz="2000"/>
              <a:t>Q</a:t>
            </a:r>
            <a:r>
              <a:rPr lang="zh-CN" altLang="en-US" sz="2000"/>
              <a:t>，</a:t>
            </a:r>
            <a:r>
              <a:rPr lang="en-US" altLang="zh-CN" sz="2000"/>
              <a:t>Q</a:t>
            </a:r>
            <a:r>
              <a:rPr lang="zh-CN" altLang="en-US" sz="2000"/>
              <a:t>的外层为主程序</a:t>
            </a:r>
            <a:r>
              <a:rPr lang="en-US" altLang="zh-CN" sz="2000"/>
              <a:t>P</a:t>
            </a:r>
            <a:r>
              <a:rPr lang="zh-CN" altLang="en-US" sz="2000"/>
              <a:t>，则过程</a:t>
            </a:r>
            <a:r>
              <a:rPr lang="en-US" altLang="zh-CN" sz="2000"/>
              <a:t>R</a:t>
            </a:r>
            <a:r>
              <a:rPr lang="zh-CN" altLang="en-US" sz="2000"/>
              <a:t>运行时的</a:t>
            </a:r>
            <a:r>
              <a:rPr lang="en-US" altLang="zh-CN" sz="2000"/>
              <a:t>DISPLAY</a:t>
            </a:r>
            <a:r>
              <a:rPr lang="zh-CN" altLang="en-US" sz="2000"/>
              <a:t>表内容如表</a:t>
            </a:r>
            <a:r>
              <a:rPr lang="en-US" altLang="zh-CN" sz="2000"/>
              <a:t>6.1</a:t>
            </a:r>
            <a:r>
              <a:rPr lang="zh-CN" altLang="en-US" sz="2000"/>
              <a:t>所示。</a:t>
            </a:r>
          </a:p>
        </p:txBody>
      </p:sp>
    </p:spTree>
  </p:cSld>
  <p:clrMapOvr>
    <a:masterClrMapping/>
  </p:clrMapOvr>
  <p:transition>
    <p:random/>
  </p:transition>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748355A-5BD5-91B7-820B-F11F44C6BC84}"/>
              </a:ext>
            </a:extLst>
          </p:cNvPr>
          <p:cNvSpPr>
            <a:spLocks noGrp="1" noChangeArrowheads="1"/>
          </p:cNvSpPr>
          <p:nvPr>
            <p:ph type="title"/>
          </p:nvPr>
        </p:nvSpPr>
        <p:spPr/>
        <p:txBody>
          <a:bodyPr/>
          <a:lstStyle/>
          <a:p>
            <a:pPr eaLnBrk="1" hangingPunct="1"/>
            <a:endParaRPr lang="zh-CN" altLang="zh-CN"/>
          </a:p>
        </p:txBody>
      </p:sp>
      <p:sp>
        <p:nvSpPr>
          <p:cNvPr id="1107971" name="Rectangle 3">
            <a:extLst>
              <a:ext uri="{FF2B5EF4-FFF2-40B4-BE49-F238E27FC236}">
                <a16:creationId xmlns:a16="http://schemas.microsoft.com/office/drawing/2014/main" id="{23898937-3E30-82EC-CB64-5195FD0A87C9}"/>
              </a:ext>
            </a:extLst>
          </p:cNvPr>
          <p:cNvSpPr>
            <a:spLocks noGrp="1" noChangeArrowheads="1"/>
          </p:cNvSpPr>
          <p:nvPr>
            <p:ph type="body" idx="1"/>
          </p:nvPr>
        </p:nvSpPr>
        <p:spPr/>
        <p:txBody>
          <a:bodyPr/>
          <a:lstStyle/>
          <a:p>
            <a:pPr eaLnBrk="1" hangingPunct="1">
              <a:buFont typeface="Wingdings" panose="05000000000000000000" pitchFamily="2" charset="2"/>
              <a:buNone/>
              <a:defRPr/>
            </a:pPr>
            <a:endParaRPr lang="zh-CN" altLang="zh-CN"/>
          </a:p>
        </p:txBody>
      </p:sp>
      <p:pic>
        <p:nvPicPr>
          <p:cNvPr id="38916" name="Picture 4" descr="1">
            <a:extLst>
              <a:ext uri="{FF2B5EF4-FFF2-40B4-BE49-F238E27FC236}">
                <a16:creationId xmlns:a16="http://schemas.microsoft.com/office/drawing/2014/main" id="{F3E69A71-EB37-A99B-8145-CB1D273C5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688" y="2924175"/>
            <a:ext cx="347662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2">
            <a:extLst>
              <a:ext uri="{FF2B5EF4-FFF2-40B4-BE49-F238E27FC236}">
                <a16:creationId xmlns:a16="http://schemas.microsoft.com/office/drawing/2014/main" id="{4402A692-16F4-D777-5B34-65B1744D15DC}"/>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5  </a:t>
            </a:r>
            <a:r>
              <a:rPr lang="zh-CN" altLang="en-US" sz="2800" b="1" u="none">
                <a:latin typeface="黑体" pitchFamily="49" charset="-122"/>
                <a:ea typeface="黑体" pitchFamily="49" charset="-122"/>
              </a:rPr>
              <a:t>词法分析器的自动生成</a:t>
            </a:r>
          </a:p>
        </p:txBody>
      </p:sp>
      <p:sp>
        <p:nvSpPr>
          <p:cNvPr id="62467" name="Text Box 3">
            <a:extLst>
              <a:ext uri="{FF2B5EF4-FFF2-40B4-BE49-F238E27FC236}">
                <a16:creationId xmlns:a16="http://schemas.microsoft.com/office/drawing/2014/main" id="{E43FE840-5995-7D83-03A7-168E019292EF}"/>
              </a:ext>
            </a:extLst>
          </p:cNvPr>
          <p:cNvSpPr txBox="1">
            <a:spLocks noChangeArrowheads="1"/>
          </p:cNvSpPr>
          <p:nvPr/>
        </p:nvSpPr>
        <p:spPr bwMode="auto">
          <a:xfrm>
            <a:off x="228600" y="15240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u="none"/>
              <a:t>2.LEX</a:t>
            </a:r>
            <a:r>
              <a:rPr lang="zh-CN" altLang="en-US" sz="2800" b="1" u="none"/>
              <a:t>源程序的组成：</a:t>
            </a:r>
          </a:p>
        </p:txBody>
      </p:sp>
      <p:sp>
        <p:nvSpPr>
          <p:cNvPr id="62468" name="Text Box 4">
            <a:extLst>
              <a:ext uri="{FF2B5EF4-FFF2-40B4-BE49-F238E27FC236}">
                <a16:creationId xmlns:a16="http://schemas.microsoft.com/office/drawing/2014/main" id="{F5835DAA-119B-813C-7E2F-8615C34BC30D}"/>
              </a:ext>
            </a:extLst>
          </p:cNvPr>
          <p:cNvSpPr txBox="1">
            <a:spLocks noChangeArrowheads="1"/>
          </p:cNvSpPr>
          <p:nvPr/>
        </p:nvSpPr>
        <p:spPr bwMode="auto">
          <a:xfrm>
            <a:off x="838200" y="2590800"/>
            <a:ext cx="27432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zh-CN" altLang="en-US" sz="2400" u="none"/>
              <a:t>一个</a:t>
            </a:r>
            <a:r>
              <a:rPr lang="en-US" altLang="zh-CN" sz="2400" u="none"/>
              <a:t>Lex</a:t>
            </a:r>
            <a:r>
              <a:rPr lang="zh-CN" altLang="en-US" sz="2400" u="none"/>
              <a:t>源程序由用“</a:t>
            </a:r>
            <a:r>
              <a:rPr lang="en-US" altLang="zh-CN" sz="2400" u="none"/>
              <a:t>%%”</a:t>
            </a:r>
            <a:r>
              <a:rPr lang="zh-CN" altLang="en-US" sz="2400" u="none"/>
              <a:t>分隔的三部分组成 </a:t>
            </a:r>
          </a:p>
        </p:txBody>
      </p:sp>
      <p:sp>
        <p:nvSpPr>
          <p:cNvPr id="62469" name="Rectangle 5">
            <a:extLst>
              <a:ext uri="{FF2B5EF4-FFF2-40B4-BE49-F238E27FC236}">
                <a16:creationId xmlns:a16="http://schemas.microsoft.com/office/drawing/2014/main" id="{3AF38EA8-8B6F-3D60-E5F8-704490E637C4}"/>
              </a:ext>
            </a:extLst>
          </p:cNvPr>
          <p:cNvSpPr>
            <a:spLocks noChangeArrowheads="1"/>
          </p:cNvSpPr>
          <p:nvPr/>
        </p:nvSpPr>
        <p:spPr bwMode="auto">
          <a:xfrm>
            <a:off x="4800600" y="2209800"/>
            <a:ext cx="3505200" cy="1905000"/>
          </a:xfrm>
          <a:prstGeom prst="rect">
            <a:avLst/>
          </a:prstGeom>
          <a:solidFill>
            <a:schemeClr val="accent1"/>
          </a:solidFill>
          <a:ln w="9525">
            <a:solidFill>
              <a:schemeClr val="tx1"/>
            </a:solidFill>
            <a:miter lim="800000"/>
            <a:headEnd/>
            <a:tailEnd/>
          </a:ln>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u="none"/>
              <a:t>辅助定义式</a:t>
            </a:r>
          </a:p>
          <a:p>
            <a:pPr algn="ctr" eaLnBrk="1" hangingPunct="1"/>
            <a:r>
              <a:rPr lang="en-US" altLang="zh-CN" sz="2000" u="none"/>
              <a:t>%%</a:t>
            </a:r>
          </a:p>
          <a:p>
            <a:pPr algn="ctr" eaLnBrk="1" hangingPunct="1"/>
            <a:r>
              <a:rPr lang="zh-CN" altLang="en-US" sz="2000" u="none"/>
              <a:t>识别规则</a:t>
            </a:r>
          </a:p>
          <a:p>
            <a:pPr algn="ctr" eaLnBrk="1" hangingPunct="1"/>
            <a:r>
              <a:rPr lang="en-US" altLang="zh-CN" sz="2000" u="none"/>
              <a:t>%%</a:t>
            </a:r>
          </a:p>
          <a:p>
            <a:pPr algn="ctr" eaLnBrk="1" hangingPunct="1"/>
            <a:r>
              <a:rPr lang="zh-CN" altLang="en-US" sz="2000" u="none"/>
              <a:t>用户子程序</a:t>
            </a:r>
            <a:r>
              <a:rPr lang="zh-CN" altLang="en-US" u="none"/>
              <a:t> </a:t>
            </a:r>
          </a:p>
        </p:txBody>
      </p:sp>
      <p:sp>
        <p:nvSpPr>
          <p:cNvPr id="62470" name="Text Box 6">
            <a:extLst>
              <a:ext uri="{FF2B5EF4-FFF2-40B4-BE49-F238E27FC236}">
                <a16:creationId xmlns:a16="http://schemas.microsoft.com/office/drawing/2014/main" id="{B458FE61-5630-9CB0-DF71-6EC062142F20}"/>
              </a:ext>
            </a:extLst>
          </p:cNvPr>
          <p:cNvSpPr txBox="1">
            <a:spLocks noChangeArrowheads="1"/>
          </p:cNvSpPr>
          <p:nvPr/>
        </p:nvSpPr>
        <p:spPr bwMode="auto">
          <a:xfrm>
            <a:off x="381000" y="44196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u="none"/>
              <a:t>Lex</a:t>
            </a:r>
            <a:r>
              <a:rPr lang="zh-CN" altLang="en-US" sz="2400" b="1" i="1" u="none"/>
              <a:t>有两种使用方式：</a:t>
            </a:r>
          </a:p>
        </p:txBody>
      </p:sp>
      <p:sp>
        <p:nvSpPr>
          <p:cNvPr id="62471" name="Text Box 7">
            <a:extLst>
              <a:ext uri="{FF2B5EF4-FFF2-40B4-BE49-F238E27FC236}">
                <a16:creationId xmlns:a16="http://schemas.microsoft.com/office/drawing/2014/main" id="{2C5F858E-9A5A-0287-934D-4A918B7819E4}"/>
              </a:ext>
            </a:extLst>
          </p:cNvPr>
          <p:cNvSpPr txBox="1">
            <a:spLocks noChangeArrowheads="1"/>
          </p:cNvSpPr>
          <p:nvPr/>
        </p:nvSpPr>
        <p:spPr bwMode="auto">
          <a:xfrm>
            <a:off x="457200" y="5029200"/>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u="none"/>
              <a:t>一种是将</a:t>
            </a:r>
            <a:r>
              <a:rPr lang="en-US" altLang="zh-CN" sz="2400" u="none"/>
              <a:t>Lex</a:t>
            </a:r>
            <a:r>
              <a:rPr lang="zh-CN" altLang="en-US" sz="2400" u="none"/>
              <a:t>作为一个单独的工具，用以生成所需的识别程序；</a:t>
            </a:r>
          </a:p>
        </p:txBody>
      </p:sp>
      <p:sp>
        <p:nvSpPr>
          <p:cNvPr id="62472" name="Text Box 8">
            <a:extLst>
              <a:ext uri="{FF2B5EF4-FFF2-40B4-BE49-F238E27FC236}">
                <a16:creationId xmlns:a16="http://schemas.microsoft.com/office/drawing/2014/main" id="{2EB114D9-F893-869C-6379-75CAAD6ECF4D}"/>
              </a:ext>
            </a:extLst>
          </p:cNvPr>
          <p:cNvSpPr txBox="1">
            <a:spLocks noChangeArrowheads="1"/>
          </p:cNvSpPr>
          <p:nvPr/>
        </p:nvSpPr>
        <p:spPr bwMode="auto">
          <a:xfrm>
            <a:off x="533400" y="5638800"/>
            <a:ext cx="8305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zh-CN" altLang="en-US" sz="2400" u="none"/>
              <a:t>另一种是将</a:t>
            </a:r>
            <a:r>
              <a:rPr lang="en-US" altLang="zh-CN" sz="2400" u="none"/>
              <a:t>Lex</a:t>
            </a:r>
            <a:r>
              <a:rPr lang="zh-CN" altLang="en-US" sz="2400" u="none"/>
              <a:t>和语法分析器自动生成工具（如</a:t>
            </a:r>
            <a:r>
              <a:rPr lang="en-US" altLang="zh-CN" sz="2400" u="none"/>
              <a:t>YACC</a:t>
            </a:r>
            <a:r>
              <a:rPr lang="zh-CN" altLang="en-US" sz="2400" u="none"/>
              <a:t>）结合起来使用，以生成一个编译程序的扫描器和语法分析器。</a:t>
            </a:r>
          </a:p>
        </p:txBody>
      </p:sp>
    </p:spTree>
  </p:cSld>
  <p:clrMapOvr>
    <a:masterClrMapping/>
  </p:clrMapOvr>
  <p:transition>
    <p:random/>
  </p:transition>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A89D6A6-AB10-1C42-7FD1-A50CF26C3BBF}"/>
              </a:ext>
            </a:extLst>
          </p:cNvPr>
          <p:cNvSpPr>
            <a:spLocks noGrp="1" noChangeArrowheads="1"/>
          </p:cNvSpPr>
          <p:nvPr>
            <p:ph type="title"/>
          </p:nvPr>
        </p:nvSpPr>
        <p:spPr/>
        <p:txBody>
          <a:bodyPr/>
          <a:lstStyle/>
          <a:p>
            <a:pPr eaLnBrk="1" hangingPunct="1"/>
            <a:endParaRPr lang="zh-CN" altLang="zh-CN"/>
          </a:p>
        </p:txBody>
      </p:sp>
      <p:sp>
        <p:nvSpPr>
          <p:cNvPr id="1108995" name="Rectangle 3">
            <a:extLst>
              <a:ext uri="{FF2B5EF4-FFF2-40B4-BE49-F238E27FC236}">
                <a16:creationId xmlns:a16="http://schemas.microsoft.com/office/drawing/2014/main" id="{F416D97C-CBA9-51FF-3A48-2DD0C7BFA397}"/>
              </a:ext>
            </a:extLst>
          </p:cNvPr>
          <p:cNvSpPr>
            <a:spLocks noGrp="1" noChangeArrowheads="1"/>
          </p:cNvSpPr>
          <p:nvPr>
            <p:ph type="body" idx="1"/>
          </p:nvPr>
        </p:nvSpPr>
        <p:spPr/>
        <p:txBody>
          <a:bodyPr/>
          <a:lstStyle/>
          <a:p>
            <a:pPr eaLnBrk="1" hangingPunct="1">
              <a:buFont typeface="Wingdings" panose="05000000000000000000" pitchFamily="2" charset="2"/>
              <a:buNone/>
              <a:defRPr/>
            </a:pPr>
            <a:r>
              <a:rPr lang="zh-CN" altLang="en-US" sz="2000"/>
              <a:t>由于过程的层数可静态确定，因此每个过程的</a:t>
            </a:r>
            <a:r>
              <a:rPr lang="en-US" altLang="zh-CN" sz="2000"/>
              <a:t>DISPLAY</a:t>
            </a:r>
            <a:r>
              <a:rPr lang="zh-CN" altLang="en-US" sz="2000"/>
              <a:t>表的体积在编译时即可知道。为了便于组织存储区和简化处理手续，我们把</a:t>
            </a:r>
            <a:r>
              <a:rPr lang="en-US" altLang="zh-CN" sz="2000"/>
              <a:t>DISPLAY</a:t>
            </a:r>
            <a:r>
              <a:rPr lang="zh-CN" altLang="en-US" sz="2000"/>
              <a:t>表作为活动记录的一部分置于形式单元的上端，如图</a:t>
            </a:r>
            <a:r>
              <a:rPr lang="en-US" altLang="zh-CN" sz="2000"/>
              <a:t>6-8</a:t>
            </a:r>
            <a:r>
              <a:rPr lang="zh-CN" altLang="en-US" sz="2000"/>
              <a:t>所示。</a:t>
            </a:r>
          </a:p>
          <a:p>
            <a:pPr eaLnBrk="1" hangingPunct="1">
              <a:buFont typeface="Wingdings" panose="05000000000000000000" pitchFamily="2" charset="2"/>
              <a:buNone/>
              <a:defRPr/>
            </a:pPr>
            <a:r>
              <a:rPr lang="zh-CN" altLang="en-US" sz="2000"/>
              <a:t>由于每个过程的形式单元数目在编译时是知道的，因此</a:t>
            </a:r>
            <a:r>
              <a:rPr lang="en-US" altLang="zh-CN" sz="2000"/>
              <a:t>DISPLAY</a:t>
            </a:r>
            <a:r>
              <a:rPr lang="zh-CN" altLang="en-US" sz="2000"/>
              <a:t>表的相对地址</a:t>
            </a:r>
            <a:r>
              <a:rPr lang="en-US" altLang="zh-CN" sz="2000"/>
              <a:t>d</a:t>
            </a:r>
            <a:r>
              <a:rPr lang="zh-CN" altLang="en-US" sz="2000"/>
              <a:t>（相对于活动记录的起点）在编译时也是完全确定的。被调用过程为了建立自己的</a:t>
            </a:r>
            <a:r>
              <a:rPr lang="en-US" altLang="zh-CN" sz="2000"/>
              <a:t>DISPLAY</a:t>
            </a:r>
            <a:r>
              <a:rPr lang="zh-CN" altLang="en-US" sz="2000"/>
              <a:t>表，就必须知道它的直接外层过程的</a:t>
            </a:r>
            <a:r>
              <a:rPr lang="en-US" altLang="zh-CN" sz="2000"/>
              <a:t>DISPLAY</a:t>
            </a:r>
            <a:r>
              <a:rPr lang="zh-CN" altLang="en-US" sz="2000"/>
              <a:t>表，这意味着必须把直接外层的</a:t>
            </a:r>
            <a:r>
              <a:rPr lang="en-US" altLang="zh-CN" sz="2000"/>
              <a:t>DISPLAY</a:t>
            </a:r>
            <a:r>
              <a:rPr lang="zh-CN" altLang="en-US" sz="2000"/>
              <a:t>表地址作为连接数据之一（称为</a:t>
            </a:r>
            <a:r>
              <a:rPr lang="zh-CN" altLang="en-US" sz="2000">
                <a:latin typeface="Arial"/>
              </a:rPr>
              <a:t>“</a:t>
            </a:r>
            <a:r>
              <a:rPr lang="zh-CN" altLang="en-US" sz="2000"/>
              <a:t>全局</a:t>
            </a:r>
            <a:r>
              <a:rPr lang="en-US" altLang="zh-CN" sz="2000"/>
              <a:t>DISPLAY</a:t>
            </a:r>
            <a:r>
              <a:rPr lang="zh-CN" altLang="en-US" sz="2000"/>
              <a:t>表地址</a:t>
            </a:r>
            <a:r>
              <a:rPr lang="zh-CN" altLang="en-US" sz="2000">
                <a:latin typeface="Arial"/>
              </a:rPr>
              <a:t>”</a:t>
            </a:r>
            <a:r>
              <a:rPr lang="zh-CN" altLang="en-US" sz="2000"/>
              <a:t>）传送给被调用过程。于是，此时的连接数据包含老</a:t>
            </a:r>
            <a:r>
              <a:rPr lang="en-US" altLang="zh-CN" sz="2000"/>
              <a:t>SP</a:t>
            </a:r>
            <a:r>
              <a:rPr lang="zh-CN" altLang="en-US" sz="2000"/>
              <a:t>值、返回地址和全局</a:t>
            </a:r>
            <a:r>
              <a:rPr lang="en-US" altLang="zh-CN" sz="2000"/>
              <a:t>DISPLAY</a:t>
            </a:r>
            <a:r>
              <a:rPr lang="zh-CN" altLang="en-US" sz="2000"/>
              <a:t>表地址这三项内容。整个活动记录的结构如图</a:t>
            </a:r>
            <a:r>
              <a:rPr lang="en-US" altLang="zh-CN" sz="2000"/>
              <a:t>6-9</a:t>
            </a:r>
            <a:r>
              <a:rPr lang="zh-CN" altLang="en-US" sz="2000"/>
              <a:t>所示。</a:t>
            </a:r>
          </a:p>
        </p:txBody>
      </p:sp>
    </p:spTree>
  </p:cSld>
  <p:clrMapOvr>
    <a:masterClrMapping/>
  </p:clrMapOvr>
  <p:transition>
    <p:random/>
  </p:transition>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a:extLst>
              <a:ext uri="{FF2B5EF4-FFF2-40B4-BE49-F238E27FC236}">
                <a16:creationId xmlns:a16="http://schemas.microsoft.com/office/drawing/2014/main" id="{0CF272E3-AC83-6398-D76D-D62994FC56FA}"/>
              </a:ext>
            </a:extLst>
          </p:cNvPr>
          <p:cNvSpPr txBox="1">
            <a:spLocks noChangeArrowheads="1"/>
          </p:cNvSpPr>
          <p:nvPr/>
        </p:nvSpPr>
        <p:spPr bwMode="auto">
          <a:xfrm>
            <a:off x="2362200" y="58674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6–9 </a:t>
            </a:r>
            <a:r>
              <a:rPr lang="zh-CN" altLang="en-US">
                <a:latin typeface="宋体" panose="02010600030101010101" pitchFamily="2" charset="-122"/>
              </a:rPr>
              <a:t>活动记录结构</a:t>
            </a:r>
            <a:r>
              <a:rPr lang="zh-CN" altLang="en-US"/>
              <a:t> </a:t>
            </a:r>
          </a:p>
        </p:txBody>
      </p:sp>
      <p:pic>
        <p:nvPicPr>
          <p:cNvPr id="40963" name="Picture 5" descr="6-8">
            <a:extLst>
              <a:ext uri="{FF2B5EF4-FFF2-40B4-BE49-F238E27FC236}">
                <a16:creationId xmlns:a16="http://schemas.microsoft.com/office/drawing/2014/main" id="{3094497D-C5DC-498A-7081-8BB1B3081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41438"/>
            <a:ext cx="8569325"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a:extLst>
              <a:ext uri="{FF2B5EF4-FFF2-40B4-BE49-F238E27FC236}">
                <a16:creationId xmlns:a16="http://schemas.microsoft.com/office/drawing/2014/main" id="{07A3096D-8CF0-F3DC-5134-934ED11B8044}"/>
              </a:ext>
            </a:extLst>
          </p:cNvPr>
          <p:cNvSpPr txBox="1">
            <a:spLocks noChangeArrowheads="1"/>
          </p:cNvSpPr>
          <p:nvPr/>
        </p:nvSpPr>
        <p:spPr bwMode="auto">
          <a:xfrm>
            <a:off x="217488" y="457200"/>
            <a:ext cx="8694737"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pPr>
            <a:r>
              <a:rPr lang="en-US" altLang="zh-CN" b="1">
                <a:ea typeface="方正小标宋简体" charset="-122"/>
              </a:rPr>
              <a:t>6.3.2  </a:t>
            </a:r>
            <a:r>
              <a:rPr lang="zh-CN" altLang="en-US" b="1">
                <a:ea typeface="方正小标宋简体" charset="-122"/>
              </a:rPr>
              <a:t>嵌套过程的执行</a:t>
            </a:r>
          </a:p>
          <a:p>
            <a:pPr algn="just" eaLnBrk="1" hangingPunct="1">
              <a:lnSpc>
                <a:spcPct val="140000"/>
              </a:lnSpc>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．过程调用</a:t>
            </a:r>
          </a:p>
          <a:p>
            <a:pPr algn="just" eaLnBrk="1" hangingPunct="1">
              <a:lnSpc>
                <a:spcPct val="140000"/>
              </a:lnSpc>
            </a:pPr>
            <a:r>
              <a:rPr lang="zh-CN" altLang="en-US"/>
              <a:t>　　过程调用所做的工作与简单栈式存储分配大体相同，只是增加了一个连接数据，所以每个</a:t>
            </a:r>
            <a:r>
              <a:rPr lang="en-US" altLang="zh-CN"/>
              <a:t>par T</a:t>
            </a:r>
            <a:r>
              <a:rPr lang="en-US" altLang="zh-CN" baseline="-30000"/>
              <a:t>i</a:t>
            </a:r>
            <a:r>
              <a:rPr lang="en-US" altLang="zh-CN"/>
              <a:t> </a:t>
            </a:r>
            <a:r>
              <a:rPr lang="zh-CN" altLang="en-US"/>
              <a:t>相应的指令应改为</a:t>
            </a:r>
          </a:p>
          <a:p>
            <a:pPr algn="just" eaLnBrk="1" hangingPunct="1">
              <a:lnSpc>
                <a:spcPct val="140000"/>
              </a:lnSpc>
            </a:pPr>
            <a:r>
              <a:rPr lang="zh-CN" altLang="en-US"/>
              <a:t>                      		 </a:t>
            </a:r>
            <a:r>
              <a:rPr lang="en-US" altLang="zh-CN"/>
              <a:t>(i+4)[TOP]=T</a:t>
            </a:r>
            <a:r>
              <a:rPr lang="en-US" altLang="zh-CN" baseline="-30000"/>
              <a:t>i</a:t>
            </a:r>
            <a:r>
              <a:rPr lang="en-US" altLang="zh-CN"/>
              <a:t> </a:t>
            </a:r>
          </a:p>
          <a:p>
            <a:pPr algn="just" eaLnBrk="1" hangingPunct="1">
              <a:lnSpc>
                <a:spcPct val="140000"/>
              </a:lnSpc>
            </a:pPr>
            <a:r>
              <a:rPr lang="zh-CN" altLang="en-US"/>
              <a:t>或者                   	</a:t>
            </a:r>
            <a:r>
              <a:rPr lang="en-US" altLang="zh-CN"/>
              <a:t>(i+4)[TOP]=addr[T</a:t>
            </a:r>
            <a:r>
              <a:rPr lang="en-US" altLang="zh-CN" baseline="-30000"/>
              <a:t>i</a:t>
            </a:r>
            <a:r>
              <a:rPr lang="en-US" altLang="zh-CN"/>
              <a:t> ]</a:t>
            </a:r>
          </a:p>
          <a:p>
            <a:pPr algn="just" eaLnBrk="1" hangingPunct="1">
              <a:lnSpc>
                <a:spcPct val="140000"/>
              </a:lnSpc>
            </a:pPr>
            <a:r>
              <a:rPr lang="zh-CN" altLang="en-US"/>
              <a:t>　　</a:t>
            </a:r>
            <a:r>
              <a:rPr lang="en-US" altLang="zh-CN"/>
              <a:t>call P,n</a:t>
            </a:r>
            <a:r>
              <a:rPr lang="zh-CN" altLang="en-US"/>
              <a:t>所对应的指令应为</a:t>
            </a:r>
          </a:p>
          <a:p>
            <a:pPr algn="just" eaLnBrk="1" hangingPunct="1">
              <a:lnSpc>
                <a:spcPct val="140000"/>
              </a:lnSpc>
            </a:pPr>
            <a:r>
              <a:rPr lang="zh-CN" altLang="en-US"/>
              <a:t>	</a:t>
            </a:r>
            <a:r>
              <a:rPr lang="en-US" altLang="zh-CN"/>
              <a:t>1[TOP]=SP       	</a:t>
            </a:r>
            <a:r>
              <a:rPr lang="en-US" altLang="zh-CN">
                <a:ea typeface="楷体_GB2312" pitchFamily="49" charset="-122"/>
              </a:rPr>
              <a:t>//</a:t>
            </a:r>
            <a:r>
              <a:rPr lang="zh-CN" altLang="en-US">
                <a:ea typeface="楷体_GB2312" pitchFamily="49" charset="-122"/>
              </a:rPr>
              <a:t>保护现行</a:t>
            </a:r>
            <a:r>
              <a:rPr lang="en-US" altLang="zh-CN">
                <a:ea typeface="楷体_GB2312" pitchFamily="49" charset="-122"/>
              </a:rPr>
              <a:t>SP </a:t>
            </a:r>
            <a:endParaRPr lang="en-US" altLang="zh-CN"/>
          </a:p>
          <a:p>
            <a:pPr algn="just" eaLnBrk="1" hangingPunct="1">
              <a:lnSpc>
                <a:spcPct val="140000"/>
              </a:lnSpc>
            </a:pPr>
            <a:r>
              <a:rPr lang="en-US" altLang="zh-CN"/>
              <a:t>	3[TOP]=SP+d     	 //</a:t>
            </a:r>
            <a:r>
              <a:rPr lang="zh-CN" altLang="en-US">
                <a:ea typeface="楷体_GB2312" pitchFamily="49" charset="-122"/>
              </a:rPr>
              <a:t>将直接外层的</a:t>
            </a:r>
            <a:r>
              <a:rPr lang="en-US" altLang="zh-CN">
                <a:ea typeface="楷体_GB2312" pitchFamily="49" charset="-122"/>
              </a:rPr>
              <a:t>DISPLAY</a:t>
            </a:r>
            <a:r>
              <a:rPr lang="zh-CN" altLang="en-US">
                <a:ea typeface="楷体_GB2312" pitchFamily="49" charset="-122"/>
              </a:rPr>
              <a:t>表起始地址作为</a:t>
            </a:r>
            <a:r>
              <a:rPr lang="en-US" altLang="zh-CN">
                <a:ea typeface="楷体_GB2312" pitchFamily="49" charset="-122"/>
              </a:rPr>
              <a:t>P</a:t>
            </a:r>
            <a:r>
              <a:rPr lang="zh-CN" altLang="en-US">
                <a:ea typeface="楷体_GB2312" pitchFamily="49" charset="-122"/>
              </a:rPr>
              <a:t>的全局</a:t>
            </a:r>
            <a:r>
              <a:rPr lang="en-US" altLang="zh-CN">
                <a:ea typeface="楷体_GB2312" pitchFamily="49" charset="-122"/>
              </a:rPr>
              <a:t>DISPLAY</a:t>
            </a:r>
            <a:r>
              <a:rPr lang="zh-CN" altLang="en-US">
                <a:ea typeface="楷体_GB2312" pitchFamily="49" charset="-122"/>
              </a:rPr>
              <a:t>表地址</a:t>
            </a:r>
            <a:endParaRPr lang="zh-CN" altLang="en-US"/>
          </a:p>
          <a:p>
            <a:pPr algn="just" eaLnBrk="1" hangingPunct="1">
              <a:lnSpc>
                <a:spcPct val="140000"/>
              </a:lnSpc>
            </a:pPr>
            <a:r>
              <a:rPr lang="zh-CN" altLang="en-US"/>
              <a:t>	</a:t>
            </a:r>
            <a:r>
              <a:rPr lang="en-US" altLang="zh-CN"/>
              <a:t>4[TOP]=n         	 //</a:t>
            </a:r>
            <a:r>
              <a:rPr lang="zh-CN" altLang="en-US">
                <a:ea typeface="楷体_GB2312" pitchFamily="49" charset="-122"/>
              </a:rPr>
              <a:t>传递参数个数</a:t>
            </a:r>
            <a:endParaRPr lang="zh-CN" altLang="en-US"/>
          </a:p>
          <a:p>
            <a:pPr algn="just" eaLnBrk="1" hangingPunct="1">
              <a:lnSpc>
                <a:spcPct val="140000"/>
              </a:lnSpc>
            </a:pPr>
            <a:r>
              <a:rPr lang="zh-CN" altLang="en-US"/>
              <a:t>        	</a:t>
            </a:r>
            <a:r>
              <a:rPr lang="en-US" altLang="zh-CN"/>
              <a:t>JSR  P          		 //</a:t>
            </a:r>
            <a:r>
              <a:rPr lang="zh-CN" altLang="en-US">
                <a:ea typeface="楷体_GB2312" pitchFamily="49" charset="-122"/>
              </a:rPr>
              <a:t>转向</a:t>
            </a:r>
            <a:r>
              <a:rPr lang="en-US" altLang="zh-CN">
                <a:ea typeface="楷体_GB2312" pitchFamily="49" charset="-122"/>
              </a:rPr>
              <a:t>P</a:t>
            </a:r>
            <a:r>
              <a:rPr lang="zh-CN" altLang="en-US">
                <a:ea typeface="楷体_GB2312" pitchFamily="49" charset="-122"/>
              </a:rPr>
              <a:t>的第一条指令</a:t>
            </a:r>
          </a:p>
        </p:txBody>
      </p:sp>
    </p:spTree>
  </p:cSld>
  <p:clrMapOvr>
    <a:masterClrMapping/>
  </p:clrMapOvr>
  <p:transition>
    <p:random/>
  </p:transition>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a:extLst>
              <a:ext uri="{FF2B5EF4-FFF2-40B4-BE49-F238E27FC236}">
                <a16:creationId xmlns:a16="http://schemas.microsoft.com/office/drawing/2014/main" id="{85ACA0EC-15DE-8585-716C-61A5ADE07153}"/>
              </a:ext>
            </a:extLst>
          </p:cNvPr>
          <p:cNvSpPr txBox="1">
            <a:spLocks noChangeArrowheads="1"/>
          </p:cNvSpPr>
          <p:nvPr/>
        </p:nvSpPr>
        <p:spPr bwMode="auto">
          <a:xfrm>
            <a:off x="168275" y="549275"/>
            <a:ext cx="8796338"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2</a:t>
            </a:r>
            <a:r>
              <a:rPr lang="zh-CN" altLang="en-US">
                <a:ea typeface="黑体" panose="02010609060101010101" pitchFamily="49" charset="-122"/>
              </a:rPr>
              <a:t>．过程进入</a:t>
            </a:r>
          </a:p>
          <a:p>
            <a:pPr algn="just" eaLnBrk="1" hangingPunct="1">
              <a:lnSpc>
                <a:spcPct val="130000"/>
              </a:lnSpc>
              <a:spcBef>
                <a:spcPct val="50000"/>
              </a:spcBef>
            </a:pPr>
            <a:r>
              <a:rPr lang="zh-CN" altLang="en-US"/>
              <a:t>　　转入过程</a:t>
            </a:r>
            <a:r>
              <a:rPr lang="en-US" altLang="zh-CN"/>
              <a:t>P</a:t>
            </a:r>
            <a:r>
              <a:rPr lang="zh-CN" altLang="en-US"/>
              <a:t>后，首先执行和简单栈式存储分配相同的指令：</a:t>
            </a:r>
          </a:p>
          <a:p>
            <a:pPr algn="just" eaLnBrk="1" hangingPunct="1">
              <a:lnSpc>
                <a:spcPct val="130000"/>
              </a:lnSpc>
              <a:spcBef>
                <a:spcPct val="50000"/>
              </a:spcBef>
            </a:pPr>
            <a:r>
              <a:rPr lang="zh-CN" altLang="en-US"/>
              <a:t>               </a:t>
            </a:r>
            <a:r>
              <a:rPr lang="en-US" altLang="zh-CN"/>
              <a:t>SP= TOP+1      		 //</a:t>
            </a:r>
            <a:r>
              <a:rPr lang="zh-CN" altLang="en-US">
                <a:ea typeface="楷体_GB2312" pitchFamily="49" charset="-122"/>
              </a:rPr>
              <a:t>定义新的</a:t>
            </a:r>
            <a:r>
              <a:rPr lang="en-US" altLang="zh-CN">
                <a:ea typeface="楷体_GB2312" pitchFamily="49" charset="-122"/>
              </a:rPr>
              <a:t>SP</a:t>
            </a:r>
            <a:endParaRPr lang="en-US" altLang="zh-CN"/>
          </a:p>
          <a:p>
            <a:pPr algn="just" eaLnBrk="1" hangingPunct="1">
              <a:lnSpc>
                <a:spcPct val="130000"/>
              </a:lnSpc>
              <a:spcBef>
                <a:spcPct val="50000"/>
              </a:spcBef>
            </a:pPr>
            <a:r>
              <a:rPr lang="en-US" altLang="zh-CN"/>
              <a:t>               1[SP]=</a:t>
            </a:r>
            <a:r>
              <a:rPr lang="zh-CN" altLang="en-US"/>
              <a:t>返回地址    		 </a:t>
            </a:r>
            <a:r>
              <a:rPr lang="en-US" altLang="zh-CN"/>
              <a:t>//</a:t>
            </a:r>
            <a:r>
              <a:rPr lang="zh-CN" altLang="en-US">
                <a:ea typeface="楷体_GB2312" pitchFamily="49" charset="-122"/>
              </a:rPr>
              <a:t>保护返回地址</a:t>
            </a:r>
            <a:endParaRPr lang="zh-CN" altLang="en-US"/>
          </a:p>
          <a:p>
            <a:pPr algn="just" eaLnBrk="1" hangingPunct="1">
              <a:lnSpc>
                <a:spcPct val="130000"/>
              </a:lnSpc>
              <a:spcBef>
                <a:spcPct val="50000"/>
              </a:spcBef>
            </a:pPr>
            <a:r>
              <a:rPr lang="zh-CN" altLang="en-US"/>
              <a:t>               </a:t>
            </a:r>
            <a:r>
              <a:rPr lang="en-US" altLang="zh-CN"/>
              <a:t>TOP=TOP+L        		 //</a:t>
            </a:r>
            <a:r>
              <a:rPr lang="zh-CN" altLang="en-US">
                <a:ea typeface="楷体_GB2312" pitchFamily="49" charset="-122"/>
              </a:rPr>
              <a:t>定义新的</a:t>
            </a:r>
            <a:r>
              <a:rPr lang="en-US" altLang="zh-CN">
                <a:ea typeface="楷体_GB2312" pitchFamily="49" charset="-122"/>
              </a:rPr>
              <a:t>TOP</a:t>
            </a:r>
            <a:endParaRPr lang="en-US" altLang="zh-CN"/>
          </a:p>
          <a:p>
            <a:pPr algn="just" eaLnBrk="1" hangingPunct="1">
              <a:lnSpc>
                <a:spcPct val="130000"/>
              </a:lnSpc>
              <a:spcBef>
                <a:spcPct val="50000"/>
              </a:spcBef>
            </a:pPr>
            <a:r>
              <a:rPr lang="zh-CN" altLang="en-US"/>
              <a:t>　　其次，应按第三项连接数据所提供的全局</a:t>
            </a:r>
            <a:r>
              <a:rPr lang="en-US" altLang="zh-CN"/>
              <a:t>DISPLAY</a:t>
            </a:r>
            <a:r>
              <a:rPr lang="zh-CN" altLang="en-US"/>
              <a:t>表地址，自下而上地抄录</a:t>
            </a:r>
            <a:r>
              <a:rPr lang="en-US" altLang="zh-CN"/>
              <a:t>k</a:t>
            </a:r>
            <a:r>
              <a:rPr lang="zh-CN" altLang="en-US"/>
              <a:t>个单元内容</a:t>
            </a:r>
            <a:r>
              <a:rPr lang="en-US" altLang="zh-CN"/>
              <a:t>(k</a:t>
            </a:r>
            <a:r>
              <a:rPr lang="zh-CN" altLang="en-US"/>
              <a:t>为</a:t>
            </a:r>
            <a:r>
              <a:rPr lang="en-US" altLang="zh-CN"/>
              <a:t>P</a:t>
            </a:r>
            <a:r>
              <a:rPr lang="zh-CN" altLang="en-US"/>
              <a:t>的层次</a:t>
            </a:r>
            <a:r>
              <a:rPr lang="en-US" altLang="zh-CN"/>
              <a:t>)</a:t>
            </a:r>
            <a:r>
              <a:rPr lang="zh-CN" altLang="en-US"/>
              <a:t>，最后再添上新的</a:t>
            </a:r>
            <a:r>
              <a:rPr lang="en-US" altLang="zh-CN"/>
              <a:t>SP</a:t>
            </a:r>
            <a:r>
              <a:rPr lang="zh-CN" altLang="en-US"/>
              <a:t>值形成现行过程</a:t>
            </a:r>
            <a:r>
              <a:rPr lang="en-US" altLang="zh-CN"/>
              <a:t>P</a:t>
            </a:r>
            <a:r>
              <a:rPr lang="zh-CN" altLang="en-US"/>
              <a:t>的</a:t>
            </a:r>
            <a:r>
              <a:rPr lang="en-US" altLang="zh-CN"/>
              <a:t>DISPLAY</a:t>
            </a:r>
            <a:r>
              <a:rPr lang="zh-CN" altLang="en-US"/>
              <a:t>表</a:t>
            </a:r>
            <a:r>
              <a:rPr lang="en-US" altLang="zh-CN"/>
              <a:t>(</a:t>
            </a:r>
            <a:r>
              <a:rPr lang="zh-CN" altLang="en-US"/>
              <a:t>共</a:t>
            </a:r>
            <a:r>
              <a:rPr lang="en-US" altLang="zh-CN"/>
              <a:t>k+1</a:t>
            </a:r>
            <a:r>
              <a:rPr lang="zh-CN" altLang="en-US"/>
              <a:t>个单元</a:t>
            </a:r>
            <a:r>
              <a:rPr lang="en-US" altLang="zh-CN"/>
              <a:t>)</a:t>
            </a:r>
            <a:r>
              <a:rPr lang="zh-CN" altLang="en-US"/>
              <a:t>。其过程如图</a:t>
            </a:r>
            <a:r>
              <a:rPr lang="en-US" altLang="zh-CN"/>
              <a:t>6–10</a:t>
            </a:r>
            <a:r>
              <a:rPr lang="zh-CN" altLang="en-US"/>
              <a:t>所示。</a:t>
            </a:r>
          </a:p>
        </p:txBody>
      </p:sp>
    </p:spTree>
  </p:cSld>
  <p:clrMapOvr>
    <a:masterClrMapping/>
  </p:clrMapOvr>
  <p:transition>
    <p:random/>
  </p:transition>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a:extLst>
              <a:ext uri="{FF2B5EF4-FFF2-40B4-BE49-F238E27FC236}">
                <a16:creationId xmlns:a16="http://schemas.microsoft.com/office/drawing/2014/main" id="{ACFE79D7-0D6C-E224-D73A-D98C4BEF4758}"/>
              </a:ext>
            </a:extLst>
          </p:cNvPr>
          <p:cNvSpPr txBox="1">
            <a:spLocks noChangeArrowheads="1"/>
          </p:cNvSpPr>
          <p:nvPr/>
        </p:nvSpPr>
        <p:spPr bwMode="auto">
          <a:xfrm>
            <a:off x="2195513" y="6211888"/>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6–10  </a:t>
            </a:r>
            <a:r>
              <a:rPr lang="zh-CN" altLang="en-US">
                <a:latin typeface="宋体" panose="02010600030101010101" pitchFamily="2" charset="-122"/>
              </a:rPr>
              <a:t>过程</a:t>
            </a:r>
            <a:r>
              <a:rPr lang="en-US" altLang="zh-CN"/>
              <a:t>P</a:t>
            </a:r>
            <a:r>
              <a:rPr lang="zh-CN" altLang="en-US">
                <a:latin typeface="宋体" panose="02010600030101010101" pitchFamily="2" charset="-122"/>
              </a:rPr>
              <a:t>进入示意</a:t>
            </a:r>
            <a:r>
              <a:rPr lang="zh-CN" altLang="en-US"/>
              <a:t> </a:t>
            </a:r>
          </a:p>
        </p:txBody>
      </p:sp>
      <p:pic>
        <p:nvPicPr>
          <p:cNvPr id="44035" name="Picture 5" descr="6-9">
            <a:extLst>
              <a:ext uri="{FF2B5EF4-FFF2-40B4-BE49-F238E27FC236}">
                <a16:creationId xmlns:a16="http://schemas.microsoft.com/office/drawing/2014/main" id="{DBBF3C69-EAD1-2FE3-BAA2-82790F04D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19063"/>
            <a:ext cx="4927600"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4">
            <a:extLst>
              <a:ext uri="{FF2B5EF4-FFF2-40B4-BE49-F238E27FC236}">
                <a16:creationId xmlns:a16="http://schemas.microsoft.com/office/drawing/2014/main" id="{05B80BEA-E123-D83D-E56B-76FF9DD3A2F1}"/>
              </a:ext>
            </a:extLst>
          </p:cNvPr>
          <p:cNvSpPr txBox="1">
            <a:spLocks noChangeArrowheads="1"/>
          </p:cNvSpPr>
          <p:nvPr/>
        </p:nvSpPr>
        <p:spPr bwMode="auto">
          <a:xfrm>
            <a:off x="231775" y="476250"/>
            <a:ext cx="86360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．过程返回</a:t>
            </a:r>
          </a:p>
          <a:p>
            <a:pPr algn="just" eaLnBrk="1" hangingPunct="1">
              <a:lnSpc>
                <a:spcPct val="130000"/>
              </a:lnSpc>
              <a:spcBef>
                <a:spcPct val="50000"/>
              </a:spcBef>
            </a:pPr>
            <a:r>
              <a:rPr lang="zh-CN" altLang="en-US"/>
              <a:t>　　当过程</a:t>
            </a:r>
            <a:r>
              <a:rPr lang="en-US" altLang="zh-CN"/>
              <a:t>P</a:t>
            </a:r>
            <a:r>
              <a:rPr lang="zh-CN" altLang="en-US"/>
              <a:t>工作完毕要返回到调用段时，若</a:t>
            </a:r>
            <a:r>
              <a:rPr lang="en-US" altLang="zh-CN"/>
              <a:t>return</a:t>
            </a:r>
            <a:r>
              <a:rPr lang="zh-CN" altLang="en-US"/>
              <a:t>语句含有返回值或</a:t>
            </a:r>
            <a:r>
              <a:rPr lang="en-US" altLang="zh-CN"/>
              <a:t>P</a:t>
            </a:r>
            <a:r>
              <a:rPr lang="zh-CN" altLang="en-US"/>
              <a:t>是函数过程，则把已算好的值传送到某个特定的寄存器，然后执行：</a:t>
            </a:r>
          </a:p>
          <a:p>
            <a:pPr algn="just" eaLnBrk="1" hangingPunct="1">
              <a:lnSpc>
                <a:spcPct val="130000"/>
              </a:lnSpc>
              <a:spcBef>
                <a:spcPct val="50000"/>
              </a:spcBef>
            </a:pPr>
            <a:r>
              <a:rPr lang="zh-CN" altLang="en-US"/>
              <a:t>        	</a:t>
            </a:r>
            <a:r>
              <a:rPr lang="en-US" altLang="zh-CN"/>
              <a:t>TOP= SP−1       	 //</a:t>
            </a:r>
            <a:r>
              <a:rPr lang="zh-CN" altLang="en-US">
                <a:ea typeface="楷体_GB2312" pitchFamily="49" charset="-122"/>
              </a:rPr>
              <a:t>恢复调用过程的</a:t>
            </a:r>
            <a:r>
              <a:rPr lang="en-US" altLang="zh-CN">
                <a:ea typeface="楷体_GB2312" pitchFamily="49" charset="-122"/>
              </a:rPr>
              <a:t>TOP</a:t>
            </a:r>
            <a:r>
              <a:rPr lang="zh-CN" altLang="en-US">
                <a:ea typeface="楷体_GB2312" pitchFamily="49" charset="-122"/>
              </a:rPr>
              <a:t>值</a:t>
            </a:r>
            <a:endParaRPr lang="zh-CN" altLang="en-US"/>
          </a:p>
          <a:p>
            <a:pPr algn="just" eaLnBrk="1" hangingPunct="1">
              <a:lnSpc>
                <a:spcPct val="130000"/>
              </a:lnSpc>
              <a:spcBef>
                <a:spcPct val="50000"/>
              </a:spcBef>
            </a:pPr>
            <a:r>
              <a:rPr lang="zh-CN" altLang="en-US"/>
              <a:t>           	</a:t>
            </a:r>
            <a:r>
              <a:rPr lang="en-US" altLang="zh-CN"/>
              <a:t>SP=0[SP]           	 //</a:t>
            </a:r>
            <a:r>
              <a:rPr lang="zh-CN" altLang="en-US">
                <a:ea typeface="楷体_GB2312" pitchFamily="49" charset="-122"/>
              </a:rPr>
              <a:t>恢复调用过程的</a:t>
            </a:r>
            <a:r>
              <a:rPr lang="en-US" altLang="zh-CN">
                <a:ea typeface="楷体_GB2312" pitchFamily="49" charset="-122"/>
              </a:rPr>
              <a:t>SP</a:t>
            </a:r>
            <a:r>
              <a:rPr lang="zh-CN" altLang="en-US">
                <a:ea typeface="楷体_GB2312" pitchFamily="49" charset="-122"/>
              </a:rPr>
              <a:t>值</a:t>
            </a:r>
            <a:endParaRPr lang="zh-CN" altLang="en-US"/>
          </a:p>
          <a:p>
            <a:pPr algn="just" eaLnBrk="1" hangingPunct="1">
              <a:lnSpc>
                <a:spcPct val="130000"/>
              </a:lnSpc>
              <a:spcBef>
                <a:spcPct val="50000"/>
              </a:spcBef>
            </a:pPr>
            <a:r>
              <a:rPr lang="zh-CN" altLang="en-US"/>
              <a:t>          	</a:t>
            </a:r>
            <a:r>
              <a:rPr lang="en-US" altLang="zh-CN"/>
              <a:t>X=2[TOP]           	 //</a:t>
            </a:r>
            <a:r>
              <a:rPr lang="zh-CN" altLang="en-US">
                <a:ea typeface="楷体_GB2312" pitchFamily="49" charset="-122"/>
              </a:rPr>
              <a:t>将返回地址送</a:t>
            </a:r>
            <a:r>
              <a:rPr lang="en-US" altLang="zh-CN">
                <a:ea typeface="楷体_GB2312" pitchFamily="49" charset="-122"/>
              </a:rPr>
              <a:t>X</a:t>
            </a:r>
            <a:endParaRPr lang="en-US" altLang="zh-CN"/>
          </a:p>
          <a:p>
            <a:pPr algn="just" eaLnBrk="1" hangingPunct="1">
              <a:lnSpc>
                <a:spcPct val="130000"/>
              </a:lnSpc>
              <a:spcBef>
                <a:spcPct val="50000"/>
              </a:spcBef>
            </a:pPr>
            <a:r>
              <a:rPr lang="en-US" altLang="zh-CN"/>
              <a:t>          	UJ 0[X]             	 //</a:t>
            </a:r>
            <a:r>
              <a:rPr lang="zh-CN" altLang="en-US">
                <a:ea typeface="楷体_GB2312" pitchFamily="49" charset="-122"/>
              </a:rPr>
              <a:t>无条件转移，返回</a:t>
            </a:r>
            <a:endParaRPr lang="zh-CN" altLang="en-US"/>
          </a:p>
          <a:p>
            <a:pPr algn="just" eaLnBrk="1" hangingPunct="1">
              <a:lnSpc>
                <a:spcPct val="130000"/>
              </a:lnSpc>
              <a:spcBef>
                <a:spcPct val="50000"/>
              </a:spcBef>
            </a:pPr>
            <a:r>
              <a:rPr lang="zh-CN" altLang="en-US"/>
              <a:t>　　过程返回执行的指令与简单栈式存储分配的过程返回完全一样。</a:t>
            </a:r>
          </a:p>
        </p:txBody>
      </p:sp>
    </p:spTree>
  </p:cSld>
  <p:clrMapOvr>
    <a:masterClrMapping/>
  </p:clrMapOvr>
  <p:transition>
    <p:random/>
  </p:transition>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a:extLst>
              <a:ext uri="{FF2B5EF4-FFF2-40B4-BE49-F238E27FC236}">
                <a16:creationId xmlns:a16="http://schemas.microsoft.com/office/drawing/2014/main" id="{956E8E83-C8A4-C567-E1C0-8F3B3903E7F1}"/>
              </a:ext>
            </a:extLst>
          </p:cNvPr>
          <p:cNvSpPr txBox="1">
            <a:spLocks noChangeArrowheads="1"/>
          </p:cNvSpPr>
          <p:nvPr/>
        </p:nvSpPr>
        <p:spPr bwMode="auto">
          <a:xfrm>
            <a:off x="188913" y="549275"/>
            <a:ext cx="879475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1">
                <a:ea typeface="方正小标宋简体" charset="-122"/>
              </a:rPr>
              <a:t>6.3.3  </a:t>
            </a:r>
            <a:r>
              <a:rPr lang="zh-CN" altLang="en-US" b="1">
                <a:ea typeface="方正小标宋简体" charset="-122"/>
              </a:rPr>
              <a:t>访问非局部名的另一种实现方法</a:t>
            </a:r>
          </a:p>
          <a:p>
            <a:pPr algn="just" eaLnBrk="1" hangingPunct="1">
              <a:lnSpc>
                <a:spcPct val="130000"/>
              </a:lnSpc>
              <a:spcBef>
                <a:spcPct val="50000"/>
              </a:spcBef>
            </a:pPr>
            <a:r>
              <a:rPr lang="zh-CN" altLang="en-US"/>
              <a:t>　　在允许嵌套的过程中，一个过程可以引用包围它的任一外层过程所定义的变量或数组；也即在运行时，一个过程</a:t>
            </a:r>
            <a:r>
              <a:rPr lang="en-US" altLang="zh-CN"/>
              <a:t>Q</a:t>
            </a:r>
            <a:r>
              <a:rPr lang="zh-CN" altLang="en-US"/>
              <a:t>可能引用它的任一外层过程</a:t>
            </a:r>
            <a:r>
              <a:rPr lang="en-US" altLang="zh-CN"/>
              <a:t>P</a:t>
            </a:r>
            <a:r>
              <a:rPr lang="zh-CN" altLang="en-US"/>
              <a:t>的最新活动记录中的某些数据</a:t>
            </a:r>
            <a:r>
              <a:rPr lang="en-US" altLang="zh-CN"/>
              <a:t>(</a:t>
            </a:r>
            <a:r>
              <a:rPr lang="zh-CN" altLang="en-US"/>
              <a:t>这些数据视为过程</a:t>
            </a:r>
            <a:r>
              <a:rPr lang="en-US" altLang="zh-CN"/>
              <a:t>Q</a:t>
            </a:r>
            <a:r>
              <a:rPr lang="zh-CN" altLang="en-US"/>
              <a:t>的非局部量</a:t>
            </a:r>
            <a:r>
              <a:rPr lang="en-US" altLang="zh-CN"/>
              <a:t>)</a:t>
            </a:r>
            <a:r>
              <a:rPr lang="zh-CN" altLang="en-US"/>
              <a:t>。为了在活动记录中查找非局部名字所对应的存储空间，过程</a:t>
            </a:r>
            <a:r>
              <a:rPr lang="en-US" altLang="zh-CN"/>
              <a:t>Q</a:t>
            </a:r>
            <a:r>
              <a:rPr lang="zh-CN" altLang="en-US"/>
              <a:t>运行时必须知道它的所有外层过程的最新活动记录的地址。因为过程活动记录的位置</a:t>
            </a:r>
            <a:r>
              <a:rPr lang="en-US" altLang="zh-CN"/>
              <a:t>(</a:t>
            </a:r>
            <a:r>
              <a:rPr lang="zh-CN" altLang="en-US"/>
              <a:t>即使是相对位置</a:t>
            </a:r>
            <a:r>
              <a:rPr lang="en-US" altLang="zh-CN"/>
              <a:t>)</a:t>
            </a:r>
            <a:r>
              <a:rPr lang="zh-CN" altLang="en-US"/>
              <a:t>往往也因过程的递归而变迁，所以必须设法跟踪每个外层过程的最新活动记录的位置。跟踪的一种有效办法是采用嵌套层次显示</a:t>
            </a:r>
            <a:r>
              <a:rPr lang="en-US" altLang="zh-CN"/>
              <a:t>(DISPLAY)</a:t>
            </a:r>
            <a:r>
              <a:rPr lang="zh-CN" altLang="en-US"/>
              <a:t>表，其优点是访问非局部量的速度较快。在此，我们介绍另一种访问非局部名的方法</a:t>
            </a:r>
            <a:r>
              <a:rPr lang="en-US" altLang="zh-CN"/>
              <a:t>——</a:t>
            </a:r>
            <a:r>
              <a:rPr lang="zh-CN" altLang="en-US"/>
              <a:t>存取链</a:t>
            </a:r>
            <a:r>
              <a:rPr lang="en-US" altLang="zh-CN"/>
              <a:t>(</a:t>
            </a:r>
            <a:r>
              <a:rPr lang="zh-CN" altLang="en-US"/>
              <a:t>也称静态链</a:t>
            </a:r>
            <a:r>
              <a:rPr lang="en-US" altLang="zh-CN"/>
              <a:t>)</a:t>
            </a:r>
            <a:r>
              <a:rPr lang="zh-CN" altLang="en-US"/>
              <a:t>方法。</a:t>
            </a:r>
          </a:p>
        </p:txBody>
      </p:sp>
    </p:spTree>
  </p:cSld>
  <p:clrMapOvr>
    <a:masterClrMapping/>
  </p:clrMapOvr>
  <p:transition>
    <p:random/>
  </p:transition>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a:extLst>
              <a:ext uri="{FF2B5EF4-FFF2-40B4-BE49-F238E27FC236}">
                <a16:creationId xmlns:a16="http://schemas.microsoft.com/office/drawing/2014/main" id="{810EDC0B-4BD3-98DF-EEBF-036F6F089E98}"/>
              </a:ext>
            </a:extLst>
          </p:cNvPr>
          <p:cNvSpPr txBox="1">
            <a:spLocks noChangeArrowheads="1"/>
          </p:cNvSpPr>
          <p:nvPr/>
        </p:nvSpPr>
        <p:spPr bwMode="auto">
          <a:xfrm>
            <a:off x="203200" y="260350"/>
            <a:ext cx="8664575" cy="666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存取链方法引入一个称为存取链的指针，该指针作为活动记录的一项指向直接外层的最新活动记录的地址，这就意味着在运行时栈中的每个数据区</a:t>
            </a:r>
            <a:r>
              <a:rPr lang="en-US" altLang="zh-CN"/>
              <a:t>(</a:t>
            </a:r>
            <a:r>
              <a:rPr lang="zh-CN" altLang="en-US"/>
              <a:t>活动记录</a:t>
            </a:r>
            <a:r>
              <a:rPr lang="en-US" altLang="zh-CN"/>
              <a:t>)</a:t>
            </a:r>
            <a:r>
              <a:rPr lang="zh-CN" altLang="en-US"/>
              <a:t>之间又拉出一条链，这个链称为存取链。注意，运行时栈中数据区之间原先就存在一条链，即每个活动记录中所保存的老</a:t>
            </a:r>
            <a:r>
              <a:rPr lang="en-US" altLang="zh-CN"/>
              <a:t>SP</a:t>
            </a:r>
            <a:r>
              <a:rPr lang="zh-CN" altLang="en-US"/>
              <a:t>值这一项，它是指向调用该过程</a:t>
            </a:r>
            <a:r>
              <a:rPr lang="en-US" altLang="zh-CN"/>
              <a:t>(</a:t>
            </a:r>
            <a:r>
              <a:rPr lang="zh-CN" altLang="en-US"/>
              <a:t>子过程</a:t>
            </a:r>
            <a:r>
              <a:rPr lang="en-US" altLang="zh-CN"/>
              <a:t>)</a:t>
            </a:r>
            <a:r>
              <a:rPr lang="zh-CN" altLang="en-US"/>
              <a:t>的那个过程</a:t>
            </a:r>
            <a:r>
              <a:rPr lang="en-US" altLang="zh-CN"/>
              <a:t>(</a:t>
            </a:r>
            <a:r>
              <a:rPr lang="zh-CN" altLang="en-US"/>
              <a:t>父过程</a:t>
            </a:r>
            <a:r>
              <a:rPr lang="en-US" altLang="zh-CN"/>
              <a:t>)</a:t>
            </a:r>
            <a:r>
              <a:rPr lang="zh-CN" altLang="en-US"/>
              <a:t>的最新活动记录的起点，由此向前形成了一条</a:t>
            </a:r>
            <a:r>
              <a:rPr lang="en-US" altLang="zh-CN"/>
              <a:t>SP</a:t>
            </a:r>
            <a:r>
              <a:rPr lang="zh-CN" altLang="en-US"/>
              <a:t>链。为了区别于存取链，称</a:t>
            </a:r>
            <a:r>
              <a:rPr lang="en-US" altLang="zh-CN"/>
              <a:t>SP</a:t>
            </a:r>
            <a:r>
              <a:rPr lang="zh-CN" altLang="en-US"/>
              <a:t>链为控制链</a:t>
            </a:r>
            <a:r>
              <a:rPr lang="en-US" altLang="zh-CN"/>
              <a:t>(</a:t>
            </a:r>
            <a:r>
              <a:rPr lang="zh-CN" altLang="en-US"/>
              <a:t>也称动态链</a:t>
            </a:r>
            <a:r>
              <a:rPr lang="en-US" altLang="zh-CN"/>
              <a:t>)</a:t>
            </a:r>
            <a:r>
              <a:rPr lang="zh-CN" altLang="en-US"/>
              <a:t>，它记录了在运行中过程之间相互调用的关系。注意，控制链是动态的，而存取链是静态的。控制链记录了当前时刻程序中各过程相互调用的情况；而存取链则始终记录着程序静态定义时该过程所有的直接外层</a:t>
            </a:r>
            <a:r>
              <a:rPr lang="en-US" altLang="zh-CN"/>
              <a:t>(</a:t>
            </a:r>
            <a:r>
              <a:rPr lang="zh-CN" altLang="en-US"/>
              <a:t>嵌套过程规定，内层过程只允许调用其静态定义时的外层过程说明的变量和数组</a:t>
            </a:r>
            <a:r>
              <a:rPr lang="en-US" altLang="zh-CN"/>
              <a:t>)</a:t>
            </a:r>
            <a:r>
              <a:rPr lang="zh-CN" altLang="en-US"/>
              <a:t>。因此，存取链指出了一个过程的当前活动记录指向其直接定义的外层过程直至最外层的最新活动记录的起点。具有存取链的活动记录结构如图</a:t>
            </a:r>
            <a:r>
              <a:rPr lang="en-US" altLang="zh-CN"/>
              <a:t>6–11</a:t>
            </a:r>
            <a:r>
              <a:rPr lang="zh-CN" altLang="en-US"/>
              <a:t>所示。</a:t>
            </a:r>
          </a:p>
        </p:txBody>
      </p:sp>
    </p:spTree>
  </p:cSld>
  <p:clrMapOvr>
    <a:masterClrMapping/>
  </p:clrMapOvr>
  <p:transition>
    <p:random/>
  </p:transition>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4">
            <a:extLst>
              <a:ext uri="{FF2B5EF4-FFF2-40B4-BE49-F238E27FC236}">
                <a16:creationId xmlns:a16="http://schemas.microsoft.com/office/drawing/2014/main" id="{B365C83B-BE8D-6119-A921-FE916DB220D3}"/>
              </a:ext>
            </a:extLst>
          </p:cNvPr>
          <p:cNvSpPr txBox="1">
            <a:spLocks noChangeArrowheads="1"/>
          </p:cNvSpPr>
          <p:nvPr/>
        </p:nvSpPr>
        <p:spPr bwMode="auto">
          <a:xfrm>
            <a:off x="2095500" y="58674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6–11 </a:t>
            </a:r>
            <a:r>
              <a:rPr lang="zh-CN" altLang="en-US"/>
              <a:t>具有存取链的活动记录结构</a:t>
            </a:r>
          </a:p>
        </p:txBody>
      </p:sp>
      <p:pic>
        <p:nvPicPr>
          <p:cNvPr id="48131" name="Picture 5" descr="6-10">
            <a:extLst>
              <a:ext uri="{FF2B5EF4-FFF2-40B4-BE49-F238E27FC236}">
                <a16:creationId xmlns:a16="http://schemas.microsoft.com/office/drawing/2014/main" id="{BC95F138-6F43-8EF7-1F9F-5AD40AD6B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90600"/>
            <a:ext cx="48609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a:extLst>
              <a:ext uri="{FF2B5EF4-FFF2-40B4-BE49-F238E27FC236}">
                <a16:creationId xmlns:a16="http://schemas.microsoft.com/office/drawing/2014/main" id="{24E1AA88-4F27-7CA6-41E9-E9F5761C76FE}"/>
              </a:ext>
            </a:extLst>
          </p:cNvPr>
          <p:cNvSpPr txBox="1">
            <a:spLocks noChangeArrowheads="1"/>
          </p:cNvSpPr>
          <p:nvPr/>
        </p:nvSpPr>
        <p:spPr bwMode="auto">
          <a:xfrm>
            <a:off x="276225" y="638175"/>
            <a:ext cx="8520113"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假定过程的嵌套关系如下：</a:t>
            </a:r>
          </a:p>
          <a:p>
            <a:pPr eaLnBrk="1" hangingPunct="1">
              <a:spcBef>
                <a:spcPct val="50000"/>
              </a:spcBef>
            </a:pPr>
            <a:endParaRPr lang="en-US" altLang="zh-CN"/>
          </a:p>
        </p:txBody>
      </p:sp>
      <p:graphicFrame>
        <p:nvGraphicFramePr>
          <p:cNvPr id="5122" name="Object 5">
            <a:extLst>
              <a:ext uri="{FF2B5EF4-FFF2-40B4-BE49-F238E27FC236}">
                <a16:creationId xmlns:a16="http://schemas.microsoft.com/office/drawing/2014/main" id="{080EC676-50B6-CEB7-BDBD-0384106509C1}"/>
              </a:ext>
            </a:extLst>
          </p:cNvPr>
          <p:cNvGraphicFramePr>
            <a:graphicFrameLocks noChangeAspect="1"/>
          </p:cNvGraphicFramePr>
          <p:nvPr/>
        </p:nvGraphicFramePr>
        <p:xfrm>
          <a:off x="3124200" y="981075"/>
          <a:ext cx="2484438" cy="5715000"/>
        </p:xfrm>
        <a:graphic>
          <a:graphicData uri="http://schemas.openxmlformats.org/presentationml/2006/ole">
            <mc:AlternateContent xmlns:mc="http://schemas.openxmlformats.org/markup-compatibility/2006">
              <mc:Choice xmlns:v="urn:schemas-microsoft-com:vml" Requires="v">
                <p:oleObj name="图片" r:id="rId2" imgW="1238400" imgH="2847960" progId="Word.Picture.8">
                  <p:embed/>
                </p:oleObj>
              </mc:Choice>
              <mc:Fallback>
                <p:oleObj name="图片" r:id="rId2" imgW="1238400" imgH="2847960" progId="Word.Picture.8">
                  <p:embed/>
                  <p:pic>
                    <p:nvPicPr>
                      <p:cNvPr id="5122" name="Object 5">
                        <a:extLst>
                          <a:ext uri="{FF2B5EF4-FFF2-40B4-BE49-F238E27FC236}">
                            <a16:creationId xmlns:a16="http://schemas.microsoft.com/office/drawing/2014/main" id="{080EC676-50B6-CEB7-BDBD-038410650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981075"/>
                        <a:ext cx="24844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a:extLst>
              <a:ext uri="{FF2B5EF4-FFF2-40B4-BE49-F238E27FC236}">
                <a16:creationId xmlns:a16="http://schemas.microsoft.com/office/drawing/2014/main" id="{CC100FF5-E60C-4DB2-31A2-B2FF4A2EDF34}"/>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5  </a:t>
            </a:r>
            <a:r>
              <a:rPr lang="zh-CN" altLang="en-US" sz="2800" b="1" u="none">
                <a:latin typeface="黑体" pitchFamily="49" charset="-122"/>
                <a:ea typeface="黑体" pitchFamily="49" charset="-122"/>
              </a:rPr>
              <a:t>词法分析器的自动生成</a:t>
            </a:r>
          </a:p>
        </p:txBody>
      </p:sp>
      <p:sp>
        <p:nvSpPr>
          <p:cNvPr id="63491" name="Text Box 3">
            <a:extLst>
              <a:ext uri="{FF2B5EF4-FFF2-40B4-BE49-F238E27FC236}">
                <a16:creationId xmlns:a16="http://schemas.microsoft.com/office/drawing/2014/main" id="{9C789D2A-321A-0099-6DAF-1C21700864CA}"/>
              </a:ext>
            </a:extLst>
          </p:cNvPr>
          <p:cNvSpPr txBox="1">
            <a:spLocks noChangeArrowheads="1"/>
          </p:cNvSpPr>
          <p:nvPr/>
        </p:nvSpPr>
        <p:spPr bwMode="auto">
          <a:xfrm>
            <a:off x="1219200" y="16002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u="none"/>
              <a:t>LEX</a:t>
            </a:r>
            <a:r>
              <a:rPr lang="zh-CN" altLang="en-US" sz="2400" u="none"/>
              <a:t>源程序片段</a:t>
            </a:r>
          </a:p>
        </p:txBody>
      </p:sp>
      <p:sp>
        <p:nvSpPr>
          <p:cNvPr id="63492" name="Text Box 4">
            <a:extLst>
              <a:ext uri="{FF2B5EF4-FFF2-40B4-BE49-F238E27FC236}">
                <a16:creationId xmlns:a16="http://schemas.microsoft.com/office/drawing/2014/main" id="{1B27AFB7-7672-11F0-C32A-271DD762424D}"/>
              </a:ext>
            </a:extLst>
          </p:cNvPr>
          <p:cNvSpPr txBox="1">
            <a:spLocks noChangeArrowheads="1"/>
          </p:cNvSpPr>
          <p:nvPr/>
        </p:nvSpPr>
        <p:spPr bwMode="auto">
          <a:xfrm>
            <a:off x="838200" y="1981200"/>
            <a:ext cx="72390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u="none"/>
              <a:t>Auxiliary Definitions                     	/*</a:t>
            </a:r>
            <a:r>
              <a:rPr lang="zh-CN" altLang="en-US" sz="2000" u="none"/>
              <a:t>辅助定义*</a:t>
            </a:r>
            <a:r>
              <a:rPr lang="en-US" altLang="zh-CN" sz="2000" u="none"/>
              <a:t>/</a:t>
            </a:r>
          </a:p>
          <a:p>
            <a:pPr eaLnBrk="1" hangingPunct="1">
              <a:lnSpc>
                <a:spcPct val="150000"/>
              </a:lnSpc>
            </a:pPr>
            <a:r>
              <a:rPr lang="en-US" altLang="zh-CN" sz="2000" u="none"/>
              <a:t>    letter→A∣B∣C∣…∣Z∣a∣b∣c∣…∣z</a:t>
            </a:r>
          </a:p>
          <a:p>
            <a:pPr eaLnBrk="1" hangingPunct="1">
              <a:lnSpc>
                <a:spcPct val="150000"/>
              </a:lnSpc>
            </a:pPr>
            <a:r>
              <a:rPr lang="en-US" altLang="zh-CN" sz="2000" u="none"/>
              <a:t>    digit→0∣1∣2∣3∣…∣9</a:t>
            </a:r>
          </a:p>
          <a:p>
            <a:pPr eaLnBrk="1" hangingPunct="1">
              <a:lnSpc>
                <a:spcPct val="150000"/>
              </a:lnSpc>
            </a:pPr>
            <a:r>
              <a:rPr lang="en-US" altLang="zh-CN" sz="2000" u="none"/>
              <a:t>    %%</a:t>
            </a:r>
          </a:p>
          <a:p>
            <a:pPr eaLnBrk="1" hangingPunct="1">
              <a:lnSpc>
                <a:spcPct val="150000"/>
              </a:lnSpc>
            </a:pPr>
            <a:r>
              <a:rPr lang="en-US" altLang="zh-CN" sz="2000" u="none"/>
              <a:t>    Recognition Rules                        	/*</a:t>
            </a:r>
            <a:r>
              <a:rPr lang="zh-CN" altLang="en-US" sz="2000" u="none"/>
              <a:t>识别规则*</a:t>
            </a:r>
            <a:r>
              <a:rPr lang="en-US" altLang="zh-CN" sz="2000" u="none"/>
              <a:t>/</a:t>
            </a:r>
          </a:p>
          <a:p>
            <a:pPr eaLnBrk="1" hangingPunct="1">
              <a:lnSpc>
                <a:spcPct val="150000"/>
              </a:lnSpc>
            </a:pPr>
            <a:r>
              <a:rPr lang="en-US" altLang="zh-CN" sz="2000" u="none"/>
              <a:t>    1 while          		{return ( 1, null )}</a:t>
            </a:r>
          </a:p>
          <a:p>
            <a:pPr eaLnBrk="1" hangingPunct="1">
              <a:lnSpc>
                <a:spcPct val="150000"/>
              </a:lnSpc>
            </a:pPr>
            <a:r>
              <a:rPr lang="en-US" altLang="zh-CN" sz="2000" u="none"/>
              <a:t>    2 do            		{return ( 2, null )}</a:t>
            </a:r>
          </a:p>
          <a:p>
            <a:pPr eaLnBrk="1" hangingPunct="1">
              <a:lnSpc>
                <a:spcPct val="150000"/>
              </a:lnSpc>
            </a:pPr>
            <a:r>
              <a:rPr lang="en-US" altLang="zh-CN" sz="2000" u="none"/>
              <a:t>    3 if            		{return( 3, null )}</a:t>
            </a:r>
          </a:p>
          <a:p>
            <a:pPr eaLnBrk="1" hangingPunct="1">
              <a:lnSpc>
                <a:spcPct val="150000"/>
              </a:lnSpc>
            </a:pPr>
            <a:r>
              <a:rPr lang="en-US" altLang="zh-CN" sz="2000" u="none"/>
              <a:t>    4 else           		{return ( 4, null )}</a:t>
            </a:r>
          </a:p>
          <a:p>
            <a:pPr eaLnBrk="1" hangingPunct="1">
              <a:lnSpc>
                <a:spcPct val="150000"/>
              </a:lnSpc>
            </a:pPr>
            <a:r>
              <a:rPr lang="en-US" altLang="zh-CN" sz="2000" u="none"/>
              <a:t>    5 switch            	{return ( 5, ,null )} </a:t>
            </a:r>
          </a:p>
        </p:txBody>
      </p:sp>
      <p:sp>
        <p:nvSpPr>
          <p:cNvPr id="63493" name="Oval 5">
            <a:extLst>
              <a:ext uri="{FF2B5EF4-FFF2-40B4-BE49-F238E27FC236}">
                <a16:creationId xmlns:a16="http://schemas.microsoft.com/office/drawing/2014/main" id="{95D3EDBB-CA99-5822-56BF-64FFE0D8FAEE}"/>
              </a:ext>
            </a:extLst>
          </p:cNvPr>
          <p:cNvSpPr>
            <a:spLocks noChangeArrowheads="1"/>
          </p:cNvSpPr>
          <p:nvPr/>
        </p:nvSpPr>
        <p:spPr bwMode="auto">
          <a:xfrm>
            <a:off x="457200" y="1524000"/>
            <a:ext cx="533400" cy="533400"/>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u="none"/>
              <a:t>例</a:t>
            </a:r>
          </a:p>
        </p:txBody>
      </p:sp>
    </p:spTree>
  </p:cSld>
  <p:clrMapOvr>
    <a:masterClrMapping/>
  </p:clrMapOvr>
  <p:transition>
    <p:random/>
  </p:transition>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a:extLst>
              <a:ext uri="{FF2B5EF4-FFF2-40B4-BE49-F238E27FC236}">
                <a16:creationId xmlns:a16="http://schemas.microsoft.com/office/drawing/2014/main" id="{76049321-1697-1CC7-DA6F-51FD8AED9D47}"/>
              </a:ext>
            </a:extLst>
          </p:cNvPr>
          <p:cNvSpPr txBox="1">
            <a:spLocks noChangeArrowheads="1"/>
          </p:cNvSpPr>
          <p:nvPr/>
        </p:nvSpPr>
        <p:spPr bwMode="auto">
          <a:xfrm>
            <a:off x="160338" y="536575"/>
            <a:ext cx="8737600" cy="615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程序中每个过程的静态结构</a:t>
            </a:r>
            <a:r>
              <a:rPr lang="en-US" altLang="zh-CN"/>
              <a:t>(</a:t>
            </a:r>
            <a:r>
              <a:rPr lang="zh-CN" altLang="en-US"/>
              <a:t>嵌套层次</a:t>
            </a:r>
            <a:r>
              <a:rPr lang="en-US" altLang="zh-CN"/>
              <a:t>)</a:t>
            </a:r>
            <a:r>
              <a:rPr lang="zh-CN" altLang="en-US"/>
              <a:t>是确定的，如嵌套深度为</a:t>
            </a:r>
            <a:r>
              <a:rPr lang="en-US" altLang="zh-CN"/>
              <a:t>2</a:t>
            </a:r>
            <a:r>
              <a:rPr lang="zh-CN" altLang="en-US"/>
              <a:t>的过程</a:t>
            </a:r>
            <a:r>
              <a:rPr lang="en-US" altLang="zh-CN"/>
              <a:t>R</a:t>
            </a:r>
            <a:r>
              <a:rPr lang="zh-CN" altLang="en-US"/>
              <a:t>引用了非局部量</a:t>
            </a:r>
            <a:r>
              <a:rPr lang="en-US" altLang="zh-CN"/>
              <a:t>a</a:t>
            </a:r>
            <a:r>
              <a:rPr lang="zh-CN" altLang="en-US"/>
              <a:t>和</a:t>
            </a:r>
            <a:r>
              <a:rPr lang="en-US" altLang="zh-CN"/>
              <a:t>b</a:t>
            </a:r>
            <a:r>
              <a:rPr lang="zh-CN" altLang="en-US"/>
              <a:t>，其嵌套深度分别为</a:t>
            </a:r>
            <a:r>
              <a:rPr lang="en-US" altLang="zh-CN"/>
              <a:t>0</a:t>
            </a:r>
            <a:r>
              <a:rPr lang="zh-CN" altLang="en-US"/>
              <a:t>和</a:t>
            </a:r>
            <a:r>
              <a:rPr lang="en-US" altLang="zh-CN"/>
              <a:t>1</a:t>
            </a:r>
            <a:r>
              <a:rPr lang="zh-CN" altLang="en-US"/>
              <a:t>。从</a:t>
            </a:r>
            <a:r>
              <a:rPr lang="en-US" altLang="zh-CN"/>
              <a:t>R</a:t>
            </a:r>
            <a:r>
              <a:rPr lang="zh-CN" altLang="en-US"/>
              <a:t>的活动记录开始，分别沿着</a:t>
            </a:r>
            <a:r>
              <a:rPr lang="en-US" altLang="zh-CN"/>
              <a:t>2 − 0 = 2</a:t>
            </a:r>
            <a:r>
              <a:rPr lang="zh-CN" altLang="en-US"/>
              <a:t>和</a:t>
            </a:r>
            <a:r>
              <a:rPr lang="en-US" altLang="zh-CN"/>
              <a:t>2−1=1</a:t>
            </a:r>
            <a:r>
              <a:rPr lang="zh-CN" altLang="en-US"/>
              <a:t>个存取链向前查找，则可找到包含这两个非局部量的活动记录。</a:t>
            </a:r>
          </a:p>
          <a:p>
            <a:pPr algn="just" eaLnBrk="1" hangingPunct="1">
              <a:lnSpc>
                <a:spcPct val="130000"/>
              </a:lnSpc>
              <a:spcBef>
                <a:spcPct val="50000"/>
              </a:spcBef>
            </a:pPr>
            <a:r>
              <a:rPr lang="zh-CN" altLang="en-US"/>
              <a:t>　　上述过程</a:t>
            </a:r>
            <a:r>
              <a:rPr lang="en-US" altLang="zh-CN"/>
              <a:t>P</a:t>
            </a:r>
            <a:r>
              <a:rPr lang="zh-CN" altLang="en-US"/>
              <a:t>调用</a:t>
            </a:r>
            <a:r>
              <a:rPr lang="en-US" altLang="zh-CN"/>
              <a:t>S</a:t>
            </a:r>
            <a:r>
              <a:rPr lang="zh-CN" altLang="en-US"/>
              <a:t>以及</a:t>
            </a:r>
            <a:r>
              <a:rPr lang="en-US" altLang="zh-CN"/>
              <a:t>S</a:t>
            </a:r>
            <a:r>
              <a:rPr lang="zh-CN" altLang="en-US"/>
              <a:t>调用</a:t>
            </a:r>
            <a:r>
              <a:rPr lang="en-US" altLang="zh-CN"/>
              <a:t>Q</a:t>
            </a:r>
            <a:r>
              <a:rPr lang="zh-CN" altLang="en-US"/>
              <a:t>运行时栈的变化过程如图</a:t>
            </a:r>
            <a:r>
              <a:rPr lang="en-US" altLang="zh-CN"/>
              <a:t>6–12(a)</a:t>
            </a:r>
            <a:r>
              <a:rPr lang="zh-CN" altLang="en-US"/>
              <a:t>、</a:t>
            </a:r>
            <a:r>
              <a:rPr lang="en-US" altLang="zh-CN"/>
              <a:t>(b)</a:t>
            </a:r>
            <a:r>
              <a:rPr lang="zh-CN" altLang="en-US"/>
              <a:t>所示。</a:t>
            </a:r>
          </a:p>
          <a:p>
            <a:pPr algn="just" eaLnBrk="1" hangingPunct="1">
              <a:lnSpc>
                <a:spcPct val="130000"/>
              </a:lnSpc>
              <a:spcBef>
                <a:spcPct val="50000"/>
              </a:spcBef>
            </a:pPr>
            <a:r>
              <a:rPr lang="zh-CN" altLang="en-US"/>
              <a:t>　　由图</a:t>
            </a:r>
            <a:r>
              <a:rPr lang="en-US" altLang="zh-CN"/>
              <a:t>6–12</a:t>
            </a:r>
            <a:r>
              <a:rPr lang="zh-CN" altLang="en-US"/>
              <a:t>可以看出，指针</a:t>
            </a:r>
            <a:r>
              <a:rPr lang="en-US" altLang="zh-CN"/>
              <a:t>SP</a:t>
            </a:r>
            <a:r>
              <a:rPr lang="zh-CN" altLang="en-US"/>
              <a:t>总是指向当前正在执行过程的活动记录起点，控制链</a:t>
            </a:r>
            <a:r>
              <a:rPr lang="en-US" altLang="zh-CN"/>
              <a:t>(</a:t>
            </a:r>
            <a:r>
              <a:rPr lang="zh-CN" altLang="en-US"/>
              <a:t>老</a:t>
            </a:r>
            <a:r>
              <a:rPr lang="en-US" altLang="zh-CN"/>
              <a:t>SP)</a:t>
            </a:r>
            <a:r>
              <a:rPr lang="zh-CN" altLang="en-US"/>
              <a:t>则指向调用运行过程的父过程的活动记录起点。因此，当运行过程调用结束返回时，利用控制链老</a:t>
            </a:r>
            <a:r>
              <a:rPr lang="en-US" altLang="zh-CN"/>
              <a:t>SP</a:t>
            </a:r>
            <a:r>
              <a:rPr lang="zh-CN" altLang="en-US"/>
              <a:t>值可以得到调用前原父过程活动记录的起点。从程序的静态结构来看，</a:t>
            </a:r>
            <a:r>
              <a:rPr lang="en-US" altLang="zh-CN"/>
              <a:t>P</a:t>
            </a:r>
            <a:r>
              <a:rPr lang="zh-CN" altLang="en-US"/>
              <a:t>是</a:t>
            </a:r>
            <a:r>
              <a:rPr lang="en-US" altLang="zh-CN"/>
              <a:t>S</a:t>
            </a:r>
            <a:r>
              <a:rPr lang="zh-CN" altLang="en-US"/>
              <a:t>和</a:t>
            </a:r>
            <a:r>
              <a:rPr lang="en-US" altLang="zh-CN"/>
              <a:t>Q</a:t>
            </a:r>
            <a:r>
              <a:rPr lang="zh-CN" altLang="en-US"/>
              <a:t>的静态直接外层，因此，</a:t>
            </a:r>
            <a:r>
              <a:rPr lang="en-US" altLang="zh-CN"/>
              <a:t>S</a:t>
            </a:r>
            <a:r>
              <a:rPr lang="zh-CN" altLang="en-US"/>
              <a:t>和</a:t>
            </a:r>
            <a:r>
              <a:rPr lang="en-US" altLang="zh-CN"/>
              <a:t>Q</a:t>
            </a:r>
            <a:r>
              <a:rPr lang="zh-CN" altLang="en-US"/>
              <a:t>活动记录中的存取链均指向其直接外层</a:t>
            </a:r>
            <a:r>
              <a:rPr lang="en-US" altLang="zh-CN"/>
              <a:t>P</a:t>
            </a:r>
            <a:r>
              <a:rPr lang="zh-CN" altLang="en-US"/>
              <a:t>的活动记录起点。</a:t>
            </a:r>
          </a:p>
        </p:txBody>
      </p:sp>
    </p:spTree>
  </p:cSld>
  <p:clrMapOvr>
    <a:masterClrMapping/>
  </p:clrMapOvr>
  <p:transition>
    <p:random/>
  </p:transition>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a:extLst>
              <a:ext uri="{FF2B5EF4-FFF2-40B4-BE49-F238E27FC236}">
                <a16:creationId xmlns:a16="http://schemas.microsoft.com/office/drawing/2014/main" id="{D1E129E8-B432-306E-14C5-2F98620F208F}"/>
              </a:ext>
            </a:extLst>
          </p:cNvPr>
          <p:cNvSpPr txBox="1">
            <a:spLocks noChangeArrowheads="1"/>
          </p:cNvSpPr>
          <p:nvPr/>
        </p:nvSpPr>
        <p:spPr bwMode="auto">
          <a:xfrm>
            <a:off x="2209800" y="5808663"/>
            <a:ext cx="46482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6–12  </a:t>
            </a:r>
            <a:r>
              <a:rPr lang="zh-CN" altLang="en-US"/>
              <a:t>过程调用时运行栈的变化</a:t>
            </a:r>
          </a:p>
          <a:p>
            <a:pPr algn="ctr" eaLnBrk="1" hangingPunct="1">
              <a:spcBef>
                <a:spcPct val="50000"/>
              </a:spcBef>
            </a:pPr>
            <a:r>
              <a:rPr lang="en-US" altLang="zh-CN"/>
              <a:t>(a) P</a:t>
            </a:r>
            <a:r>
              <a:rPr lang="zh-CN" altLang="en-US"/>
              <a:t>调用</a:t>
            </a:r>
            <a:r>
              <a:rPr lang="en-US" altLang="zh-CN"/>
              <a:t>S</a:t>
            </a:r>
            <a:r>
              <a:rPr lang="zh-CN" altLang="en-US"/>
              <a:t>；</a:t>
            </a:r>
            <a:r>
              <a:rPr lang="en-US" altLang="zh-CN"/>
              <a:t>(b) S</a:t>
            </a:r>
            <a:r>
              <a:rPr lang="zh-CN" altLang="en-US"/>
              <a:t>调用</a:t>
            </a:r>
            <a:r>
              <a:rPr lang="en-US" altLang="zh-CN"/>
              <a:t>Q</a:t>
            </a:r>
          </a:p>
        </p:txBody>
      </p:sp>
      <p:pic>
        <p:nvPicPr>
          <p:cNvPr id="50179" name="Picture 5" descr="6-11">
            <a:extLst>
              <a:ext uri="{FF2B5EF4-FFF2-40B4-BE49-F238E27FC236}">
                <a16:creationId xmlns:a16="http://schemas.microsoft.com/office/drawing/2014/main" id="{6EF16559-5EF9-1624-CE97-B78D57BF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44450"/>
            <a:ext cx="6335712"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a:extLst>
              <a:ext uri="{FF2B5EF4-FFF2-40B4-BE49-F238E27FC236}">
                <a16:creationId xmlns:a16="http://schemas.microsoft.com/office/drawing/2014/main" id="{05ED1E9C-D81E-FCD4-1B46-9FA51652CF14}"/>
              </a:ext>
            </a:extLst>
          </p:cNvPr>
          <p:cNvSpPr txBox="1">
            <a:spLocks noChangeArrowheads="1"/>
          </p:cNvSpPr>
          <p:nvPr/>
        </p:nvSpPr>
        <p:spPr bwMode="auto">
          <a:xfrm>
            <a:off x="246063" y="595313"/>
            <a:ext cx="8636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ea typeface="黑体" panose="02010609060101010101" pitchFamily="49" charset="-122"/>
              </a:rPr>
              <a:t>　　例</a:t>
            </a:r>
            <a:r>
              <a:rPr lang="en-US" altLang="zh-CN">
                <a:ea typeface="黑体" panose="02010609060101010101" pitchFamily="49" charset="-122"/>
              </a:rPr>
              <a:t>6.1 </a:t>
            </a:r>
            <a:r>
              <a:rPr lang="en-US" altLang="zh-CN"/>
              <a:t> </a:t>
            </a:r>
            <a:r>
              <a:rPr lang="zh-CN" altLang="en-US"/>
              <a:t>某程序的结构如图</a:t>
            </a:r>
            <a:r>
              <a:rPr lang="en-US" altLang="zh-CN"/>
              <a:t>6–13</a:t>
            </a:r>
            <a:r>
              <a:rPr lang="zh-CN" altLang="en-US"/>
              <a:t>所示，其中</a:t>
            </a:r>
            <a:r>
              <a:rPr lang="en-US" altLang="zh-CN"/>
              <a:t>A</a:t>
            </a:r>
            <a:r>
              <a:rPr lang="zh-CN" altLang="en-US"/>
              <a:t>、</a:t>
            </a:r>
            <a:r>
              <a:rPr lang="en-US" altLang="zh-CN"/>
              <a:t>B</a:t>
            </a:r>
            <a:r>
              <a:rPr lang="zh-CN" altLang="en-US"/>
              <a:t>、</a:t>
            </a:r>
            <a:r>
              <a:rPr lang="en-US" altLang="zh-CN"/>
              <a:t>C</a:t>
            </a:r>
            <a:r>
              <a:rPr lang="zh-CN" altLang="en-US"/>
              <a:t>为过程名，请分别画出过程</a:t>
            </a:r>
            <a:r>
              <a:rPr lang="en-US" altLang="zh-CN"/>
              <a:t>C</a:t>
            </a:r>
            <a:r>
              <a:rPr lang="zh-CN" altLang="en-US"/>
              <a:t>调用</a:t>
            </a:r>
            <a:r>
              <a:rPr lang="en-US" altLang="zh-CN"/>
              <a:t>A</a:t>
            </a:r>
            <a:r>
              <a:rPr lang="zh-CN" altLang="en-US"/>
              <a:t>前后的栈顶活动记录。</a:t>
            </a:r>
          </a:p>
        </p:txBody>
      </p:sp>
    </p:spTree>
  </p:cSld>
  <p:clrMapOvr>
    <a:masterClrMapping/>
  </p:clrMapOvr>
  <p:transition>
    <p:random/>
  </p:transition>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4">
            <a:extLst>
              <a:ext uri="{FF2B5EF4-FFF2-40B4-BE49-F238E27FC236}">
                <a16:creationId xmlns:a16="http://schemas.microsoft.com/office/drawing/2014/main" id="{B6BA40A1-A1DC-886E-8B17-1726DA88ECA3}"/>
              </a:ext>
            </a:extLst>
          </p:cNvPr>
          <p:cNvSpPr txBox="1">
            <a:spLocks noChangeArrowheads="1"/>
          </p:cNvSpPr>
          <p:nvPr/>
        </p:nvSpPr>
        <p:spPr bwMode="auto">
          <a:xfrm>
            <a:off x="2247900" y="57912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6–13  </a:t>
            </a:r>
            <a:r>
              <a:rPr lang="zh-CN" altLang="en-US">
                <a:latin typeface="宋体" panose="02010600030101010101" pitchFamily="2" charset="-122"/>
              </a:rPr>
              <a:t>例</a:t>
            </a:r>
            <a:r>
              <a:rPr lang="en-US" altLang="zh-CN"/>
              <a:t>6.1</a:t>
            </a:r>
            <a:r>
              <a:rPr lang="zh-CN" altLang="en-US">
                <a:latin typeface="宋体" panose="02010600030101010101" pitchFamily="2" charset="-122"/>
              </a:rPr>
              <a:t>的程序结构示意</a:t>
            </a:r>
            <a:r>
              <a:rPr lang="zh-CN" altLang="en-US"/>
              <a:t> </a:t>
            </a:r>
          </a:p>
        </p:txBody>
      </p:sp>
      <p:pic>
        <p:nvPicPr>
          <p:cNvPr id="52227" name="Picture 5" descr="6-12">
            <a:extLst>
              <a:ext uri="{FF2B5EF4-FFF2-40B4-BE49-F238E27FC236}">
                <a16:creationId xmlns:a16="http://schemas.microsoft.com/office/drawing/2014/main" id="{0219803C-CE64-3747-8BEB-8A46D7C42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75" y="990600"/>
            <a:ext cx="4768850" cy="432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4">
            <a:extLst>
              <a:ext uri="{FF2B5EF4-FFF2-40B4-BE49-F238E27FC236}">
                <a16:creationId xmlns:a16="http://schemas.microsoft.com/office/drawing/2014/main" id="{6D9CD412-E95E-C746-0C12-390DA4FF329D}"/>
              </a:ext>
            </a:extLst>
          </p:cNvPr>
          <p:cNvSpPr txBox="1">
            <a:spLocks noChangeArrowheads="1"/>
          </p:cNvSpPr>
          <p:nvPr/>
        </p:nvSpPr>
        <p:spPr bwMode="auto">
          <a:xfrm>
            <a:off x="246063" y="620713"/>
            <a:ext cx="87376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过程</a:t>
            </a:r>
            <a:r>
              <a:rPr lang="en-US" altLang="zh-CN"/>
              <a:t>C</a:t>
            </a:r>
            <a:r>
              <a:rPr lang="zh-CN" altLang="en-US"/>
              <a:t>调用</a:t>
            </a:r>
            <a:r>
              <a:rPr lang="en-US" altLang="zh-CN"/>
              <a:t>A</a:t>
            </a:r>
            <a:r>
              <a:rPr lang="zh-CN" altLang="en-US"/>
              <a:t>前后的栈顶活动记录示意如图</a:t>
            </a:r>
            <a:r>
              <a:rPr lang="en-US" altLang="zh-CN"/>
              <a:t>6–14</a:t>
            </a:r>
            <a:r>
              <a:rPr lang="zh-CN" altLang="en-US"/>
              <a:t>所示。由图</a:t>
            </a:r>
            <a:r>
              <a:rPr lang="en-US" altLang="zh-CN"/>
              <a:t>6–13</a:t>
            </a:r>
            <a:r>
              <a:rPr lang="zh-CN" altLang="en-US"/>
              <a:t>可知，当过程</a:t>
            </a:r>
            <a:r>
              <a:rPr lang="en-US" altLang="zh-CN"/>
              <a:t>C</a:t>
            </a:r>
            <a:r>
              <a:rPr lang="zh-CN" altLang="en-US"/>
              <a:t>执行时，它可使用主程序、</a:t>
            </a:r>
            <a:r>
              <a:rPr lang="en-US" altLang="zh-CN"/>
              <a:t>A</a:t>
            </a:r>
            <a:r>
              <a:rPr lang="zh-CN" altLang="en-US"/>
              <a:t>、</a:t>
            </a:r>
            <a:r>
              <a:rPr lang="en-US" altLang="zh-CN"/>
              <a:t>B</a:t>
            </a:r>
            <a:r>
              <a:rPr lang="zh-CN" altLang="en-US"/>
              <a:t>和</a:t>
            </a:r>
            <a:r>
              <a:rPr lang="en-US" altLang="zh-CN"/>
              <a:t>C</a:t>
            </a:r>
            <a:r>
              <a:rPr lang="zh-CN" altLang="en-US"/>
              <a:t>过程所说明的变量，且其外层嵌套的过程活动记录起始地址由</a:t>
            </a:r>
            <a:r>
              <a:rPr lang="en-US" altLang="zh-CN"/>
              <a:t>DISPLAY</a:t>
            </a:r>
            <a:r>
              <a:rPr lang="zh-CN" altLang="en-US"/>
              <a:t>表指出。当</a:t>
            </a:r>
            <a:r>
              <a:rPr lang="en-US" altLang="zh-CN"/>
              <a:t>C</a:t>
            </a:r>
            <a:r>
              <a:rPr lang="zh-CN" altLang="en-US"/>
              <a:t>调用</a:t>
            </a:r>
            <a:r>
              <a:rPr lang="en-US" altLang="zh-CN"/>
              <a:t>A</a:t>
            </a:r>
            <a:r>
              <a:rPr lang="zh-CN" altLang="en-US"/>
              <a:t>而使过程</a:t>
            </a:r>
            <a:r>
              <a:rPr lang="en-US" altLang="zh-CN"/>
              <a:t>A</a:t>
            </a:r>
            <a:r>
              <a:rPr lang="zh-CN" altLang="en-US"/>
              <a:t>执行时，我们看到此时的</a:t>
            </a:r>
            <a:r>
              <a:rPr lang="en-US" altLang="zh-CN"/>
              <a:t>DISPLAY</a:t>
            </a:r>
            <a:r>
              <a:rPr lang="zh-CN" altLang="en-US"/>
              <a:t>表已变为两项，即主程序和</a:t>
            </a:r>
            <a:r>
              <a:rPr lang="en-US" altLang="zh-CN"/>
              <a:t>A</a:t>
            </a:r>
            <a:r>
              <a:rPr lang="zh-CN" altLang="en-US"/>
              <a:t>过程自身；也即此时</a:t>
            </a:r>
            <a:r>
              <a:rPr lang="en-US" altLang="zh-CN"/>
              <a:t>A</a:t>
            </a:r>
            <a:r>
              <a:rPr lang="zh-CN" altLang="en-US"/>
              <a:t>只可使用主程序和</a:t>
            </a:r>
            <a:r>
              <a:rPr lang="en-US" altLang="zh-CN"/>
              <a:t>A</a:t>
            </a:r>
            <a:r>
              <a:rPr lang="zh-CN" altLang="en-US"/>
              <a:t>过程所说明的变量。</a:t>
            </a:r>
          </a:p>
        </p:txBody>
      </p:sp>
    </p:spTree>
  </p:cSld>
  <p:clrMapOvr>
    <a:masterClrMapping/>
  </p:clrMapOvr>
  <p:transition>
    <p:random/>
  </p:transition>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a:extLst>
              <a:ext uri="{FF2B5EF4-FFF2-40B4-BE49-F238E27FC236}">
                <a16:creationId xmlns:a16="http://schemas.microsoft.com/office/drawing/2014/main" id="{EB8F1262-FA9C-23BB-F78A-6ED9B88C5CA8}"/>
              </a:ext>
            </a:extLst>
          </p:cNvPr>
          <p:cNvSpPr txBox="1">
            <a:spLocks noChangeArrowheads="1"/>
          </p:cNvSpPr>
          <p:nvPr/>
        </p:nvSpPr>
        <p:spPr bwMode="auto">
          <a:xfrm>
            <a:off x="1763713" y="6140450"/>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6–14  </a:t>
            </a:r>
            <a:r>
              <a:rPr lang="zh-CN" altLang="en-US">
                <a:latin typeface="宋体" panose="02010600030101010101" pitchFamily="2" charset="-122"/>
              </a:rPr>
              <a:t>例</a:t>
            </a:r>
            <a:r>
              <a:rPr lang="en-US" altLang="zh-CN"/>
              <a:t>6.1</a:t>
            </a:r>
            <a:r>
              <a:rPr lang="zh-CN" altLang="en-US">
                <a:latin typeface="宋体" panose="02010600030101010101" pitchFamily="2" charset="-122"/>
              </a:rPr>
              <a:t>的运行栈与活动记录示意</a:t>
            </a:r>
            <a:r>
              <a:rPr lang="zh-CN" altLang="en-US"/>
              <a:t> </a:t>
            </a:r>
          </a:p>
        </p:txBody>
      </p:sp>
      <p:pic>
        <p:nvPicPr>
          <p:cNvPr id="54275" name="Picture 5" descr="6-13">
            <a:extLst>
              <a:ext uri="{FF2B5EF4-FFF2-40B4-BE49-F238E27FC236}">
                <a16:creationId xmlns:a16="http://schemas.microsoft.com/office/drawing/2014/main" id="{240E30D4-8F1F-02C2-6A97-D47984381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15888"/>
            <a:ext cx="6551613"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a:extLst>
              <a:ext uri="{FF2B5EF4-FFF2-40B4-BE49-F238E27FC236}">
                <a16:creationId xmlns:a16="http://schemas.microsoft.com/office/drawing/2014/main" id="{5FE13200-4238-F005-7053-0910FE7BD420}"/>
              </a:ext>
            </a:extLst>
          </p:cNvPr>
          <p:cNvSpPr txBox="1">
            <a:spLocks noChangeArrowheads="1"/>
          </p:cNvSpPr>
          <p:nvPr/>
        </p:nvSpPr>
        <p:spPr bwMode="auto">
          <a:xfrm>
            <a:off x="217488" y="457200"/>
            <a:ext cx="8694737"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黑体" panose="02010609060101010101" pitchFamily="49" charset="-122"/>
              </a:rPr>
              <a:t>　　例</a:t>
            </a:r>
            <a:r>
              <a:rPr lang="en-US" altLang="zh-CN">
                <a:ea typeface="黑体" panose="02010609060101010101" pitchFamily="49" charset="-122"/>
              </a:rPr>
              <a:t>6.2</a:t>
            </a:r>
            <a:r>
              <a:rPr lang="en-US" altLang="zh-CN"/>
              <a:t>  </a:t>
            </a:r>
            <a:r>
              <a:rPr lang="zh-CN" altLang="en-US"/>
              <a:t>在下面的</a:t>
            </a:r>
            <a:r>
              <a:rPr lang="en-US" altLang="zh-CN"/>
              <a:t>PASCAL</a:t>
            </a:r>
            <a:r>
              <a:rPr lang="zh-CN" altLang="en-US"/>
              <a:t>程序中，已经第二次</a:t>
            </a:r>
            <a:r>
              <a:rPr lang="en-US" altLang="zh-CN"/>
              <a:t>(</a:t>
            </a:r>
            <a:r>
              <a:rPr lang="zh-CN" altLang="en-US"/>
              <a:t>递归地</a:t>
            </a:r>
            <a:r>
              <a:rPr lang="en-US" altLang="zh-CN"/>
              <a:t>)</a:t>
            </a:r>
            <a:r>
              <a:rPr lang="zh-CN" altLang="en-US"/>
              <a:t>进入了</a:t>
            </a:r>
            <a:r>
              <a:rPr lang="en-US" altLang="zh-CN"/>
              <a:t>f</a:t>
            </a:r>
            <a:r>
              <a:rPr lang="zh-CN" altLang="en-US"/>
              <a:t>，请给出第三次进入</a:t>
            </a:r>
            <a:r>
              <a:rPr lang="en-US" altLang="zh-CN"/>
              <a:t>f</a:t>
            </a:r>
            <a:r>
              <a:rPr lang="zh-CN" altLang="en-US"/>
              <a:t>后的运行栈及</a:t>
            </a:r>
            <a:r>
              <a:rPr lang="en-US" altLang="zh-CN"/>
              <a:t>DISPLAY</a:t>
            </a:r>
            <a:r>
              <a:rPr lang="zh-CN" altLang="en-US"/>
              <a:t>表的示意图。</a:t>
            </a:r>
          </a:p>
          <a:p>
            <a:pPr lvl="1" algn="just" eaLnBrk="1" hangingPunct="1">
              <a:lnSpc>
                <a:spcPct val="130000"/>
              </a:lnSpc>
            </a:pPr>
            <a:r>
              <a:rPr lang="zh-CN" altLang="en-US"/>
              <a:t>        </a:t>
            </a:r>
            <a:r>
              <a:rPr lang="en-US" altLang="zh-CN"/>
              <a:t>PROGRAM test(input, output);</a:t>
            </a:r>
          </a:p>
          <a:p>
            <a:pPr lvl="1" algn="just" eaLnBrk="1" hangingPunct="1">
              <a:lnSpc>
                <a:spcPct val="130000"/>
              </a:lnSpc>
            </a:pPr>
            <a:r>
              <a:rPr lang="en-US" altLang="zh-CN"/>
              <a:t>          VAR K: integer;</a:t>
            </a:r>
          </a:p>
          <a:p>
            <a:pPr lvl="1" algn="just" eaLnBrk="1" hangingPunct="1">
              <a:lnSpc>
                <a:spcPct val="130000"/>
              </a:lnSpc>
            </a:pPr>
            <a:r>
              <a:rPr lang="en-US" altLang="zh-CN"/>
              <a:t>          FUNCTION f(n: integer): integer;</a:t>
            </a:r>
          </a:p>
          <a:p>
            <a:pPr lvl="1" algn="just" eaLnBrk="1" hangingPunct="1">
              <a:lnSpc>
                <a:spcPct val="130000"/>
              </a:lnSpc>
            </a:pPr>
            <a:r>
              <a:rPr lang="en-US" altLang="zh-CN"/>
              <a:t>            BEGIN</a:t>
            </a:r>
          </a:p>
          <a:p>
            <a:pPr lvl="1" algn="just" eaLnBrk="1" hangingPunct="1">
              <a:lnSpc>
                <a:spcPct val="130000"/>
              </a:lnSpc>
            </a:pPr>
            <a:r>
              <a:rPr lang="en-US" altLang="zh-CN"/>
              <a:t>              IF n&lt;=0  THEN f:=1</a:t>
            </a:r>
          </a:p>
          <a:p>
            <a:pPr lvl="1" algn="just" eaLnBrk="1" hangingPunct="1">
              <a:lnSpc>
                <a:spcPct val="130000"/>
              </a:lnSpc>
            </a:pPr>
            <a:r>
              <a:rPr lang="en-US" altLang="zh-CN"/>
              <a:t>              ELSE  f:=n*f(n−1)</a:t>
            </a:r>
          </a:p>
          <a:p>
            <a:pPr lvl="1" algn="just" eaLnBrk="1" hangingPunct="1">
              <a:lnSpc>
                <a:spcPct val="130000"/>
              </a:lnSpc>
            </a:pPr>
            <a:r>
              <a:rPr lang="en-US" altLang="zh-CN"/>
              <a:t>            END;</a:t>
            </a:r>
          </a:p>
          <a:p>
            <a:pPr lvl="1" algn="just" eaLnBrk="1" hangingPunct="1">
              <a:lnSpc>
                <a:spcPct val="130000"/>
              </a:lnSpc>
            </a:pPr>
            <a:r>
              <a:rPr lang="en-US" altLang="zh-CN"/>
              <a:t>          </a:t>
            </a:r>
            <a:r>
              <a:rPr lang="zh-CN" altLang="en-US"/>
              <a:t>　</a:t>
            </a:r>
            <a:r>
              <a:rPr lang="en-US" altLang="zh-CN"/>
              <a:t>BEGIN</a:t>
            </a:r>
          </a:p>
          <a:p>
            <a:pPr lvl="1" algn="just" eaLnBrk="1" hangingPunct="1">
              <a:lnSpc>
                <a:spcPct val="130000"/>
              </a:lnSpc>
            </a:pPr>
            <a:r>
              <a:rPr lang="en-US" altLang="zh-CN"/>
              <a:t>            </a:t>
            </a:r>
            <a:r>
              <a:rPr lang="zh-CN" altLang="en-US"/>
              <a:t>　</a:t>
            </a:r>
            <a:r>
              <a:rPr lang="en-US" altLang="zh-CN"/>
              <a:t>K:=f(10);</a:t>
            </a:r>
          </a:p>
          <a:p>
            <a:pPr lvl="1" algn="just" eaLnBrk="1" hangingPunct="1">
              <a:lnSpc>
                <a:spcPct val="130000"/>
              </a:lnSpc>
            </a:pPr>
            <a:r>
              <a:rPr lang="en-US" altLang="zh-CN"/>
              <a:t>            </a:t>
            </a:r>
            <a:r>
              <a:rPr lang="zh-CN" altLang="en-US"/>
              <a:t>　</a:t>
            </a:r>
            <a:r>
              <a:rPr lang="en-US" altLang="zh-CN"/>
              <a:t>write(K)</a:t>
            </a:r>
          </a:p>
          <a:p>
            <a:pPr lvl="1" eaLnBrk="1" hangingPunct="1">
              <a:lnSpc>
                <a:spcPct val="130000"/>
              </a:lnSpc>
            </a:pPr>
            <a:r>
              <a:rPr lang="en-US" altLang="zh-CN"/>
              <a:t>          </a:t>
            </a:r>
            <a:r>
              <a:rPr lang="zh-CN" altLang="en-US">
                <a:latin typeface="宋体" panose="02010600030101010101" pitchFamily="2" charset="-122"/>
              </a:rPr>
              <a:t>　</a:t>
            </a:r>
            <a:r>
              <a:rPr lang="en-US" altLang="zh-CN"/>
              <a:t>END. </a:t>
            </a:r>
          </a:p>
        </p:txBody>
      </p:sp>
    </p:spTree>
  </p:cSld>
  <p:clrMapOvr>
    <a:masterClrMapping/>
  </p:clrMapOvr>
  <p:transition>
    <p:random/>
  </p:transition>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5">
            <a:extLst>
              <a:ext uri="{FF2B5EF4-FFF2-40B4-BE49-F238E27FC236}">
                <a16:creationId xmlns:a16="http://schemas.microsoft.com/office/drawing/2014/main" id="{B402956B-2501-2A36-3797-1BC96718ACD6}"/>
              </a:ext>
            </a:extLst>
          </p:cNvPr>
          <p:cNvSpPr txBox="1">
            <a:spLocks noChangeArrowheads="1"/>
          </p:cNvSpPr>
          <p:nvPr/>
        </p:nvSpPr>
        <p:spPr bwMode="auto">
          <a:xfrm>
            <a:off x="341313" y="566738"/>
            <a:ext cx="8497887"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第三次进入</a:t>
            </a:r>
            <a:r>
              <a:rPr lang="en-US" altLang="zh-CN"/>
              <a:t>f</a:t>
            </a:r>
            <a:r>
              <a:rPr lang="zh-CN" altLang="en-US"/>
              <a:t>后的运行栈及</a:t>
            </a:r>
            <a:r>
              <a:rPr lang="en-US" altLang="zh-CN"/>
              <a:t>DISPLAY</a:t>
            </a:r>
            <a:r>
              <a:rPr lang="zh-CN" altLang="en-US"/>
              <a:t>表的示意图如图</a:t>
            </a:r>
            <a:r>
              <a:rPr lang="en-US" altLang="zh-CN"/>
              <a:t>6–14</a:t>
            </a:r>
            <a:r>
              <a:rPr lang="zh-CN" altLang="en-US"/>
              <a:t>所示。由于静态嵌套层次只有两层，故每一次递归调用产生的</a:t>
            </a:r>
            <a:r>
              <a:rPr lang="en-US" altLang="zh-CN"/>
              <a:t>DISPLAY</a:t>
            </a:r>
            <a:r>
              <a:rPr lang="zh-CN" altLang="en-US"/>
              <a:t>表只有两项，一项是</a:t>
            </a:r>
            <a:r>
              <a:rPr lang="en-US" altLang="zh-CN"/>
              <a:t>test</a:t>
            </a:r>
            <a:r>
              <a:rPr lang="zh-CN" altLang="en-US"/>
              <a:t>的</a:t>
            </a:r>
            <a:r>
              <a:rPr lang="en-US" altLang="zh-CN"/>
              <a:t>SP(</a:t>
            </a:r>
            <a:r>
              <a:rPr lang="zh-CN" altLang="en-US"/>
              <a:t>即</a:t>
            </a:r>
            <a:r>
              <a:rPr lang="en-US" altLang="zh-CN"/>
              <a:t>0)</a:t>
            </a:r>
            <a:r>
              <a:rPr lang="zh-CN" altLang="en-US"/>
              <a:t>，另一项是当前活动记录的</a:t>
            </a:r>
            <a:r>
              <a:rPr lang="en-US" altLang="zh-CN"/>
              <a:t>SP</a:t>
            </a:r>
            <a:r>
              <a:rPr lang="en-US" altLang="zh-CN" baseline="-30000"/>
              <a:t>i</a:t>
            </a:r>
            <a:r>
              <a:rPr lang="en-US" altLang="zh-CN"/>
              <a:t>(i=1,2,3)</a:t>
            </a:r>
            <a:r>
              <a:rPr lang="zh-CN" altLang="en-US"/>
              <a:t>。</a:t>
            </a:r>
          </a:p>
        </p:txBody>
      </p:sp>
    </p:spTree>
  </p:cSld>
  <p:clrMapOvr>
    <a:masterClrMapping/>
  </p:clrMapOvr>
  <p:transition>
    <p:random/>
  </p:transition>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a:extLst>
              <a:ext uri="{FF2B5EF4-FFF2-40B4-BE49-F238E27FC236}">
                <a16:creationId xmlns:a16="http://schemas.microsoft.com/office/drawing/2014/main" id="{E7567568-43D8-940C-88E9-907D52931060}"/>
              </a:ext>
            </a:extLst>
          </p:cNvPr>
          <p:cNvSpPr txBox="1">
            <a:spLocks noChangeArrowheads="1"/>
          </p:cNvSpPr>
          <p:nvPr/>
        </p:nvSpPr>
        <p:spPr bwMode="auto">
          <a:xfrm>
            <a:off x="1676400" y="6284913"/>
            <a:ext cx="6284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6–15  </a:t>
            </a:r>
            <a:r>
              <a:rPr lang="zh-CN" altLang="en-US"/>
              <a:t>例</a:t>
            </a:r>
            <a:r>
              <a:rPr lang="en-US" altLang="zh-CN"/>
              <a:t>6.2</a:t>
            </a:r>
            <a:r>
              <a:rPr lang="zh-CN" altLang="en-US"/>
              <a:t>的运行栈及</a:t>
            </a:r>
            <a:r>
              <a:rPr lang="en-US" altLang="zh-CN"/>
              <a:t>DISPLAY</a:t>
            </a:r>
            <a:r>
              <a:rPr lang="zh-CN" altLang="en-US"/>
              <a:t>表示意图</a:t>
            </a:r>
          </a:p>
        </p:txBody>
      </p:sp>
      <p:pic>
        <p:nvPicPr>
          <p:cNvPr id="57347" name="Picture 5" descr="6-14">
            <a:extLst>
              <a:ext uri="{FF2B5EF4-FFF2-40B4-BE49-F238E27FC236}">
                <a16:creationId xmlns:a16="http://schemas.microsoft.com/office/drawing/2014/main" id="{38A19C68-227D-E7F2-AF45-5FC0074D0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115888"/>
            <a:ext cx="5605462" cy="604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AutoShape 6">
            <a:hlinkClick r:id="" action="ppaction://hlinkshowjump?jump=firstslide" highlightClick="1"/>
            <a:extLst>
              <a:ext uri="{FF2B5EF4-FFF2-40B4-BE49-F238E27FC236}">
                <a16:creationId xmlns:a16="http://schemas.microsoft.com/office/drawing/2014/main" id="{760235DC-D5ED-09D9-E579-DB16A9E6FC96}"/>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a:extLst>
              <a:ext uri="{FF2B5EF4-FFF2-40B4-BE49-F238E27FC236}">
                <a16:creationId xmlns:a16="http://schemas.microsoft.com/office/drawing/2014/main" id="{53921764-53A4-F249-9E28-A000B4D5EDCE}"/>
              </a:ext>
            </a:extLst>
          </p:cNvPr>
          <p:cNvSpPr txBox="1">
            <a:spLocks noChangeArrowheads="1"/>
          </p:cNvSpPr>
          <p:nvPr/>
        </p:nvSpPr>
        <p:spPr bwMode="auto">
          <a:xfrm>
            <a:off x="144463" y="333375"/>
            <a:ext cx="8810625" cy="625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50000"/>
              </a:spcBef>
            </a:pPr>
            <a:r>
              <a:rPr lang="en-US" altLang="zh-CN" sz="3200" b="1">
                <a:ea typeface="方正宋黑简体" pitchFamily="65" charset="-122"/>
              </a:rPr>
              <a:t>6.4  </a:t>
            </a:r>
            <a:r>
              <a:rPr lang="zh-CN" altLang="en-US" sz="3200" b="1">
                <a:ea typeface="方正宋黑简体" pitchFamily="65" charset="-122"/>
              </a:rPr>
              <a:t>堆式动态存储分配</a:t>
            </a:r>
          </a:p>
          <a:p>
            <a:pPr algn="just" eaLnBrk="1" hangingPunct="1">
              <a:lnSpc>
                <a:spcPct val="140000"/>
              </a:lnSpc>
              <a:spcBef>
                <a:spcPct val="50000"/>
              </a:spcBef>
            </a:pPr>
            <a:r>
              <a:rPr lang="en-US" altLang="zh-CN" b="1">
                <a:ea typeface="方正小标宋简体" charset="-122"/>
              </a:rPr>
              <a:t>6.4.1  </a:t>
            </a:r>
            <a:r>
              <a:rPr lang="zh-CN" altLang="en-US" b="1">
                <a:ea typeface="方正小标宋简体" charset="-122"/>
              </a:rPr>
              <a:t>堆式存储的概念</a:t>
            </a:r>
          </a:p>
          <a:p>
            <a:pPr algn="just" eaLnBrk="1" hangingPunct="1">
              <a:lnSpc>
                <a:spcPct val="140000"/>
              </a:lnSpc>
              <a:spcBef>
                <a:spcPct val="50000"/>
              </a:spcBef>
            </a:pPr>
            <a:r>
              <a:rPr lang="zh-CN" altLang="en-US"/>
              <a:t>　　如果一种程序语言允许数据对象能够自由地分配和释放，或者不仅有过程而且有进程</a:t>
            </a:r>
            <a:r>
              <a:rPr lang="en-US" altLang="zh-CN"/>
              <a:t>(Process)</a:t>
            </a:r>
            <a:r>
              <a:rPr lang="zh-CN" altLang="en-US"/>
              <a:t>这样的程序结构，那么由于空间的使用不一定遵循“先申请后释放”的原则，则栈式存储分配就不适用了。在这种情况下，通常使用一种称之为堆的动态存储分配方案。假定程序运行时有一个大的存储空间，需要时就从这个空间中借用一块，不用时再退还给它。由于借、还的时间先后不一，因而经过一段时间的运行后，这个大空间就必然被分割成如图</a:t>
            </a:r>
            <a:r>
              <a:rPr lang="en-US" altLang="zh-CN"/>
              <a:t>6–16</a:t>
            </a:r>
            <a:r>
              <a:rPr lang="zh-CN" altLang="en-US"/>
              <a:t>所示的许多小块，这些块有些正在使用，有些则是空闲的</a:t>
            </a:r>
            <a:r>
              <a:rPr lang="en-US" altLang="zh-CN"/>
              <a:t>(</a:t>
            </a:r>
            <a:r>
              <a:rPr lang="zh-CN" altLang="en-US"/>
              <a:t>未被使用</a:t>
            </a:r>
            <a:r>
              <a:rPr lang="en-US" altLang="zh-CN"/>
              <a:t>)</a:t>
            </a:r>
            <a:r>
              <a:rPr lang="zh-CN" altLang="en-US"/>
              <a:t>。</a:t>
            </a: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a:extLst>
              <a:ext uri="{FF2B5EF4-FFF2-40B4-BE49-F238E27FC236}">
                <a16:creationId xmlns:a16="http://schemas.microsoft.com/office/drawing/2014/main" id="{A835B082-C936-0D29-C791-7C7897B6DFED}"/>
              </a:ext>
            </a:extLst>
          </p:cNvPr>
          <p:cNvSpPr txBox="1">
            <a:spLocks noChangeArrowheads="1"/>
          </p:cNvSpPr>
          <p:nvPr/>
        </p:nvSpPr>
        <p:spPr bwMode="auto">
          <a:xfrm>
            <a:off x="304800" y="1454150"/>
            <a:ext cx="86106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用高级语言编写的程序也可通过解释程序来执行。解释程序也是一种翻译程序，它将源程序作为输入，一条语句一条语句地读入并解释执行，如图</a:t>
            </a:r>
            <a:r>
              <a:rPr lang="en-US" altLang="zh-CN"/>
              <a:t>1–4</a:t>
            </a:r>
            <a:r>
              <a:rPr lang="zh-CN" altLang="en-US"/>
              <a:t>所示。解释程序与编译程序的主要区别是：编译程序将源程序翻译成目标程序后再执行该目标程序；而解释程序则逐条读出源程序中的语句并解释执行，即在解释程序的执行过程中并不产生目标程序。典型的解释型高级语言是</a:t>
            </a:r>
            <a:r>
              <a:rPr lang="en-US" altLang="zh-CN"/>
              <a:t>BASIC</a:t>
            </a:r>
            <a:r>
              <a:rPr lang="zh-CN" altLang="en-US"/>
              <a:t>语言。</a:t>
            </a:r>
          </a:p>
        </p:txBody>
      </p:sp>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2">
            <a:extLst>
              <a:ext uri="{FF2B5EF4-FFF2-40B4-BE49-F238E27FC236}">
                <a16:creationId xmlns:a16="http://schemas.microsoft.com/office/drawing/2014/main" id="{DF0533A9-EFC8-3B5D-2DE7-91A21229E9BD}"/>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5  </a:t>
            </a:r>
            <a:r>
              <a:rPr lang="zh-CN" altLang="en-US" sz="2800" b="1" u="none">
                <a:latin typeface="黑体" pitchFamily="49" charset="-122"/>
                <a:ea typeface="黑体" pitchFamily="49" charset="-122"/>
              </a:rPr>
              <a:t>词法分析器的自动生成</a:t>
            </a:r>
          </a:p>
        </p:txBody>
      </p:sp>
      <p:sp>
        <p:nvSpPr>
          <p:cNvPr id="64515" name="Text Box 3">
            <a:extLst>
              <a:ext uri="{FF2B5EF4-FFF2-40B4-BE49-F238E27FC236}">
                <a16:creationId xmlns:a16="http://schemas.microsoft.com/office/drawing/2014/main" id="{56B6E16E-CDA3-29CA-C50F-DA64AB96EDF7}"/>
              </a:ext>
            </a:extLst>
          </p:cNvPr>
          <p:cNvSpPr txBox="1">
            <a:spLocks noChangeArrowheads="1"/>
          </p:cNvSpPr>
          <p:nvPr/>
        </p:nvSpPr>
        <p:spPr bwMode="auto">
          <a:xfrm>
            <a:off x="609600" y="1600200"/>
            <a:ext cx="79248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u="none"/>
              <a:t>    6 {              	{return ( 6, null )}</a:t>
            </a:r>
          </a:p>
          <a:p>
            <a:pPr eaLnBrk="1" hangingPunct="1">
              <a:lnSpc>
                <a:spcPct val="150000"/>
              </a:lnSpc>
            </a:pPr>
            <a:r>
              <a:rPr lang="en-US" altLang="zh-CN" sz="2000" u="none"/>
              <a:t>    7 }                	{return ( 7, null )}</a:t>
            </a:r>
          </a:p>
          <a:p>
            <a:pPr eaLnBrk="1" hangingPunct="1">
              <a:lnSpc>
                <a:spcPct val="150000"/>
              </a:lnSpc>
            </a:pPr>
            <a:r>
              <a:rPr lang="en-US" altLang="zh-CN" sz="2000" u="none"/>
              <a:t>    8 (                	{return ( 8, null )}</a:t>
            </a:r>
          </a:p>
          <a:p>
            <a:pPr eaLnBrk="1" hangingPunct="1">
              <a:lnSpc>
                <a:spcPct val="150000"/>
              </a:lnSpc>
            </a:pPr>
            <a:r>
              <a:rPr lang="en-US" altLang="zh-CN" sz="2000" u="none"/>
              <a:t>    9 )                	{return ( 9, null )}</a:t>
            </a:r>
          </a:p>
          <a:p>
            <a:pPr eaLnBrk="1" hangingPunct="1">
              <a:lnSpc>
                <a:spcPct val="150000"/>
              </a:lnSpc>
            </a:pPr>
            <a:r>
              <a:rPr lang="en-US" altLang="zh-CN" sz="2000" u="none"/>
              <a:t>    10 +               	{return ( 10, null )}</a:t>
            </a:r>
          </a:p>
          <a:p>
            <a:pPr eaLnBrk="1" hangingPunct="1">
              <a:lnSpc>
                <a:spcPct val="150000"/>
              </a:lnSpc>
            </a:pPr>
            <a:r>
              <a:rPr lang="en-US" altLang="zh-CN" sz="2000" u="none"/>
              <a:t>    11 −               	{return ( 11, null )}</a:t>
            </a:r>
          </a:p>
          <a:p>
            <a:pPr eaLnBrk="1" hangingPunct="1">
              <a:lnSpc>
                <a:spcPct val="150000"/>
              </a:lnSpc>
            </a:pPr>
            <a:r>
              <a:rPr lang="en-US" altLang="zh-CN" sz="2000" u="none"/>
              <a:t>    12 *               	{return ( 12, null )}</a:t>
            </a:r>
          </a:p>
          <a:p>
            <a:pPr eaLnBrk="1" hangingPunct="1">
              <a:lnSpc>
                <a:spcPct val="150000"/>
              </a:lnSpc>
            </a:pPr>
            <a:r>
              <a:rPr lang="en-US" altLang="zh-CN" sz="2000" u="none"/>
              <a:t>    13 /              	{return (13, null )}</a:t>
            </a:r>
          </a:p>
          <a:p>
            <a:pPr eaLnBrk="1" hangingPunct="1">
              <a:lnSpc>
                <a:spcPct val="150000"/>
              </a:lnSpc>
            </a:pPr>
            <a:r>
              <a:rPr lang="en-US" altLang="zh-CN" sz="2000" u="none"/>
              <a:t>    14 =              	{return ( 14, null )}</a:t>
            </a:r>
          </a:p>
          <a:p>
            <a:pPr eaLnBrk="1" hangingPunct="1">
              <a:lnSpc>
                <a:spcPct val="150000"/>
              </a:lnSpc>
            </a:pPr>
            <a:r>
              <a:rPr lang="en-US" altLang="zh-CN" sz="2000" u="none"/>
              <a:t>    15 </a:t>
            </a:r>
            <a:r>
              <a:rPr lang="zh-CN" altLang="en-US" sz="2000" u="none"/>
              <a:t>；             	</a:t>
            </a:r>
            <a:r>
              <a:rPr lang="en-US" altLang="zh-CN" sz="2000" u="none"/>
              <a:t>{return ( 15, null )} </a:t>
            </a:r>
          </a:p>
        </p:txBody>
      </p:sp>
    </p:spTree>
  </p:cSld>
  <p:clrMapOvr>
    <a:masterClrMapping/>
  </p:clrMapOvr>
  <p:transition>
    <p:random/>
  </p:transition>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a:extLst>
              <a:ext uri="{FF2B5EF4-FFF2-40B4-BE49-F238E27FC236}">
                <a16:creationId xmlns:a16="http://schemas.microsoft.com/office/drawing/2014/main" id="{A771A4C6-0017-0B09-9979-C7EA22731D41}"/>
              </a:ext>
            </a:extLst>
          </p:cNvPr>
          <p:cNvSpPr txBox="1">
            <a:spLocks noChangeArrowheads="1"/>
          </p:cNvSpPr>
          <p:nvPr/>
        </p:nvSpPr>
        <p:spPr bwMode="auto">
          <a:xfrm>
            <a:off x="2438400" y="6211888"/>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6–16  </a:t>
            </a:r>
            <a:r>
              <a:rPr lang="zh-CN" altLang="en-US">
                <a:latin typeface="宋体" panose="02010600030101010101" pitchFamily="2" charset="-122"/>
              </a:rPr>
              <a:t>堆式存储分配示意</a:t>
            </a:r>
            <a:r>
              <a:rPr lang="zh-CN" altLang="en-US"/>
              <a:t> </a:t>
            </a:r>
          </a:p>
        </p:txBody>
      </p:sp>
      <p:pic>
        <p:nvPicPr>
          <p:cNvPr id="59395" name="Picture 5" descr="6-15">
            <a:extLst>
              <a:ext uri="{FF2B5EF4-FFF2-40B4-BE49-F238E27FC236}">
                <a16:creationId xmlns:a16="http://schemas.microsoft.com/office/drawing/2014/main" id="{562BE703-2F67-8D91-5B41-2A57D5459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836613"/>
            <a:ext cx="8424862"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a:extLst>
              <a:ext uri="{FF2B5EF4-FFF2-40B4-BE49-F238E27FC236}">
                <a16:creationId xmlns:a16="http://schemas.microsoft.com/office/drawing/2014/main" id="{C980B1A4-1C45-6F65-60FB-582A4BA77CAE}"/>
              </a:ext>
            </a:extLst>
          </p:cNvPr>
          <p:cNvSpPr txBox="1">
            <a:spLocks noChangeArrowheads="1"/>
          </p:cNvSpPr>
          <p:nvPr/>
        </p:nvSpPr>
        <p:spPr bwMode="auto">
          <a:xfrm>
            <a:off x="231775" y="620713"/>
            <a:ext cx="8666163"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对于堆式存储分配来说，需要解决两个问题：一是堆空间的分配，即当运行程序需要一块空间时应分配哪一块给它；另一个问题是分配空间的回收，由于返回堆的不用空间是按任意次序进行的，所以需要研究专门的回收分配策略。</a:t>
            </a:r>
          </a:p>
          <a:p>
            <a:pPr algn="just" eaLnBrk="1" hangingPunct="1">
              <a:lnSpc>
                <a:spcPct val="140000"/>
              </a:lnSpc>
              <a:spcBef>
                <a:spcPct val="50000"/>
              </a:spcBef>
            </a:pPr>
            <a:r>
              <a:rPr lang="zh-CN" altLang="en-US"/>
              <a:t>　　在许多语言中都有显式的堆空间分配和回收语句或函数，如</a:t>
            </a:r>
            <a:r>
              <a:rPr lang="en-US" altLang="zh-CN"/>
              <a:t>PASCAL</a:t>
            </a:r>
            <a:r>
              <a:rPr lang="zh-CN" altLang="en-US"/>
              <a:t>语言中的</a:t>
            </a:r>
            <a:r>
              <a:rPr lang="en-US" altLang="zh-CN"/>
              <a:t>new</a:t>
            </a:r>
            <a:r>
              <a:rPr lang="zh-CN" altLang="en-US"/>
              <a:t>和</a:t>
            </a:r>
            <a:r>
              <a:rPr lang="en-US" altLang="zh-CN"/>
              <a:t>dispose</a:t>
            </a:r>
            <a:r>
              <a:rPr lang="zh-CN" altLang="en-US"/>
              <a:t>、</a:t>
            </a:r>
            <a:r>
              <a:rPr lang="en-US" altLang="zh-CN"/>
              <a:t>C</a:t>
            </a:r>
            <a:r>
              <a:rPr lang="zh-CN" altLang="en-US"/>
              <a:t>语言中的</a:t>
            </a:r>
            <a:r>
              <a:rPr lang="en-US" altLang="zh-CN"/>
              <a:t>alloc</a:t>
            </a:r>
            <a:r>
              <a:rPr lang="zh-CN" altLang="en-US"/>
              <a:t>和</a:t>
            </a:r>
            <a:r>
              <a:rPr lang="en-US" altLang="zh-CN"/>
              <a:t>free</a:t>
            </a:r>
            <a:r>
              <a:rPr lang="zh-CN" altLang="en-US"/>
              <a:t>以及</a:t>
            </a:r>
            <a:r>
              <a:rPr lang="en-US" altLang="zh-CN"/>
              <a:t>C++</a:t>
            </a:r>
            <a:r>
              <a:rPr lang="zh-CN" altLang="en-US"/>
              <a:t>语言中的</a:t>
            </a:r>
            <a:r>
              <a:rPr lang="en-US" altLang="zh-CN"/>
              <a:t>new</a:t>
            </a:r>
            <a:r>
              <a:rPr lang="zh-CN" altLang="en-US"/>
              <a:t>和</a:t>
            </a:r>
            <a:r>
              <a:rPr lang="en-US" altLang="zh-CN"/>
              <a:t>delete</a:t>
            </a:r>
            <a:r>
              <a:rPr lang="zh-CN" altLang="en-US"/>
              <a:t>。</a:t>
            </a:r>
          </a:p>
        </p:txBody>
      </p:sp>
    </p:spTree>
  </p:cSld>
  <p:clrMapOvr>
    <a:masterClrMapping/>
  </p:clrMapOvr>
  <p:transition>
    <p:random/>
  </p:transition>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4">
            <a:extLst>
              <a:ext uri="{FF2B5EF4-FFF2-40B4-BE49-F238E27FC236}">
                <a16:creationId xmlns:a16="http://schemas.microsoft.com/office/drawing/2014/main" id="{DE9621F8-F091-C62A-EADB-3459B042DD98}"/>
              </a:ext>
            </a:extLst>
          </p:cNvPr>
          <p:cNvSpPr txBox="1">
            <a:spLocks noChangeArrowheads="1"/>
          </p:cNvSpPr>
          <p:nvPr/>
        </p:nvSpPr>
        <p:spPr bwMode="auto">
          <a:xfrm>
            <a:off x="430213" y="685800"/>
            <a:ext cx="828357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1">
                <a:ea typeface="方正小标宋简体" charset="-122"/>
              </a:rPr>
              <a:t>6.4.2  </a:t>
            </a:r>
            <a:r>
              <a:rPr lang="zh-CN" altLang="en-US" b="1">
                <a:ea typeface="方正小标宋简体" charset="-122"/>
              </a:rPr>
              <a:t>堆式存储管理的方法</a:t>
            </a:r>
          </a:p>
          <a:p>
            <a:pPr algn="just" eaLnBrk="1" hangingPunct="1">
              <a:lnSpc>
                <a:spcPct val="130000"/>
              </a:lnSpc>
              <a:spcBef>
                <a:spcPct val="50000"/>
              </a:spcBef>
            </a:pPr>
            <a:r>
              <a:rPr lang="zh-CN" altLang="en-US"/>
              <a:t>　　由于堆式分配方式和存储管理技术较为复杂，并且有效的堆管理是数据结构课程研究的问题，故我们只对堆式分配方式作简单的讨论。</a:t>
            </a:r>
            <a:endParaRPr lang="zh-CN" altLang="en-US">
              <a:latin typeface="宋体" panose="02010600030101010101" pitchFamily="2" charset="-122"/>
            </a:endParaRPr>
          </a:p>
          <a:p>
            <a:pPr algn="just" eaLnBrk="1" hangingPunct="1">
              <a:lnSpc>
                <a:spcPct val="130000"/>
              </a:lnSpc>
              <a:spcBef>
                <a:spcPct val="50000"/>
              </a:spcBef>
            </a:pPr>
            <a:r>
              <a:rPr lang="zh-CN" altLang="en-US"/>
              <a:t>　　当运行程序要求一块体积为</a:t>
            </a:r>
            <a:r>
              <a:rPr lang="en-US" altLang="zh-CN"/>
              <a:t>N</a:t>
            </a:r>
            <a:r>
              <a:rPr lang="zh-CN" altLang="en-US"/>
              <a:t>的存储空间时应如何分配？从理论上讲，这时应从比</a:t>
            </a:r>
            <a:r>
              <a:rPr lang="en-US" altLang="zh-CN"/>
              <a:t>N</a:t>
            </a:r>
            <a:r>
              <a:rPr lang="zh-CN" altLang="en-US"/>
              <a:t>稍大一些的空闲块中取出</a:t>
            </a:r>
            <a:r>
              <a:rPr lang="en-US" altLang="zh-CN"/>
              <a:t>N</a:t>
            </a:r>
            <a:r>
              <a:rPr lang="zh-CN" altLang="en-US"/>
              <a:t>个单元予以分配，这种做法的目的是保持较大的空闲块以备将来之需。但这种方法实现起来难度较大，实际中采用的办法是：扫描空闲块链并在首次遇到的比</a:t>
            </a:r>
            <a:r>
              <a:rPr lang="en-US" altLang="zh-CN"/>
              <a:t>N</a:t>
            </a:r>
            <a:r>
              <a:rPr lang="zh-CN" altLang="en-US"/>
              <a:t>大的空闲块中取出</a:t>
            </a:r>
            <a:r>
              <a:rPr lang="en-US" altLang="zh-CN"/>
              <a:t>N</a:t>
            </a:r>
            <a:r>
              <a:rPr lang="zh-CN" altLang="en-US"/>
              <a:t>个单元进行分配。</a:t>
            </a:r>
          </a:p>
        </p:txBody>
      </p:sp>
    </p:spTree>
  </p:cSld>
  <p:clrMapOvr>
    <a:masterClrMapping/>
  </p:clrMapOvr>
  <p:transition>
    <p:random/>
  </p:transition>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a:extLst>
              <a:ext uri="{FF2B5EF4-FFF2-40B4-BE49-F238E27FC236}">
                <a16:creationId xmlns:a16="http://schemas.microsoft.com/office/drawing/2014/main" id="{02081A5E-C3E0-B978-8018-7FB3268B183E}"/>
              </a:ext>
            </a:extLst>
          </p:cNvPr>
          <p:cNvSpPr txBox="1">
            <a:spLocks noChangeArrowheads="1"/>
          </p:cNvSpPr>
          <p:nvPr/>
        </p:nvSpPr>
        <p:spPr bwMode="auto">
          <a:xfrm>
            <a:off x="479425" y="693738"/>
            <a:ext cx="81311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如果找不到一块比</a:t>
            </a:r>
            <a:r>
              <a:rPr lang="en-US" altLang="zh-CN"/>
              <a:t>N</a:t>
            </a:r>
            <a:r>
              <a:rPr lang="zh-CN" altLang="en-US"/>
              <a:t>大的空闲块，但所有空闲块的总和却比</a:t>
            </a:r>
            <a:r>
              <a:rPr lang="en-US" altLang="zh-CN"/>
              <a:t>N</a:t>
            </a:r>
            <a:r>
              <a:rPr lang="zh-CN" altLang="en-US"/>
              <a:t>大，这时就需要用某种方法使这些空闲块拼接在一起，形成一个可分配的连续空间。如果所有空闲块的总和都不及</a:t>
            </a:r>
            <a:r>
              <a:rPr lang="en-US" altLang="zh-CN"/>
              <a:t>N</a:t>
            </a:r>
            <a:r>
              <a:rPr lang="zh-CN" altLang="en-US"/>
              <a:t>大，则需要采用更复杂的办法，如废品回收技术</a:t>
            </a:r>
            <a:r>
              <a:rPr lang="en-US" altLang="zh-CN"/>
              <a:t>(</a:t>
            </a:r>
            <a:r>
              <a:rPr lang="zh-CN" altLang="en-US"/>
              <a:t>即寻找那些运行程序已不使用但仍未释放的存储块或运行程序目前很少使用的存储块</a:t>
            </a:r>
            <a:r>
              <a:rPr lang="en-US" altLang="zh-CN"/>
              <a:t>)</a:t>
            </a:r>
            <a:r>
              <a:rPr lang="zh-CN" altLang="en-US"/>
              <a:t>，把这些存储块回收后再重新分配。</a:t>
            </a:r>
          </a:p>
          <a:p>
            <a:pPr algn="just" eaLnBrk="1" hangingPunct="1">
              <a:lnSpc>
                <a:spcPct val="130000"/>
              </a:lnSpc>
              <a:spcBef>
                <a:spcPct val="50000"/>
              </a:spcBef>
            </a:pPr>
            <a:r>
              <a:rPr lang="zh-CN" altLang="en-US"/>
              <a:t>　　可以采用多种策略进行堆式动态存储管理。在此，我们介绍一种使用可利用空间表进行动态分配的方法。可利用空间表是指将所有空闲块用一张表记录下来，表的结构可以是目录表，也可以是链表，其结构分别如图</a:t>
            </a:r>
            <a:r>
              <a:rPr lang="en-US" altLang="zh-CN"/>
              <a:t>6–17(b)</a:t>
            </a:r>
            <a:r>
              <a:rPr lang="zh-CN" altLang="en-US"/>
              <a:t>、</a:t>
            </a:r>
            <a:r>
              <a:rPr lang="en-US" altLang="zh-CN"/>
              <a:t>(c)</a:t>
            </a:r>
            <a:r>
              <a:rPr lang="zh-CN" altLang="en-US"/>
              <a:t>所示。</a:t>
            </a:r>
          </a:p>
        </p:txBody>
      </p:sp>
    </p:spTree>
  </p:cSld>
  <p:clrMapOvr>
    <a:masterClrMapping/>
  </p:clrMapOvr>
  <p:transition>
    <p:random/>
  </p:transition>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a:extLst>
              <a:ext uri="{FF2B5EF4-FFF2-40B4-BE49-F238E27FC236}">
                <a16:creationId xmlns:a16="http://schemas.microsoft.com/office/drawing/2014/main" id="{DC8417B6-7A5F-0478-B1C2-D0B237B4533A}"/>
              </a:ext>
            </a:extLst>
          </p:cNvPr>
          <p:cNvSpPr txBox="1">
            <a:spLocks noChangeArrowheads="1"/>
          </p:cNvSpPr>
          <p:nvPr/>
        </p:nvSpPr>
        <p:spPr bwMode="auto">
          <a:xfrm>
            <a:off x="1828800" y="5410200"/>
            <a:ext cx="5334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6–17 </a:t>
            </a:r>
            <a:r>
              <a:rPr lang="zh-CN" altLang="en-US"/>
              <a:t>内存状态和可利用空间表</a:t>
            </a:r>
          </a:p>
          <a:p>
            <a:pPr algn="ctr" eaLnBrk="1" hangingPunct="1">
              <a:spcBef>
                <a:spcPct val="50000"/>
              </a:spcBef>
            </a:pPr>
            <a:r>
              <a:rPr lang="en-US" altLang="zh-CN"/>
              <a:t>(a) </a:t>
            </a:r>
            <a:r>
              <a:rPr lang="zh-CN" altLang="en-US"/>
              <a:t>内存状态；</a:t>
            </a:r>
            <a:r>
              <a:rPr lang="en-US" altLang="zh-CN"/>
              <a:t>(b) </a:t>
            </a:r>
            <a:r>
              <a:rPr lang="zh-CN" altLang="en-US"/>
              <a:t>目录表；</a:t>
            </a:r>
            <a:r>
              <a:rPr lang="en-US" altLang="zh-CN"/>
              <a:t>(c) </a:t>
            </a:r>
            <a:r>
              <a:rPr lang="zh-CN" altLang="en-US"/>
              <a:t>链表</a:t>
            </a:r>
          </a:p>
        </p:txBody>
      </p:sp>
      <p:pic>
        <p:nvPicPr>
          <p:cNvPr id="63491" name="Picture 5" descr="6-16">
            <a:extLst>
              <a:ext uri="{FF2B5EF4-FFF2-40B4-BE49-F238E27FC236}">
                <a16:creationId xmlns:a16="http://schemas.microsoft.com/office/drawing/2014/main" id="{4479C398-8482-DF52-AD6D-78F8B2092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557338"/>
            <a:ext cx="8497888"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a:extLst>
              <a:ext uri="{FF2B5EF4-FFF2-40B4-BE49-F238E27FC236}">
                <a16:creationId xmlns:a16="http://schemas.microsoft.com/office/drawing/2014/main" id="{E069293A-0903-CB00-34E3-DBC4E77BEEBF}"/>
              </a:ext>
            </a:extLst>
          </p:cNvPr>
          <p:cNvSpPr txBox="1">
            <a:spLocks noChangeArrowheads="1"/>
          </p:cNvSpPr>
          <p:nvPr/>
        </p:nvSpPr>
        <p:spPr bwMode="auto">
          <a:xfrm>
            <a:off x="474663" y="352425"/>
            <a:ext cx="8193087" cy="615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使用可利用空间表进行动态存储分配的方法又可分为如下两种：</a:t>
            </a:r>
          </a:p>
          <a:p>
            <a:pPr algn="just" eaLnBrk="1" hangingPunct="1">
              <a:lnSpc>
                <a:spcPct val="130000"/>
              </a:lnSpc>
              <a:spcBef>
                <a:spcPct val="50000"/>
              </a:spcBef>
            </a:pPr>
            <a:r>
              <a:rPr lang="zh-CN" altLang="en-US"/>
              <a:t>　　</a:t>
            </a:r>
            <a:r>
              <a:rPr lang="en-US" altLang="zh-CN"/>
              <a:t>(1) </a:t>
            </a:r>
            <a:r>
              <a:rPr lang="zh-CN" altLang="en-US"/>
              <a:t>定长块的管理。最简单的堆式存储管理方法是采用定长块的管理方法，即将堆存储空间在初始化时就划分成大小相同的若干块，将各个块通过链表链接起来形成一个单向线性链表。由于各块大小相同，故分配时无需查找，只需将头指针所指的第一块分配给用户即可，然后头指针指向下一块。同样，当回收时，系统将待回收的存储块插入到表头即完成了该块的回收。</a:t>
            </a:r>
          </a:p>
          <a:p>
            <a:pPr algn="just" eaLnBrk="1" hangingPunct="1">
              <a:lnSpc>
                <a:spcPct val="130000"/>
              </a:lnSpc>
              <a:spcBef>
                <a:spcPct val="50000"/>
              </a:spcBef>
            </a:pPr>
            <a:r>
              <a:rPr lang="zh-CN" altLang="en-US"/>
              <a:t>　　</a:t>
            </a:r>
            <a:r>
              <a:rPr lang="en-US" altLang="zh-CN"/>
              <a:t>(2) </a:t>
            </a:r>
            <a:r>
              <a:rPr lang="zh-CN" altLang="en-US"/>
              <a:t>变长块的管理。变长块管理方法是一种常用的堆式存储管理方法，它可以根据实际需要来分配长度不同的空闲块；对空闲块的管理则可以采用图</a:t>
            </a:r>
            <a:r>
              <a:rPr lang="en-US" altLang="zh-CN"/>
              <a:t>6–17(c)</a:t>
            </a:r>
            <a:r>
              <a:rPr lang="zh-CN" altLang="en-US"/>
              <a:t>中的链表形式。</a:t>
            </a:r>
          </a:p>
        </p:txBody>
      </p:sp>
    </p:spTree>
  </p:cSld>
  <p:clrMapOvr>
    <a:masterClrMapping/>
  </p:clrMapOvr>
  <p:transition>
    <p:random/>
  </p:transition>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a:extLst>
              <a:ext uri="{FF2B5EF4-FFF2-40B4-BE49-F238E27FC236}">
                <a16:creationId xmlns:a16="http://schemas.microsoft.com/office/drawing/2014/main" id="{CCF8F1E5-3F2F-BA5D-E175-FFC8DB14A7D8}"/>
              </a:ext>
            </a:extLst>
          </p:cNvPr>
          <p:cNvSpPr txBox="1">
            <a:spLocks noChangeArrowheads="1"/>
          </p:cNvSpPr>
          <p:nvPr/>
        </p:nvSpPr>
        <p:spPr bwMode="auto">
          <a:xfrm>
            <a:off x="231775" y="549275"/>
            <a:ext cx="8694738"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系统开始时，存储空间是一完整空间，可利用空间表中只有一个大小为整个存储空间的空闲块。在系统运行一段时间后，随着分配和回收的进行，可利用空间表中空闲块的大小和个数也随之改变。由于可利用空间表中的空闲块大小不同，因而存在着如何进行空闲块分配的问题。若可利用空间表存在多个大于所要求空间的空闲块，可采取以下三种方法之一进行存储分配：</a:t>
            </a:r>
          </a:p>
          <a:p>
            <a:pPr algn="just" eaLnBrk="1" hangingPunct="1">
              <a:lnSpc>
                <a:spcPct val="130000"/>
              </a:lnSpc>
              <a:spcBef>
                <a:spcPct val="50000"/>
              </a:spcBef>
            </a:pPr>
            <a:r>
              <a:rPr lang="zh-CN" altLang="en-US"/>
              <a:t>　　</a:t>
            </a:r>
            <a:r>
              <a:rPr lang="en-US" altLang="zh-CN"/>
              <a:t>(1) </a:t>
            </a:r>
            <a:r>
              <a:rPr lang="zh-CN" altLang="en-US"/>
              <a:t>首次满足法。从表头开始查找可利用空间表，将找到的第一个满足需要的空闲块或空闲块的一部分分配出去</a:t>
            </a:r>
            <a:r>
              <a:rPr lang="en-US" altLang="zh-CN"/>
              <a:t>(</a:t>
            </a:r>
            <a:r>
              <a:rPr lang="zh-CN" altLang="en-US"/>
              <a:t>当空闲块略大于所要求的空间时，则整块分配出去</a:t>
            </a:r>
            <a:r>
              <a:rPr lang="en-US" altLang="zh-CN"/>
              <a:t>)</a:t>
            </a:r>
            <a:r>
              <a:rPr lang="zh-CN" altLang="en-US"/>
              <a:t>，而其余部分仍作为一个空闲块留在表中。</a:t>
            </a:r>
          </a:p>
        </p:txBody>
      </p:sp>
    </p:spTree>
  </p:cSld>
  <p:clrMapOvr>
    <a:masterClrMapping/>
  </p:clrMapOvr>
  <p:transition>
    <p:random/>
  </p:transition>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4">
            <a:extLst>
              <a:ext uri="{FF2B5EF4-FFF2-40B4-BE49-F238E27FC236}">
                <a16:creationId xmlns:a16="http://schemas.microsoft.com/office/drawing/2014/main" id="{260AB71E-0DD0-CC02-EF68-45F76BE135CC}"/>
              </a:ext>
            </a:extLst>
          </p:cNvPr>
          <p:cNvSpPr txBox="1">
            <a:spLocks noChangeArrowheads="1"/>
          </p:cNvSpPr>
          <p:nvPr/>
        </p:nvSpPr>
        <p:spPr bwMode="auto">
          <a:xfrm>
            <a:off x="231775" y="566738"/>
            <a:ext cx="8737600"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a:t>
            </a:r>
            <a:r>
              <a:rPr lang="en-US" altLang="zh-CN"/>
              <a:t>(2) </a:t>
            </a:r>
            <a:r>
              <a:rPr lang="zh-CN" altLang="en-US"/>
              <a:t>最优满足法。系统扫描整个可利用空间表，从中找出一块不小于要求的最小空闲块予以分配。为了避免每次分配都要扫描整个表，通常将空闲块按由小到大的顺序进行排列。这样，所找到的第一个大于或等于所需空间的空闲块即为所求，无须再扫描整个表。</a:t>
            </a:r>
          </a:p>
          <a:p>
            <a:pPr algn="just" eaLnBrk="1" hangingPunct="1">
              <a:lnSpc>
                <a:spcPct val="140000"/>
              </a:lnSpc>
              <a:spcBef>
                <a:spcPct val="50000"/>
              </a:spcBef>
            </a:pPr>
            <a:r>
              <a:rPr lang="zh-CN" altLang="en-US"/>
              <a:t>　　</a:t>
            </a:r>
            <a:r>
              <a:rPr lang="en-US" altLang="zh-CN"/>
              <a:t>(3) </a:t>
            </a:r>
            <a:r>
              <a:rPr lang="zh-CN" altLang="en-US"/>
              <a:t>最差满足法。系统将可利用空间表中最大的空闲块予以分配</a:t>
            </a:r>
            <a:r>
              <a:rPr lang="en-US" altLang="zh-CN"/>
              <a:t>(</a:t>
            </a:r>
            <a:r>
              <a:rPr lang="zh-CN" altLang="en-US"/>
              <a:t>当然也要求其不小于所需空间的大小</a:t>
            </a:r>
            <a:r>
              <a:rPr lang="en-US" altLang="zh-CN"/>
              <a:t>)</a:t>
            </a:r>
            <a:r>
              <a:rPr lang="zh-CN" altLang="en-US"/>
              <a:t>，这种方法应使空闲块按由大到小的顺序排列，此时表头的空闲块即为所求。</a:t>
            </a:r>
          </a:p>
        </p:txBody>
      </p:sp>
    </p:spTree>
  </p:cSld>
  <p:clrMapOvr>
    <a:masterClrMapping/>
  </p:clrMapOvr>
  <p:transition>
    <p:random/>
  </p:transition>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4">
            <a:extLst>
              <a:ext uri="{FF2B5EF4-FFF2-40B4-BE49-F238E27FC236}">
                <a16:creationId xmlns:a16="http://schemas.microsoft.com/office/drawing/2014/main" id="{91222BDE-B164-1193-494C-445EAA030A3F}"/>
              </a:ext>
            </a:extLst>
          </p:cNvPr>
          <p:cNvSpPr txBox="1">
            <a:spLocks noChangeArrowheads="1"/>
          </p:cNvSpPr>
          <p:nvPr/>
        </p:nvSpPr>
        <p:spPr bwMode="auto">
          <a:xfrm>
            <a:off x="444500" y="609600"/>
            <a:ext cx="82550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最优满足法和最差满足法在回收时都需将待回收的空闲块插入到链表中适当的位置上去。</a:t>
            </a:r>
          </a:p>
          <a:p>
            <a:pPr algn="just" eaLnBrk="1" hangingPunct="1">
              <a:lnSpc>
                <a:spcPct val="140000"/>
              </a:lnSpc>
              <a:spcBef>
                <a:spcPct val="50000"/>
              </a:spcBef>
            </a:pPr>
            <a:r>
              <a:rPr lang="zh-CN" altLang="en-US"/>
              <a:t>　　以上三种方法各有所长。一般来说，最优满足法适用于请求分配的内存大小范围较广的系统；最差满足法适用于请求分配的内存大小范围较窄的系统；而首次满足法则适用于事先无法获知请求分配和回收情况的系统。从时间上来看，最优满足法无论分配与回收都需要查表，故最费时间；最差满足法分配时无需查表，但回收时却需查表并根据回收空闲块的大小确定其在表中应插入的位置；而首次满足法在分配时需要查表，回收时直接插入到表头即可。</a:t>
            </a:r>
          </a:p>
        </p:txBody>
      </p:sp>
    </p:spTree>
  </p:cSld>
  <p:clrMapOvr>
    <a:masterClrMapping/>
  </p:clrMapOvr>
  <p:transition>
    <p:random/>
  </p:transition>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4">
            <a:extLst>
              <a:ext uri="{FF2B5EF4-FFF2-40B4-BE49-F238E27FC236}">
                <a16:creationId xmlns:a16="http://schemas.microsoft.com/office/drawing/2014/main" id="{75585281-302D-6A5A-A2A6-3A6697001378}"/>
              </a:ext>
            </a:extLst>
          </p:cNvPr>
          <p:cNvSpPr txBox="1">
            <a:spLocks noChangeArrowheads="1"/>
          </p:cNvSpPr>
          <p:nvPr/>
        </p:nvSpPr>
        <p:spPr bwMode="auto">
          <a:xfrm>
            <a:off x="419100" y="838200"/>
            <a:ext cx="83058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对于已分配的存储块，可以采用不同的回收策略。有的程序语言干脆不做回收工作，直到内存空间用完为止；如果当空间用完时还有分配存储块的请求，就停止程序的运行。这样做的缺点是浪费空间，但如果系统具有海量虚存或堆中的多数数据是一分配就一直使用的情形，则这种方法也是可行的。如果程序语言有显式的分配命令，那么就可用显式的回收命令</a:t>
            </a:r>
            <a:r>
              <a:rPr lang="en-US" altLang="zh-CN"/>
              <a:t>(</a:t>
            </a:r>
            <a:r>
              <a:rPr lang="zh-CN" altLang="en-US"/>
              <a:t>如</a:t>
            </a:r>
            <a:r>
              <a:rPr lang="en-US" altLang="zh-CN"/>
              <a:t>C</a:t>
            </a:r>
            <a:r>
              <a:rPr lang="zh-CN" altLang="en-US"/>
              <a:t>语言中的</a:t>
            </a:r>
            <a:r>
              <a:rPr lang="en-US" altLang="zh-CN"/>
              <a:t>free)</a:t>
            </a:r>
            <a:r>
              <a:rPr lang="zh-CN" altLang="en-US"/>
              <a:t>来回收不用的空间。</a:t>
            </a:r>
          </a:p>
        </p:txBody>
      </p:sp>
      <p:sp>
        <p:nvSpPr>
          <p:cNvPr id="68611" name="AutoShape 5">
            <a:hlinkClick r:id="" action="ppaction://hlinkshowjump?jump=firstslide" highlightClick="1"/>
            <a:extLst>
              <a:ext uri="{FF2B5EF4-FFF2-40B4-BE49-F238E27FC236}">
                <a16:creationId xmlns:a16="http://schemas.microsoft.com/office/drawing/2014/main" id="{B579A7A4-A7DD-CB8C-D38F-481230202C80}"/>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2">
            <a:extLst>
              <a:ext uri="{FF2B5EF4-FFF2-40B4-BE49-F238E27FC236}">
                <a16:creationId xmlns:a16="http://schemas.microsoft.com/office/drawing/2014/main" id="{F6E98151-4990-23FE-38E1-13DC9285F7D7}"/>
              </a:ext>
            </a:extLst>
          </p:cNvPr>
          <p:cNvSpPr>
            <a:spLocks noChangeArrowheads="1"/>
          </p:cNvSpPr>
          <p:nvPr/>
        </p:nvSpPr>
        <p:spPr bwMode="auto">
          <a:xfrm>
            <a:off x="228600" y="506413"/>
            <a:ext cx="5472113" cy="560387"/>
          </a:xfrm>
          <a:prstGeom prst="roundRect">
            <a:avLst>
              <a:gd name="adj" fmla="val 50000"/>
            </a:avLst>
          </a:prstGeom>
          <a:gradFill rotWithShape="1">
            <a:gsLst>
              <a:gs pos="0">
                <a:schemeClr val="hlink">
                  <a:gamma/>
                  <a:shade val="60784"/>
                  <a:invGamma/>
                </a:schemeClr>
              </a:gs>
              <a:gs pos="50000">
                <a:schemeClr val="hlink"/>
              </a:gs>
              <a:gs pos="100000">
                <a:schemeClr val="hlink">
                  <a:gamma/>
                  <a:shade val="60784"/>
                  <a:invGamma/>
                </a:schemeClr>
              </a:gs>
            </a:gsLst>
            <a:lin ang="5400000" scaled="1"/>
          </a:gradFill>
          <a:ln w="25400">
            <a:solidFill>
              <a:schemeClr val="bg1"/>
            </a:solidFill>
            <a:round/>
            <a:headEnd/>
            <a:tailEnd/>
          </a:ln>
          <a:effectLst/>
        </p:spPr>
        <p:txBody>
          <a:bodyPr wrap="none" anchor="ctr"/>
          <a:lstStyle/>
          <a:p>
            <a:pPr algn="ctr" eaLnBrk="0" hangingPunct="0">
              <a:defRPr/>
            </a:pPr>
            <a:r>
              <a:rPr lang="en-US" altLang="zh-CN" sz="2800" u="none">
                <a:latin typeface="Verdana" pitchFamily="34" charset="0"/>
                <a:ea typeface="黑体" pitchFamily="49" charset="-122"/>
              </a:rPr>
              <a:t>2</a:t>
            </a:r>
            <a:r>
              <a:rPr lang="en-US" altLang="en-US" sz="2800" u="none">
                <a:latin typeface="Verdana" pitchFamily="34" charset="0"/>
                <a:ea typeface="黑体" pitchFamily="49" charset="-122"/>
              </a:rPr>
              <a:t>.</a:t>
            </a:r>
            <a:r>
              <a:rPr lang="en-US" altLang="zh-CN" sz="2800" u="none">
                <a:latin typeface="Verdana" pitchFamily="34" charset="0"/>
                <a:ea typeface="黑体" pitchFamily="49" charset="-122"/>
              </a:rPr>
              <a:t>5  </a:t>
            </a:r>
            <a:r>
              <a:rPr lang="zh-CN" altLang="en-US" sz="2800" b="1" u="none">
                <a:latin typeface="黑体" pitchFamily="49" charset="-122"/>
                <a:ea typeface="黑体" pitchFamily="49" charset="-122"/>
              </a:rPr>
              <a:t>词法分析器的自动生成</a:t>
            </a:r>
          </a:p>
        </p:txBody>
      </p:sp>
      <p:sp>
        <p:nvSpPr>
          <p:cNvPr id="65539" name="Text Box 3">
            <a:extLst>
              <a:ext uri="{FF2B5EF4-FFF2-40B4-BE49-F238E27FC236}">
                <a16:creationId xmlns:a16="http://schemas.microsoft.com/office/drawing/2014/main" id="{FCD8C04D-4672-E4B3-9D14-ECAF8731DE46}"/>
              </a:ext>
            </a:extLst>
          </p:cNvPr>
          <p:cNvSpPr txBox="1">
            <a:spLocks noChangeArrowheads="1"/>
          </p:cNvSpPr>
          <p:nvPr/>
        </p:nvSpPr>
        <p:spPr bwMode="auto">
          <a:xfrm>
            <a:off x="762000" y="1524000"/>
            <a:ext cx="7315200" cy="463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u="none"/>
              <a:t>16 letter (letter∣digit)*  	{if(keyword(id)==0)</a:t>
            </a:r>
          </a:p>
          <a:p>
            <a:pPr eaLnBrk="1" hangingPunct="1">
              <a:lnSpc>
                <a:spcPct val="150000"/>
              </a:lnSpc>
            </a:pPr>
            <a:r>
              <a:rPr lang="zh-CN" altLang="en-US" u="none"/>
              <a:t>　			                   </a:t>
            </a:r>
            <a:r>
              <a:rPr lang="en-US" altLang="zh-CN" u="none"/>
              <a:t>{return ( 16, null )</a:t>
            </a:r>
            <a:r>
              <a:rPr lang="zh-CN" altLang="en-US" u="none"/>
              <a:t>；</a:t>
            </a:r>
          </a:p>
          <a:p>
            <a:pPr eaLnBrk="1" hangingPunct="1">
              <a:lnSpc>
                <a:spcPct val="150000"/>
              </a:lnSpc>
            </a:pPr>
            <a:r>
              <a:rPr lang="zh-CN" altLang="en-US" u="none"/>
              <a:t>			                    </a:t>
            </a:r>
            <a:r>
              <a:rPr lang="en-US" altLang="zh-CN" u="none"/>
              <a:t>return ( id ) };</a:t>
            </a:r>
          </a:p>
          <a:p>
            <a:pPr eaLnBrk="1" hangingPunct="1">
              <a:lnSpc>
                <a:spcPct val="150000"/>
              </a:lnSpc>
            </a:pPr>
            <a:r>
              <a:rPr lang="zh-CN" altLang="en-US" u="none"/>
              <a:t>　　                         </a:t>
            </a:r>
            <a:r>
              <a:rPr lang="en-US" altLang="zh-CN" u="none"/>
              <a:t>else return ( keyword(id) ) }</a:t>
            </a:r>
          </a:p>
          <a:p>
            <a:pPr eaLnBrk="1" hangingPunct="1">
              <a:lnSpc>
                <a:spcPct val="150000"/>
              </a:lnSpc>
            </a:pPr>
            <a:r>
              <a:rPr lang="en-US" altLang="zh-CN" u="none"/>
              <a:t>17 digit (digit)*        {val=int(id)</a:t>
            </a:r>
            <a:r>
              <a:rPr lang="zh-CN" altLang="en-US" u="none"/>
              <a:t>；</a:t>
            </a:r>
          </a:p>
          <a:p>
            <a:pPr eaLnBrk="1" hangingPunct="1">
              <a:lnSpc>
                <a:spcPct val="150000"/>
              </a:lnSpc>
            </a:pPr>
            <a:r>
              <a:rPr lang="zh-CN" altLang="en-US" u="none"/>
              <a:t>                         </a:t>
            </a:r>
            <a:r>
              <a:rPr lang="en-US" altLang="zh-CN" u="none"/>
              <a:t>return ( 17, null )</a:t>
            </a:r>
            <a:r>
              <a:rPr lang="zh-CN" altLang="en-US" u="none"/>
              <a:t>；</a:t>
            </a:r>
          </a:p>
          <a:p>
            <a:pPr eaLnBrk="1" hangingPunct="1">
              <a:lnSpc>
                <a:spcPct val="150000"/>
              </a:lnSpc>
            </a:pPr>
            <a:r>
              <a:rPr lang="zh-CN" altLang="en-US" u="none"/>
              <a:t>                         </a:t>
            </a:r>
            <a:r>
              <a:rPr lang="en-US" altLang="zh-CN" u="none"/>
              <a:t>return ( val )}</a:t>
            </a:r>
          </a:p>
          <a:p>
            <a:pPr eaLnBrk="1" hangingPunct="1">
              <a:lnSpc>
                <a:spcPct val="150000"/>
              </a:lnSpc>
            </a:pPr>
            <a:r>
              <a:rPr lang="en-US" altLang="zh-CN" u="none"/>
              <a:t>18 ( letter∣digit∣{∣}∣(∣)∣+∣−∣*∣/∣=∣</a:t>
            </a:r>
            <a:r>
              <a:rPr lang="zh-CN" altLang="en-US" u="none"/>
              <a:t>；</a:t>
            </a:r>
            <a:r>
              <a:rPr lang="en-US" altLang="zh-CN" u="none"/>
              <a:t>)*</a:t>
            </a:r>
          </a:p>
          <a:p>
            <a:pPr eaLnBrk="1" hangingPunct="1">
              <a:lnSpc>
                <a:spcPct val="150000"/>
              </a:lnSpc>
            </a:pPr>
            <a:r>
              <a:rPr lang="en-US" altLang="zh-CN" u="none"/>
              <a:t>                       	{return ( 18, null )</a:t>
            </a:r>
            <a:r>
              <a:rPr lang="zh-CN" altLang="en-US" u="none"/>
              <a:t>；</a:t>
            </a:r>
          </a:p>
          <a:p>
            <a:pPr eaLnBrk="1" hangingPunct="1">
              <a:lnSpc>
                <a:spcPct val="150000"/>
              </a:lnSpc>
            </a:pPr>
            <a:r>
              <a:rPr lang="zh-CN" altLang="en-US" u="none"/>
              <a:t>                         </a:t>
            </a:r>
            <a:r>
              <a:rPr lang="en-US" altLang="zh-CN" u="none"/>
              <a:t>inslit(id)</a:t>
            </a:r>
            <a:r>
              <a:rPr lang="zh-CN" altLang="en-US" u="none"/>
              <a:t>；</a:t>
            </a:r>
          </a:p>
          <a:p>
            <a:pPr eaLnBrk="1" hangingPunct="1">
              <a:lnSpc>
                <a:spcPct val="150000"/>
              </a:lnSpc>
            </a:pPr>
            <a:r>
              <a:rPr lang="zh-CN" altLang="en-US" u="none"/>
              <a:t>                         </a:t>
            </a:r>
            <a:r>
              <a:rPr lang="en-US" altLang="zh-CN" u="none"/>
              <a:t>return ( pointer, lenth )} </a:t>
            </a:r>
          </a:p>
        </p:txBody>
      </p:sp>
    </p:spTree>
  </p:cSld>
  <p:clrMapOvr>
    <a:masterClrMapping/>
  </p:clrMapOvr>
  <p:transition>
    <p:random/>
  </p:transition>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
            <a:extLst>
              <a:ext uri="{FF2B5EF4-FFF2-40B4-BE49-F238E27FC236}">
                <a16:creationId xmlns:a16="http://schemas.microsoft.com/office/drawing/2014/main" id="{2AE0DE21-08DC-41D8-F0F3-7FD3558BC892}"/>
              </a:ext>
            </a:extLst>
          </p:cNvPr>
          <p:cNvSpPr txBox="1">
            <a:spLocks noChangeArrowheads="1"/>
          </p:cNvSpPr>
          <p:nvPr/>
        </p:nvSpPr>
        <p:spPr bwMode="auto">
          <a:xfrm>
            <a:off x="188913" y="609600"/>
            <a:ext cx="87518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50000"/>
              </a:spcBef>
            </a:pPr>
            <a:r>
              <a:rPr lang="en-US" altLang="zh-CN" sz="3200" b="1" baseline="30000">
                <a:ea typeface="方正宋黑简体" pitchFamily="65" charset="-122"/>
              </a:rPr>
              <a:t>*</a:t>
            </a:r>
            <a:r>
              <a:rPr lang="en-US" altLang="zh-CN" sz="3200" b="1">
                <a:ea typeface="方正宋黑简体" pitchFamily="65" charset="-122"/>
              </a:rPr>
              <a:t>6.5  </a:t>
            </a:r>
            <a:r>
              <a:rPr lang="zh-CN" altLang="en-US" sz="3200" b="1">
                <a:ea typeface="方正宋黑简体" pitchFamily="65" charset="-122"/>
              </a:rPr>
              <a:t>参数传递补遗</a:t>
            </a:r>
          </a:p>
          <a:p>
            <a:pPr algn="just" eaLnBrk="1" hangingPunct="1">
              <a:lnSpc>
                <a:spcPct val="140000"/>
              </a:lnSpc>
              <a:spcBef>
                <a:spcPct val="50000"/>
              </a:spcBef>
            </a:pPr>
            <a:r>
              <a:rPr lang="zh-CN" altLang="en-US"/>
              <a:t>　　定义和调用过程是程序语言的主要特征之一。过程是模块程序设计的主要手段，同时也是节省程序代码和扩充语言能力的主要途径。</a:t>
            </a:r>
            <a:r>
              <a:rPr lang="en-US" altLang="zh-CN"/>
              <a:t>PASCAL</a:t>
            </a:r>
            <a:r>
              <a:rPr lang="zh-CN" altLang="en-US"/>
              <a:t>语言的设计者</a:t>
            </a:r>
            <a:r>
              <a:rPr lang="en-US" altLang="zh-CN"/>
              <a:t>N.Wirth</a:t>
            </a:r>
            <a:r>
              <a:rPr lang="zh-CN" altLang="en-US"/>
              <a:t>曾经说过：“在程序设计技巧中，过程是很少几种基本工具中的一种，掌握了这种工具，就能对程序员工作的质量和风格产生决定性的影响。”</a:t>
            </a:r>
          </a:p>
        </p:txBody>
      </p:sp>
    </p:spTree>
  </p:cSld>
  <p:clrMapOvr>
    <a:masterClrMapping/>
  </p:clrMapOvr>
  <p:transition>
    <p:random/>
  </p:transition>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a:extLst>
              <a:ext uri="{FF2B5EF4-FFF2-40B4-BE49-F238E27FC236}">
                <a16:creationId xmlns:a16="http://schemas.microsoft.com/office/drawing/2014/main" id="{F19F4146-B4D5-BF73-23FE-A8FA4A87D2A8}"/>
              </a:ext>
            </a:extLst>
          </p:cNvPr>
          <p:cNvSpPr txBox="1">
            <a:spLocks noChangeArrowheads="1"/>
          </p:cNvSpPr>
          <p:nvPr/>
        </p:nvSpPr>
        <p:spPr bwMode="auto">
          <a:xfrm>
            <a:off x="246063" y="536575"/>
            <a:ext cx="8723312"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一个过程一旦定义后，就可以在别的地方调用它。调用与被调用</a:t>
            </a:r>
            <a:r>
              <a:rPr lang="en-US" altLang="zh-CN"/>
              <a:t>(</a:t>
            </a:r>
            <a:r>
              <a:rPr lang="zh-CN" altLang="en-US"/>
              <a:t>过程</a:t>
            </a:r>
            <a:r>
              <a:rPr lang="en-US" altLang="zh-CN"/>
              <a:t>)</a:t>
            </a:r>
            <a:r>
              <a:rPr lang="zh-CN" altLang="en-US"/>
              <a:t>两者之间的信息往来通过全局量或参数传递。例如，下面的</a:t>
            </a:r>
            <a:r>
              <a:rPr lang="en-US" altLang="zh-CN"/>
              <a:t>C</a:t>
            </a:r>
            <a:r>
              <a:rPr lang="zh-CN" altLang="en-US"/>
              <a:t>语言程序：</a:t>
            </a:r>
          </a:p>
          <a:p>
            <a:pPr lvl="2" algn="just" eaLnBrk="1" hangingPunct="1">
              <a:lnSpc>
                <a:spcPct val="120000"/>
              </a:lnSpc>
            </a:pPr>
            <a:r>
              <a:rPr lang="en-US" altLang="zh-CN"/>
              <a:t>#include “stdio.h”</a:t>
            </a:r>
          </a:p>
          <a:p>
            <a:pPr lvl="2" algn="just" eaLnBrk="1" hangingPunct="1">
              <a:lnSpc>
                <a:spcPct val="120000"/>
              </a:lnSpc>
            </a:pPr>
            <a:r>
              <a:rPr lang="en-US" altLang="zh-CN"/>
              <a:t>void showme (int a, int b, int c)</a:t>
            </a:r>
          </a:p>
          <a:p>
            <a:pPr lvl="2" algn="just" eaLnBrk="1" hangingPunct="1">
              <a:lnSpc>
                <a:spcPct val="120000"/>
              </a:lnSpc>
            </a:pPr>
            <a:r>
              <a:rPr lang="en-US" altLang="zh-CN"/>
              <a:t>{</a:t>
            </a:r>
          </a:p>
          <a:p>
            <a:pPr lvl="2" algn="just" eaLnBrk="1" hangingPunct="1">
              <a:lnSpc>
                <a:spcPct val="120000"/>
              </a:lnSpc>
            </a:pPr>
            <a:r>
              <a:rPr lang="zh-CN" altLang="en-US"/>
              <a:t>　</a:t>
            </a:r>
            <a:r>
              <a:rPr lang="en-US" altLang="zh-CN"/>
              <a:t>printf (“a=%d, b=%d, c=%d\n”, a, b, c);</a:t>
            </a:r>
          </a:p>
          <a:p>
            <a:pPr lvl="2" algn="just" eaLnBrk="1" hangingPunct="1">
              <a:lnSpc>
                <a:spcPct val="120000"/>
              </a:lnSpc>
            </a:pPr>
            <a:r>
              <a:rPr lang="en-US" altLang="zh-CN"/>
              <a:t>}</a:t>
            </a:r>
          </a:p>
          <a:p>
            <a:pPr lvl="2" algn="just" eaLnBrk="1" hangingPunct="1">
              <a:lnSpc>
                <a:spcPct val="120000"/>
              </a:lnSpc>
            </a:pPr>
            <a:r>
              <a:rPr lang="en-US" altLang="zh-CN"/>
              <a:t>void main ( )</a:t>
            </a:r>
          </a:p>
          <a:p>
            <a:pPr lvl="2" algn="just" eaLnBrk="1" hangingPunct="1">
              <a:lnSpc>
                <a:spcPct val="120000"/>
              </a:lnSpc>
            </a:pPr>
            <a:r>
              <a:rPr lang="en-US" altLang="zh-CN"/>
              <a:t>{</a:t>
            </a:r>
          </a:p>
          <a:p>
            <a:pPr lvl="2" algn="just" eaLnBrk="1" hangingPunct="1">
              <a:lnSpc>
                <a:spcPct val="120000"/>
              </a:lnSpc>
            </a:pPr>
            <a:r>
              <a:rPr lang="zh-CN" altLang="en-US"/>
              <a:t>　</a:t>
            </a:r>
            <a:r>
              <a:rPr lang="en-US" altLang="zh-CN"/>
              <a:t>int x=10, y=20, z=30;</a:t>
            </a:r>
          </a:p>
          <a:p>
            <a:pPr lvl="2" algn="just" eaLnBrk="1" hangingPunct="1">
              <a:lnSpc>
                <a:spcPct val="120000"/>
              </a:lnSpc>
            </a:pPr>
            <a:r>
              <a:rPr lang="zh-CN" altLang="en-US"/>
              <a:t>　</a:t>
            </a:r>
            <a:r>
              <a:rPr lang="en-US" altLang="zh-CN"/>
              <a:t>showme (z, y, x);</a:t>
            </a:r>
          </a:p>
          <a:p>
            <a:pPr lvl="2" algn="just" eaLnBrk="1" hangingPunct="1">
              <a:lnSpc>
                <a:spcPct val="120000"/>
              </a:lnSpc>
            </a:pPr>
            <a:r>
              <a:rPr lang="en-US" altLang="zh-CN"/>
              <a:t>}</a:t>
            </a:r>
          </a:p>
        </p:txBody>
      </p:sp>
    </p:spTree>
  </p:cSld>
  <p:clrMapOvr>
    <a:masterClrMapping/>
  </p:clrMapOvr>
  <p:transition>
    <p:random/>
  </p:transition>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a:extLst>
              <a:ext uri="{FF2B5EF4-FFF2-40B4-BE49-F238E27FC236}">
                <a16:creationId xmlns:a16="http://schemas.microsoft.com/office/drawing/2014/main" id="{7A7D3210-5AA3-EAF2-94E0-F01C6A18D553}"/>
              </a:ext>
            </a:extLst>
          </p:cNvPr>
          <p:cNvSpPr txBox="1">
            <a:spLocks noChangeArrowheads="1"/>
          </p:cNvSpPr>
          <p:nvPr/>
        </p:nvSpPr>
        <p:spPr bwMode="auto">
          <a:xfrm>
            <a:off x="534988" y="762000"/>
            <a:ext cx="8074025"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就是一个含函数调用的程序。其中</a:t>
            </a:r>
            <a:r>
              <a:rPr lang="en-US" altLang="zh-CN"/>
              <a:t>a</a:t>
            </a:r>
            <a:r>
              <a:rPr lang="zh-CN" altLang="en-US"/>
              <a:t>、</a:t>
            </a:r>
            <a:r>
              <a:rPr lang="en-US" altLang="zh-CN"/>
              <a:t>b</a:t>
            </a:r>
            <a:r>
              <a:rPr lang="zh-CN" altLang="en-US"/>
              <a:t>、</a:t>
            </a:r>
            <a:r>
              <a:rPr lang="en-US" altLang="zh-CN"/>
              <a:t>c</a:t>
            </a:r>
            <a:r>
              <a:rPr lang="zh-CN" altLang="en-US"/>
              <a:t>称为形式参数</a:t>
            </a:r>
            <a:r>
              <a:rPr lang="en-US" altLang="zh-CN"/>
              <a:t>(</a:t>
            </a:r>
            <a:r>
              <a:rPr lang="zh-CN" altLang="en-US"/>
              <a:t>简称形参</a:t>
            </a:r>
            <a:r>
              <a:rPr lang="en-US" altLang="zh-CN"/>
              <a:t>)</a:t>
            </a:r>
            <a:r>
              <a:rPr lang="zh-CN" altLang="en-US"/>
              <a:t>，而函数调用语句：</a:t>
            </a:r>
          </a:p>
          <a:p>
            <a:pPr algn="just" eaLnBrk="1" hangingPunct="1">
              <a:lnSpc>
                <a:spcPct val="130000"/>
              </a:lnSpc>
              <a:spcBef>
                <a:spcPct val="50000"/>
              </a:spcBef>
            </a:pPr>
            <a:r>
              <a:rPr lang="zh-CN" altLang="en-US"/>
              <a:t>		</a:t>
            </a:r>
            <a:r>
              <a:rPr lang="en-US" altLang="zh-CN"/>
              <a:t>showme (z, y, x)</a:t>
            </a:r>
          </a:p>
          <a:p>
            <a:pPr algn="just" eaLnBrk="1" hangingPunct="1">
              <a:lnSpc>
                <a:spcPct val="130000"/>
              </a:lnSpc>
              <a:spcBef>
                <a:spcPct val="50000"/>
              </a:spcBef>
            </a:pPr>
            <a:r>
              <a:rPr lang="zh-CN" altLang="en-US"/>
              <a:t>中的</a:t>
            </a:r>
            <a:r>
              <a:rPr lang="en-US" altLang="zh-CN"/>
              <a:t>z</a:t>
            </a:r>
            <a:r>
              <a:rPr lang="zh-CN" altLang="en-US"/>
              <a:t>、</a:t>
            </a:r>
            <a:r>
              <a:rPr lang="en-US" altLang="zh-CN"/>
              <a:t>y</a:t>
            </a:r>
            <a:r>
              <a:rPr lang="zh-CN" altLang="en-US"/>
              <a:t>、</a:t>
            </a:r>
            <a:r>
              <a:rPr lang="en-US" altLang="zh-CN"/>
              <a:t>x</a:t>
            </a:r>
            <a:r>
              <a:rPr lang="zh-CN" altLang="en-US"/>
              <a:t>则称为实在参数</a:t>
            </a:r>
            <a:r>
              <a:rPr lang="en-US" altLang="zh-CN"/>
              <a:t>(</a:t>
            </a:r>
            <a:r>
              <a:rPr lang="zh-CN" altLang="en-US"/>
              <a:t>简称实参</a:t>
            </a:r>
            <a:r>
              <a:rPr lang="en-US" altLang="zh-CN"/>
              <a:t>)</a:t>
            </a:r>
            <a:r>
              <a:rPr lang="zh-CN" altLang="en-US"/>
              <a:t>。实参甚至也可以是一个较复杂的表达式而不仅仅只是一个变量。实参和对应的形参在性质上应相容不悖。</a:t>
            </a:r>
          </a:p>
        </p:txBody>
      </p:sp>
    </p:spTree>
  </p:cSld>
  <p:clrMapOvr>
    <a:masterClrMapping/>
  </p:clrMapOvr>
  <p:transition>
    <p:random/>
  </p:transition>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4">
            <a:extLst>
              <a:ext uri="{FF2B5EF4-FFF2-40B4-BE49-F238E27FC236}">
                <a16:creationId xmlns:a16="http://schemas.microsoft.com/office/drawing/2014/main" id="{B60E531E-30CA-FAC7-C057-0B4713D6D541}"/>
              </a:ext>
            </a:extLst>
          </p:cNvPr>
          <p:cNvSpPr txBox="1">
            <a:spLocks noChangeArrowheads="1"/>
          </p:cNvSpPr>
          <p:nvPr/>
        </p:nvSpPr>
        <p:spPr bwMode="auto">
          <a:xfrm>
            <a:off x="479425" y="609600"/>
            <a:ext cx="8207375"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b="1">
                <a:ea typeface="方正小标宋简体" charset="-122"/>
              </a:rPr>
              <a:t>6.5.1  </a:t>
            </a:r>
            <a:r>
              <a:rPr lang="zh-CN" altLang="en-US" b="1">
                <a:ea typeface="方正小标宋简体" charset="-122"/>
              </a:rPr>
              <a:t>参数传递的方法</a:t>
            </a:r>
          </a:p>
          <a:p>
            <a:pPr algn="just" eaLnBrk="1" hangingPunct="1">
              <a:lnSpc>
                <a:spcPct val="150000"/>
              </a:lnSpc>
            </a:pPr>
            <a:r>
              <a:rPr lang="zh-CN" altLang="en-US">
                <a:ea typeface="黑体" panose="02010609060101010101" pitchFamily="49" charset="-122"/>
              </a:rPr>
              <a:t>　　</a:t>
            </a:r>
            <a:r>
              <a:rPr lang="en-US" altLang="zh-CN">
                <a:ea typeface="黑体" panose="02010609060101010101" pitchFamily="49" charset="-122"/>
              </a:rPr>
              <a:t>1</a:t>
            </a:r>
            <a:r>
              <a:rPr lang="zh-CN" altLang="en-US">
                <a:ea typeface="黑体" panose="02010609060101010101" pitchFamily="49" charset="-122"/>
              </a:rPr>
              <a:t>．传值</a:t>
            </a:r>
          </a:p>
          <a:p>
            <a:pPr algn="just" eaLnBrk="1" hangingPunct="1">
              <a:lnSpc>
                <a:spcPct val="150000"/>
              </a:lnSpc>
            </a:pPr>
            <a:r>
              <a:rPr lang="zh-CN" altLang="en-US"/>
              <a:t>　　传值是最简单的参数传递方法。所谓传值，就是计算出实在参数的值然后把它传给被调用过程相对应的形式参数，具体过程如下：</a:t>
            </a:r>
          </a:p>
          <a:p>
            <a:pPr algn="just" eaLnBrk="1" hangingPunct="1">
              <a:lnSpc>
                <a:spcPct val="150000"/>
              </a:lnSpc>
            </a:pPr>
            <a:r>
              <a:rPr lang="zh-CN" altLang="en-US"/>
              <a:t>　　</a:t>
            </a:r>
            <a:r>
              <a:rPr lang="en-US" altLang="zh-CN"/>
              <a:t>(1) </a:t>
            </a:r>
            <a:r>
              <a:rPr lang="zh-CN" altLang="en-US"/>
              <a:t>把形式参数当作过程的局部变量处理，即在被调用过程的活动记录中开辟形式参数的存储空间</a:t>
            </a:r>
            <a:r>
              <a:rPr lang="en-US" altLang="zh-CN"/>
              <a:t>(</a:t>
            </a:r>
            <a:r>
              <a:rPr lang="zh-CN" altLang="en-US"/>
              <a:t>即形式单元</a:t>
            </a:r>
            <a:r>
              <a:rPr lang="en-US" altLang="zh-CN"/>
              <a:t>)</a:t>
            </a:r>
            <a:r>
              <a:rPr lang="zh-CN" altLang="en-US"/>
              <a:t>。</a:t>
            </a:r>
          </a:p>
          <a:p>
            <a:pPr algn="just" eaLnBrk="1" hangingPunct="1">
              <a:lnSpc>
                <a:spcPct val="150000"/>
              </a:lnSpc>
            </a:pPr>
            <a:r>
              <a:rPr lang="zh-CN" altLang="en-US"/>
              <a:t>　　</a:t>
            </a:r>
            <a:r>
              <a:rPr lang="en-US" altLang="zh-CN"/>
              <a:t>(2) </a:t>
            </a:r>
            <a:r>
              <a:rPr lang="zh-CN" altLang="en-US"/>
              <a:t>调用过程计算出实在参数的值，并将该值放入为形式单元开辟的空间中。</a:t>
            </a:r>
          </a:p>
        </p:txBody>
      </p:sp>
    </p:spTree>
  </p:cSld>
  <p:clrMapOvr>
    <a:masterClrMapping/>
  </p:clrMapOvr>
  <p:transition>
    <p:random/>
  </p:transition>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a:extLst>
              <a:ext uri="{FF2B5EF4-FFF2-40B4-BE49-F238E27FC236}">
                <a16:creationId xmlns:a16="http://schemas.microsoft.com/office/drawing/2014/main" id="{60999960-502B-1566-967B-7DC797BEBCC1}"/>
              </a:ext>
            </a:extLst>
          </p:cNvPr>
          <p:cNvSpPr txBox="1">
            <a:spLocks noChangeArrowheads="1"/>
          </p:cNvSpPr>
          <p:nvPr/>
        </p:nvSpPr>
        <p:spPr bwMode="auto">
          <a:xfrm>
            <a:off x="455613" y="914400"/>
            <a:ext cx="8231187"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a:t>　　</a:t>
            </a:r>
            <a:r>
              <a:rPr lang="en-US" altLang="zh-CN"/>
              <a:t>(3) </a:t>
            </a:r>
            <a:r>
              <a:rPr lang="zh-CN" altLang="en-US"/>
              <a:t>被调用过程执行时就像使用局部变量一样使用这些形式单元。</a:t>
            </a:r>
          </a:p>
          <a:p>
            <a:pPr eaLnBrk="1" hangingPunct="1">
              <a:lnSpc>
                <a:spcPct val="150000"/>
              </a:lnSpc>
            </a:pPr>
            <a:r>
              <a:rPr lang="zh-CN" altLang="en-US"/>
              <a:t>　　传值的一个重要特点是对形式参数的任何运算都不影响调用过程的活动记录中实在参数的值，即参数传递后实在参数与对应的形式参数不再发生联系了。</a:t>
            </a:r>
          </a:p>
        </p:txBody>
      </p:sp>
    </p:spTree>
  </p:cSld>
  <p:clrMapOvr>
    <a:masterClrMapping/>
  </p:clrMapOvr>
  <p:transition>
    <p:random/>
  </p:transition>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a:extLst>
              <a:ext uri="{FF2B5EF4-FFF2-40B4-BE49-F238E27FC236}">
                <a16:creationId xmlns:a16="http://schemas.microsoft.com/office/drawing/2014/main" id="{E14E2C71-9650-D862-D731-5F489819EE74}"/>
              </a:ext>
            </a:extLst>
          </p:cNvPr>
          <p:cNvSpPr txBox="1">
            <a:spLocks noChangeArrowheads="1"/>
          </p:cNvSpPr>
          <p:nvPr/>
        </p:nvSpPr>
        <p:spPr bwMode="auto">
          <a:xfrm>
            <a:off x="327025" y="563563"/>
            <a:ext cx="8512175" cy="553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b="1">
                <a:ea typeface="黑体" panose="02010609060101010101" pitchFamily="49" charset="-122"/>
              </a:rPr>
              <a:t>　　</a:t>
            </a:r>
            <a:r>
              <a:rPr lang="en-US" altLang="zh-CN" b="1">
                <a:ea typeface="黑体" panose="02010609060101010101" pitchFamily="49" charset="-122"/>
              </a:rPr>
              <a:t>2</a:t>
            </a:r>
            <a:r>
              <a:rPr lang="zh-CN" altLang="en-US" b="1">
                <a:ea typeface="黑体" panose="02010609060101010101" pitchFamily="49" charset="-122"/>
              </a:rPr>
              <a:t>．传地址</a:t>
            </a:r>
          </a:p>
          <a:p>
            <a:pPr algn="just" eaLnBrk="1" hangingPunct="1">
              <a:lnSpc>
                <a:spcPct val="120000"/>
              </a:lnSpc>
              <a:spcBef>
                <a:spcPct val="50000"/>
              </a:spcBef>
            </a:pPr>
            <a:r>
              <a:rPr lang="zh-CN" altLang="en-US"/>
              <a:t>　　所谓传地址，是指把实在参数的地址传递给相应的形式参数所对应的形式单元。如果实在参数是一个变量</a:t>
            </a:r>
            <a:r>
              <a:rPr lang="en-US" altLang="zh-CN"/>
              <a:t>(</a:t>
            </a:r>
            <a:r>
              <a:rPr lang="zh-CN" altLang="en-US"/>
              <a:t>包括下标变量</a:t>
            </a:r>
            <a:r>
              <a:rPr lang="en-US" altLang="zh-CN"/>
              <a:t>)</a:t>
            </a:r>
            <a:r>
              <a:rPr lang="zh-CN" altLang="en-US"/>
              <a:t>，则直接将该变量的地址传给相应的形式单元；如果实在参数是常数或表达式，则先计算其值并存放在某一临时单元中，然后将这个临时单元的地址传给相应的形式单元。被调用过程执行时，对形式参数的任何引用或赋值都被处理成对形式单元的间接访问，即按形式单元中存放的地址转到调用过程的活动记录中去访问实在参数。对形式参数的任何运算实际上都是对实在参数的运算，而形式参数只不过起到辅助查找到实在参数的指针的作用。因此，当被调用过程工作完毕返回时，形式单元所指的实在参数单元就保留了运算的结果。</a:t>
            </a:r>
          </a:p>
        </p:txBody>
      </p:sp>
    </p:spTree>
  </p:cSld>
  <p:clrMapOvr>
    <a:masterClrMapping/>
  </p:clrMapOvr>
  <p:transition>
    <p:random/>
  </p:transition>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4">
            <a:extLst>
              <a:ext uri="{FF2B5EF4-FFF2-40B4-BE49-F238E27FC236}">
                <a16:creationId xmlns:a16="http://schemas.microsoft.com/office/drawing/2014/main" id="{8283F072-1A42-02EC-1AEB-3A6FDE365EEC}"/>
              </a:ext>
            </a:extLst>
          </p:cNvPr>
          <p:cNvSpPr txBox="1">
            <a:spLocks noChangeArrowheads="1"/>
          </p:cNvSpPr>
          <p:nvPr/>
        </p:nvSpPr>
        <p:spPr bwMode="auto">
          <a:xfrm>
            <a:off x="412750" y="536575"/>
            <a:ext cx="84264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ea typeface="黑体" panose="02010609060101010101" pitchFamily="49" charset="-122"/>
              </a:rPr>
              <a:t>　　</a:t>
            </a:r>
            <a:r>
              <a:rPr lang="en-US" altLang="zh-CN">
                <a:ea typeface="黑体" panose="02010609060101010101" pitchFamily="49" charset="-122"/>
              </a:rPr>
              <a:t>3</a:t>
            </a:r>
            <a:r>
              <a:rPr lang="zh-CN" altLang="en-US">
                <a:ea typeface="黑体" panose="02010609060101010101" pitchFamily="49" charset="-122"/>
              </a:rPr>
              <a:t>．传名</a:t>
            </a:r>
          </a:p>
          <a:p>
            <a:pPr algn="just" eaLnBrk="1" hangingPunct="1">
              <a:lnSpc>
                <a:spcPct val="120000"/>
              </a:lnSpc>
            </a:pPr>
            <a:r>
              <a:rPr lang="zh-CN" altLang="en-US"/>
              <a:t>　　传名是高级语言</a:t>
            </a:r>
            <a:r>
              <a:rPr lang="en-US" altLang="zh-CN"/>
              <a:t>ALGOL 60</a:t>
            </a:r>
            <a:r>
              <a:rPr lang="zh-CN" altLang="en-US"/>
              <a:t>所定义的一种特殊的参数传递方式，其传递参数的方法如下：</a:t>
            </a:r>
          </a:p>
          <a:p>
            <a:pPr algn="just" eaLnBrk="1" hangingPunct="1">
              <a:lnSpc>
                <a:spcPct val="120000"/>
              </a:lnSpc>
            </a:pPr>
            <a:r>
              <a:rPr lang="zh-CN" altLang="en-US"/>
              <a:t>　　</a:t>
            </a:r>
            <a:r>
              <a:rPr lang="en-US" altLang="zh-CN"/>
              <a:t>(1) </a:t>
            </a:r>
            <a:r>
              <a:rPr lang="zh-CN" altLang="en-US"/>
              <a:t>过程调用的作用相当于把被调用过程的过程体复制到调用处</a:t>
            </a:r>
            <a:r>
              <a:rPr lang="en-US" altLang="zh-CN"/>
              <a:t>(</a:t>
            </a:r>
            <a:r>
              <a:rPr lang="zh-CN" altLang="en-US"/>
              <a:t>替换调用语句</a:t>
            </a:r>
            <a:r>
              <a:rPr lang="en-US" altLang="zh-CN"/>
              <a:t>)</a:t>
            </a:r>
            <a:r>
              <a:rPr lang="zh-CN" altLang="en-US"/>
              <a:t>，并将过程体中所有出现的形式参数在文字上替换成相应的实在参数。这种文字上的替换称为宏扩展</a:t>
            </a:r>
            <a:r>
              <a:rPr lang="en-US" altLang="zh-CN"/>
              <a:t>(Marcro Expansion)</a:t>
            </a:r>
            <a:r>
              <a:rPr lang="zh-CN" altLang="en-US"/>
              <a:t>。</a:t>
            </a:r>
          </a:p>
          <a:p>
            <a:pPr algn="just" eaLnBrk="1" hangingPunct="1">
              <a:lnSpc>
                <a:spcPct val="120000"/>
              </a:lnSpc>
            </a:pPr>
            <a:r>
              <a:rPr lang="zh-CN" altLang="en-US"/>
              <a:t>　　</a:t>
            </a:r>
            <a:r>
              <a:rPr lang="en-US" altLang="zh-CN"/>
              <a:t>(2) </a:t>
            </a:r>
            <a:r>
              <a:rPr lang="zh-CN" altLang="en-US"/>
              <a:t>被调用过程中的局部名如果与过程调用的实在参数名发生冲突，则在宏扩展前对被调用过程中的这些局部名重新命名以避免重名冲突。</a:t>
            </a:r>
          </a:p>
          <a:p>
            <a:pPr algn="just" eaLnBrk="1" hangingPunct="1">
              <a:lnSpc>
                <a:spcPct val="120000"/>
              </a:lnSpc>
            </a:pPr>
            <a:r>
              <a:rPr lang="zh-CN" altLang="en-US"/>
              <a:t>　　</a:t>
            </a:r>
            <a:r>
              <a:rPr lang="en-US" altLang="zh-CN"/>
              <a:t>(3) </a:t>
            </a:r>
            <a:r>
              <a:rPr lang="zh-CN" altLang="en-US"/>
              <a:t>为表现实在参数的整体性，必要时在替换前把实在参数用括号括起来。</a:t>
            </a:r>
          </a:p>
          <a:p>
            <a:pPr algn="just" eaLnBrk="1" hangingPunct="1">
              <a:lnSpc>
                <a:spcPct val="120000"/>
              </a:lnSpc>
            </a:pPr>
            <a:r>
              <a:rPr lang="zh-CN" altLang="en-US"/>
              <a:t>　　传名这种参数传递方法因其操作过于复杂现在已很少采用。</a:t>
            </a:r>
          </a:p>
        </p:txBody>
      </p:sp>
    </p:spTree>
  </p:cSld>
  <p:clrMapOvr>
    <a:masterClrMapping/>
  </p:clrMapOvr>
  <p:transition>
    <p:random/>
  </p:transition>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4">
            <a:extLst>
              <a:ext uri="{FF2B5EF4-FFF2-40B4-BE49-F238E27FC236}">
                <a16:creationId xmlns:a16="http://schemas.microsoft.com/office/drawing/2014/main" id="{498DEC42-4616-1EBA-0A4D-FBC7625255AD}"/>
              </a:ext>
            </a:extLst>
          </p:cNvPr>
          <p:cNvSpPr txBox="1">
            <a:spLocks noChangeArrowheads="1"/>
          </p:cNvSpPr>
          <p:nvPr/>
        </p:nvSpPr>
        <p:spPr bwMode="auto">
          <a:xfrm>
            <a:off x="533400" y="681038"/>
            <a:ext cx="820737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1">
                <a:ea typeface="方正小标宋简体" charset="-122"/>
              </a:rPr>
              <a:t>6.5.2  </a:t>
            </a:r>
            <a:r>
              <a:rPr lang="zh-CN" altLang="en-US" b="1">
                <a:ea typeface="方正小标宋简体" charset="-122"/>
              </a:rPr>
              <a:t>不同参数传递方法的比较</a:t>
            </a:r>
          </a:p>
          <a:p>
            <a:pPr algn="just" eaLnBrk="1" hangingPunct="1">
              <a:lnSpc>
                <a:spcPct val="130000"/>
              </a:lnSpc>
              <a:spcBef>
                <a:spcPct val="50000"/>
              </a:spcBef>
            </a:pPr>
            <a:r>
              <a:rPr lang="zh-CN" altLang="en-US"/>
              <a:t>　　为了描述不同参数传递方法下程序的执行，我们将动态栈和活动记录结合起来简化为一种动态图。采用动态图的方法来对程序的执行进行描述时，记录主程序和过程</a:t>
            </a:r>
            <a:r>
              <a:rPr lang="en-US" altLang="zh-CN"/>
              <a:t>(</a:t>
            </a:r>
            <a:r>
              <a:rPr lang="zh-CN" altLang="en-US"/>
              <a:t>或函数</a:t>
            </a:r>
            <a:r>
              <a:rPr lang="en-US" altLang="zh-CN"/>
              <a:t>)</a:t>
            </a:r>
            <a:r>
              <a:rPr lang="zh-CN" altLang="en-US"/>
              <a:t>的调用、运行及撤消各个阶段的状态，以及程序运行期间所有变量和过程</a:t>
            </a:r>
            <a:r>
              <a:rPr lang="en-US" altLang="zh-CN"/>
              <a:t>(</a:t>
            </a:r>
            <a:r>
              <a:rPr lang="zh-CN" altLang="en-US"/>
              <a:t>或函数</a:t>
            </a:r>
            <a:r>
              <a:rPr lang="en-US" altLang="zh-CN"/>
              <a:t>)</a:t>
            </a:r>
            <a:r>
              <a:rPr lang="zh-CN" altLang="en-US"/>
              <a:t>中传值与传地址的变化过程。动态图规则如下：</a:t>
            </a:r>
          </a:p>
          <a:p>
            <a:pPr algn="just" eaLnBrk="1" hangingPunct="1">
              <a:lnSpc>
                <a:spcPct val="130000"/>
              </a:lnSpc>
              <a:spcBef>
                <a:spcPct val="50000"/>
              </a:spcBef>
            </a:pPr>
            <a:r>
              <a:rPr lang="zh-CN" altLang="en-US"/>
              <a:t>　　</a:t>
            </a:r>
            <a:r>
              <a:rPr lang="en-US" altLang="zh-CN"/>
              <a:t>(1) </a:t>
            </a:r>
            <a:r>
              <a:rPr lang="zh-CN" altLang="en-US"/>
              <a:t>动态图纵向描述主程序、过程或函数各层之间的调用关系，横向由左至右按执行的时间顺序记录主程序、过程</a:t>
            </a:r>
            <a:r>
              <a:rPr lang="en-US" altLang="zh-CN"/>
              <a:t>(</a:t>
            </a:r>
            <a:r>
              <a:rPr lang="zh-CN" altLang="en-US"/>
              <a:t>或函数</a:t>
            </a:r>
            <a:r>
              <a:rPr lang="en-US" altLang="zh-CN"/>
              <a:t>)</a:t>
            </a:r>
            <a:r>
              <a:rPr lang="zh-CN" altLang="en-US"/>
              <a:t>中各变量值的变化情况。</a:t>
            </a:r>
          </a:p>
        </p:txBody>
      </p:sp>
    </p:spTree>
  </p:cSld>
  <p:clrMapOvr>
    <a:masterClrMapping/>
  </p:clrMapOvr>
  <p:transition>
    <p:random/>
  </p:transition>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4">
            <a:extLst>
              <a:ext uri="{FF2B5EF4-FFF2-40B4-BE49-F238E27FC236}">
                <a16:creationId xmlns:a16="http://schemas.microsoft.com/office/drawing/2014/main" id="{5BF1015C-3D0B-43CA-B63A-5920EB783ADA}"/>
              </a:ext>
            </a:extLst>
          </p:cNvPr>
          <p:cNvSpPr txBox="1">
            <a:spLocks noChangeArrowheads="1"/>
          </p:cNvSpPr>
          <p:nvPr/>
        </p:nvSpPr>
        <p:spPr bwMode="auto">
          <a:xfrm>
            <a:off x="419100" y="442913"/>
            <a:ext cx="8305800" cy="59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(2) </a:t>
            </a:r>
            <a:r>
              <a:rPr lang="zh-CN" altLang="en-US"/>
              <a:t>过程</a:t>
            </a:r>
            <a:r>
              <a:rPr lang="en-US" altLang="zh-CN"/>
              <a:t>(</a:t>
            </a:r>
            <a:r>
              <a:rPr lang="zh-CN" altLang="en-US"/>
              <a:t>或函数</a:t>
            </a:r>
            <a:r>
              <a:rPr lang="en-US" altLang="zh-CN"/>
              <a:t>)</a:t>
            </a:r>
            <a:r>
              <a:rPr lang="zh-CN" altLang="en-US"/>
              <a:t>的传值的形式参数均看作是带初值的局部变量</a:t>
            </a:r>
            <a:r>
              <a:rPr lang="en-US" altLang="zh-CN"/>
              <a:t>(</a:t>
            </a:r>
            <a:r>
              <a:rPr lang="zh-CN" altLang="en-US"/>
              <a:t>也可用箭头来表示实在参数传给形式参数的指向</a:t>
            </a:r>
            <a:r>
              <a:rPr lang="en-US" altLang="zh-CN"/>
              <a:t>)</a:t>
            </a:r>
            <a:r>
              <a:rPr lang="zh-CN" altLang="en-US"/>
              <a:t>，其后，形式参数就作为局部变量参与过程</a:t>
            </a:r>
            <a:r>
              <a:rPr lang="en-US" altLang="zh-CN"/>
              <a:t>(</a:t>
            </a:r>
            <a:r>
              <a:rPr lang="zh-CN" altLang="en-US"/>
              <a:t>或函数</a:t>
            </a:r>
            <a:r>
              <a:rPr lang="en-US" altLang="zh-CN"/>
              <a:t>)</a:t>
            </a:r>
            <a:r>
              <a:rPr lang="zh-CN" altLang="en-US"/>
              <a:t>的操作。对于传地址方式，由于形式参数的作用就像指向实在参数的指针，故动态图中形式参数一律指向与其对应的实在参数变量</a:t>
            </a:r>
            <a:r>
              <a:rPr lang="en-US" altLang="zh-CN"/>
              <a:t>(</a:t>
            </a:r>
            <a:r>
              <a:rPr lang="zh-CN" altLang="en-US"/>
              <a:t>注意，两者位于动态图相邻的两层上；如果实在参数为表达式，则用一个临时变量来代表这个表达式</a:t>
            </a:r>
            <a:r>
              <a:rPr lang="en-US" altLang="zh-CN"/>
              <a:t>)</a:t>
            </a:r>
            <a:r>
              <a:rPr lang="zh-CN" altLang="en-US"/>
              <a:t>；此后，所有对形式参数的操作都是根据形式参数箭头所指对实参变量进行的。</a:t>
            </a:r>
          </a:p>
          <a:p>
            <a:pPr algn="just" eaLnBrk="1" hangingPunct="1">
              <a:lnSpc>
                <a:spcPct val="120000"/>
              </a:lnSpc>
              <a:spcBef>
                <a:spcPct val="50000"/>
              </a:spcBef>
            </a:pPr>
            <a:r>
              <a:rPr lang="zh-CN" altLang="en-US"/>
              <a:t>　　</a:t>
            </a:r>
            <a:r>
              <a:rPr lang="en-US" altLang="zh-CN"/>
              <a:t>(3) </a:t>
            </a:r>
            <a:r>
              <a:rPr lang="zh-CN" altLang="en-US"/>
              <a:t>主程序，过程</a:t>
            </a:r>
            <a:r>
              <a:rPr lang="en-US" altLang="zh-CN"/>
              <a:t>(</a:t>
            </a:r>
            <a:r>
              <a:rPr lang="zh-CN" altLang="en-US"/>
              <a:t>或函数</a:t>
            </a:r>
            <a:r>
              <a:rPr lang="en-US" altLang="zh-CN"/>
              <a:t>)</a:t>
            </a:r>
            <a:r>
              <a:rPr lang="zh-CN" altLang="en-US"/>
              <a:t>按运行中的调用关系由上向下分层，各层</a:t>
            </a:r>
            <a:r>
              <a:rPr lang="en-US" altLang="zh-CN"/>
              <a:t>(</a:t>
            </a:r>
            <a:r>
              <a:rPr lang="zh-CN" altLang="en-US"/>
              <a:t>相当于活动记录</a:t>
            </a:r>
            <a:r>
              <a:rPr lang="en-US" altLang="zh-CN"/>
              <a:t>)</a:t>
            </a:r>
            <a:r>
              <a:rPr lang="zh-CN" altLang="en-US"/>
              <a:t>说明的变量</a:t>
            </a:r>
            <a:r>
              <a:rPr lang="en-US" altLang="zh-CN"/>
              <a:t>(</a:t>
            </a:r>
            <a:r>
              <a:rPr lang="zh-CN" altLang="en-US"/>
              <a:t>包括形式参数</a:t>
            </a:r>
            <a:r>
              <a:rPr lang="en-US" altLang="zh-CN"/>
              <a:t>)</a:t>
            </a:r>
            <a:r>
              <a:rPr lang="zh-CN" altLang="en-US"/>
              <a:t>都依次列于该层首列，各变量值的变化情况按时间顺序记录在与该变量对应的同一行上。</a:t>
            </a:r>
          </a:p>
        </p:txBody>
      </p:sp>
    </p:spTree>
  </p:cSld>
  <p:clrMapOvr>
    <a:masterClrMapping/>
  </p:clrMapOvr>
  <p:transition>
    <p:random/>
  </p:transition>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4">
            <a:extLst>
              <a:ext uri="{FF2B5EF4-FFF2-40B4-BE49-F238E27FC236}">
                <a16:creationId xmlns:a16="http://schemas.microsoft.com/office/drawing/2014/main" id="{7CB051C2-447D-6438-C51E-6BBA48EE4610}"/>
              </a:ext>
            </a:extLst>
          </p:cNvPr>
          <p:cNvSpPr txBox="1">
            <a:spLocks noChangeArrowheads="1"/>
          </p:cNvSpPr>
          <p:nvPr/>
        </p:nvSpPr>
        <p:spPr bwMode="auto">
          <a:xfrm>
            <a:off x="319088" y="495300"/>
            <a:ext cx="8824912"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pPr>
            <a:r>
              <a:rPr lang="zh-CN" altLang="en-US"/>
              <a:t>　　以下面的程序为例，对三种参数传递方法进行比较：</a:t>
            </a:r>
          </a:p>
          <a:p>
            <a:pPr lvl="1" algn="just" eaLnBrk="1" hangingPunct="1">
              <a:lnSpc>
                <a:spcPct val="115000"/>
              </a:lnSpc>
            </a:pPr>
            <a:r>
              <a:rPr lang="en-US" altLang="zh-CN"/>
              <a:t>program parament;</a:t>
            </a:r>
          </a:p>
          <a:p>
            <a:pPr lvl="1" algn="just" eaLnBrk="1" hangingPunct="1">
              <a:lnSpc>
                <a:spcPct val="115000"/>
              </a:lnSpc>
            </a:pPr>
            <a:r>
              <a:rPr lang="en-US" altLang="zh-CN"/>
              <a:t>int  A,B</a:t>
            </a:r>
            <a:r>
              <a:rPr lang="zh-CN" altLang="en-US"/>
              <a:t>；</a:t>
            </a:r>
          </a:p>
          <a:p>
            <a:pPr lvl="1" algn="just" eaLnBrk="1" hangingPunct="1">
              <a:lnSpc>
                <a:spcPct val="115000"/>
              </a:lnSpc>
            </a:pPr>
            <a:r>
              <a:rPr lang="en-US" altLang="zh-CN"/>
              <a:t>procedure P(x,y,z);</a:t>
            </a:r>
          </a:p>
          <a:p>
            <a:pPr lvl="1" algn="just" eaLnBrk="1" hangingPunct="1">
              <a:lnSpc>
                <a:spcPct val="115000"/>
              </a:lnSpc>
            </a:pPr>
            <a:r>
              <a:rPr lang="en-US" altLang="zh-CN"/>
              <a:t>            {</a:t>
            </a:r>
          </a:p>
          <a:p>
            <a:pPr lvl="1" algn="just" eaLnBrk="1" hangingPunct="1">
              <a:lnSpc>
                <a:spcPct val="115000"/>
              </a:lnSpc>
            </a:pPr>
            <a:r>
              <a:rPr lang="en-US" altLang="zh-CN"/>
              <a:t>		Y=Y+1;</a:t>
            </a:r>
          </a:p>
          <a:p>
            <a:pPr lvl="1" algn="just" eaLnBrk="1" hangingPunct="1">
              <a:lnSpc>
                <a:spcPct val="115000"/>
              </a:lnSpc>
            </a:pPr>
            <a:r>
              <a:rPr lang="en-US" altLang="zh-CN"/>
              <a:t>               	Z=Z+X</a:t>
            </a:r>
          </a:p>
          <a:p>
            <a:pPr lvl="1" algn="just" eaLnBrk="1" hangingPunct="1">
              <a:lnSpc>
                <a:spcPct val="115000"/>
              </a:lnSpc>
            </a:pPr>
            <a:r>
              <a:rPr lang="en-US" altLang="zh-CN"/>
              <a:t>            }</a:t>
            </a:r>
          </a:p>
          <a:p>
            <a:pPr lvl="1" algn="just" eaLnBrk="1" hangingPunct="1">
              <a:lnSpc>
                <a:spcPct val="115000"/>
              </a:lnSpc>
            </a:pPr>
            <a:r>
              <a:rPr lang="en-US" altLang="zh-CN"/>
              <a:t>         {</a:t>
            </a:r>
          </a:p>
          <a:p>
            <a:pPr lvl="1" algn="just" eaLnBrk="1" hangingPunct="1">
              <a:lnSpc>
                <a:spcPct val="115000"/>
              </a:lnSpc>
            </a:pPr>
            <a:r>
              <a:rPr lang="en-US" altLang="zh-CN"/>
              <a:t>            A=2;</a:t>
            </a:r>
          </a:p>
          <a:p>
            <a:pPr lvl="1" algn="just" eaLnBrk="1" hangingPunct="1">
              <a:lnSpc>
                <a:spcPct val="115000"/>
              </a:lnSpc>
            </a:pPr>
            <a:r>
              <a:rPr lang="en-US" altLang="zh-CN"/>
              <a:t>            B=3;</a:t>
            </a:r>
          </a:p>
          <a:p>
            <a:pPr lvl="1" algn="just" eaLnBrk="1" hangingPunct="1">
              <a:lnSpc>
                <a:spcPct val="115000"/>
              </a:lnSpc>
            </a:pPr>
            <a:r>
              <a:rPr lang="en-US" altLang="zh-CN"/>
              <a:t>            P(A+B,A,A);</a:t>
            </a:r>
          </a:p>
          <a:p>
            <a:pPr lvl="1" algn="just" eaLnBrk="1" hangingPunct="1">
              <a:lnSpc>
                <a:spcPct val="115000"/>
              </a:lnSpc>
            </a:pPr>
            <a:r>
              <a:rPr lang="en-US" altLang="zh-CN"/>
              <a:t>            print A</a:t>
            </a:r>
          </a:p>
          <a:p>
            <a:pPr lvl="1" algn="just" eaLnBrk="1" hangingPunct="1">
              <a:lnSpc>
                <a:spcPct val="115000"/>
              </a:lnSpc>
            </a:pPr>
            <a:r>
              <a:rPr lang="en-US" altLang="zh-CN"/>
              <a:t>          }</a:t>
            </a:r>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a:extLst>
              <a:ext uri="{FF2B5EF4-FFF2-40B4-BE49-F238E27FC236}">
                <a16:creationId xmlns:a16="http://schemas.microsoft.com/office/drawing/2014/main" id="{A882C191-8E47-49D5-D6BB-24FFD6DFE984}"/>
              </a:ext>
            </a:extLst>
          </p:cNvPr>
          <p:cNvSpPr txBox="1">
            <a:spLocks noChangeArrowheads="1"/>
          </p:cNvSpPr>
          <p:nvPr/>
        </p:nvSpPr>
        <p:spPr bwMode="auto">
          <a:xfrm>
            <a:off x="203200" y="533400"/>
            <a:ext cx="8766175" cy="53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kumimoji="1" lang="zh-CN" altLang="en-US" sz="3200" b="1" u="none">
                <a:latin typeface="Times New Roman" panose="02020603050405020304" pitchFamily="18" charset="0"/>
                <a:ea typeface="方正宋黑简体" pitchFamily="65" charset="-122"/>
              </a:rPr>
              <a:t>习  题  二</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2.1  </a:t>
            </a:r>
            <a:r>
              <a:rPr kumimoji="1" lang="zh-CN" altLang="en-US" sz="2400" u="none">
                <a:latin typeface="Times New Roman" panose="02020603050405020304" pitchFamily="18" charset="0"/>
              </a:rPr>
              <a:t>完成下列选择题：</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(1) </a:t>
            </a:r>
            <a:r>
              <a:rPr kumimoji="1" lang="zh-CN" altLang="en-US" sz="2400" u="none">
                <a:latin typeface="Times New Roman" panose="02020603050405020304" pitchFamily="18" charset="0"/>
              </a:rPr>
              <a:t>词法分析器的输出结果是</a:t>
            </a:r>
            <a:r>
              <a:rPr kumimoji="1" lang="zh-CN" altLang="en-US" sz="2400">
                <a:latin typeface="Times New Roman" panose="02020603050405020304" pitchFamily="18" charset="0"/>
              </a:rPr>
              <a:t>       </a:t>
            </a:r>
            <a:r>
              <a:rPr kumimoji="1" lang="zh-CN" altLang="en-US"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 </a:t>
            </a:r>
            <a:r>
              <a:rPr kumimoji="1" lang="zh-CN" altLang="en-US" sz="2400" u="none">
                <a:latin typeface="Times New Roman" panose="02020603050405020304" pitchFamily="18" charset="0"/>
              </a:rPr>
              <a:t>单词的种别编码          	　　      </a:t>
            </a:r>
            <a:r>
              <a:rPr kumimoji="1" lang="en-US" altLang="zh-CN" sz="2400" u="none">
                <a:latin typeface="Times New Roman" panose="02020603050405020304" pitchFamily="18" charset="0"/>
              </a:rPr>
              <a:t>b. </a:t>
            </a:r>
            <a:r>
              <a:rPr kumimoji="1" lang="zh-CN" altLang="en-US" sz="2400" u="none">
                <a:latin typeface="Times New Roman" panose="02020603050405020304" pitchFamily="18" charset="0"/>
              </a:rPr>
              <a:t>单词在符号表中的位置</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 </a:t>
            </a:r>
            <a:r>
              <a:rPr kumimoji="1" lang="zh-CN" altLang="en-US" sz="2400" u="none">
                <a:latin typeface="Times New Roman" panose="02020603050405020304" pitchFamily="18" charset="0"/>
              </a:rPr>
              <a:t>单词的种别编码和自身值  　　</a:t>
            </a:r>
            <a:r>
              <a:rPr kumimoji="1" lang="en-US" altLang="zh-CN" sz="2400" u="none">
                <a:latin typeface="Times New Roman" panose="02020603050405020304" pitchFamily="18" charset="0"/>
              </a:rPr>
              <a:t>d. </a:t>
            </a:r>
            <a:r>
              <a:rPr kumimoji="1" lang="zh-CN" altLang="en-US" sz="2400" u="none">
                <a:latin typeface="Times New Roman" panose="02020603050405020304" pitchFamily="18" charset="0"/>
              </a:rPr>
              <a:t>单词自身值</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 </a:t>
            </a:r>
            <a:r>
              <a:rPr kumimoji="1" lang="zh-CN" altLang="en-US" sz="2400" u="none">
                <a:latin typeface="Times New Roman" panose="02020603050405020304" pitchFamily="18" charset="0"/>
              </a:rPr>
              <a:t>正规式</a:t>
            </a:r>
            <a:r>
              <a:rPr kumimoji="1" lang="en-US" altLang="zh-CN" sz="2400" u="none">
                <a:latin typeface="Times New Roman" panose="02020603050405020304" pitchFamily="18" charset="0"/>
              </a:rPr>
              <a:t>M</a:t>
            </a:r>
            <a:r>
              <a:rPr kumimoji="1" lang="en-US" altLang="zh-CN" sz="2400" u="none" baseline="-30000">
                <a:latin typeface="Times New Roman" panose="02020603050405020304" pitchFamily="18" charset="0"/>
              </a:rPr>
              <a:t>1</a:t>
            </a:r>
            <a:r>
              <a:rPr kumimoji="1" lang="zh-CN" altLang="en-US" sz="2400" u="none">
                <a:latin typeface="Times New Roman" panose="02020603050405020304" pitchFamily="18" charset="0"/>
              </a:rPr>
              <a:t>和</a:t>
            </a:r>
            <a:r>
              <a:rPr kumimoji="1" lang="en-US" altLang="zh-CN" sz="2400" u="none">
                <a:latin typeface="Times New Roman" panose="02020603050405020304" pitchFamily="18" charset="0"/>
              </a:rPr>
              <a:t>M</a:t>
            </a:r>
            <a:r>
              <a:rPr kumimoji="1" lang="en-US" altLang="zh-CN" sz="2400" u="none" baseline="-30000">
                <a:latin typeface="Times New Roman" panose="02020603050405020304" pitchFamily="18" charset="0"/>
              </a:rPr>
              <a:t>2</a:t>
            </a:r>
            <a:r>
              <a:rPr kumimoji="1" lang="zh-CN" altLang="en-US" sz="2400" u="none">
                <a:latin typeface="Times New Roman" panose="02020603050405020304" pitchFamily="18" charset="0"/>
              </a:rPr>
              <a:t>等价是指</a:t>
            </a:r>
            <a:r>
              <a:rPr kumimoji="1" lang="zh-CN" altLang="en-US" sz="2400">
                <a:latin typeface="Times New Roman" panose="02020603050405020304" pitchFamily="18" charset="0"/>
              </a:rPr>
              <a:t>       </a:t>
            </a:r>
            <a:r>
              <a:rPr kumimoji="1" lang="zh-CN" altLang="en-US"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 M</a:t>
            </a:r>
            <a:r>
              <a:rPr kumimoji="1" lang="en-US" altLang="zh-CN" sz="2400" u="none" baseline="-30000">
                <a:latin typeface="Times New Roman" panose="02020603050405020304" pitchFamily="18" charset="0"/>
              </a:rPr>
              <a:t>1</a:t>
            </a:r>
            <a:r>
              <a:rPr kumimoji="1" lang="zh-CN" altLang="en-US" sz="2400" u="none">
                <a:latin typeface="Times New Roman" panose="02020603050405020304" pitchFamily="18" charset="0"/>
              </a:rPr>
              <a:t>和</a:t>
            </a:r>
            <a:r>
              <a:rPr kumimoji="1" lang="en-US" altLang="zh-CN" sz="2400" u="none">
                <a:latin typeface="Times New Roman" panose="02020603050405020304" pitchFamily="18" charset="0"/>
              </a:rPr>
              <a:t>M</a:t>
            </a:r>
            <a:r>
              <a:rPr kumimoji="1" lang="en-US" altLang="zh-CN" sz="2400" u="none" baseline="-30000">
                <a:latin typeface="Times New Roman" panose="02020603050405020304" pitchFamily="18" charset="0"/>
              </a:rPr>
              <a:t>2</a:t>
            </a:r>
            <a:r>
              <a:rPr kumimoji="1" lang="zh-CN" altLang="en-US" sz="2400" u="none">
                <a:latin typeface="Times New Roman" panose="02020603050405020304" pitchFamily="18" charset="0"/>
              </a:rPr>
              <a:t>的状态数相等        </a:t>
            </a:r>
            <a:r>
              <a:rPr kumimoji="1" lang="en-US" altLang="zh-CN" sz="2400" u="none">
                <a:latin typeface="Times New Roman" panose="02020603050405020304" pitchFamily="18" charset="0"/>
              </a:rPr>
              <a:t>b. M</a:t>
            </a:r>
            <a:r>
              <a:rPr kumimoji="1" lang="en-US" altLang="zh-CN" sz="2400" u="none" baseline="-30000">
                <a:latin typeface="Times New Roman" panose="02020603050405020304" pitchFamily="18" charset="0"/>
              </a:rPr>
              <a:t>1</a:t>
            </a:r>
            <a:r>
              <a:rPr kumimoji="1" lang="zh-CN" altLang="en-US" sz="2400" u="none">
                <a:latin typeface="Times New Roman" panose="02020603050405020304" pitchFamily="18" charset="0"/>
              </a:rPr>
              <a:t>和</a:t>
            </a:r>
            <a:r>
              <a:rPr kumimoji="1" lang="en-US" altLang="zh-CN" sz="2400" u="none">
                <a:latin typeface="Times New Roman" panose="02020603050405020304" pitchFamily="18" charset="0"/>
              </a:rPr>
              <a:t>M</a:t>
            </a:r>
            <a:r>
              <a:rPr kumimoji="1" lang="en-US" altLang="zh-CN" sz="2400" u="none" baseline="-30000">
                <a:latin typeface="Times New Roman" panose="02020603050405020304" pitchFamily="18" charset="0"/>
              </a:rPr>
              <a:t>2</a:t>
            </a:r>
            <a:r>
              <a:rPr kumimoji="1" lang="zh-CN" altLang="en-US" sz="2400" u="none">
                <a:latin typeface="Times New Roman" panose="02020603050405020304" pitchFamily="18" charset="0"/>
              </a:rPr>
              <a:t>的有向边条数相等</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 M</a:t>
            </a:r>
            <a:r>
              <a:rPr kumimoji="1" lang="en-US" altLang="zh-CN" sz="2400" u="none" baseline="-30000">
                <a:latin typeface="Times New Roman" panose="02020603050405020304" pitchFamily="18" charset="0"/>
              </a:rPr>
              <a:t>1</a:t>
            </a:r>
            <a:r>
              <a:rPr kumimoji="1" lang="zh-CN" altLang="en-US" sz="2400" u="none">
                <a:latin typeface="Times New Roman" panose="02020603050405020304" pitchFamily="18" charset="0"/>
              </a:rPr>
              <a:t>和</a:t>
            </a:r>
            <a:r>
              <a:rPr kumimoji="1" lang="en-US" altLang="zh-CN" sz="2400" u="none">
                <a:latin typeface="Times New Roman" panose="02020603050405020304" pitchFamily="18" charset="0"/>
              </a:rPr>
              <a:t>M</a:t>
            </a:r>
            <a:r>
              <a:rPr kumimoji="1" lang="en-US" altLang="zh-CN" sz="2400" u="none" baseline="-30000">
                <a:latin typeface="Times New Roman" panose="02020603050405020304" pitchFamily="18" charset="0"/>
              </a:rPr>
              <a:t>2</a:t>
            </a:r>
            <a:r>
              <a:rPr kumimoji="1" lang="zh-CN" altLang="en-US" sz="2400" u="none">
                <a:latin typeface="Times New Roman" panose="02020603050405020304" pitchFamily="18" charset="0"/>
              </a:rPr>
              <a:t>所识别的语言集相等   	</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d. M</a:t>
            </a:r>
            <a:r>
              <a:rPr kumimoji="1" lang="en-US" altLang="zh-CN" sz="2400" u="none" baseline="-30000">
                <a:latin typeface="Times New Roman" panose="02020603050405020304" pitchFamily="18" charset="0"/>
              </a:rPr>
              <a:t>1</a:t>
            </a:r>
            <a:r>
              <a:rPr kumimoji="1" lang="zh-CN" altLang="en-US" sz="2400" u="none">
                <a:latin typeface="Times New Roman" panose="02020603050405020304" pitchFamily="18" charset="0"/>
              </a:rPr>
              <a:t>和</a:t>
            </a:r>
            <a:r>
              <a:rPr kumimoji="1" lang="en-US" altLang="zh-CN" sz="2400" u="none">
                <a:latin typeface="Times New Roman" panose="02020603050405020304" pitchFamily="18" charset="0"/>
              </a:rPr>
              <a:t>M</a:t>
            </a:r>
            <a:r>
              <a:rPr kumimoji="1" lang="en-US" altLang="zh-CN" sz="2400" u="none" baseline="-30000">
                <a:latin typeface="Times New Roman" panose="02020603050405020304" pitchFamily="18" charset="0"/>
              </a:rPr>
              <a:t>2</a:t>
            </a:r>
            <a:r>
              <a:rPr kumimoji="1" lang="zh-CN" altLang="en-US" sz="2400" u="none">
                <a:latin typeface="Times New Roman" panose="02020603050405020304" pitchFamily="18" charset="0"/>
              </a:rPr>
              <a:t>的状态数和有向边条数相等</a:t>
            </a:r>
          </a:p>
        </p:txBody>
      </p:sp>
    </p:spTree>
  </p:cSld>
  <p:clrMapOvr>
    <a:masterClrMapping/>
  </p:clrMapOvr>
  <p:transition>
    <p:random/>
  </p:transition>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4">
            <a:extLst>
              <a:ext uri="{FF2B5EF4-FFF2-40B4-BE49-F238E27FC236}">
                <a16:creationId xmlns:a16="http://schemas.microsoft.com/office/drawing/2014/main" id="{62D02594-1DDB-F2F6-A010-857E261A4F8C}"/>
              </a:ext>
            </a:extLst>
          </p:cNvPr>
          <p:cNvSpPr txBox="1">
            <a:spLocks noChangeArrowheads="1"/>
          </p:cNvSpPr>
          <p:nvPr/>
        </p:nvSpPr>
        <p:spPr bwMode="auto">
          <a:xfrm>
            <a:off x="217488" y="798513"/>
            <a:ext cx="8766175"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(1) </a:t>
            </a:r>
            <a:r>
              <a:rPr lang="zh-CN" altLang="en-US"/>
              <a:t>传值：用</a:t>
            </a:r>
            <a:r>
              <a:rPr lang="en-US" altLang="zh-CN"/>
              <a:t>T</a:t>
            </a:r>
            <a:r>
              <a:rPr lang="zh-CN" altLang="en-US"/>
              <a:t>代表</a:t>
            </a:r>
            <a:r>
              <a:rPr lang="en-US" altLang="zh-CN"/>
              <a:t>A+B</a:t>
            </a:r>
            <a:r>
              <a:rPr lang="zh-CN" altLang="en-US"/>
              <a:t>的临时变量，则对图</a:t>
            </a:r>
            <a:r>
              <a:rPr lang="en-US" altLang="zh-CN"/>
              <a:t>6–18</a:t>
            </a:r>
            <a:r>
              <a:rPr lang="zh-CN" altLang="en-US"/>
              <a:t>所示的动态图分析得</a:t>
            </a:r>
            <a:r>
              <a:rPr lang="en-US" altLang="zh-CN"/>
              <a:t>A=2</a:t>
            </a:r>
            <a:r>
              <a:rPr lang="zh-CN" altLang="en-US"/>
              <a:t>。</a:t>
            </a:r>
          </a:p>
          <a:p>
            <a:pPr algn="just" eaLnBrk="1" hangingPunct="1">
              <a:lnSpc>
                <a:spcPct val="130000"/>
              </a:lnSpc>
              <a:spcBef>
                <a:spcPct val="50000"/>
              </a:spcBef>
            </a:pPr>
            <a:r>
              <a:rPr lang="zh-CN" altLang="en-US"/>
              <a:t>　　</a:t>
            </a:r>
            <a:r>
              <a:rPr lang="en-US" altLang="zh-CN"/>
              <a:t>(2) </a:t>
            </a:r>
            <a:r>
              <a:rPr lang="zh-CN" altLang="en-US"/>
              <a:t>传地址：用</a:t>
            </a:r>
            <a:r>
              <a:rPr lang="en-US" altLang="zh-CN"/>
              <a:t>T</a:t>
            </a:r>
            <a:r>
              <a:rPr lang="zh-CN" altLang="en-US"/>
              <a:t>代表</a:t>
            </a:r>
            <a:r>
              <a:rPr lang="en-US" altLang="zh-CN"/>
              <a:t>A+B</a:t>
            </a:r>
            <a:r>
              <a:rPr lang="zh-CN" altLang="en-US"/>
              <a:t>的临时变量，则对图</a:t>
            </a:r>
            <a:r>
              <a:rPr lang="en-US" altLang="zh-CN"/>
              <a:t>6–19</a:t>
            </a:r>
            <a:r>
              <a:rPr lang="zh-CN" altLang="en-US"/>
              <a:t>所示的动态图分析得</a:t>
            </a:r>
            <a:r>
              <a:rPr lang="en-US" altLang="zh-CN"/>
              <a:t>A=8</a:t>
            </a:r>
            <a:r>
              <a:rPr lang="zh-CN" altLang="en-US"/>
              <a:t>。</a:t>
            </a:r>
          </a:p>
        </p:txBody>
      </p:sp>
    </p:spTree>
  </p:cSld>
  <p:clrMapOvr>
    <a:masterClrMapping/>
  </p:clrMapOvr>
  <p:transition>
    <p:random/>
  </p:transition>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a:extLst>
              <a:ext uri="{FF2B5EF4-FFF2-40B4-BE49-F238E27FC236}">
                <a16:creationId xmlns:a16="http://schemas.microsoft.com/office/drawing/2014/main" id="{C9674050-81D3-7F1C-23DE-6987D583D433}"/>
              </a:ext>
            </a:extLst>
          </p:cNvPr>
          <p:cNvSpPr txBox="1">
            <a:spLocks noChangeArrowheads="1"/>
          </p:cNvSpPr>
          <p:nvPr/>
        </p:nvSpPr>
        <p:spPr bwMode="auto">
          <a:xfrm>
            <a:off x="2590800" y="57912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6–18  </a:t>
            </a:r>
            <a:r>
              <a:rPr lang="zh-CN" altLang="en-US">
                <a:latin typeface="宋体" panose="02010600030101010101" pitchFamily="2" charset="-122"/>
              </a:rPr>
              <a:t>传值时的动态图</a:t>
            </a:r>
            <a:r>
              <a:rPr lang="zh-CN" altLang="en-US"/>
              <a:t> </a:t>
            </a:r>
          </a:p>
        </p:txBody>
      </p:sp>
      <p:pic>
        <p:nvPicPr>
          <p:cNvPr id="80899" name="Picture 5" descr="6-17">
            <a:extLst>
              <a:ext uri="{FF2B5EF4-FFF2-40B4-BE49-F238E27FC236}">
                <a16:creationId xmlns:a16="http://schemas.microsoft.com/office/drawing/2014/main" id="{378833BD-30D0-1DF0-8DD8-3F08341AB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200"/>
            <a:ext cx="5181600"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4">
            <a:extLst>
              <a:ext uri="{FF2B5EF4-FFF2-40B4-BE49-F238E27FC236}">
                <a16:creationId xmlns:a16="http://schemas.microsoft.com/office/drawing/2014/main" id="{84D2CF2C-08F0-3750-8795-0DFAB7792938}"/>
              </a:ext>
            </a:extLst>
          </p:cNvPr>
          <p:cNvSpPr txBox="1">
            <a:spLocks noChangeArrowheads="1"/>
          </p:cNvSpPr>
          <p:nvPr/>
        </p:nvSpPr>
        <p:spPr bwMode="auto">
          <a:xfrm>
            <a:off x="2011363" y="614045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t> </a:t>
            </a:r>
            <a:r>
              <a:rPr lang="zh-CN" altLang="en-US">
                <a:latin typeface="宋体" panose="02010600030101010101" pitchFamily="2" charset="-122"/>
              </a:rPr>
              <a:t>图</a:t>
            </a:r>
            <a:r>
              <a:rPr lang="en-US" altLang="zh-CN"/>
              <a:t>6–19  </a:t>
            </a:r>
            <a:r>
              <a:rPr lang="zh-CN" altLang="en-US">
                <a:latin typeface="宋体" panose="02010600030101010101" pitchFamily="2" charset="-122"/>
              </a:rPr>
              <a:t>传地址时的动态图</a:t>
            </a:r>
            <a:r>
              <a:rPr lang="zh-CN" altLang="en-US"/>
              <a:t> </a:t>
            </a:r>
          </a:p>
        </p:txBody>
      </p:sp>
      <p:pic>
        <p:nvPicPr>
          <p:cNvPr id="81923" name="Picture 5" descr="6-18">
            <a:extLst>
              <a:ext uri="{FF2B5EF4-FFF2-40B4-BE49-F238E27FC236}">
                <a16:creationId xmlns:a16="http://schemas.microsoft.com/office/drawing/2014/main" id="{5A491075-5569-C709-DB7E-8D4D9D8B7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14400"/>
            <a:ext cx="506095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a:extLst>
              <a:ext uri="{FF2B5EF4-FFF2-40B4-BE49-F238E27FC236}">
                <a16:creationId xmlns:a16="http://schemas.microsoft.com/office/drawing/2014/main" id="{D5A2833A-5AE1-2210-35C0-66A466CFCF30}"/>
              </a:ext>
            </a:extLst>
          </p:cNvPr>
          <p:cNvSpPr txBox="1">
            <a:spLocks noChangeArrowheads="1"/>
          </p:cNvSpPr>
          <p:nvPr/>
        </p:nvSpPr>
        <p:spPr bwMode="auto">
          <a:xfrm>
            <a:off x="203200" y="549275"/>
            <a:ext cx="8678863"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a:t>
            </a:r>
            <a:r>
              <a:rPr lang="en-US" altLang="zh-CN"/>
              <a:t>(3) </a:t>
            </a:r>
            <a:r>
              <a:rPr lang="zh-CN" altLang="en-US"/>
              <a:t>传名：由于传名时的过程调用就是把过程体抄到调用出现的地方，所以实际执行的程序为</a:t>
            </a:r>
          </a:p>
          <a:p>
            <a:pPr algn="just" eaLnBrk="1" hangingPunct="1">
              <a:lnSpc>
                <a:spcPct val="130000"/>
              </a:lnSpc>
            </a:pPr>
            <a:r>
              <a:rPr lang="zh-CN" altLang="en-US"/>
              <a:t>　　</a:t>
            </a:r>
            <a:r>
              <a:rPr lang="en-US" altLang="zh-CN"/>
              <a:t>A=2;</a:t>
            </a:r>
          </a:p>
          <a:p>
            <a:pPr algn="just" eaLnBrk="1" hangingPunct="1">
              <a:lnSpc>
                <a:spcPct val="130000"/>
              </a:lnSpc>
            </a:pPr>
            <a:r>
              <a:rPr lang="zh-CN" altLang="en-US"/>
              <a:t>　　</a:t>
            </a:r>
            <a:r>
              <a:rPr lang="en-US" altLang="zh-CN"/>
              <a:t>B=3;</a:t>
            </a:r>
          </a:p>
          <a:p>
            <a:pPr algn="just" eaLnBrk="1" hangingPunct="1">
              <a:lnSpc>
                <a:spcPct val="130000"/>
              </a:lnSpc>
            </a:pPr>
            <a:r>
              <a:rPr lang="zh-CN" altLang="en-US"/>
              <a:t>　　</a:t>
            </a:r>
            <a:r>
              <a:rPr lang="en-US" altLang="zh-CN"/>
              <a:t>A=A+1;         	</a:t>
            </a:r>
            <a:r>
              <a:rPr lang="en-US" altLang="zh-CN">
                <a:ea typeface="楷体_GB2312" pitchFamily="49" charset="-122"/>
              </a:rPr>
              <a:t>//</a:t>
            </a:r>
            <a:r>
              <a:rPr lang="zh-CN" altLang="en-US">
                <a:ea typeface="楷体_GB2312" pitchFamily="49" charset="-122"/>
              </a:rPr>
              <a:t>形参</a:t>
            </a:r>
            <a:r>
              <a:rPr lang="en-US" altLang="zh-CN">
                <a:ea typeface="楷体_GB2312" pitchFamily="49" charset="-122"/>
              </a:rPr>
              <a:t>Y</a:t>
            </a:r>
            <a:r>
              <a:rPr lang="zh-CN" altLang="en-US">
                <a:ea typeface="楷体_GB2312" pitchFamily="49" charset="-122"/>
              </a:rPr>
              <a:t>换成</a:t>
            </a:r>
            <a:r>
              <a:rPr lang="en-US" altLang="zh-CN">
                <a:ea typeface="楷体_GB2312" pitchFamily="49" charset="-122"/>
              </a:rPr>
              <a:t>A </a:t>
            </a:r>
            <a:endParaRPr lang="en-US" altLang="zh-CN"/>
          </a:p>
          <a:p>
            <a:pPr algn="just" eaLnBrk="1" hangingPunct="1">
              <a:lnSpc>
                <a:spcPct val="130000"/>
              </a:lnSpc>
            </a:pPr>
            <a:r>
              <a:rPr lang="zh-CN" altLang="en-US"/>
              <a:t>　　</a:t>
            </a:r>
            <a:r>
              <a:rPr lang="en-US" altLang="zh-CN"/>
              <a:t>A=A+(A+B);     	</a:t>
            </a:r>
            <a:r>
              <a:rPr lang="en-US" altLang="zh-CN">
                <a:ea typeface="楷体_GB2312" pitchFamily="49" charset="-122"/>
              </a:rPr>
              <a:t>//</a:t>
            </a:r>
            <a:r>
              <a:rPr lang="zh-CN" altLang="en-US">
                <a:ea typeface="楷体_GB2312" pitchFamily="49" charset="-122"/>
              </a:rPr>
              <a:t>形参</a:t>
            </a:r>
            <a:r>
              <a:rPr lang="en-US" altLang="zh-CN">
                <a:ea typeface="楷体_GB2312" pitchFamily="49" charset="-122"/>
              </a:rPr>
              <a:t>Z</a:t>
            </a:r>
            <a:r>
              <a:rPr lang="zh-CN" altLang="en-US">
                <a:ea typeface="楷体_GB2312" pitchFamily="49" charset="-122"/>
              </a:rPr>
              <a:t>换成</a:t>
            </a:r>
            <a:r>
              <a:rPr lang="en-US" altLang="zh-CN">
                <a:ea typeface="楷体_GB2312" pitchFamily="49" charset="-122"/>
              </a:rPr>
              <a:t>A</a:t>
            </a:r>
            <a:r>
              <a:rPr lang="zh-CN" altLang="en-US">
                <a:ea typeface="楷体_GB2312" pitchFamily="49" charset="-122"/>
              </a:rPr>
              <a:t>，形参</a:t>
            </a:r>
            <a:r>
              <a:rPr lang="en-US" altLang="zh-CN">
                <a:ea typeface="楷体_GB2312" pitchFamily="49" charset="-122"/>
              </a:rPr>
              <a:t>X</a:t>
            </a:r>
            <a:r>
              <a:rPr lang="zh-CN" altLang="en-US">
                <a:ea typeface="楷体_GB2312" pitchFamily="49" charset="-122"/>
              </a:rPr>
              <a:t>换成</a:t>
            </a:r>
            <a:r>
              <a:rPr lang="en-US" altLang="zh-CN">
                <a:ea typeface="楷体_GB2312" pitchFamily="49" charset="-122"/>
              </a:rPr>
              <a:t>(A+B) </a:t>
            </a:r>
            <a:endParaRPr lang="en-US" altLang="zh-CN"/>
          </a:p>
          <a:p>
            <a:pPr algn="just" eaLnBrk="1" hangingPunct="1">
              <a:lnSpc>
                <a:spcPct val="130000"/>
              </a:lnSpc>
            </a:pPr>
            <a:r>
              <a:rPr lang="zh-CN" altLang="en-US"/>
              <a:t>　　</a:t>
            </a:r>
            <a:r>
              <a:rPr lang="en-US" altLang="zh-CN"/>
              <a:t>print A</a:t>
            </a:r>
          </a:p>
          <a:p>
            <a:pPr algn="just" eaLnBrk="1" hangingPunct="1">
              <a:lnSpc>
                <a:spcPct val="130000"/>
              </a:lnSpc>
            </a:pPr>
            <a:r>
              <a:rPr lang="zh-CN" altLang="en-US"/>
              <a:t>经分析得</a:t>
            </a:r>
            <a:r>
              <a:rPr lang="en-US" altLang="zh-CN"/>
              <a:t>A=9</a:t>
            </a:r>
            <a:r>
              <a:rPr lang="zh-CN" altLang="en-US"/>
              <a:t>。</a:t>
            </a:r>
          </a:p>
          <a:p>
            <a:pPr algn="just" eaLnBrk="1" hangingPunct="1">
              <a:lnSpc>
                <a:spcPct val="130000"/>
              </a:lnSpc>
            </a:pPr>
            <a:r>
              <a:rPr lang="zh-CN" altLang="en-US"/>
              <a:t>　　不同的参数传递方法得到的结果不同，因此，如何选择参数传递的方法将影响语言的语义，这是编译程序在处理参数传递时应引起重视的问题。</a:t>
            </a:r>
          </a:p>
        </p:txBody>
      </p:sp>
    </p:spTree>
  </p:cSld>
  <p:clrMapOvr>
    <a:masterClrMapping/>
  </p:clrMapOvr>
  <p:transition>
    <p:random/>
  </p:transition>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4">
            <a:extLst>
              <a:ext uri="{FF2B5EF4-FFF2-40B4-BE49-F238E27FC236}">
                <a16:creationId xmlns:a16="http://schemas.microsoft.com/office/drawing/2014/main" id="{D83EA0DC-AEFA-E7DF-011D-916421038CD2}"/>
              </a:ext>
            </a:extLst>
          </p:cNvPr>
          <p:cNvSpPr txBox="1">
            <a:spLocks noChangeArrowheads="1"/>
          </p:cNvSpPr>
          <p:nvPr/>
        </p:nvSpPr>
        <p:spPr bwMode="auto">
          <a:xfrm>
            <a:off x="223838" y="590550"/>
            <a:ext cx="8767762"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50000"/>
              </a:spcBef>
            </a:pPr>
            <a:r>
              <a:rPr lang="zh-CN" altLang="en-US" sz="3200" b="1">
                <a:ea typeface="方正宋黑简体" pitchFamily="65" charset="-122"/>
              </a:rPr>
              <a:t>习  题  六</a:t>
            </a:r>
          </a:p>
          <a:p>
            <a:pPr algn="just" eaLnBrk="1" hangingPunct="1">
              <a:lnSpc>
                <a:spcPct val="130000"/>
              </a:lnSpc>
            </a:pPr>
            <a:r>
              <a:rPr lang="zh-CN" altLang="en-US"/>
              <a:t>　　</a:t>
            </a:r>
            <a:r>
              <a:rPr lang="en-US" altLang="zh-CN"/>
              <a:t>6.1  </a:t>
            </a:r>
            <a:r>
              <a:rPr lang="zh-CN" altLang="en-US"/>
              <a:t>完成下列选择题：</a:t>
            </a:r>
          </a:p>
          <a:p>
            <a:pPr eaLnBrk="1" hangingPunct="1">
              <a:lnSpc>
                <a:spcPct val="130000"/>
              </a:lnSpc>
            </a:pPr>
            <a:r>
              <a:rPr lang="zh-CN" altLang="en-US"/>
              <a:t>       </a:t>
            </a:r>
            <a:r>
              <a:rPr lang="en-US" altLang="zh-CN"/>
              <a:t>(1)</a:t>
            </a:r>
            <a:r>
              <a:rPr lang="zh-CN" altLang="en-US"/>
              <a:t>分配目标程序数据空间的基本策略分为</a:t>
            </a:r>
            <a:r>
              <a:rPr lang="zh-CN" altLang="en-US" u="sng"/>
              <a:t>       </a:t>
            </a:r>
            <a:r>
              <a:rPr lang="zh-CN" altLang="en-US"/>
              <a:t>。</a:t>
            </a:r>
          </a:p>
          <a:p>
            <a:pPr eaLnBrk="1" hangingPunct="1">
              <a:lnSpc>
                <a:spcPct val="130000"/>
              </a:lnSpc>
            </a:pPr>
            <a:r>
              <a:rPr lang="zh-CN" altLang="en-US"/>
              <a:t>           </a:t>
            </a:r>
            <a:r>
              <a:rPr lang="en-US" altLang="zh-CN"/>
              <a:t>A</a:t>
            </a:r>
            <a:r>
              <a:rPr lang="zh-CN" altLang="en-US"/>
              <a:t>．栈式分配和堆式分配      </a:t>
            </a:r>
            <a:r>
              <a:rPr lang="en-US" altLang="zh-CN"/>
              <a:t>B</a:t>
            </a:r>
            <a:r>
              <a:rPr lang="zh-CN" altLang="en-US"/>
              <a:t>．局部分配和整体分配</a:t>
            </a:r>
          </a:p>
          <a:p>
            <a:pPr eaLnBrk="1" hangingPunct="1">
              <a:lnSpc>
                <a:spcPct val="130000"/>
              </a:lnSpc>
            </a:pPr>
            <a:r>
              <a:rPr lang="zh-CN" altLang="en-US"/>
              <a:t>　　   </a:t>
            </a:r>
            <a:r>
              <a:rPr lang="en-US" altLang="zh-CN"/>
              <a:t>C</a:t>
            </a:r>
            <a:r>
              <a:rPr lang="zh-CN" altLang="en-US"/>
              <a:t>．静态分配和动态分配      </a:t>
            </a:r>
            <a:r>
              <a:rPr lang="en-US" altLang="zh-CN"/>
              <a:t>D</a:t>
            </a:r>
            <a:r>
              <a:rPr lang="zh-CN" altLang="en-US"/>
              <a:t>．程序运行之前分配　　</a:t>
            </a:r>
          </a:p>
          <a:p>
            <a:pPr algn="just" eaLnBrk="1" hangingPunct="1">
              <a:lnSpc>
                <a:spcPct val="130000"/>
              </a:lnSpc>
            </a:pPr>
            <a:r>
              <a:rPr lang="zh-CN" altLang="en-US"/>
              <a:t>       </a:t>
            </a:r>
            <a:r>
              <a:rPr lang="en-US" altLang="zh-CN"/>
              <a:t>(2) </a:t>
            </a:r>
            <a:r>
              <a:rPr lang="zh-CN" altLang="en-US"/>
              <a:t>过程的</a:t>
            </a:r>
            <a:r>
              <a:rPr lang="en-US" altLang="zh-CN"/>
              <a:t>DISPLAY</a:t>
            </a:r>
            <a:r>
              <a:rPr lang="zh-CN" altLang="en-US"/>
              <a:t>表中记录了</a:t>
            </a:r>
            <a:r>
              <a:rPr lang="zh-CN" altLang="en-US" u="sng"/>
              <a:t>       </a:t>
            </a:r>
            <a:r>
              <a:rPr lang="zh-CN" altLang="en-US"/>
              <a:t>。</a:t>
            </a:r>
          </a:p>
          <a:p>
            <a:pPr algn="just" eaLnBrk="1" hangingPunct="1">
              <a:lnSpc>
                <a:spcPct val="130000"/>
              </a:lnSpc>
            </a:pPr>
            <a:r>
              <a:rPr lang="zh-CN" altLang="en-US"/>
              <a:t>　　</a:t>
            </a:r>
            <a:r>
              <a:rPr lang="en-US" altLang="zh-CN"/>
              <a:t>A. </a:t>
            </a:r>
            <a:r>
              <a:rPr lang="zh-CN" altLang="en-US"/>
              <a:t>过程的连接数据                    </a:t>
            </a:r>
            <a:r>
              <a:rPr lang="en-US" altLang="zh-CN"/>
              <a:t>B. </a:t>
            </a:r>
            <a:r>
              <a:rPr lang="zh-CN" altLang="en-US"/>
              <a:t>过程的嵌套层次</a:t>
            </a:r>
          </a:p>
          <a:p>
            <a:pPr algn="just" eaLnBrk="1" hangingPunct="1">
              <a:lnSpc>
                <a:spcPct val="130000"/>
              </a:lnSpc>
            </a:pPr>
            <a:r>
              <a:rPr lang="zh-CN" altLang="en-US"/>
              <a:t>　　</a:t>
            </a:r>
            <a:r>
              <a:rPr lang="en-US" altLang="zh-CN"/>
              <a:t>C. </a:t>
            </a:r>
            <a:r>
              <a:rPr lang="zh-CN" altLang="en-US"/>
              <a:t>过程的返回地址                    </a:t>
            </a:r>
            <a:r>
              <a:rPr lang="en-US" altLang="zh-CN"/>
              <a:t>D. </a:t>
            </a:r>
            <a:r>
              <a:rPr lang="zh-CN" altLang="en-US"/>
              <a:t>过程的入口地址</a:t>
            </a:r>
          </a:p>
          <a:p>
            <a:pPr algn="just" eaLnBrk="1" hangingPunct="1">
              <a:lnSpc>
                <a:spcPct val="130000"/>
              </a:lnSpc>
            </a:pPr>
            <a:r>
              <a:rPr lang="zh-CN" altLang="en-US"/>
              <a:t>　　</a:t>
            </a:r>
            <a:r>
              <a:rPr lang="en-US" altLang="zh-CN"/>
              <a:t>(3) </a:t>
            </a:r>
            <a:r>
              <a:rPr lang="zh-CN" altLang="en-US"/>
              <a:t>过程</a:t>
            </a:r>
            <a:r>
              <a:rPr lang="en-US" altLang="zh-CN"/>
              <a:t>P</a:t>
            </a:r>
            <a:r>
              <a:rPr lang="en-US" altLang="zh-CN" baseline="-30000"/>
              <a:t>1</a:t>
            </a:r>
            <a:r>
              <a:rPr lang="zh-CN" altLang="en-US"/>
              <a:t>调用</a:t>
            </a:r>
            <a:r>
              <a:rPr lang="en-US" altLang="zh-CN"/>
              <a:t>P</a:t>
            </a:r>
            <a:r>
              <a:rPr lang="en-US" altLang="zh-CN" baseline="-30000"/>
              <a:t>2</a:t>
            </a:r>
            <a:r>
              <a:rPr lang="zh-CN" altLang="en-US"/>
              <a:t>时，连接数据不包含</a:t>
            </a:r>
            <a:r>
              <a:rPr lang="zh-CN" altLang="en-US" u="sng"/>
              <a:t>       </a:t>
            </a:r>
            <a:r>
              <a:rPr lang="zh-CN" altLang="en-US"/>
              <a:t>。</a:t>
            </a:r>
          </a:p>
          <a:p>
            <a:pPr algn="just" eaLnBrk="1" hangingPunct="1">
              <a:lnSpc>
                <a:spcPct val="130000"/>
              </a:lnSpc>
            </a:pPr>
            <a:r>
              <a:rPr lang="zh-CN" altLang="en-US"/>
              <a:t>　　</a:t>
            </a:r>
            <a:r>
              <a:rPr lang="en-US" altLang="zh-CN"/>
              <a:t>A. </a:t>
            </a:r>
            <a:r>
              <a:rPr lang="zh-CN" altLang="en-US"/>
              <a:t>嵌套层次显示表  		</a:t>
            </a:r>
            <a:r>
              <a:rPr lang="en-US" altLang="zh-CN"/>
              <a:t>B. </a:t>
            </a:r>
            <a:r>
              <a:rPr lang="zh-CN" altLang="en-US"/>
              <a:t>老</a:t>
            </a:r>
            <a:r>
              <a:rPr lang="en-US" altLang="zh-CN"/>
              <a:t>SP</a:t>
            </a:r>
            <a:r>
              <a:rPr lang="zh-CN" altLang="en-US"/>
              <a:t>值    </a:t>
            </a:r>
          </a:p>
          <a:p>
            <a:pPr algn="just" eaLnBrk="1" hangingPunct="1">
              <a:lnSpc>
                <a:spcPct val="130000"/>
              </a:lnSpc>
            </a:pPr>
            <a:r>
              <a:rPr lang="zh-CN" altLang="en-US"/>
              <a:t>　　</a:t>
            </a:r>
            <a:r>
              <a:rPr lang="en-US" altLang="zh-CN"/>
              <a:t>C. </a:t>
            </a:r>
            <a:r>
              <a:rPr lang="zh-CN" altLang="en-US"/>
              <a:t>返回地址    			</a:t>
            </a:r>
            <a:r>
              <a:rPr lang="en-US" altLang="zh-CN"/>
              <a:t>D. </a:t>
            </a:r>
            <a:r>
              <a:rPr lang="zh-CN" altLang="en-US"/>
              <a:t>全局</a:t>
            </a:r>
            <a:r>
              <a:rPr lang="en-US" altLang="zh-CN"/>
              <a:t>DISPLAY</a:t>
            </a:r>
            <a:r>
              <a:rPr lang="zh-CN" altLang="en-US"/>
              <a:t>表地址</a:t>
            </a:r>
          </a:p>
          <a:p>
            <a:pPr algn="just" eaLnBrk="1" hangingPunct="1">
              <a:lnSpc>
                <a:spcPct val="120000"/>
              </a:lnSpc>
            </a:pPr>
            <a:r>
              <a:rPr lang="zh-CN" altLang="en-US"/>
              <a:t>　　</a:t>
            </a:r>
          </a:p>
        </p:txBody>
      </p:sp>
    </p:spTree>
  </p:cSld>
  <p:clrMapOvr>
    <a:masterClrMapping/>
  </p:clrMapOvr>
  <p:transition>
    <p:random/>
  </p:transition>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743BC401-D4CC-E883-B0ED-72DDC423B5A5}"/>
              </a:ext>
            </a:extLst>
          </p:cNvPr>
          <p:cNvSpPr>
            <a:spLocks noGrp="1" noChangeArrowheads="1"/>
          </p:cNvSpPr>
          <p:nvPr>
            <p:ph type="title"/>
          </p:nvPr>
        </p:nvSpPr>
        <p:spPr/>
        <p:txBody>
          <a:bodyPr/>
          <a:lstStyle/>
          <a:p>
            <a:pPr eaLnBrk="1" hangingPunct="1"/>
            <a:endParaRPr lang="zh-CN" altLang="zh-CN"/>
          </a:p>
        </p:txBody>
      </p:sp>
      <p:sp>
        <p:nvSpPr>
          <p:cNvPr id="1114115" name="Rectangle 3">
            <a:extLst>
              <a:ext uri="{FF2B5EF4-FFF2-40B4-BE49-F238E27FC236}">
                <a16:creationId xmlns:a16="http://schemas.microsoft.com/office/drawing/2014/main" id="{0A85E875-C065-06B4-C5F4-712E0234B5A8}"/>
              </a:ext>
            </a:extLst>
          </p:cNvPr>
          <p:cNvSpPr>
            <a:spLocks noGrp="1" noChangeArrowheads="1"/>
          </p:cNvSpPr>
          <p:nvPr>
            <p:ph type="body" idx="1"/>
          </p:nvPr>
        </p:nvSpPr>
        <p:spPr>
          <a:xfrm>
            <a:off x="647700" y="1268413"/>
            <a:ext cx="7848600" cy="5589587"/>
          </a:xfrm>
        </p:spPr>
        <p:txBody>
          <a:bodyPr/>
          <a:lstStyle/>
          <a:p>
            <a:pPr eaLnBrk="1" hangingPunct="1">
              <a:lnSpc>
                <a:spcPct val="110000"/>
              </a:lnSpc>
              <a:buFont typeface="Wingdings" panose="05000000000000000000" pitchFamily="2" charset="2"/>
              <a:buNone/>
              <a:defRPr/>
            </a:pPr>
            <a:r>
              <a:rPr lang="en-US" altLang="zh-CN" b="0"/>
              <a:t>(4)</a:t>
            </a:r>
            <a:r>
              <a:rPr lang="zh-CN" altLang="en-US" b="0"/>
              <a:t>堆式动态分配申请和释放存储空间遵守</a:t>
            </a:r>
            <a:r>
              <a:rPr lang="zh-CN" altLang="en-US" b="0" u="sng"/>
              <a:t>     </a:t>
            </a:r>
            <a:r>
              <a:rPr lang="zh-CN" altLang="en-US" b="0"/>
              <a:t>原则。</a:t>
            </a:r>
          </a:p>
          <a:p>
            <a:pPr eaLnBrk="1" hangingPunct="1">
              <a:lnSpc>
                <a:spcPct val="110000"/>
              </a:lnSpc>
              <a:buFont typeface="Wingdings" panose="05000000000000000000" pitchFamily="2" charset="2"/>
              <a:buNone/>
              <a:defRPr/>
            </a:pPr>
            <a:r>
              <a:rPr lang="zh-CN" altLang="en-US" b="0"/>
              <a:t>　</a:t>
            </a:r>
            <a:r>
              <a:rPr lang="en-US" altLang="zh-CN" b="0"/>
              <a:t>A. </a:t>
            </a:r>
            <a:r>
              <a:rPr lang="zh-CN" altLang="en-US" b="0"/>
              <a:t>先请先放      </a:t>
            </a:r>
            <a:r>
              <a:rPr lang="en-US" altLang="zh-CN" b="0"/>
              <a:t>B. </a:t>
            </a:r>
            <a:r>
              <a:rPr lang="zh-CN" altLang="en-US" b="0"/>
              <a:t>先请后放      </a:t>
            </a:r>
            <a:r>
              <a:rPr lang="en-US" altLang="zh-CN" b="0"/>
              <a:t>C. </a:t>
            </a:r>
            <a:r>
              <a:rPr lang="zh-CN" altLang="en-US" b="0"/>
              <a:t>后请先放      </a:t>
            </a:r>
            <a:r>
              <a:rPr lang="en-US" altLang="zh-CN" b="0"/>
              <a:t>D. </a:t>
            </a:r>
            <a:r>
              <a:rPr lang="zh-CN" altLang="en-US" b="0"/>
              <a:t>任意</a:t>
            </a:r>
          </a:p>
          <a:p>
            <a:pPr eaLnBrk="1" hangingPunct="1">
              <a:lnSpc>
                <a:spcPct val="110000"/>
              </a:lnSpc>
              <a:buFont typeface="Wingdings" panose="05000000000000000000" pitchFamily="2" charset="2"/>
              <a:buNone/>
              <a:defRPr/>
            </a:pPr>
            <a:r>
              <a:rPr lang="en-US" altLang="zh-CN" b="0"/>
              <a:t>(5)</a:t>
            </a:r>
            <a:r>
              <a:rPr lang="zh-CN" altLang="en-US" b="0"/>
              <a:t>栈式动态分配与管理在过程返回时应做的工作有</a:t>
            </a:r>
            <a:r>
              <a:rPr lang="zh-CN" altLang="en-US" b="0" u="sng"/>
              <a:t>      </a:t>
            </a:r>
            <a:r>
              <a:rPr lang="zh-CN" altLang="en-US" b="0"/>
              <a:t>。</a:t>
            </a:r>
          </a:p>
          <a:p>
            <a:pPr eaLnBrk="1" hangingPunct="1">
              <a:lnSpc>
                <a:spcPct val="110000"/>
              </a:lnSpc>
              <a:buFont typeface="Wingdings" panose="05000000000000000000" pitchFamily="2" charset="2"/>
              <a:buNone/>
              <a:defRPr/>
            </a:pPr>
            <a:r>
              <a:rPr lang="zh-CN" altLang="en-US" b="0"/>
              <a:t>　　</a:t>
            </a:r>
            <a:r>
              <a:rPr lang="en-US" altLang="zh-CN" b="0"/>
              <a:t>A</a:t>
            </a:r>
            <a:r>
              <a:rPr lang="zh-CN" altLang="en-US" b="0"/>
              <a:t>．保护老</a:t>
            </a:r>
            <a:r>
              <a:rPr lang="en-US" altLang="zh-CN" b="0"/>
              <a:t>SP             B</a:t>
            </a:r>
            <a:r>
              <a:rPr lang="zh-CN" altLang="en-US" b="0"/>
              <a:t>．恢复老</a:t>
            </a:r>
            <a:r>
              <a:rPr lang="en-US" altLang="zh-CN" b="0"/>
              <a:t>SP        </a:t>
            </a:r>
          </a:p>
          <a:p>
            <a:pPr eaLnBrk="1" hangingPunct="1">
              <a:lnSpc>
                <a:spcPct val="110000"/>
              </a:lnSpc>
              <a:buFont typeface="Wingdings" panose="05000000000000000000" pitchFamily="2" charset="2"/>
              <a:buNone/>
              <a:defRPr/>
            </a:pPr>
            <a:r>
              <a:rPr lang="en-US" altLang="zh-CN" b="0"/>
              <a:t>        C</a:t>
            </a:r>
            <a:r>
              <a:rPr lang="zh-CN" altLang="en-US" b="0"/>
              <a:t>．保护老</a:t>
            </a:r>
            <a:r>
              <a:rPr lang="en-US" altLang="zh-CN" b="0"/>
              <a:t>TOP           D</a:t>
            </a:r>
            <a:r>
              <a:rPr lang="zh-CN" altLang="en-US" b="0"/>
              <a:t>．释放老</a:t>
            </a:r>
            <a:r>
              <a:rPr lang="en-US" altLang="zh-CN" b="0"/>
              <a:t>TOP</a:t>
            </a:r>
          </a:p>
          <a:p>
            <a:pPr eaLnBrk="1" hangingPunct="1">
              <a:lnSpc>
                <a:spcPct val="110000"/>
              </a:lnSpc>
              <a:buFont typeface="Wingdings" panose="05000000000000000000" pitchFamily="2" charset="2"/>
              <a:buNone/>
              <a:defRPr/>
            </a:pPr>
            <a:r>
              <a:rPr lang="en-US" altLang="zh-CN" b="0"/>
              <a:t>(6)</a:t>
            </a:r>
            <a:r>
              <a:rPr lang="zh-CN" altLang="en-US" b="0"/>
              <a:t>如果活动记录中没有</a:t>
            </a:r>
            <a:r>
              <a:rPr lang="en-US" altLang="zh-CN" b="0"/>
              <a:t>DISPLAY</a:t>
            </a:r>
            <a:r>
              <a:rPr lang="zh-CN" altLang="en-US" b="0"/>
              <a:t>表，则说明</a:t>
            </a:r>
            <a:r>
              <a:rPr lang="zh-CN" altLang="en-US" b="0" u="sng"/>
              <a:t>      </a:t>
            </a:r>
            <a:r>
              <a:rPr lang="zh-CN" altLang="en-US" b="0"/>
              <a:t>。</a:t>
            </a:r>
          </a:p>
          <a:p>
            <a:pPr eaLnBrk="1" hangingPunct="1">
              <a:lnSpc>
                <a:spcPct val="110000"/>
              </a:lnSpc>
              <a:buFont typeface="Wingdings" panose="05000000000000000000" pitchFamily="2" charset="2"/>
              <a:buNone/>
              <a:defRPr/>
            </a:pPr>
            <a:r>
              <a:rPr lang="zh-CN" altLang="en-US" b="0"/>
              <a:t>　　</a:t>
            </a:r>
            <a:r>
              <a:rPr lang="en-US" altLang="zh-CN" b="0"/>
              <a:t>A. </a:t>
            </a:r>
            <a:r>
              <a:rPr lang="zh-CN" altLang="en-US" b="0"/>
              <a:t>程序中不允许有递归定义的过程      </a:t>
            </a:r>
          </a:p>
          <a:p>
            <a:pPr eaLnBrk="1" hangingPunct="1">
              <a:lnSpc>
                <a:spcPct val="110000"/>
              </a:lnSpc>
              <a:buFont typeface="Wingdings" panose="05000000000000000000" pitchFamily="2" charset="2"/>
              <a:buNone/>
              <a:defRPr/>
            </a:pPr>
            <a:r>
              <a:rPr lang="zh-CN" altLang="en-US" b="0"/>
              <a:t>　　</a:t>
            </a:r>
            <a:r>
              <a:rPr lang="en-US" altLang="zh-CN" b="0"/>
              <a:t>B. </a:t>
            </a:r>
            <a:r>
              <a:rPr lang="zh-CN" altLang="en-US" b="0"/>
              <a:t>程序中不允许有嵌套定义的过程</a:t>
            </a:r>
          </a:p>
          <a:p>
            <a:pPr algn="just" eaLnBrk="1" hangingPunct="1">
              <a:lnSpc>
                <a:spcPct val="120000"/>
              </a:lnSpc>
              <a:buFont typeface="Wingdings" panose="05000000000000000000" pitchFamily="2" charset="2"/>
              <a:buNone/>
              <a:defRPr/>
            </a:pPr>
            <a:r>
              <a:rPr lang="zh-CN" altLang="en-US" b="0"/>
              <a:t>      </a:t>
            </a:r>
            <a:r>
              <a:rPr lang="en-US" altLang="zh-CN" b="0"/>
              <a:t>C. </a:t>
            </a:r>
            <a:r>
              <a:rPr lang="zh-CN" altLang="en-US" b="0"/>
              <a:t>程序中既不允许有嵌套定义的过程，也不允许有递归定义的过程</a:t>
            </a:r>
          </a:p>
          <a:p>
            <a:pPr eaLnBrk="1" hangingPunct="1">
              <a:lnSpc>
                <a:spcPct val="110000"/>
              </a:lnSpc>
              <a:buFont typeface="Wingdings" panose="05000000000000000000" pitchFamily="2" charset="2"/>
              <a:buNone/>
              <a:defRPr/>
            </a:pPr>
            <a:endParaRPr lang="zh-CN" altLang="en-US" b="0"/>
          </a:p>
          <a:p>
            <a:pPr eaLnBrk="1" hangingPunct="1">
              <a:lnSpc>
                <a:spcPct val="110000"/>
              </a:lnSpc>
              <a:buFont typeface="Wingdings" panose="05000000000000000000" pitchFamily="2" charset="2"/>
              <a:buNone/>
              <a:defRPr/>
            </a:pPr>
            <a:endParaRPr lang="zh-CN" altLang="en-US" b="0"/>
          </a:p>
          <a:p>
            <a:pPr eaLnBrk="1" hangingPunct="1">
              <a:lnSpc>
                <a:spcPct val="110000"/>
              </a:lnSpc>
              <a:buFont typeface="Wingdings" panose="05000000000000000000" pitchFamily="2" charset="2"/>
              <a:buNone/>
              <a:defRPr/>
            </a:pPr>
            <a:endParaRPr lang="en-US" altLang="zh-CN" b="0"/>
          </a:p>
        </p:txBody>
      </p:sp>
    </p:spTree>
  </p:cSld>
  <p:clrMapOvr>
    <a:masterClrMapping/>
  </p:clrMapOvr>
  <p:transition>
    <p:random/>
  </p:transition>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a:extLst>
              <a:ext uri="{FF2B5EF4-FFF2-40B4-BE49-F238E27FC236}">
                <a16:creationId xmlns:a16="http://schemas.microsoft.com/office/drawing/2014/main" id="{26F2A447-37D9-6E61-CAD6-AD586F6EF2DA}"/>
              </a:ext>
            </a:extLst>
          </p:cNvPr>
          <p:cNvSpPr txBox="1">
            <a:spLocks noChangeArrowheads="1"/>
          </p:cNvSpPr>
          <p:nvPr/>
        </p:nvSpPr>
        <p:spPr bwMode="auto">
          <a:xfrm>
            <a:off x="217488" y="1403350"/>
            <a:ext cx="86360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a:t>
            </a:r>
            <a:r>
              <a:rPr lang="en-US" altLang="zh-CN"/>
              <a:t>D. </a:t>
            </a:r>
            <a:r>
              <a:rPr lang="zh-CN" altLang="en-US"/>
              <a:t>程序中允许有递归定义的过程</a:t>
            </a:r>
            <a:r>
              <a:rPr lang="en-US" altLang="zh-CN"/>
              <a:t>, </a:t>
            </a:r>
            <a:r>
              <a:rPr lang="zh-CN" altLang="en-US"/>
              <a:t>也允许有嵌套定义的过程</a:t>
            </a:r>
          </a:p>
          <a:p>
            <a:pPr eaLnBrk="1" hangingPunct="1">
              <a:lnSpc>
                <a:spcPct val="120000"/>
              </a:lnSpc>
            </a:pPr>
            <a:r>
              <a:rPr lang="zh-CN" altLang="en-US"/>
              <a:t>   </a:t>
            </a:r>
            <a:r>
              <a:rPr lang="en-US" altLang="zh-CN"/>
              <a:t>(7)</a:t>
            </a:r>
            <a:r>
              <a:rPr lang="zh-CN" altLang="en-US"/>
              <a:t>两个不同过程的活动，其生存期是</a:t>
            </a:r>
            <a:r>
              <a:rPr lang="en-US" altLang="zh-CN"/>
              <a:t>________</a:t>
            </a:r>
            <a:r>
              <a:rPr lang="zh-CN" altLang="en-US"/>
              <a:t>。</a:t>
            </a:r>
          </a:p>
          <a:p>
            <a:pPr eaLnBrk="1" hangingPunct="1">
              <a:lnSpc>
                <a:spcPct val="120000"/>
              </a:lnSpc>
            </a:pPr>
            <a:r>
              <a:rPr lang="zh-CN" altLang="en-US"/>
              <a:t>        </a:t>
            </a:r>
            <a:r>
              <a:rPr lang="en-US" altLang="zh-CN"/>
              <a:t>A</a:t>
            </a:r>
            <a:r>
              <a:rPr lang="zh-CN" altLang="en-US"/>
              <a:t>．重叠且不嵌套         </a:t>
            </a:r>
            <a:r>
              <a:rPr lang="en-US" altLang="zh-CN"/>
              <a:t>B</a:t>
            </a:r>
            <a:r>
              <a:rPr lang="zh-CN" altLang="en-US"/>
              <a:t>．不重叠却嵌套</a:t>
            </a:r>
          </a:p>
          <a:p>
            <a:pPr eaLnBrk="1" hangingPunct="1">
              <a:lnSpc>
                <a:spcPct val="120000"/>
              </a:lnSpc>
            </a:pPr>
            <a:r>
              <a:rPr lang="zh-CN" altLang="en-US"/>
              <a:t>        </a:t>
            </a:r>
            <a:r>
              <a:rPr lang="en-US" altLang="zh-CN"/>
              <a:t>C</a:t>
            </a:r>
            <a:r>
              <a:rPr lang="zh-CN" altLang="en-US"/>
              <a:t>．重叠且嵌套           </a:t>
            </a:r>
            <a:r>
              <a:rPr lang="en-US" altLang="zh-CN"/>
              <a:t>D</a:t>
            </a:r>
            <a:r>
              <a:rPr lang="zh-CN" altLang="en-US"/>
              <a:t>．不重叠也不嵌套</a:t>
            </a:r>
          </a:p>
          <a:p>
            <a:pPr eaLnBrk="1" hangingPunct="1">
              <a:lnSpc>
                <a:spcPct val="120000"/>
              </a:lnSpc>
            </a:pPr>
            <a:r>
              <a:rPr lang="zh-CN" altLang="en-US"/>
              <a:t>   </a:t>
            </a:r>
            <a:r>
              <a:rPr lang="en-US" altLang="zh-CN"/>
              <a:t>(8)</a:t>
            </a:r>
            <a:r>
              <a:rPr lang="zh-CN" altLang="en-US"/>
              <a:t>编译的动态存储分配含义是</a:t>
            </a:r>
            <a:r>
              <a:rPr lang="en-US" altLang="zh-CN"/>
              <a:t>______</a:t>
            </a:r>
            <a:r>
              <a:rPr lang="zh-CN" altLang="en-US"/>
              <a:t>。</a:t>
            </a:r>
          </a:p>
          <a:p>
            <a:pPr eaLnBrk="1" hangingPunct="1">
              <a:lnSpc>
                <a:spcPct val="120000"/>
              </a:lnSpc>
            </a:pPr>
            <a:r>
              <a:rPr lang="zh-CN" altLang="en-US"/>
              <a:t>       </a:t>
            </a:r>
            <a:r>
              <a:rPr lang="en-US" altLang="zh-CN"/>
              <a:t>A</a:t>
            </a:r>
            <a:r>
              <a:rPr lang="zh-CN" altLang="en-US"/>
              <a:t>．在运行阶段对源程序中的各种变量、常量进行分配  </a:t>
            </a:r>
          </a:p>
          <a:p>
            <a:pPr eaLnBrk="1" hangingPunct="1">
              <a:lnSpc>
                <a:spcPct val="120000"/>
              </a:lnSpc>
            </a:pPr>
            <a:r>
              <a:rPr lang="zh-CN" altLang="en-US"/>
              <a:t>       </a:t>
            </a:r>
            <a:r>
              <a:rPr lang="en-US" altLang="zh-CN"/>
              <a:t>B</a:t>
            </a:r>
            <a:r>
              <a:rPr lang="zh-CN" altLang="en-US"/>
              <a:t>．在编译阶段对源程序中的各种变量、常量进行分配</a:t>
            </a:r>
          </a:p>
          <a:p>
            <a:pPr eaLnBrk="1" hangingPunct="1">
              <a:lnSpc>
                <a:spcPct val="120000"/>
              </a:lnSpc>
            </a:pPr>
            <a:r>
              <a:rPr lang="zh-CN" altLang="en-US"/>
              <a:t>       </a:t>
            </a:r>
            <a:r>
              <a:rPr lang="en-US" altLang="zh-CN"/>
              <a:t>C</a:t>
            </a:r>
            <a:r>
              <a:rPr lang="zh-CN" altLang="en-US"/>
              <a:t>．在编译阶段对源程序中的各种变量、常量进行分配，在运行时这些各种变量、常量的地址可以根据需要修改</a:t>
            </a:r>
          </a:p>
          <a:p>
            <a:pPr eaLnBrk="1" hangingPunct="1">
              <a:lnSpc>
                <a:spcPct val="120000"/>
              </a:lnSpc>
            </a:pPr>
            <a:r>
              <a:rPr lang="zh-CN" altLang="en-US"/>
              <a:t>       </a:t>
            </a:r>
            <a:r>
              <a:rPr lang="en-US" altLang="zh-CN"/>
              <a:t>D</a:t>
            </a:r>
            <a:r>
              <a:rPr lang="zh-CN" altLang="en-US"/>
              <a:t>．</a:t>
            </a:r>
            <a:r>
              <a:rPr lang="en-US" altLang="zh-CN"/>
              <a:t>A</a:t>
            </a:r>
            <a:r>
              <a:rPr lang="zh-CN" altLang="en-US"/>
              <a:t>～</a:t>
            </a:r>
            <a:r>
              <a:rPr lang="en-US" altLang="zh-CN"/>
              <a:t>C</a:t>
            </a:r>
            <a:r>
              <a:rPr lang="zh-CN" altLang="en-US"/>
              <a:t>都不是</a:t>
            </a:r>
          </a:p>
        </p:txBody>
      </p:sp>
    </p:spTree>
  </p:cSld>
  <p:clrMapOvr>
    <a:masterClrMapping/>
  </p:clrMapOvr>
  <p:transition>
    <p:random/>
  </p:transition>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4">
            <a:extLst>
              <a:ext uri="{FF2B5EF4-FFF2-40B4-BE49-F238E27FC236}">
                <a16:creationId xmlns:a16="http://schemas.microsoft.com/office/drawing/2014/main" id="{ED2865F9-A83C-1778-3C5A-899D0C6E3207}"/>
              </a:ext>
            </a:extLst>
          </p:cNvPr>
          <p:cNvSpPr txBox="1">
            <a:spLocks noChangeArrowheads="1"/>
          </p:cNvSpPr>
          <p:nvPr/>
        </p:nvSpPr>
        <p:spPr bwMode="auto">
          <a:xfrm>
            <a:off x="231775" y="476250"/>
            <a:ext cx="86947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a:t>
            </a:r>
            <a:r>
              <a:rPr lang="en-US" altLang="zh-CN"/>
              <a:t>6.2  </a:t>
            </a:r>
            <a:r>
              <a:rPr lang="zh-CN" altLang="en-US"/>
              <a:t>何谓嵌套过程语言运行时的</a:t>
            </a:r>
            <a:r>
              <a:rPr lang="en-US" altLang="zh-CN"/>
              <a:t>DISPLAY</a:t>
            </a:r>
            <a:r>
              <a:rPr lang="zh-CN" altLang="en-US"/>
              <a:t>表？它的作用是什么？</a:t>
            </a:r>
          </a:p>
          <a:p>
            <a:pPr algn="just" eaLnBrk="1" hangingPunct="1">
              <a:lnSpc>
                <a:spcPct val="130000"/>
              </a:lnSpc>
            </a:pPr>
            <a:r>
              <a:rPr lang="zh-CN" altLang="en-US"/>
              <a:t>　　</a:t>
            </a:r>
            <a:r>
              <a:rPr lang="en-US" altLang="zh-CN"/>
              <a:t>6.3  (1) </a:t>
            </a:r>
            <a:r>
              <a:rPr lang="zh-CN" altLang="en-US"/>
              <a:t>写出实现一般递归过程的活动记录结构以及过程调用、过程进入与过程返回的指令；</a:t>
            </a:r>
          </a:p>
          <a:p>
            <a:pPr algn="just" eaLnBrk="1" hangingPunct="1">
              <a:lnSpc>
                <a:spcPct val="130000"/>
              </a:lnSpc>
            </a:pPr>
            <a:r>
              <a:rPr lang="zh-CN" altLang="en-US"/>
              <a:t>　　</a:t>
            </a:r>
            <a:r>
              <a:rPr lang="en-US" altLang="zh-CN"/>
              <a:t>(2) </a:t>
            </a:r>
            <a:r>
              <a:rPr lang="zh-CN" altLang="en-US"/>
              <a:t>对以</a:t>
            </a:r>
            <a:r>
              <a:rPr lang="en-US" altLang="zh-CN"/>
              <a:t>return(</a:t>
            </a:r>
            <a:r>
              <a:rPr lang="zh-CN" altLang="en-US"/>
              <a:t>表达式</a:t>
            </a:r>
            <a:r>
              <a:rPr lang="en-US" altLang="zh-CN"/>
              <a:t>)</a:t>
            </a:r>
            <a:r>
              <a:rPr lang="zh-CN" altLang="en-US"/>
              <a:t>形式</a:t>
            </a:r>
            <a:r>
              <a:rPr lang="en-US" altLang="zh-CN"/>
              <a:t>(</a:t>
            </a:r>
            <a:r>
              <a:rPr lang="zh-CN" altLang="en-US"/>
              <a:t>这个表达式本身是一个递归调用</a:t>
            </a:r>
            <a:r>
              <a:rPr lang="en-US" altLang="zh-CN"/>
              <a:t>)</a:t>
            </a:r>
            <a:r>
              <a:rPr lang="zh-CN" altLang="en-US"/>
              <a:t>返回函数值的特殊函数过程，给出不增加时间开销但能节省存储空间的实现方法。假定语言中过程参数只有传值和传地址两种形式。为便于理解，举下例说明这种特殊的函数调用：</a:t>
            </a:r>
          </a:p>
          <a:p>
            <a:pPr lvl="2" eaLnBrk="1" hangingPunct="1"/>
            <a:r>
              <a:rPr lang="zh-CN" altLang="en-US"/>
              <a:t>             </a:t>
            </a:r>
            <a:r>
              <a:rPr lang="en-US" altLang="zh-CN"/>
              <a:t>int gcd( int p, int q )</a:t>
            </a:r>
          </a:p>
          <a:p>
            <a:pPr lvl="2" eaLnBrk="1" hangingPunct="1"/>
            <a:r>
              <a:rPr lang="en-US" altLang="zh-CN"/>
              <a:t>            {</a:t>
            </a:r>
          </a:p>
          <a:p>
            <a:pPr lvl="2" eaLnBrk="1" hangingPunct="1"/>
            <a:r>
              <a:rPr lang="en-US" altLang="zh-CN"/>
              <a:t>         </a:t>
            </a:r>
            <a:r>
              <a:rPr lang="zh-CN" altLang="en-US"/>
              <a:t>　　  </a:t>
            </a:r>
            <a:r>
              <a:rPr lang="en-US" altLang="zh-CN"/>
              <a:t>if( p%q==0 ) return q;</a:t>
            </a:r>
          </a:p>
          <a:p>
            <a:pPr lvl="2" eaLnBrk="1" hangingPunct="1"/>
            <a:r>
              <a:rPr lang="en-US" altLang="zh-CN"/>
              <a:t>         </a:t>
            </a:r>
            <a:r>
              <a:rPr lang="zh-CN" altLang="en-US"/>
              <a:t>　　  </a:t>
            </a:r>
            <a:r>
              <a:rPr lang="en-US" altLang="zh-CN"/>
              <a:t>else return gcd( q, p%q )</a:t>
            </a:r>
          </a:p>
          <a:p>
            <a:pPr lvl="2" eaLnBrk="1" hangingPunct="1"/>
            <a:r>
              <a:rPr lang="en-US" altLang="zh-CN"/>
              <a:t>         </a:t>
            </a:r>
            <a:r>
              <a:rPr lang="zh-CN" altLang="en-US"/>
              <a:t>　 </a:t>
            </a:r>
            <a:r>
              <a:rPr lang="pt-BR" altLang="zh-CN"/>
              <a:t>}</a:t>
            </a:r>
            <a:endParaRPr lang="en-US" altLang="zh-CN"/>
          </a:p>
        </p:txBody>
      </p:sp>
    </p:spTree>
  </p:cSld>
  <p:clrMapOvr>
    <a:masterClrMapping/>
  </p:clrMapOvr>
  <p:transition>
    <p:random/>
  </p:transition>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4">
            <a:extLst>
              <a:ext uri="{FF2B5EF4-FFF2-40B4-BE49-F238E27FC236}">
                <a16:creationId xmlns:a16="http://schemas.microsoft.com/office/drawing/2014/main" id="{520B43C6-54C9-CDAC-9464-E7A241DE7ADB}"/>
              </a:ext>
            </a:extLst>
          </p:cNvPr>
          <p:cNvSpPr txBox="1">
            <a:spLocks noChangeArrowheads="1"/>
          </p:cNvSpPr>
          <p:nvPr/>
        </p:nvSpPr>
        <p:spPr bwMode="auto">
          <a:xfrm>
            <a:off x="174625" y="404813"/>
            <a:ext cx="8751888"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a:t>
            </a:r>
            <a:r>
              <a:rPr lang="en-US" altLang="zh-CN"/>
              <a:t>6.4  </a:t>
            </a:r>
            <a:r>
              <a:rPr lang="zh-CN" altLang="en-US"/>
              <a:t>有一程序如下：</a:t>
            </a:r>
          </a:p>
          <a:p>
            <a:pPr lvl="2" algn="just" eaLnBrk="1" hangingPunct="1">
              <a:lnSpc>
                <a:spcPct val="130000"/>
              </a:lnSpc>
            </a:pPr>
            <a:r>
              <a:rPr lang="en-US" altLang="zh-CN"/>
              <a:t>program ex;</a:t>
            </a:r>
          </a:p>
          <a:p>
            <a:pPr lvl="2" algn="just" eaLnBrk="1" hangingPunct="1">
              <a:lnSpc>
                <a:spcPct val="130000"/>
              </a:lnSpc>
            </a:pPr>
            <a:r>
              <a:rPr lang="en-US" altLang="zh-CN"/>
              <a:t>a: integer;</a:t>
            </a:r>
          </a:p>
          <a:p>
            <a:pPr lvl="2" algn="just" eaLnBrk="1" hangingPunct="1">
              <a:lnSpc>
                <a:spcPct val="130000"/>
              </a:lnSpc>
            </a:pPr>
            <a:r>
              <a:rPr lang="en-US" altLang="zh-CN"/>
              <a:t>procedure  PP(x: integer);</a:t>
            </a:r>
          </a:p>
          <a:p>
            <a:pPr lvl="3" algn="just" eaLnBrk="1" hangingPunct="1">
              <a:lnSpc>
                <a:spcPct val="130000"/>
              </a:lnSpc>
            </a:pPr>
            <a:r>
              <a:rPr lang="en-US" altLang="zh-CN"/>
              <a:t>begin:</a:t>
            </a:r>
          </a:p>
          <a:p>
            <a:pPr lvl="4" algn="just" eaLnBrk="1" hangingPunct="1">
              <a:lnSpc>
                <a:spcPct val="130000"/>
              </a:lnSpc>
            </a:pPr>
            <a:r>
              <a:rPr lang="en-US" altLang="zh-CN"/>
              <a:t>x:=5;  x:=a+1</a:t>
            </a:r>
          </a:p>
          <a:p>
            <a:pPr lvl="3" algn="just" eaLnBrk="1" hangingPunct="1">
              <a:lnSpc>
                <a:spcPct val="130000"/>
              </a:lnSpc>
            </a:pPr>
            <a:r>
              <a:rPr lang="en-US" altLang="zh-CN"/>
              <a:t>end;</a:t>
            </a:r>
          </a:p>
          <a:p>
            <a:pPr lvl="2" algn="just" eaLnBrk="1" hangingPunct="1">
              <a:lnSpc>
                <a:spcPct val="130000"/>
              </a:lnSpc>
            </a:pPr>
            <a:r>
              <a:rPr lang="en-US" altLang="zh-CN"/>
              <a:t>begin</a:t>
            </a:r>
          </a:p>
          <a:p>
            <a:pPr lvl="3" algn="just" eaLnBrk="1" hangingPunct="1">
              <a:lnSpc>
                <a:spcPct val="130000"/>
              </a:lnSpc>
            </a:pPr>
            <a:r>
              <a:rPr lang="en-US" altLang="zh-CN"/>
              <a:t>a:= 2;</a:t>
            </a:r>
          </a:p>
          <a:p>
            <a:pPr lvl="4" algn="just" eaLnBrk="1" hangingPunct="1">
              <a:lnSpc>
                <a:spcPct val="130000"/>
              </a:lnSpc>
            </a:pPr>
            <a:r>
              <a:rPr lang="en-US" altLang="zh-CN"/>
              <a:t>PP(a);</a:t>
            </a:r>
          </a:p>
          <a:p>
            <a:pPr lvl="3" algn="just" eaLnBrk="1" hangingPunct="1">
              <a:lnSpc>
                <a:spcPct val="130000"/>
              </a:lnSpc>
            </a:pPr>
            <a:r>
              <a:rPr lang="en-US" altLang="zh-CN"/>
              <a:t>write(a)</a:t>
            </a:r>
          </a:p>
          <a:p>
            <a:pPr lvl="2" algn="just" eaLnBrk="1" hangingPunct="1">
              <a:lnSpc>
                <a:spcPct val="130000"/>
              </a:lnSpc>
            </a:pPr>
            <a:r>
              <a:rPr lang="en-US" altLang="zh-CN"/>
              <a:t>end.</a:t>
            </a:r>
          </a:p>
          <a:p>
            <a:pPr algn="just" eaLnBrk="1" hangingPunct="1">
              <a:lnSpc>
                <a:spcPct val="130000"/>
              </a:lnSpc>
            </a:pPr>
            <a:r>
              <a:rPr lang="zh-CN" altLang="en-US"/>
              <a:t>试用图表示</a:t>
            </a:r>
            <a:r>
              <a:rPr lang="en-US" altLang="zh-CN"/>
              <a:t>ex</a:t>
            </a:r>
            <a:r>
              <a:rPr lang="zh-CN" altLang="en-US"/>
              <a:t>调用</a:t>
            </a:r>
            <a:r>
              <a:rPr lang="en-US" altLang="zh-CN"/>
              <a:t>PP(a)</a:t>
            </a:r>
            <a:r>
              <a:rPr lang="zh-CN" altLang="en-US"/>
              <a:t>前后活动记录的过程。</a:t>
            </a:r>
          </a:p>
        </p:txBody>
      </p:sp>
    </p:spTree>
  </p:cSld>
  <p:clrMapOvr>
    <a:masterClrMapping/>
  </p:clrMapOvr>
  <p:transition>
    <p:random/>
  </p:transition>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4">
            <a:extLst>
              <a:ext uri="{FF2B5EF4-FFF2-40B4-BE49-F238E27FC236}">
                <a16:creationId xmlns:a16="http://schemas.microsoft.com/office/drawing/2014/main" id="{5C0F5903-6196-FB47-7B39-B6259AFA3A2C}"/>
              </a:ext>
            </a:extLst>
          </p:cNvPr>
          <p:cNvSpPr txBox="1">
            <a:spLocks noChangeArrowheads="1"/>
          </p:cNvSpPr>
          <p:nvPr/>
        </p:nvSpPr>
        <p:spPr bwMode="auto">
          <a:xfrm>
            <a:off x="144463" y="404813"/>
            <a:ext cx="8753475" cy="651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10000"/>
              </a:lnSpc>
            </a:pPr>
            <a:r>
              <a:rPr lang="zh-CN" altLang="en-US"/>
              <a:t>　　</a:t>
            </a:r>
            <a:r>
              <a:rPr lang="en-US" altLang="zh-CN"/>
              <a:t>6.5  </a:t>
            </a:r>
            <a:r>
              <a:rPr lang="zh-CN" altLang="en-US"/>
              <a:t>类</a:t>
            </a:r>
            <a:r>
              <a:rPr lang="en-US" altLang="zh-CN"/>
              <a:t>PASCAL</a:t>
            </a:r>
            <a:r>
              <a:rPr lang="zh-CN" altLang="en-US"/>
              <a:t>结构</a:t>
            </a:r>
            <a:r>
              <a:rPr lang="en-US" altLang="zh-CN"/>
              <a:t>(</a:t>
            </a:r>
            <a:r>
              <a:rPr lang="zh-CN" altLang="en-US"/>
              <a:t>嵌套过程</a:t>
            </a:r>
            <a:r>
              <a:rPr lang="en-US" altLang="zh-CN"/>
              <a:t>)</a:t>
            </a:r>
            <a:r>
              <a:rPr lang="zh-CN" altLang="en-US"/>
              <a:t>的程序如下，该语言的编译器采用栈式动态存储分配策略管理目标程序数据空间：</a:t>
            </a:r>
          </a:p>
          <a:p>
            <a:pPr lvl="1" algn="just">
              <a:lnSpc>
                <a:spcPct val="110000"/>
              </a:lnSpc>
            </a:pPr>
            <a:r>
              <a:rPr lang="en-US" altLang="zh-CN"/>
              <a:t>program Demo</a:t>
            </a:r>
          </a:p>
          <a:p>
            <a:pPr lvl="2" algn="just">
              <a:lnSpc>
                <a:spcPct val="110000"/>
              </a:lnSpc>
            </a:pPr>
            <a:r>
              <a:rPr lang="en-US" altLang="zh-CN"/>
              <a:t>  procedure A;</a:t>
            </a:r>
          </a:p>
          <a:p>
            <a:pPr lvl="3" algn="just">
              <a:lnSpc>
                <a:spcPct val="110000"/>
              </a:lnSpc>
            </a:pPr>
            <a:r>
              <a:rPr lang="en-US" altLang="zh-CN"/>
              <a:t>procedure B;</a:t>
            </a:r>
          </a:p>
          <a:p>
            <a:pPr lvl="4" algn="just">
              <a:lnSpc>
                <a:spcPct val="110000"/>
              </a:lnSpc>
            </a:pPr>
            <a:r>
              <a:rPr lang="en-US" altLang="zh-CN"/>
              <a:t>  begin(*B*)</a:t>
            </a:r>
          </a:p>
          <a:p>
            <a:pPr lvl="4" algn="just">
              <a:lnSpc>
                <a:spcPct val="110000"/>
              </a:lnSpc>
            </a:pPr>
            <a:r>
              <a:rPr lang="en-US" altLang="zh-CN"/>
              <a:t>    …</a:t>
            </a:r>
          </a:p>
          <a:p>
            <a:pPr lvl="4" algn="just">
              <a:lnSpc>
                <a:spcPct val="110000"/>
              </a:lnSpc>
            </a:pPr>
            <a:r>
              <a:rPr lang="en-US" altLang="zh-CN"/>
              <a:t>    if d then B else A;</a:t>
            </a:r>
          </a:p>
          <a:p>
            <a:pPr lvl="4" algn="just">
              <a:lnSpc>
                <a:spcPct val="110000"/>
              </a:lnSpc>
            </a:pPr>
            <a:r>
              <a:rPr lang="en-US" altLang="zh-CN"/>
              <a:t>    …</a:t>
            </a:r>
          </a:p>
          <a:p>
            <a:pPr lvl="4" algn="just">
              <a:lnSpc>
                <a:spcPct val="110000"/>
              </a:lnSpc>
            </a:pPr>
            <a:r>
              <a:rPr lang="en-US" altLang="zh-CN"/>
              <a:t>  end;(*B*)</a:t>
            </a:r>
          </a:p>
          <a:p>
            <a:pPr lvl="3" algn="just">
              <a:lnSpc>
                <a:spcPct val="110000"/>
              </a:lnSpc>
            </a:pPr>
            <a:r>
              <a:rPr lang="en-US" altLang="zh-CN"/>
              <a:t>begin(*A*)</a:t>
            </a:r>
          </a:p>
          <a:p>
            <a:pPr lvl="3" algn="just">
              <a:lnSpc>
                <a:spcPct val="110000"/>
              </a:lnSpc>
            </a:pPr>
            <a:r>
              <a:rPr lang="en-US" altLang="zh-CN"/>
              <a:t>  B</a:t>
            </a:r>
          </a:p>
          <a:p>
            <a:pPr lvl="3" algn="just">
              <a:lnSpc>
                <a:spcPct val="110000"/>
              </a:lnSpc>
            </a:pPr>
            <a:r>
              <a:rPr lang="en-US" altLang="zh-CN"/>
              <a:t>end;(*A*)</a:t>
            </a:r>
          </a:p>
          <a:p>
            <a:pPr lvl="2" algn="just">
              <a:lnSpc>
                <a:spcPct val="110000"/>
              </a:lnSpc>
            </a:pPr>
            <a:r>
              <a:rPr lang="en-US" altLang="zh-CN"/>
              <a:t>  begin(*Demo*)</a:t>
            </a:r>
          </a:p>
          <a:p>
            <a:pPr lvl="2" algn="just">
              <a:lnSpc>
                <a:spcPct val="110000"/>
              </a:lnSpc>
            </a:pPr>
            <a:r>
              <a:rPr lang="zh-CN" altLang="en-US"/>
              <a:t>　</a:t>
            </a:r>
            <a:r>
              <a:rPr lang="en-US" altLang="zh-CN"/>
              <a:t>A</a:t>
            </a:r>
          </a:p>
          <a:p>
            <a:pPr lvl="2" algn="just">
              <a:lnSpc>
                <a:spcPct val="110000"/>
              </a:lnSpc>
            </a:pPr>
            <a:r>
              <a:rPr lang="en-US" altLang="zh-CN"/>
              <a:t>  end.</a:t>
            </a:r>
          </a:p>
        </p:txBody>
      </p:sp>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D2C96DD9-0FFB-FABD-D951-004C7643303C}"/>
              </a:ext>
            </a:extLst>
          </p:cNvPr>
          <p:cNvSpPr txBox="1">
            <a:spLocks noChangeArrowheads="1"/>
          </p:cNvSpPr>
          <p:nvPr/>
        </p:nvSpPr>
        <p:spPr bwMode="auto">
          <a:xfrm>
            <a:off x="261938" y="581025"/>
            <a:ext cx="859155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(3)  DFA M(</a:t>
            </a:r>
            <a:r>
              <a:rPr kumimoji="1" lang="zh-CN" altLang="en-US" sz="2400" u="none">
                <a:latin typeface="Times New Roman" panose="02020603050405020304" pitchFamily="18" charset="0"/>
              </a:rPr>
              <a:t>见图</a:t>
            </a:r>
            <a:r>
              <a:rPr kumimoji="1" lang="en-US" altLang="zh-CN" sz="2400" u="none">
                <a:latin typeface="Times New Roman" panose="02020603050405020304" pitchFamily="18" charset="0"/>
              </a:rPr>
              <a:t>2–32)</a:t>
            </a:r>
            <a:r>
              <a:rPr kumimoji="1" lang="zh-CN" altLang="en-US" sz="2400" u="none">
                <a:latin typeface="Times New Roman" panose="02020603050405020304" pitchFamily="18" charset="0"/>
              </a:rPr>
              <a:t>接受的字集为</a:t>
            </a:r>
            <a:r>
              <a:rPr kumimoji="1" lang="zh-CN" altLang="en-US" sz="2400">
                <a:latin typeface="Times New Roman" panose="02020603050405020304" pitchFamily="18" charset="0"/>
              </a:rPr>
              <a:t>       </a:t>
            </a:r>
            <a:r>
              <a:rPr kumimoji="1" lang="zh-CN" altLang="en-US" sz="2400" u="none">
                <a:latin typeface="Times New Roman" panose="02020603050405020304" pitchFamily="18" charset="0"/>
              </a:rPr>
              <a:t>。</a:t>
            </a:r>
          </a:p>
          <a:p>
            <a:pPr algn="just" eaLnBrk="1" hangingPunct="1">
              <a:lnSpc>
                <a:spcPct val="13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a. </a:t>
            </a:r>
            <a:r>
              <a:rPr kumimoji="1" lang="zh-CN" altLang="en-US" sz="2400" u="none">
                <a:latin typeface="Times New Roman" panose="02020603050405020304" pitchFamily="18" charset="0"/>
              </a:rPr>
              <a:t>以</a:t>
            </a:r>
            <a:r>
              <a:rPr kumimoji="1" lang="en-US" altLang="zh-CN" sz="2400" u="none">
                <a:latin typeface="Times New Roman" panose="02020603050405020304" pitchFamily="18" charset="0"/>
              </a:rPr>
              <a:t>0</a:t>
            </a:r>
            <a:r>
              <a:rPr kumimoji="1" lang="zh-CN" altLang="en-US" sz="2400" u="none">
                <a:latin typeface="Times New Roman" panose="02020603050405020304" pitchFamily="18" charset="0"/>
              </a:rPr>
              <a:t>开头的二进制数组成的集合         </a:t>
            </a:r>
          </a:p>
          <a:p>
            <a:pPr algn="just" eaLnBrk="1" hangingPunct="1">
              <a:lnSpc>
                <a:spcPct val="13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b. </a:t>
            </a:r>
            <a:r>
              <a:rPr kumimoji="1" lang="zh-CN" altLang="en-US" sz="2400" u="none">
                <a:latin typeface="Times New Roman" panose="02020603050405020304" pitchFamily="18" charset="0"/>
              </a:rPr>
              <a:t>以</a:t>
            </a:r>
            <a:r>
              <a:rPr kumimoji="1" lang="en-US" altLang="zh-CN" sz="2400" u="none">
                <a:latin typeface="Times New Roman" panose="02020603050405020304" pitchFamily="18" charset="0"/>
              </a:rPr>
              <a:t>0</a:t>
            </a:r>
            <a:r>
              <a:rPr kumimoji="1" lang="zh-CN" altLang="en-US" sz="2400" u="none">
                <a:latin typeface="Times New Roman" panose="02020603050405020304" pitchFamily="18" charset="0"/>
              </a:rPr>
              <a:t>结尾的二进制数组成的集合         </a:t>
            </a:r>
          </a:p>
          <a:p>
            <a:pPr algn="just" eaLnBrk="1" hangingPunct="1">
              <a:lnSpc>
                <a:spcPct val="13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c. </a:t>
            </a:r>
            <a:r>
              <a:rPr kumimoji="1" lang="zh-CN" altLang="en-US" sz="2400" u="none">
                <a:latin typeface="Times New Roman" panose="02020603050405020304" pitchFamily="18" charset="0"/>
              </a:rPr>
              <a:t>含奇数个</a:t>
            </a:r>
            <a:r>
              <a:rPr kumimoji="1" lang="en-US" altLang="zh-CN" sz="2400" u="none">
                <a:latin typeface="Times New Roman" panose="02020603050405020304" pitchFamily="18" charset="0"/>
              </a:rPr>
              <a:t>0</a:t>
            </a:r>
            <a:r>
              <a:rPr kumimoji="1" lang="zh-CN" altLang="en-US" sz="2400" u="none">
                <a:latin typeface="Times New Roman" panose="02020603050405020304" pitchFamily="18" charset="0"/>
              </a:rPr>
              <a:t>的二进制数组成的集合   </a:t>
            </a:r>
          </a:p>
          <a:p>
            <a:pPr eaLnBrk="1" hangingPunct="1">
              <a:lnSpc>
                <a:spcPct val="13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d. </a:t>
            </a:r>
            <a:r>
              <a:rPr kumimoji="1" lang="zh-CN" altLang="en-US" sz="2400" u="none">
                <a:latin typeface="宋体" panose="02010600030101010101" pitchFamily="2" charset="-122"/>
              </a:rPr>
              <a:t>含偶数个</a:t>
            </a:r>
            <a:r>
              <a:rPr kumimoji="1" lang="en-US" altLang="zh-CN" sz="2400" u="none">
                <a:latin typeface="Times New Roman" panose="02020603050405020304" pitchFamily="18" charset="0"/>
              </a:rPr>
              <a:t>0</a:t>
            </a:r>
            <a:r>
              <a:rPr kumimoji="1" lang="zh-CN" altLang="en-US" sz="2400" u="none">
                <a:latin typeface="宋体" panose="02010600030101010101" pitchFamily="2" charset="-122"/>
              </a:rPr>
              <a:t>的二进制数组成的集合</a:t>
            </a:r>
            <a:r>
              <a:rPr kumimoji="1" lang="zh-CN" altLang="en-US" sz="2400" u="none">
                <a:latin typeface="Times New Roman" panose="02020603050405020304" pitchFamily="18" charset="0"/>
              </a:rPr>
              <a:t> </a:t>
            </a:r>
          </a:p>
        </p:txBody>
      </p:sp>
    </p:spTree>
  </p:cSld>
  <p:clrMapOvr>
    <a:masterClrMapping/>
  </p:clrMapOvr>
  <p:transition>
    <p:random/>
  </p:transition>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4">
            <a:extLst>
              <a:ext uri="{FF2B5EF4-FFF2-40B4-BE49-F238E27FC236}">
                <a16:creationId xmlns:a16="http://schemas.microsoft.com/office/drawing/2014/main" id="{74F39EC7-482E-6449-9FFA-CE3897B93463}"/>
              </a:ext>
            </a:extLst>
          </p:cNvPr>
          <p:cNvSpPr txBox="1">
            <a:spLocks noChangeArrowheads="1"/>
          </p:cNvSpPr>
          <p:nvPr/>
        </p:nvSpPr>
        <p:spPr bwMode="auto">
          <a:xfrm>
            <a:off x="406400" y="714375"/>
            <a:ext cx="83312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(1) </a:t>
            </a:r>
            <a:r>
              <a:rPr lang="zh-CN" altLang="en-US"/>
              <a:t>若过程调用序列为</a:t>
            </a:r>
          </a:p>
          <a:p>
            <a:pPr algn="just" eaLnBrk="1" hangingPunct="1">
              <a:lnSpc>
                <a:spcPct val="130000"/>
              </a:lnSpc>
              <a:spcBef>
                <a:spcPct val="50000"/>
              </a:spcBef>
            </a:pPr>
            <a:r>
              <a:rPr lang="zh-CN" altLang="en-US"/>
              <a:t>　　① </a:t>
            </a:r>
            <a:r>
              <a:rPr lang="en-US" altLang="zh-CN"/>
              <a:t>Demo→A</a:t>
            </a:r>
            <a:r>
              <a:rPr lang="zh-CN" altLang="en-US"/>
              <a:t>；② </a:t>
            </a:r>
            <a:r>
              <a:rPr lang="en-US" altLang="zh-CN"/>
              <a:t>Demo→A→B</a:t>
            </a:r>
            <a:r>
              <a:rPr lang="zh-CN" altLang="en-US"/>
              <a:t>；③ </a:t>
            </a:r>
            <a:r>
              <a:rPr lang="en-US" altLang="zh-CN"/>
              <a:t>Demo→A→B→B</a:t>
            </a:r>
            <a:r>
              <a:rPr lang="zh-CN" altLang="en-US"/>
              <a:t>；</a:t>
            </a:r>
          </a:p>
          <a:p>
            <a:pPr algn="just" eaLnBrk="1" hangingPunct="1">
              <a:lnSpc>
                <a:spcPct val="130000"/>
              </a:lnSpc>
              <a:spcBef>
                <a:spcPct val="50000"/>
              </a:spcBef>
            </a:pPr>
            <a:r>
              <a:rPr lang="zh-CN" altLang="en-US"/>
              <a:t>④ </a:t>
            </a:r>
            <a:r>
              <a:rPr lang="en-US" altLang="zh-CN"/>
              <a:t>Demo→A→B→B→A</a:t>
            </a:r>
            <a:r>
              <a:rPr lang="zh-CN" altLang="en-US"/>
              <a:t>；</a:t>
            </a:r>
          </a:p>
          <a:p>
            <a:pPr algn="just" eaLnBrk="1" hangingPunct="1">
              <a:lnSpc>
                <a:spcPct val="130000"/>
              </a:lnSpc>
              <a:spcBef>
                <a:spcPct val="50000"/>
              </a:spcBef>
            </a:pPr>
            <a:r>
              <a:rPr lang="zh-CN" altLang="en-US"/>
              <a:t>　　请分别给出这四个时刻运行栈的布局和使用的</a:t>
            </a:r>
            <a:r>
              <a:rPr lang="en-US" altLang="zh-CN"/>
              <a:t>DISPLAY</a:t>
            </a:r>
            <a:r>
              <a:rPr lang="zh-CN" altLang="en-US"/>
              <a:t>表；</a:t>
            </a:r>
          </a:p>
          <a:p>
            <a:pPr algn="just" eaLnBrk="1" hangingPunct="1">
              <a:lnSpc>
                <a:spcPct val="130000"/>
              </a:lnSpc>
              <a:spcBef>
                <a:spcPct val="50000"/>
              </a:spcBef>
            </a:pPr>
            <a:r>
              <a:rPr lang="zh-CN" altLang="en-US"/>
              <a:t>　　</a:t>
            </a:r>
            <a:r>
              <a:rPr lang="en-US" altLang="zh-CN"/>
              <a:t>(2) </a:t>
            </a:r>
            <a:r>
              <a:rPr lang="zh-CN" altLang="en-US"/>
              <a:t>若该语言允许动态数组，编译程序应如何处置？如过程</a:t>
            </a:r>
            <a:r>
              <a:rPr lang="en-US" altLang="zh-CN"/>
              <a:t>B</a:t>
            </a:r>
            <a:r>
              <a:rPr lang="zh-CN" altLang="en-US"/>
              <a:t>有动态局部数组</a:t>
            </a:r>
            <a:r>
              <a:rPr lang="en-US" altLang="zh-CN"/>
              <a:t>R[m:n]</a:t>
            </a:r>
            <a:r>
              <a:rPr lang="zh-CN" altLang="en-US"/>
              <a:t>，请给出</a:t>
            </a:r>
            <a:r>
              <a:rPr lang="en-US" altLang="zh-CN"/>
              <a:t>B</a:t>
            </a:r>
            <a:r>
              <a:rPr lang="zh-CN" altLang="en-US"/>
              <a:t>第</a:t>
            </a:r>
            <a:r>
              <a:rPr lang="en-US" altLang="zh-CN"/>
              <a:t>1</a:t>
            </a:r>
            <a:r>
              <a:rPr lang="zh-CN" altLang="en-US"/>
              <a:t>次激活时相应的数据空间的情况。</a:t>
            </a:r>
          </a:p>
        </p:txBody>
      </p:sp>
    </p:spTree>
  </p:cSld>
  <p:clrMapOvr>
    <a:masterClrMapping/>
  </p:clrMapOvr>
  <p:transition>
    <p:random/>
  </p:transition>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4">
            <a:extLst>
              <a:ext uri="{FF2B5EF4-FFF2-40B4-BE49-F238E27FC236}">
                <a16:creationId xmlns:a16="http://schemas.microsoft.com/office/drawing/2014/main" id="{82B741D0-174E-4433-F6EC-ADE2CC286D3B}"/>
              </a:ext>
            </a:extLst>
          </p:cNvPr>
          <p:cNvSpPr txBox="1">
            <a:spLocks noChangeArrowheads="1"/>
          </p:cNvSpPr>
          <p:nvPr/>
        </p:nvSpPr>
        <p:spPr bwMode="auto">
          <a:xfrm>
            <a:off x="431800" y="549275"/>
            <a:ext cx="83312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　　</a:t>
            </a:r>
            <a:r>
              <a:rPr lang="en-US" altLang="zh-CN"/>
              <a:t>6.6  </a:t>
            </a:r>
            <a:r>
              <a:rPr lang="zh-CN" altLang="en-US"/>
              <a:t>下面程序的结果是</a:t>
            </a:r>
            <a:r>
              <a:rPr lang="en-US" altLang="zh-CN"/>
              <a:t>120</a:t>
            </a:r>
            <a:r>
              <a:rPr lang="zh-CN" altLang="en-US"/>
              <a:t>。但是如果把第</a:t>
            </a:r>
            <a:r>
              <a:rPr lang="en-US" altLang="zh-CN"/>
              <a:t>5</a:t>
            </a:r>
            <a:r>
              <a:rPr lang="zh-CN" altLang="en-US"/>
              <a:t>行的</a:t>
            </a:r>
            <a:r>
              <a:rPr lang="en-US" altLang="zh-CN"/>
              <a:t>abs(1)</a:t>
            </a:r>
            <a:r>
              <a:rPr lang="zh-CN" altLang="en-US"/>
              <a:t>改成</a:t>
            </a:r>
            <a:r>
              <a:rPr lang="en-US" altLang="zh-CN"/>
              <a:t>1</a:t>
            </a:r>
            <a:r>
              <a:rPr lang="zh-CN" altLang="en-US"/>
              <a:t>的话，则程序结果为</a:t>
            </a:r>
            <a:r>
              <a:rPr lang="en-US" altLang="zh-CN"/>
              <a:t>1</a:t>
            </a:r>
            <a:r>
              <a:rPr lang="zh-CN" altLang="en-US"/>
              <a:t>。试分析为什么会有两种不同的结果。</a:t>
            </a:r>
          </a:p>
          <a:p>
            <a:pPr lvl="1" algn="just" eaLnBrk="1" hangingPunct="1">
              <a:lnSpc>
                <a:spcPct val="80000"/>
              </a:lnSpc>
              <a:spcBef>
                <a:spcPct val="50000"/>
              </a:spcBef>
            </a:pPr>
            <a:r>
              <a:rPr lang="en-US" altLang="zh-CN"/>
              <a:t>int fact( )</a:t>
            </a:r>
          </a:p>
          <a:p>
            <a:pPr lvl="1" algn="just" eaLnBrk="1" hangingPunct="1">
              <a:lnSpc>
                <a:spcPct val="80000"/>
              </a:lnSpc>
              <a:spcBef>
                <a:spcPct val="50000"/>
              </a:spcBef>
            </a:pPr>
            <a:r>
              <a:rPr lang="en-US" altLang="zh-CN"/>
              <a:t>{</a:t>
            </a:r>
          </a:p>
          <a:p>
            <a:pPr lvl="2" algn="just" eaLnBrk="1" hangingPunct="1">
              <a:lnSpc>
                <a:spcPct val="80000"/>
              </a:lnSpc>
              <a:spcBef>
                <a:spcPct val="50000"/>
              </a:spcBef>
            </a:pPr>
            <a:r>
              <a:rPr lang="en-US" altLang="zh-CN"/>
              <a:t>static int i=5;</a:t>
            </a:r>
          </a:p>
          <a:p>
            <a:pPr lvl="2" algn="just" eaLnBrk="1" hangingPunct="1">
              <a:lnSpc>
                <a:spcPct val="80000"/>
              </a:lnSpc>
              <a:spcBef>
                <a:spcPct val="50000"/>
              </a:spcBef>
            </a:pPr>
            <a:r>
              <a:rPr lang="en-US" altLang="zh-CN"/>
              <a:t>if(i==0){ return(1); }</a:t>
            </a:r>
          </a:p>
          <a:p>
            <a:pPr lvl="2" algn="just" eaLnBrk="1" hangingPunct="1">
              <a:lnSpc>
                <a:spcPct val="80000"/>
              </a:lnSpc>
              <a:spcBef>
                <a:spcPct val="50000"/>
              </a:spcBef>
            </a:pPr>
            <a:r>
              <a:rPr lang="en-US" altLang="zh-CN"/>
              <a:t>else { i=i−1; return((i+abs(1))*fact( ));}</a:t>
            </a:r>
          </a:p>
          <a:p>
            <a:pPr lvl="1" algn="just" eaLnBrk="1" hangingPunct="1">
              <a:lnSpc>
                <a:spcPct val="80000"/>
              </a:lnSpc>
              <a:spcBef>
                <a:spcPct val="50000"/>
              </a:spcBef>
            </a:pPr>
            <a:r>
              <a:rPr lang="en-US" altLang="zh-CN"/>
              <a:t>}</a:t>
            </a:r>
          </a:p>
          <a:p>
            <a:pPr lvl="1" algn="just" eaLnBrk="1" hangingPunct="1">
              <a:lnSpc>
                <a:spcPct val="80000"/>
              </a:lnSpc>
              <a:spcBef>
                <a:spcPct val="50000"/>
              </a:spcBef>
            </a:pPr>
            <a:r>
              <a:rPr lang="en-US" altLang="zh-CN"/>
              <a:t>void main( )</a:t>
            </a:r>
          </a:p>
          <a:p>
            <a:pPr lvl="1" algn="just" eaLnBrk="1" hangingPunct="1">
              <a:lnSpc>
                <a:spcPct val="80000"/>
              </a:lnSpc>
              <a:spcBef>
                <a:spcPct val="50000"/>
              </a:spcBef>
            </a:pPr>
            <a:r>
              <a:rPr lang="en-US" altLang="zh-CN"/>
              <a:t>{</a:t>
            </a:r>
          </a:p>
          <a:p>
            <a:pPr lvl="2" algn="just" eaLnBrk="1" hangingPunct="1">
              <a:lnSpc>
                <a:spcPct val="80000"/>
              </a:lnSpc>
              <a:spcBef>
                <a:spcPct val="50000"/>
              </a:spcBef>
            </a:pPr>
            <a:r>
              <a:rPr lang="en-US" altLang="zh-CN"/>
              <a:t>printf("factor or 5=%d\n",fact( ));</a:t>
            </a:r>
          </a:p>
          <a:p>
            <a:pPr lvl="1" algn="just" eaLnBrk="1" hangingPunct="1">
              <a:lnSpc>
                <a:spcPct val="80000"/>
              </a:lnSpc>
              <a:spcBef>
                <a:spcPct val="50000"/>
              </a:spcBef>
            </a:pPr>
            <a:r>
              <a:rPr lang="en-US" altLang="zh-CN"/>
              <a:t>}</a:t>
            </a:r>
          </a:p>
        </p:txBody>
      </p:sp>
    </p:spTree>
  </p:cSld>
  <p:clrMapOvr>
    <a:masterClrMapping/>
  </p:clrMapOvr>
  <p:transition>
    <p:random/>
  </p:transition>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5">
            <a:extLst>
              <a:ext uri="{FF2B5EF4-FFF2-40B4-BE49-F238E27FC236}">
                <a16:creationId xmlns:a16="http://schemas.microsoft.com/office/drawing/2014/main" id="{363373D9-32CD-C048-279A-014BDB7C6C35}"/>
              </a:ext>
            </a:extLst>
          </p:cNvPr>
          <p:cNvSpPr txBox="1">
            <a:spLocks noChangeArrowheads="1"/>
          </p:cNvSpPr>
          <p:nvPr/>
        </p:nvSpPr>
        <p:spPr bwMode="auto">
          <a:xfrm>
            <a:off x="1214438" y="1285875"/>
            <a:ext cx="66897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400" b="1">
                <a:ea typeface="黑体" panose="02010609060101010101" pitchFamily="49" charset="-122"/>
              </a:rPr>
              <a:t>第</a:t>
            </a:r>
            <a:r>
              <a:rPr lang="en-US" altLang="zh-CN" sz="4400" b="1">
                <a:ea typeface="黑体" panose="02010609060101010101" pitchFamily="49" charset="-122"/>
              </a:rPr>
              <a:t>7</a:t>
            </a:r>
            <a:r>
              <a:rPr lang="zh-CN" altLang="en-US" sz="4400" b="1">
                <a:ea typeface="黑体" panose="02010609060101010101" pitchFamily="49" charset="-122"/>
              </a:rPr>
              <a:t>章　目标代码生成 </a:t>
            </a:r>
          </a:p>
        </p:txBody>
      </p:sp>
      <p:sp>
        <p:nvSpPr>
          <p:cNvPr id="28675" name="Text Box 9">
            <a:extLst>
              <a:ext uri="{FF2B5EF4-FFF2-40B4-BE49-F238E27FC236}">
                <a16:creationId xmlns:a16="http://schemas.microsoft.com/office/drawing/2014/main" id="{3C1BFD9C-CE8C-D3EC-D61F-F64366D4F5DF}"/>
              </a:ext>
            </a:extLst>
          </p:cNvPr>
          <p:cNvSpPr txBox="1">
            <a:spLocks noChangeArrowheads="1"/>
          </p:cNvSpPr>
          <p:nvPr/>
        </p:nvSpPr>
        <p:spPr bwMode="auto">
          <a:xfrm>
            <a:off x="2000250" y="2500313"/>
            <a:ext cx="5256213"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20000"/>
              </a:lnSpc>
            </a:pPr>
            <a:r>
              <a:rPr lang="en-US" altLang="zh-CN" b="1"/>
              <a:t>  7.1  </a:t>
            </a:r>
            <a:r>
              <a:rPr lang="zh-CN" altLang="en-US" b="1"/>
              <a:t>简单代码生成器 </a:t>
            </a:r>
          </a:p>
          <a:p>
            <a:pPr eaLnBrk="1" hangingPunct="1">
              <a:lnSpc>
                <a:spcPct val="220000"/>
              </a:lnSpc>
            </a:pPr>
            <a:r>
              <a:rPr lang="zh-CN" altLang="en-US" b="1"/>
              <a:t>*</a:t>
            </a:r>
            <a:r>
              <a:rPr lang="en-US" altLang="zh-CN" b="1"/>
              <a:t>7.2  </a:t>
            </a:r>
            <a:r>
              <a:rPr lang="zh-CN" altLang="en-US" b="1"/>
              <a:t>汇编指令到机器代码翻译概述 </a:t>
            </a:r>
          </a:p>
          <a:p>
            <a:pPr eaLnBrk="1" hangingPunct="1">
              <a:lnSpc>
                <a:spcPct val="220000"/>
              </a:lnSpc>
            </a:pPr>
            <a:r>
              <a:rPr lang="zh-CN" altLang="en-US" b="1"/>
              <a:t>习题七 </a:t>
            </a:r>
          </a:p>
        </p:txBody>
      </p:sp>
    </p:spTree>
  </p:cSld>
  <p:clrMapOvr>
    <a:masterClrMapping/>
  </p:clrMapOvr>
  <p:transition>
    <p:random/>
  </p:transition>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a:extLst>
              <a:ext uri="{FF2B5EF4-FFF2-40B4-BE49-F238E27FC236}">
                <a16:creationId xmlns:a16="http://schemas.microsoft.com/office/drawing/2014/main" id="{4FCE8CE8-8EA1-A3DA-9FB4-FDCDA99465CD}"/>
              </a:ext>
            </a:extLst>
          </p:cNvPr>
          <p:cNvSpPr txBox="1">
            <a:spLocks noChangeArrowheads="1"/>
          </p:cNvSpPr>
          <p:nvPr/>
        </p:nvSpPr>
        <p:spPr bwMode="auto">
          <a:xfrm>
            <a:off x="647700" y="771525"/>
            <a:ext cx="78486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方正细圆_GBK" charset="-122"/>
              </a:rPr>
              <a:t>　　代码生成是指把语法分析后或者优化后的中间代码</a:t>
            </a:r>
            <a:r>
              <a:rPr lang="en-US" altLang="zh-CN">
                <a:ea typeface="方正细圆_GBK" charset="-122"/>
              </a:rPr>
              <a:t>(</a:t>
            </a:r>
            <a:r>
              <a:rPr lang="zh-CN" altLang="en-US">
                <a:ea typeface="方正细圆_GBK" charset="-122"/>
              </a:rPr>
              <a:t>如四元式或三元式</a:t>
            </a:r>
            <a:r>
              <a:rPr lang="en-US" altLang="zh-CN">
                <a:ea typeface="方正细圆_GBK" charset="-122"/>
              </a:rPr>
              <a:t>)</a:t>
            </a:r>
            <a:r>
              <a:rPr lang="zh-CN" altLang="en-US">
                <a:ea typeface="方正细圆_GBK" charset="-122"/>
              </a:rPr>
              <a:t>变换成目标代码，所生成的目标代码一般有如下三种形式：</a:t>
            </a:r>
            <a:endParaRPr lang="zh-CN" altLang="en-US"/>
          </a:p>
          <a:p>
            <a:pPr algn="just" eaLnBrk="1" hangingPunct="1">
              <a:lnSpc>
                <a:spcPct val="130000"/>
              </a:lnSpc>
            </a:pPr>
            <a:r>
              <a:rPr lang="zh-CN" altLang="en-US">
                <a:ea typeface="方正细圆_GBK" charset="-122"/>
              </a:rPr>
              <a:t>　　</a:t>
            </a:r>
            <a:r>
              <a:rPr lang="en-US" altLang="zh-CN">
                <a:ea typeface="方正细圆_GBK" charset="-122"/>
              </a:rPr>
              <a:t>(1) </a:t>
            </a:r>
            <a:r>
              <a:rPr lang="zh-CN" altLang="en-US">
                <a:ea typeface="方正细圆_GBK" charset="-122"/>
              </a:rPr>
              <a:t>能够立即执行的机器语言代码，它们通常放在固定的存储区中并可直接执行，如</a:t>
            </a:r>
            <a:r>
              <a:rPr lang="en-US" altLang="zh-CN">
                <a:ea typeface="方正细圆_GBK" charset="-122"/>
              </a:rPr>
              <a:t>PC</a:t>
            </a:r>
            <a:r>
              <a:rPr lang="zh-CN" altLang="en-US">
                <a:ea typeface="方正细圆_GBK" charset="-122"/>
              </a:rPr>
              <a:t>机中后缀为 </a:t>
            </a:r>
            <a:r>
              <a:rPr lang="en-US" altLang="zh-CN">
                <a:ea typeface="方正细圆_GBK" charset="-122"/>
              </a:rPr>
              <a:t>.COM</a:t>
            </a:r>
            <a:r>
              <a:rPr lang="zh-CN" altLang="en-US">
                <a:ea typeface="方正细圆_GBK" charset="-122"/>
              </a:rPr>
              <a:t>或 </a:t>
            </a:r>
            <a:r>
              <a:rPr lang="en-US" altLang="zh-CN">
                <a:ea typeface="方正细圆_GBK" charset="-122"/>
              </a:rPr>
              <a:t>.EXE</a:t>
            </a:r>
            <a:r>
              <a:rPr lang="zh-CN" altLang="en-US">
                <a:ea typeface="方正细圆_GBK" charset="-122"/>
              </a:rPr>
              <a:t>的文件。</a:t>
            </a:r>
            <a:endParaRPr lang="zh-CN" altLang="en-US"/>
          </a:p>
          <a:p>
            <a:pPr algn="just" eaLnBrk="1" hangingPunct="1">
              <a:lnSpc>
                <a:spcPct val="130000"/>
              </a:lnSpc>
            </a:pPr>
            <a:r>
              <a:rPr lang="zh-CN" altLang="en-US">
                <a:ea typeface="方正细圆_GBK" charset="-122"/>
              </a:rPr>
              <a:t>　　</a:t>
            </a:r>
            <a:r>
              <a:rPr lang="en-US" altLang="zh-CN">
                <a:ea typeface="方正细圆_GBK" charset="-122"/>
              </a:rPr>
              <a:t>(2) </a:t>
            </a:r>
            <a:r>
              <a:rPr lang="zh-CN" altLang="en-US">
                <a:ea typeface="方正细圆_GBK" charset="-122"/>
              </a:rPr>
              <a:t>待装配的机器语言模块，其地址均为相对地址，所以不能直接执行。当需要执行时由连接装配程序把它们与其它运行程序和库函数连接起来，装配成可执行的机器语言代码，如</a:t>
            </a:r>
            <a:r>
              <a:rPr lang="en-US" altLang="zh-CN">
                <a:ea typeface="方正细圆_GBK" charset="-122"/>
              </a:rPr>
              <a:t>PC</a:t>
            </a:r>
            <a:r>
              <a:rPr lang="zh-CN" altLang="en-US">
                <a:ea typeface="方正细圆_GBK" charset="-122"/>
              </a:rPr>
              <a:t>机中后缀为 </a:t>
            </a:r>
            <a:r>
              <a:rPr lang="en-US" altLang="zh-CN">
                <a:ea typeface="方正细圆_GBK" charset="-122"/>
              </a:rPr>
              <a:t>.OBJ</a:t>
            </a:r>
            <a:r>
              <a:rPr lang="zh-CN" altLang="en-US">
                <a:ea typeface="方正细圆_GBK" charset="-122"/>
              </a:rPr>
              <a:t>的文件都属于待装配的模块</a:t>
            </a:r>
            <a:r>
              <a:rPr lang="en-US" altLang="zh-CN">
                <a:ea typeface="方正细圆_GBK" charset="-122"/>
              </a:rPr>
              <a:t>(</a:t>
            </a:r>
            <a:r>
              <a:rPr lang="zh-CN" altLang="en-US">
                <a:ea typeface="方正细圆_GBK" charset="-122"/>
              </a:rPr>
              <a:t>文件</a:t>
            </a:r>
            <a:r>
              <a:rPr lang="en-US" altLang="zh-CN">
                <a:ea typeface="方正细圆_GBK" charset="-122"/>
              </a:rPr>
              <a:t>)</a:t>
            </a:r>
            <a:r>
              <a:rPr lang="zh-CN" altLang="en-US">
                <a:ea typeface="方正细圆_GBK" charset="-122"/>
              </a:rPr>
              <a:t>。</a:t>
            </a:r>
            <a:endParaRPr lang="zh-CN" altLang="en-US"/>
          </a:p>
        </p:txBody>
      </p:sp>
    </p:spTree>
  </p:cSld>
  <p:clrMapOvr>
    <a:masterClrMapping/>
  </p:clrMapOvr>
  <p:transition>
    <p:random/>
  </p:transition>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a:extLst>
              <a:ext uri="{FF2B5EF4-FFF2-40B4-BE49-F238E27FC236}">
                <a16:creationId xmlns:a16="http://schemas.microsoft.com/office/drawing/2014/main" id="{CB000FD0-EF12-0D34-85BB-BBEBF5A2779B}"/>
              </a:ext>
            </a:extLst>
          </p:cNvPr>
          <p:cNvSpPr txBox="1">
            <a:spLocks noChangeArrowheads="1"/>
          </p:cNvSpPr>
          <p:nvPr/>
        </p:nvSpPr>
        <p:spPr bwMode="auto">
          <a:xfrm>
            <a:off x="354013" y="588963"/>
            <a:ext cx="8435975" cy="567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ea typeface="方正细圆_GBK" charset="-122"/>
              </a:rPr>
              <a:t>　　</a:t>
            </a:r>
            <a:r>
              <a:rPr lang="en-US" altLang="zh-CN">
                <a:ea typeface="方正细圆_GBK" charset="-122"/>
              </a:rPr>
              <a:t>(3) </a:t>
            </a:r>
            <a:r>
              <a:rPr lang="zh-CN" altLang="en-US">
                <a:ea typeface="方正细圆_GBK" charset="-122"/>
              </a:rPr>
              <a:t>汇编语言程序，必须通过汇编程序的汇编方可转换成可执行的机器语言代码，如</a:t>
            </a:r>
            <a:r>
              <a:rPr lang="en-US" altLang="zh-CN">
                <a:ea typeface="方正细圆_GBK" charset="-122"/>
              </a:rPr>
              <a:t>PC</a:t>
            </a:r>
            <a:r>
              <a:rPr lang="zh-CN" altLang="en-US">
                <a:ea typeface="方正细圆_GBK" charset="-122"/>
              </a:rPr>
              <a:t>机中后缀为 </a:t>
            </a:r>
            <a:r>
              <a:rPr lang="en-US" altLang="zh-CN">
                <a:ea typeface="方正细圆_GBK" charset="-122"/>
              </a:rPr>
              <a:t>.ASM</a:t>
            </a:r>
            <a:r>
              <a:rPr lang="zh-CN" altLang="en-US">
                <a:ea typeface="方正细圆_GBK" charset="-122"/>
              </a:rPr>
              <a:t>的文件即为汇编语言程序。</a:t>
            </a:r>
            <a:endParaRPr lang="zh-CN" altLang="en-US"/>
          </a:p>
          <a:p>
            <a:pPr algn="just" eaLnBrk="1" hangingPunct="1">
              <a:lnSpc>
                <a:spcPct val="130000"/>
              </a:lnSpc>
              <a:spcBef>
                <a:spcPct val="50000"/>
              </a:spcBef>
            </a:pPr>
            <a:r>
              <a:rPr lang="zh-CN" altLang="en-US">
                <a:ea typeface="方正细圆_GBK" charset="-122"/>
              </a:rPr>
              <a:t>　　一个高级语言程序的目标代码要经常、反复使用，因此代码生成要着重考虑两个问题：一是如何使生成的目标代码较短，二是如何充分利用计算机的寄存器以减少目标代码中访问存储单元的次数。生成的目标代码越短，寄存器的利用越充分，目标代码的质量也就越高。</a:t>
            </a:r>
            <a:endParaRPr lang="zh-CN" altLang="en-US"/>
          </a:p>
          <a:p>
            <a:pPr algn="just" eaLnBrk="1" hangingPunct="1">
              <a:lnSpc>
                <a:spcPct val="130000"/>
              </a:lnSpc>
              <a:spcBef>
                <a:spcPct val="50000"/>
              </a:spcBef>
            </a:pPr>
            <a:r>
              <a:rPr lang="zh-CN" altLang="en-US">
                <a:ea typeface="方正细圆_GBK" charset="-122"/>
              </a:rPr>
              <a:t>　　设计一个代码生成器需要考虑具体的机器结构、指令格式、字长及寄存器个数和种类，并且与指令的语义和所用的操作系统、存储管理等都密切相关。</a:t>
            </a:r>
            <a:endParaRPr lang="zh-CN" altLang="en-US"/>
          </a:p>
        </p:txBody>
      </p:sp>
    </p:spTree>
  </p:cSld>
  <p:clrMapOvr>
    <a:masterClrMapping/>
  </p:clrMapOvr>
  <p:transition>
    <p:random/>
  </p:transition>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028">
            <a:extLst>
              <a:ext uri="{FF2B5EF4-FFF2-40B4-BE49-F238E27FC236}">
                <a16:creationId xmlns:a16="http://schemas.microsoft.com/office/drawing/2014/main" id="{96A84988-5E81-790E-28E7-DC4AED4DC4FC}"/>
              </a:ext>
            </a:extLst>
          </p:cNvPr>
          <p:cNvSpPr txBox="1">
            <a:spLocks noChangeArrowheads="1"/>
          </p:cNvSpPr>
          <p:nvPr/>
        </p:nvSpPr>
        <p:spPr bwMode="auto">
          <a:xfrm>
            <a:off x="188913" y="550863"/>
            <a:ext cx="87090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50000"/>
              </a:spcBef>
            </a:pPr>
            <a:r>
              <a:rPr lang="en-US" altLang="zh-CN" sz="3200" b="1">
                <a:ea typeface="方正宋黑简体" pitchFamily="65" charset="-122"/>
              </a:rPr>
              <a:t>7.1  </a:t>
            </a:r>
            <a:r>
              <a:rPr lang="zh-CN" altLang="en-US" sz="3200" b="1">
                <a:ea typeface="方正宋黑简体" pitchFamily="65" charset="-122"/>
              </a:rPr>
              <a:t>简单代码生成器</a:t>
            </a:r>
          </a:p>
          <a:p>
            <a:pPr algn="just" eaLnBrk="1" hangingPunct="1">
              <a:lnSpc>
                <a:spcPct val="130000"/>
              </a:lnSpc>
              <a:spcBef>
                <a:spcPct val="50000"/>
              </a:spcBef>
            </a:pPr>
            <a:r>
              <a:rPr lang="zh-CN" altLang="en-US"/>
              <a:t>　　我们首先介绍一个简单的代码生成器，此生成器依次把每条中间代码变换成目标代码，并且在一个基本块范围内考虑如何充分利用寄存器的问题。一方面，在基本块中，当生成计算某变量值的目标代码时，尽可能地让该变量的值保留在寄存器中</a:t>
            </a:r>
            <a:r>
              <a:rPr lang="en-US" altLang="zh-CN"/>
              <a:t>(</a:t>
            </a:r>
            <a:r>
              <a:rPr lang="zh-CN" altLang="en-US"/>
              <a:t>即不编出把该变量的值存到内存单元的指令</a:t>
            </a:r>
            <a:r>
              <a:rPr lang="en-US" altLang="zh-CN"/>
              <a:t>)</a:t>
            </a:r>
            <a:r>
              <a:rPr lang="zh-CN" altLang="en-US"/>
              <a:t>，直到该寄存器必须用来存放其它变量的值或已达基本块出口为止；另一方面，后续的目标代码尽可能地引用变量在寄存器中的值而不访问内存。</a:t>
            </a:r>
          </a:p>
        </p:txBody>
      </p:sp>
    </p:spTree>
  </p:cSld>
  <p:clrMapOvr>
    <a:masterClrMapping/>
  </p:clrMapOvr>
  <p:transition>
    <p:random/>
  </p:transition>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5">
            <a:extLst>
              <a:ext uri="{FF2B5EF4-FFF2-40B4-BE49-F238E27FC236}">
                <a16:creationId xmlns:a16="http://schemas.microsoft.com/office/drawing/2014/main" id="{639CD18F-D3A2-B70B-E177-17FA47002C55}"/>
              </a:ext>
            </a:extLst>
          </p:cNvPr>
          <p:cNvSpPr txBox="1">
            <a:spLocks noChangeArrowheads="1"/>
          </p:cNvSpPr>
          <p:nvPr/>
        </p:nvSpPr>
        <p:spPr bwMode="auto">
          <a:xfrm>
            <a:off x="174625" y="508000"/>
            <a:ext cx="8839200" cy="59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pPr>
            <a:r>
              <a:rPr lang="zh-CN" altLang="en-US"/>
              <a:t>　　例如，一</a:t>
            </a:r>
            <a:r>
              <a:rPr lang="en-US" altLang="zh-CN"/>
              <a:t>C</a:t>
            </a:r>
            <a:r>
              <a:rPr lang="zh-CN" altLang="en-US"/>
              <a:t>语言语句为</a:t>
            </a:r>
            <a:r>
              <a:rPr lang="en-US" altLang="zh-CN"/>
              <a:t>A=(B+C)*D+E</a:t>
            </a:r>
            <a:r>
              <a:rPr lang="zh-CN" altLang="en-US"/>
              <a:t>，把它翻译为四元式</a:t>
            </a:r>
            <a:r>
              <a:rPr lang="en-US" altLang="zh-CN"/>
              <a:t>G</a:t>
            </a:r>
            <a:r>
              <a:rPr lang="zh-CN" altLang="en-US"/>
              <a:t>：</a:t>
            </a:r>
          </a:p>
          <a:p>
            <a:pPr algn="just" eaLnBrk="1" hangingPunct="1">
              <a:lnSpc>
                <a:spcPct val="110000"/>
              </a:lnSpc>
              <a:spcBef>
                <a:spcPct val="50000"/>
              </a:spcBef>
            </a:pPr>
            <a:r>
              <a:rPr lang="zh-CN" altLang="en-US"/>
              <a:t>		</a:t>
            </a:r>
            <a:r>
              <a:rPr lang="en-US" altLang="zh-CN"/>
              <a:t>T</a:t>
            </a:r>
            <a:r>
              <a:rPr lang="en-US" altLang="zh-CN" baseline="-30000"/>
              <a:t>1</a:t>
            </a:r>
            <a:r>
              <a:rPr lang="en-US" altLang="zh-CN"/>
              <a:t>=B+C</a:t>
            </a:r>
          </a:p>
          <a:p>
            <a:pPr algn="just" eaLnBrk="1" hangingPunct="1">
              <a:lnSpc>
                <a:spcPct val="110000"/>
              </a:lnSpc>
              <a:spcBef>
                <a:spcPct val="50000"/>
              </a:spcBef>
            </a:pPr>
            <a:r>
              <a:rPr lang="en-US" altLang="zh-CN"/>
              <a:t>		T</a:t>
            </a:r>
            <a:r>
              <a:rPr lang="en-US" altLang="zh-CN" baseline="-30000"/>
              <a:t>2</a:t>
            </a:r>
            <a:r>
              <a:rPr lang="en-US" altLang="zh-CN"/>
              <a:t>=T</a:t>
            </a:r>
            <a:r>
              <a:rPr lang="en-US" altLang="zh-CN" baseline="-30000"/>
              <a:t>1</a:t>
            </a:r>
            <a:r>
              <a:rPr lang="en-US" altLang="zh-CN"/>
              <a:t>*D</a:t>
            </a:r>
          </a:p>
          <a:p>
            <a:pPr algn="just" eaLnBrk="1" hangingPunct="1">
              <a:lnSpc>
                <a:spcPct val="110000"/>
              </a:lnSpc>
              <a:spcBef>
                <a:spcPct val="50000"/>
              </a:spcBef>
            </a:pPr>
            <a:r>
              <a:rPr lang="en-US" altLang="zh-CN"/>
              <a:t>		A=T</a:t>
            </a:r>
            <a:r>
              <a:rPr lang="en-US" altLang="zh-CN" baseline="-30000"/>
              <a:t>2</a:t>
            </a:r>
            <a:r>
              <a:rPr lang="en-US" altLang="zh-CN"/>
              <a:t>+E</a:t>
            </a:r>
          </a:p>
          <a:p>
            <a:pPr algn="just" eaLnBrk="1" hangingPunct="1">
              <a:lnSpc>
                <a:spcPct val="110000"/>
              </a:lnSpc>
              <a:spcBef>
                <a:spcPct val="50000"/>
              </a:spcBef>
            </a:pPr>
            <a:r>
              <a:rPr lang="zh-CN" altLang="en-US"/>
              <a:t>　　如果不考虑代码的效率，可以简单地把每条中间代码</a:t>
            </a:r>
            <a:r>
              <a:rPr lang="en-US" altLang="zh-CN"/>
              <a:t>(</a:t>
            </a:r>
            <a:r>
              <a:rPr lang="zh-CN" altLang="en-US"/>
              <a:t>四元式</a:t>
            </a:r>
            <a:r>
              <a:rPr lang="en-US" altLang="zh-CN"/>
              <a:t>)</a:t>
            </a:r>
            <a:r>
              <a:rPr lang="zh-CN" altLang="en-US"/>
              <a:t>映射成若干条目标指令，如将</a:t>
            </a:r>
            <a:r>
              <a:rPr lang="en-US" altLang="zh-CN"/>
              <a:t>x=y+z</a:t>
            </a:r>
            <a:r>
              <a:rPr lang="zh-CN" altLang="en-US"/>
              <a:t>映射为</a:t>
            </a:r>
          </a:p>
          <a:p>
            <a:pPr algn="just" eaLnBrk="1" hangingPunct="1">
              <a:lnSpc>
                <a:spcPct val="110000"/>
              </a:lnSpc>
              <a:spcBef>
                <a:spcPct val="50000"/>
              </a:spcBef>
            </a:pPr>
            <a:r>
              <a:rPr lang="zh-CN" altLang="en-US"/>
              <a:t>		</a:t>
            </a:r>
            <a:r>
              <a:rPr lang="en-US" altLang="zh-CN"/>
              <a:t>MOV AX, y        </a:t>
            </a:r>
            <a:r>
              <a:rPr lang="en-US" altLang="zh-CN">
                <a:ea typeface="楷体_GB2312" pitchFamily="49" charset="-122"/>
              </a:rPr>
              <a:t>//AX</a:t>
            </a:r>
            <a:r>
              <a:rPr lang="zh-CN" altLang="en-US">
                <a:ea typeface="楷体_GB2312" pitchFamily="49" charset="-122"/>
              </a:rPr>
              <a:t>为寄存器 </a:t>
            </a:r>
            <a:endParaRPr lang="zh-CN" altLang="en-US"/>
          </a:p>
          <a:p>
            <a:pPr algn="just" eaLnBrk="1" hangingPunct="1">
              <a:lnSpc>
                <a:spcPct val="110000"/>
              </a:lnSpc>
              <a:spcBef>
                <a:spcPct val="50000"/>
              </a:spcBef>
            </a:pPr>
            <a:r>
              <a:rPr lang="zh-CN" altLang="en-US"/>
              <a:t>		</a:t>
            </a:r>
            <a:r>
              <a:rPr lang="en-US" altLang="zh-CN"/>
              <a:t>ADD AX, z</a:t>
            </a:r>
          </a:p>
          <a:p>
            <a:pPr algn="just" eaLnBrk="1" hangingPunct="1">
              <a:lnSpc>
                <a:spcPct val="110000"/>
              </a:lnSpc>
              <a:spcBef>
                <a:spcPct val="50000"/>
              </a:spcBef>
            </a:pPr>
            <a:r>
              <a:rPr lang="en-US" altLang="zh-CN"/>
              <a:t>		MOV x, AX</a:t>
            </a:r>
          </a:p>
          <a:p>
            <a:pPr algn="just" eaLnBrk="1" hangingPunct="1">
              <a:lnSpc>
                <a:spcPct val="110000"/>
              </a:lnSpc>
              <a:spcBef>
                <a:spcPct val="50000"/>
              </a:spcBef>
            </a:pPr>
            <a:r>
              <a:rPr lang="zh-CN" altLang="en-US"/>
              <a:t>其中，</a:t>
            </a:r>
            <a:r>
              <a:rPr lang="en-US" altLang="zh-CN"/>
              <a:t>x</a:t>
            </a:r>
            <a:r>
              <a:rPr lang="zh-CN" altLang="en-US"/>
              <a:t>、</a:t>
            </a:r>
            <a:r>
              <a:rPr lang="en-US" altLang="zh-CN"/>
              <a:t>y</a:t>
            </a:r>
            <a:r>
              <a:rPr lang="zh-CN" altLang="en-US"/>
              <a:t>、</a:t>
            </a:r>
            <a:r>
              <a:rPr lang="en-US" altLang="zh-CN"/>
              <a:t>z</a:t>
            </a:r>
            <a:r>
              <a:rPr lang="zh-CN" altLang="en-US"/>
              <a:t>均为数据区的内存变量。</a:t>
            </a:r>
          </a:p>
        </p:txBody>
      </p:sp>
    </p:spTree>
  </p:cSld>
  <p:clrMapOvr>
    <a:masterClrMapping/>
  </p:clrMapOvr>
  <p:transition>
    <p:random/>
  </p:transition>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028">
            <a:extLst>
              <a:ext uri="{FF2B5EF4-FFF2-40B4-BE49-F238E27FC236}">
                <a16:creationId xmlns:a16="http://schemas.microsoft.com/office/drawing/2014/main" id="{88177205-9155-3B36-4128-807721C7A27C}"/>
              </a:ext>
            </a:extLst>
          </p:cNvPr>
          <p:cNvSpPr txBox="1">
            <a:spLocks noChangeArrowheads="1"/>
          </p:cNvSpPr>
          <p:nvPr/>
        </p:nvSpPr>
        <p:spPr bwMode="auto">
          <a:xfrm>
            <a:off x="144463" y="493713"/>
            <a:ext cx="87534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zh-CN" altLang="en-US"/>
              <a:t>　　这样，上述四元式代码序列</a:t>
            </a:r>
            <a:r>
              <a:rPr lang="en-US" altLang="zh-CN"/>
              <a:t>G</a:t>
            </a:r>
            <a:r>
              <a:rPr lang="zh-CN" altLang="en-US"/>
              <a:t>就可翻译为</a:t>
            </a:r>
          </a:p>
          <a:p>
            <a:pPr lvl="2" algn="just" eaLnBrk="1" hangingPunct="1">
              <a:lnSpc>
                <a:spcPct val="150000"/>
              </a:lnSpc>
            </a:pPr>
            <a:r>
              <a:rPr lang="en-US" altLang="zh-CN"/>
              <a:t>(1)  MOV AX, B   </a:t>
            </a:r>
          </a:p>
          <a:p>
            <a:pPr lvl="2" algn="just" eaLnBrk="1" hangingPunct="1">
              <a:lnSpc>
                <a:spcPct val="150000"/>
              </a:lnSpc>
            </a:pPr>
            <a:r>
              <a:rPr lang="en-US" altLang="zh-CN"/>
              <a:t>(2)  ADD AX, C</a:t>
            </a:r>
          </a:p>
          <a:p>
            <a:pPr lvl="2" algn="just" eaLnBrk="1" hangingPunct="1">
              <a:lnSpc>
                <a:spcPct val="150000"/>
              </a:lnSpc>
            </a:pPr>
            <a:r>
              <a:rPr lang="en-US" altLang="zh-CN"/>
              <a:t>(3)  MOV T</a:t>
            </a:r>
            <a:r>
              <a:rPr lang="en-US" altLang="zh-CN" baseline="-30000"/>
              <a:t>1</a:t>
            </a:r>
            <a:r>
              <a:rPr lang="en-US" altLang="zh-CN"/>
              <a:t>, AX</a:t>
            </a:r>
          </a:p>
          <a:p>
            <a:pPr lvl="2" algn="just" eaLnBrk="1" hangingPunct="1">
              <a:lnSpc>
                <a:spcPct val="150000"/>
              </a:lnSpc>
            </a:pPr>
            <a:r>
              <a:rPr lang="en-US" altLang="zh-CN"/>
              <a:t>(4)  MOV AX, T</a:t>
            </a:r>
            <a:r>
              <a:rPr lang="en-US" altLang="zh-CN" baseline="-30000"/>
              <a:t>1</a:t>
            </a:r>
            <a:r>
              <a:rPr lang="en-US" altLang="zh-CN"/>
              <a:t>   </a:t>
            </a:r>
          </a:p>
          <a:p>
            <a:pPr lvl="2" algn="just" eaLnBrk="1" hangingPunct="1">
              <a:lnSpc>
                <a:spcPct val="150000"/>
              </a:lnSpc>
            </a:pPr>
            <a:r>
              <a:rPr lang="en-US" altLang="zh-CN"/>
              <a:t>(5)  MUL AX, D</a:t>
            </a:r>
          </a:p>
          <a:p>
            <a:pPr lvl="2" algn="just" eaLnBrk="1" hangingPunct="1">
              <a:lnSpc>
                <a:spcPct val="150000"/>
              </a:lnSpc>
            </a:pPr>
            <a:r>
              <a:rPr lang="en-US" altLang="zh-CN"/>
              <a:t>(6)  MOV T</a:t>
            </a:r>
            <a:r>
              <a:rPr lang="en-US" altLang="zh-CN" baseline="-30000"/>
              <a:t>2</a:t>
            </a:r>
            <a:r>
              <a:rPr lang="en-US" altLang="zh-CN"/>
              <a:t>, AX</a:t>
            </a:r>
          </a:p>
          <a:p>
            <a:pPr lvl="2" algn="just" eaLnBrk="1" hangingPunct="1">
              <a:lnSpc>
                <a:spcPct val="150000"/>
              </a:lnSpc>
            </a:pPr>
            <a:r>
              <a:rPr lang="en-US" altLang="zh-CN"/>
              <a:t>(7)  MOV AX, T</a:t>
            </a:r>
            <a:r>
              <a:rPr lang="en-US" altLang="zh-CN" baseline="-30000"/>
              <a:t>2</a:t>
            </a:r>
            <a:endParaRPr lang="en-US" altLang="zh-CN"/>
          </a:p>
          <a:p>
            <a:pPr lvl="2" algn="just" eaLnBrk="1" hangingPunct="1">
              <a:lnSpc>
                <a:spcPct val="150000"/>
              </a:lnSpc>
            </a:pPr>
            <a:r>
              <a:rPr lang="en-US" altLang="zh-CN"/>
              <a:t>(8)  ADD AX, E </a:t>
            </a:r>
          </a:p>
          <a:p>
            <a:pPr lvl="2" algn="just" eaLnBrk="1" hangingPunct="1">
              <a:lnSpc>
                <a:spcPct val="150000"/>
              </a:lnSpc>
            </a:pPr>
            <a:r>
              <a:rPr lang="en-US" altLang="zh-CN"/>
              <a:t>(9)  MOV A, AX </a:t>
            </a:r>
          </a:p>
        </p:txBody>
      </p:sp>
    </p:spTree>
  </p:cSld>
  <p:clrMapOvr>
    <a:masterClrMapping/>
  </p:clrMapOvr>
  <p:transition>
    <p:random/>
  </p:transition>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a:extLst>
              <a:ext uri="{FF2B5EF4-FFF2-40B4-BE49-F238E27FC236}">
                <a16:creationId xmlns:a16="http://schemas.microsoft.com/office/drawing/2014/main" id="{AC435C77-52E2-C793-105E-044FDA72F5AC}"/>
              </a:ext>
            </a:extLst>
          </p:cNvPr>
          <p:cNvSpPr txBox="1">
            <a:spLocks noChangeArrowheads="1"/>
          </p:cNvSpPr>
          <p:nvPr/>
        </p:nvSpPr>
        <p:spPr bwMode="auto">
          <a:xfrm>
            <a:off x="388938" y="495300"/>
            <a:ext cx="8374062"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pPr>
            <a:r>
              <a:rPr lang="zh-CN" altLang="en-US"/>
              <a:t>　　虽然从正确性来看，这种翻译不存在问题，但它却存在冗余。在上述指令序列中，</a:t>
            </a:r>
            <a:r>
              <a:rPr lang="en-US" altLang="zh-CN"/>
              <a:t>(4)</a:t>
            </a:r>
            <a:r>
              <a:rPr lang="zh-CN" altLang="en-US"/>
              <a:t>和</a:t>
            </a:r>
            <a:r>
              <a:rPr lang="en-US" altLang="zh-CN"/>
              <a:t>(7)</a:t>
            </a:r>
            <a:r>
              <a:rPr lang="zh-CN" altLang="en-US"/>
              <a:t>两条指令是多余的；而</a:t>
            </a:r>
            <a:r>
              <a:rPr lang="en-US" altLang="zh-CN"/>
              <a:t>T</a:t>
            </a:r>
            <a:r>
              <a:rPr lang="en-US" altLang="zh-CN" baseline="-30000"/>
              <a:t>1</a:t>
            </a:r>
            <a:r>
              <a:rPr lang="zh-CN" altLang="en-US"/>
              <a:t>、</a:t>
            </a:r>
            <a:r>
              <a:rPr lang="en-US" altLang="zh-CN"/>
              <a:t>T</a:t>
            </a:r>
            <a:r>
              <a:rPr lang="en-US" altLang="zh-CN" baseline="-30000"/>
              <a:t>2</a:t>
            </a:r>
            <a:r>
              <a:rPr lang="zh-CN" altLang="en-US"/>
              <a:t>均是中间代码生成时产生的临时变量，它们在出了基本块后将不再使用，故</a:t>
            </a:r>
            <a:r>
              <a:rPr lang="en-US" altLang="zh-CN"/>
              <a:t>(3)</a:t>
            </a:r>
            <a:r>
              <a:rPr lang="zh-CN" altLang="en-US"/>
              <a:t>、</a:t>
            </a:r>
            <a:r>
              <a:rPr lang="en-US" altLang="zh-CN"/>
              <a:t>(6)</a:t>
            </a:r>
            <a:r>
              <a:rPr lang="zh-CN" altLang="en-US"/>
              <a:t>两条指令也可删去。因此，在考虑了效率和充分使用寄存器之后，应生成如下代码：</a:t>
            </a:r>
          </a:p>
          <a:p>
            <a:pPr lvl="2" algn="just" eaLnBrk="1" hangingPunct="1">
              <a:lnSpc>
                <a:spcPct val="115000"/>
              </a:lnSpc>
            </a:pPr>
            <a:r>
              <a:rPr lang="en-US" altLang="zh-CN"/>
              <a:t>(1)  MOV AX, B   </a:t>
            </a:r>
          </a:p>
          <a:p>
            <a:pPr lvl="2" algn="just" eaLnBrk="1" hangingPunct="1">
              <a:lnSpc>
                <a:spcPct val="115000"/>
              </a:lnSpc>
            </a:pPr>
            <a:r>
              <a:rPr lang="en-US" altLang="zh-CN"/>
              <a:t>(2)  ADD AX, C</a:t>
            </a:r>
          </a:p>
          <a:p>
            <a:pPr lvl="2" algn="just" eaLnBrk="1" hangingPunct="1">
              <a:lnSpc>
                <a:spcPct val="115000"/>
              </a:lnSpc>
            </a:pPr>
            <a:r>
              <a:rPr lang="en-US" altLang="zh-CN"/>
              <a:t>(3)  MUL AX, D</a:t>
            </a:r>
          </a:p>
          <a:p>
            <a:pPr lvl="2" algn="just" eaLnBrk="1" hangingPunct="1">
              <a:lnSpc>
                <a:spcPct val="115000"/>
              </a:lnSpc>
            </a:pPr>
            <a:r>
              <a:rPr lang="en-US" altLang="zh-CN"/>
              <a:t>(4)  ADD AX, E   </a:t>
            </a:r>
          </a:p>
          <a:p>
            <a:pPr lvl="2" algn="just" eaLnBrk="1" hangingPunct="1">
              <a:lnSpc>
                <a:spcPct val="115000"/>
              </a:lnSpc>
            </a:pPr>
            <a:r>
              <a:rPr lang="en-US" altLang="zh-CN"/>
              <a:t>(5)  MOV A, AX</a:t>
            </a:r>
          </a:p>
          <a:p>
            <a:pPr algn="just" eaLnBrk="1" hangingPunct="1">
              <a:lnSpc>
                <a:spcPct val="115000"/>
              </a:lnSpc>
            </a:pPr>
            <a:r>
              <a:rPr lang="zh-CN" altLang="en-US"/>
              <a:t>　　为了实现这一目的，代码生成器就必须了解一些信息：在产生</a:t>
            </a:r>
            <a:r>
              <a:rPr lang="en-US" altLang="zh-CN"/>
              <a:t>T</a:t>
            </a:r>
            <a:r>
              <a:rPr lang="en-US" altLang="zh-CN" baseline="-30000"/>
              <a:t>2</a:t>
            </a:r>
            <a:r>
              <a:rPr lang="en-US" altLang="zh-CN"/>
              <a:t>=T</a:t>
            </a:r>
            <a:r>
              <a:rPr lang="en-US" altLang="zh-CN" baseline="-30000"/>
              <a:t>1</a:t>
            </a:r>
            <a:r>
              <a:rPr lang="en-US" altLang="zh-CN"/>
              <a:t>*D</a:t>
            </a:r>
            <a:r>
              <a:rPr lang="zh-CN" altLang="en-US"/>
              <a:t>对应的目标代码时，为了省去指令</a:t>
            </a:r>
            <a:r>
              <a:rPr lang="en-US" altLang="zh-CN"/>
              <a:t>MOV AX, T</a:t>
            </a:r>
            <a:r>
              <a:rPr lang="en-US" altLang="zh-CN" baseline="-30000"/>
              <a:t>1</a:t>
            </a:r>
            <a:r>
              <a:rPr lang="zh-CN" altLang="en-US"/>
              <a:t>，就必须知道</a:t>
            </a:r>
            <a:r>
              <a:rPr lang="en-US" altLang="zh-CN"/>
              <a:t>T</a:t>
            </a:r>
            <a:r>
              <a:rPr lang="en-US" altLang="zh-CN" baseline="-30000"/>
              <a:t>1</a:t>
            </a:r>
            <a:r>
              <a:rPr lang="zh-CN" altLang="en-US"/>
              <a:t>的当前值已在寄存器</a:t>
            </a:r>
            <a:r>
              <a:rPr lang="en-US" altLang="zh-CN"/>
              <a:t>AX</a:t>
            </a:r>
            <a:r>
              <a:rPr lang="zh-CN" altLang="en-US"/>
              <a:t>中；为了省去</a:t>
            </a:r>
            <a:r>
              <a:rPr lang="en-US" altLang="zh-CN"/>
              <a:t>MOV T</a:t>
            </a:r>
            <a:r>
              <a:rPr lang="en-US" altLang="zh-CN" baseline="-30000"/>
              <a:t>1</a:t>
            </a:r>
            <a:r>
              <a:rPr lang="en-US" altLang="zh-CN"/>
              <a:t>, AX</a:t>
            </a:r>
            <a:r>
              <a:rPr lang="zh-CN" altLang="en-US"/>
              <a:t>，就必须知道出了基本块后</a:t>
            </a:r>
            <a:r>
              <a:rPr lang="en-US" altLang="zh-CN"/>
              <a:t>T</a:t>
            </a:r>
            <a:r>
              <a:rPr lang="en-US" altLang="zh-CN" baseline="-30000"/>
              <a:t>1</a:t>
            </a:r>
            <a:r>
              <a:rPr lang="zh-CN" altLang="en-US"/>
              <a:t>不再被引用。</a:t>
            </a:r>
          </a:p>
        </p:txBody>
      </p:sp>
    </p:spTree>
  </p:cSld>
  <p:clrMapOvr>
    <a:masterClrMapping/>
  </p:clrMapOvr>
  <p:transition>
    <p:random/>
  </p:transition>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028">
            <a:extLst>
              <a:ext uri="{FF2B5EF4-FFF2-40B4-BE49-F238E27FC236}">
                <a16:creationId xmlns:a16="http://schemas.microsoft.com/office/drawing/2014/main" id="{A360C104-F5F9-8766-CFBE-17903F23103B}"/>
              </a:ext>
            </a:extLst>
          </p:cNvPr>
          <p:cNvSpPr txBox="1">
            <a:spLocks noChangeArrowheads="1"/>
          </p:cNvSpPr>
          <p:nvPr/>
        </p:nvSpPr>
        <p:spPr bwMode="auto">
          <a:xfrm>
            <a:off x="203200" y="566738"/>
            <a:ext cx="8751888"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b="1">
                <a:ea typeface="方正小标宋简体" charset="-122"/>
              </a:rPr>
              <a:t>7.1.1  </a:t>
            </a:r>
            <a:r>
              <a:rPr lang="zh-CN" altLang="en-US" b="1">
                <a:ea typeface="方正小标宋简体" charset="-122"/>
              </a:rPr>
              <a:t>待用信息与活跃信息</a:t>
            </a:r>
          </a:p>
          <a:p>
            <a:pPr algn="just" eaLnBrk="1" hangingPunct="1">
              <a:lnSpc>
                <a:spcPct val="130000"/>
              </a:lnSpc>
              <a:spcBef>
                <a:spcPct val="50000"/>
              </a:spcBef>
            </a:pPr>
            <a:r>
              <a:rPr lang="zh-CN" altLang="en-US"/>
              <a:t>　　在一个基本块内的目标代码中，为了提高寄存器的使用效率，应将基本块内还要被引用的值尽可能地保留在寄存器中，而将基本块内不再被引用的变量所占用的寄存器尽早释放。每当翻译一条四元式如</a:t>
            </a:r>
            <a:r>
              <a:rPr lang="en-US" altLang="zh-CN"/>
              <a:t>A=B op C</a:t>
            </a:r>
            <a:r>
              <a:rPr lang="zh-CN" altLang="en-US"/>
              <a:t>时，需要知道在基本块中还有哪些四元式要对变量</a:t>
            </a:r>
            <a:r>
              <a:rPr lang="en-US" altLang="zh-CN"/>
              <a:t>A</a:t>
            </a:r>
            <a:r>
              <a:rPr lang="zh-CN" altLang="en-US"/>
              <a:t>、</a:t>
            </a:r>
            <a:r>
              <a:rPr lang="en-US" altLang="zh-CN"/>
              <a:t>B</a:t>
            </a:r>
            <a:r>
              <a:rPr lang="zh-CN" altLang="en-US"/>
              <a:t>、</a:t>
            </a:r>
            <a:r>
              <a:rPr lang="en-US" altLang="zh-CN"/>
              <a:t>C</a:t>
            </a:r>
            <a:r>
              <a:rPr lang="zh-CN" altLang="en-US"/>
              <a:t>进行引用，为此，需要收集一些待用信息。在一个基本块中，四元式</a:t>
            </a:r>
            <a:r>
              <a:rPr lang="en-US" altLang="zh-CN"/>
              <a:t>i</a:t>
            </a:r>
            <a:r>
              <a:rPr lang="zh-CN" altLang="en-US"/>
              <a:t>对变量</a:t>
            </a:r>
            <a:r>
              <a:rPr lang="en-US" altLang="zh-CN"/>
              <a:t>A</a:t>
            </a:r>
            <a:r>
              <a:rPr lang="zh-CN" altLang="en-US"/>
              <a:t>定值，如果</a:t>
            </a:r>
            <a:r>
              <a:rPr lang="en-US" altLang="zh-CN"/>
              <a:t>i</a:t>
            </a:r>
            <a:r>
              <a:rPr lang="zh-CN" altLang="en-US"/>
              <a:t>后面的四元式</a:t>
            </a:r>
            <a:r>
              <a:rPr lang="en-US" altLang="zh-CN"/>
              <a:t>j</a:t>
            </a:r>
            <a:r>
              <a:rPr lang="zh-CN" altLang="en-US"/>
              <a:t>要引用</a:t>
            </a:r>
            <a:r>
              <a:rPr lang="en-US" altLang="zh-CN"/>
              <a:t>A</a:t>
            </a:r>
            <a:r>
              <a:rPr lang="zh-CN" altLang="en-US"/>
              <a:t>且从</a:t>
            </a:r>
            <a:r>
              <a:rPr lang="en-US" altLang="zh-CN"/>
              <a:t>i</a:t>
            </a:r>
            <a:r>
              <a:rPr lang="zh-CN" altLang="en-US"/>
              <a:t>到</a:t>
            </a:r>
            <a:r>
              <a:rPr lang="en-US" altLang="zh-CN"/>
              <a:t>j</a:t>
            </a:r>
            <a:r>
              <a:rPr lang="zh-CN" altLang="en-US"/>
              <a:t>的四元式没有其它对</a:t>
            </a:r>
            <a:r>
              <a:rPr lang="en-US" altLang="zh-CN"/>
              <a:t>A</a:t>
            </a:r>
            <a:r>
              <a:rPr lang="zh-CN" altLang="en-US"/>
              <a:t>的定值点，则称</a:t>
            </a:r>
            <a:r>
              <a:rPr lang="en-US" altLang="zh-CN"/>
              <a:t>j</a:t>
            </a:r>
            <a:r>
              <a:rPr lang="zh-CN" altLang="en-US"/>
              <a:t>是四元式</a:t>
            </a:r>
            <a:r>
              <a:rPr lang="en-US" altLang="zh-CN"/>
              <a:t>i</a:t>
            </a:r>
            <a:r>
              <a:rPr lang="zh-CN" altLang="en-US"/>
              <a:t>中对变量</a:t>
            </a:r>
            <a:r>
              <a:rPr lang="en-US" altLang="zh-CN"/>
              <a:t>A</a:t>
            </a:r>
            <a:r>
              <a:rPr lang="zh-CN" altLang="en-US"/>
              <a:t>的待用信息，同时也称</a:t>
            </a:r>
            <a:r>
              <a:rPr lang="en-US" altLang="zh-CN"/>
              <a:t>A</a:t>
            </a:r>
            <a:r>
              <a:rPr lang="zh-CN" altLang="en-US"/>
              <a:t>是活跃的。如果</a:t>
            </a:r>
            <a:r>
              <a:rPr lang="en-US" altLang="zh-CN"/>
              <a:t>A</a:t>
            </a:r>
            <a:r>
              <a:rPr lang="zh-CN" altLang="en-US"/>
              <a:t>被多处引用，则构成了</a:t>
            </a:r>
            <a:r>
              <a:rPr lang="en-US" altLang="zh-CN"/>
              <a:t>A</a:t>
            </a:r>
            <a:r>
              <a:rPr lang="zh-CN" altLang="en-US"/>
              <a:t>的待用信息链与活跃信息链。</a:t>
            </a:r>
          </a:p>
        </p:txBody>
      </p:sp>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90FC501B-6554-A1AA-2E7F-E62BD2811989}"/>
              </a:ext>
            </a:extLst>
          </p:cNvPr>
          <p:cNvSpPr txBox="1">
            <a:spLocks noChangeArrowheads="1"/>
          </p:cNvSpPr>
          <p:nvPr/>
        </p:nvSpPr>
        <p:spPr bwMode="auto">
          <a:xfrm>
            <a:off x="1981200" y="54102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u="none">
                <a:latin typeface="宋体" panose="02010600030101010101" pitchFamily="2" charset="-122"/>
              </a:rPr>
              <a:t>图</a:t>
            </a:r>
            <a:r>
              <a:rPr kumimoji="1" lang="en-US" altLang="zh-CN" sz="2400" u="none">
                <a:latin typeface="Times New Roman" panose="02020603050405020304" pitchFamily="18" charset="0"/>
              </a:rPr>
              <a:t>2–32  </a:t>
            </a:r>
            <a:r>
              <a:rPr kumimoji="1" lang="zh-CN" altLang="en-US" sz="2400" u="none">
                <a:latin typeface="宋体" panose="02010600030101010101" pitchFamily="2" charset="-122"/>
              </a:rPr>
              <a:t>习题</a:t>
            </a:r>
            <a:r>
              <a:rPr kumimoji="1" lang="en-US" altLang="zh-CN" sz="2400" u="none">
                <a:latin typeface="Times New Roman" panose="02020603050405020304" pitchFamily="18" charset="0"/>
              </a:rPr>
              <a:t>2.1</a:t>
            </a:r>
            <a:r>
              <a:rPr kumimoji="1" lang="zh-CN" altLang="en-US" sz="2400" u="none">
                <a:latin typeface="宋体" panose="02010600030101010101" pitchFamily="2" charset="-122"/>
              </a:rPr>
              <a:t>的</a:t>
            </a:r>
            <a:r>
              <a:rPr kumimoji="1" lang="en-US" altLang="zh-CN" sz="2400" u="none">
                <a:latin typeface="Times New Roman" panose="02020603050405020304" pitchFamily="18" charset="0"/>
              </a:rPr>
              <a:t>DFA M </a:t>
            </a:r>
          </a:p>
        </p:txBody>
      </p:sp>
      <p:pic>
        <p:nvPicPr>
          <p:cNvPr id="68611" name="Picture 3" descr="2-32">
            <a:extLst>
              <a:ext uri="{FF2B5EF4-FFF2-40B4-BE49-F238E27FC236}">
                <a16:creationId xmlns:a16="http://schemas.microsoft.com/office/drawing/2014/main" id="{66D1CE88-C3BE-7597-5A04-051A521A1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44675"/>
            <a:ext cx="84248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028">
            <a:extLst>
              <a:ext uri="{FF2B5EF4-FFF2-40B4-BE49-F238E27FC236}">
                <a16:creationId xmlns:a16="http://schemas.microsoft.com/office/drawing/2014/main" id="{9D82CAC5-03DB-C87E-0112-D25D29B893A7}"/>
              </a:ext>
            </a:extLst>
          </p:cNvPr>
          <p:cNvSpPr txBox="1">
            <a:spLocks noChangeArrowheads="1"/>
          </p:cNvSpPr>
          <p:nvPr/>
        </p:nvSpPr>
        <p:spPr bwMode="auto">
          <a:xfrm>
            <a:off x="231775" y="581025"/>
            <a:ext cx="868045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为了取得每个变量在基本块内的待用信息和活跃信息，可从基本块的出口由后向前扫描，对每个变量建立相应的待用信息链与活跃信息链。如果没有进行数据流分析并且临时变量不允许跨基本块引用，则把基本块中的临时变量均看作基本块出口之后的非活跃变量，而把所有的非临时变量均看作基本块出口之后的活跃变量。如果某些临时变量能够跨基本块使用，则把这些临时变量也看成基本块出口之后的活跃变量。</a:t>
            </a:r>
          </a:p>
        </p:txBody>
      </p:sp>
    </p:spTree>
  </p:cSld>
  <p:clrMapOvr>
    <a:masterClrMapping/>
  </p:clrMapOvr>
  <p:transition>
    <p:random/>
  </p:transition>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4">
            <a:extLst>
              <a:ext uri="{FF2B5EF4-FFF2-40B4-BE49-F238E27FC236}">
                <a16:creationId xmlns:a16="http://schemas.microsoft.com/office/drawing/2014/main" id="{AB31A0ED-181F-183B-FC48-59FDB39657DA}"/>
              </a:ext>
            </a:extLst>
          </p:cNvPr>
          <p:cNvSpPr txBox="1">
            <a:spLocks noChangeArrowheads="1"/>
          </p:cNvSpPr>
          <p:nvPr/>
        </p:nvSpPr>
        <p:spPr bwMode="auto">
          <a:xfrm>
            <a:off x="261938" y="293688"/>
            <a:ext cx="8577262" cy="666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a:t>　　假设变量的符号表内有待用信息和活跃信息栏，则计算变量待用信息的算法如下：</a:t>
            </a:r>
          </a:p>
          <a:p>
            <a:pPr algn="just" eaLnBrk="1" hangingPunct="1">
              <a:lnSpc>
                <a:spcPct val="120000"/>
              </a:lnSpc>
            </a:pPr>
            <a:r>
              <a:rPr lang="zh-CN" altLang="en-US"/>
              <a:t>　　</a:t>
            </a:r>
            <a:r>
              <a:rPr lang="en-US" altLang="zh-CN"/>
              <a:t>(1) </a:t>
            </a:r>
            <a:r>
              <a:rPr lang="zh-CN" altLang="en-US"/>
              <a:t>首先将基本块中各变量的符号表的待用信息栏置为“非待用”，对活跃信息栏则根据该变量在基本块出口之后是否活跃而将该栏中的信息置为“活跃”或“非活跃”。</a:t>
            </a:r>
          </a:p>
          <a:p>
            <a:pPr algn="just" eaLnBrk="1" hangingPunct="1">
              <a:lnSpc>
                <a:spcPct val="120000"/>
              </a:lnSpc>
            </a:pPr>
            <a:r>
              <a:rPr lang="zh-CN" altLang="en-US"/>
              <a:t>　　</a:t>
            </a:r>
            <a:r>
              <a:rPr lang="en-US" altLang="zh-CN"/>
              <a:t>(2) </a:t>
            </a:r>
            <a:r>
              <a:rPr lang="zh-CN" altLang="en-US"/>
              <a:t>从基本块出口到基本块入口由后向前依次处理各四元式。对每个四元式</a:t>
            </a:r>
            <a:r>
              <a:rPr lang="en-US" altLang="zh-CN"/>
              <a:t>i</a:t>
            </a:r>
            <a:r>
              <a:rPr lang="zh-CN" altLang="en-US"/>
              <a:t>：</a:t>
            </a:r>
            <a:r>
              <a:rPr lang="en-US" altLang="zh-CN"/>
              <a:t>A=B op C</a:t>
            </a:r>
            <a:r>
              <a:rPr lang="zh-CN" altLang="en-US"/>
              <a:t>依次执行以下步骤：</a:t>
            </a:r>
          </a:p>
          <a:p>
            <a:pPr algn="just" eaLnBrk="1" hangingPunct="1">
              <a:lnSpc>
                <a:spcPct val="120000"/>
              </a:lnSpc>
            </a:pPr>
            <a:r>
              <a:rPr lang="zh-CN" altLang="en-US"/>
              <a:t>　　① 把符号表中变量</a:t>
            </a:r>
            <a:r>
              <a:rPr lang="en-US" altLang="zh-CN"/>
              <a:t>A</a:t>
            </a:r>
            <a:r>
              <a:rPr lang="zh-CN" altLang="en-US"/>
              <a:t>的待用信息和活跃信息附加到四元式</a:t>
            </a:r>
            <a:r>
              <a:rPr lang="en-US" altLang="zh-CN"/>
              <a:t>i</a:t>
            </a:r>
            <a:r>
              <a:rPr lang="zh-CN" altLang="en-US"/>
              <a:t>上；</a:t>
            </a:r>
          </a:p>
          <a:p>
            <a:pPr algn="just" eaLnBrk="1" hangingPunct="1">
              <a:lnSpc>
                <a:spcPct val="120000"/>
              </a:lnSpc>
            </a:pPr>
            <a:r>
              <a:rPr lang="zh-CN" altLang="en-US"/>
              <a:t>　　② 把符号表中变量</a:t>
            </a:r>
            <a:r>
              <a:rPr lang="en-US" altLang="zh-CN"/>
              <a:t>A</a:t>
            </a:r>
            <a:r>
              <a:rPr lang="zh-CN" altLang="en-US"/>
              <a:t>的待用信息和活跃信息分别置为“非待用”和“非活跃”；</a:t>
            </a:r>
          </a:p>
          <a:p>
            <a:pPr algn="just" eaLnBrk="1" hangingPunct="1">
              <a:lnSpc>
                <a:spcPct val="120000"/>
              </a:lnSpc>
            </a:pPr>
            <a:r>
              <a:rPr lang="zh-CN" altLang="en-US"/>
              <a:t>　　③ 把符号表中变量</a:t>
            </a:r>
            <a:r>
              <a:rPr lang="en-US" altLang="zh-CN"/>
              <a:t>B</a:t>
            </a:r>
            <a:r>
              <a:rPr lang="zh-CN" altLang="en-US"/>
              <a:t>和</a:t>
            </a:r>
            <a:r>
              <a:rPr lang="en-US" altLang="zh-CN"/>
              <a:t>C</a:t>
            </a:r>
            <a:r>
              <a:rPr lang="zh-CN" altLang="en-US"/>
              <a:t>的待用信息和活跃信息附加到四元式</a:t>
            </a:r>
            <a:r>
              <a:rPr lang="en-US" altLang="zh-CN"/>
              <a:t>i</a:t>
            </a:r>
            <a:r>
              <a:rPr lang="zh-CN" altLang="en-US"/>
              <a:t>上；</a:t>
            </a:r>
          </a:p>
          <a:p>
            <a:pPr algn="just" eaLnBrk="1" hangingPunct="1">
              <a:lnSpc>
                <a:spcPct val="120000"/>
              </a:lnSpc>
            </a:pPr>
            <a:r>
              <a:rPr lang="zh-CN" altLang="en-US"/>
              <a:t>　　④ 把符号表中变量</a:t>
            </a:r>
            <a:r>
              <a:rPr lang="en-US" altLang="zh-CN"/>
              <a:t>B</a:t>
            </a:r>
            <a:r>
              <a:rPr lang="zh-CN" altLang="en-US"/>
              <a:t>和</a:t>
            </a:r>
            <a:r>
              <a:rPr lang="en-US" altLang="zh-CN"/>
              <a:t>C</a:t>
            </a:r>
            <a:r>
              <a:rPr lang="zh-CN" altLang="en-US"/>
              <a:t>的待用信息置为</a:t>
            </a:r>
            <a:r>
              <a:rPr lang="en-US" altLang="zh-CN"/>
              <a:t>i</a:t>
            </a:r>
            <a:r>
              <a:rPr lang="zh-CN" altLang="en-US"/>
              <a:t>，活跃信息置为“活跃”。</a:t>
            </a:r>
          </a:p>
        </p:txBody>
      </p:sp>
    </p:spTree>
  </p:cSld>
  <p:clrMapOvr>
    <a:masterClrMapping/>
  </p:clrMapOvr>
  <p:transition>
    <p:random/>
  </p:transition>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028">
            <a:extLst>
              <a:ext uri="{FF2B5EF4-FFF2-40B4-BE49-F238E27FC236}">
                <a16:creationId xmlns:a16="http://schemas.microsoft.com/office/drawing/2014/main" id="{F9335069-2532-18EA-DB1D-7F263F7DFCA8}"/>
              </a:ext>
            </a:extLst>
          </p:cNvPr>
          <p:cNvSpPr txBox="1">
            <a:spLocks noChangeArrowheads="1"/>
          </p:cNvSpPr>
          <p:nvPr/>
        </p:nvSpPr>
        <p:spPr bwMode="auto">
          <a:xfrm>
            <a:off x="361950" y="566738"/>
            <a:ext cx="86026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楷体_GB2312" pitchFamily="49" charset="-122"/>
              </a:rPr>
              <a:t>　　注意：以上①</a:t>
            </a:r>
            <a:r>
              <a:rPr lang="zh-CN" altLang="en-US"/>
              <a:t>～</a:t>
            </a:r>
            <a:r>
              <a:rPr lang="zh-CN" altLang="en-US">
                <a:ea typeface="楷体_GB2312" pitchFamily="49" charset="-122"/>
              </a:rPr>
              <a:t>④次序不能颠倒，如果四元式出现</a:t>
            </a:r>
            <a:r>
              <a:rPr lang="en-US" altLang="zh-CN">
                <a:ea typeface="楷体_GB2312" pitchFamily="49" charset="-122"/>
              </a:rPr>
              <a:t>A=op B </a:t>
            </a:r>
            <a:r>
              <a:rPr lang="zh-CN" altLang="en-US">
                <a:ea typeface="楷体_GB2312" pitchFamily="49" charset="-122"/>
              </a:rPr>
              <a:t>或者</a:t>
            </a:r>
            <a:r>
              <a:rPr lang="en-US" altLang="zh-CN">
                <a:ea typeface="楷体_GB2312" pitchFamily="49" charset="-122"/>
              </a:rPr>
              <a:t>A=B</a:t>
            </a:r>
            <a:r>
              <a:rPr lang="zh-CN" altLang="en-US">
                <a:ea typeface="楷体_GB2312" pitchFamily="49" charset="-122"/>
              </a:rPr>
              <a:t>形式，则以上执行步骤完全相同，只是其中不涉及变量</a:t>
            </a:r>
            <a:r>
              <a:rPr lang="en-US" altLang="zh-CN">
                <a:ea typeface="楷体_GB2312" pitchFamily="49" charset="-122"/>
              </a:rPr>
              <a:t>C</a:t>
            </a:r>
            <a:r>
              <a:rPr lang="zh-CN" altLang="en-US"/>
              <a:t>。</a:t>
            </a:r>
          </a:p>
        </p:txBody>
      </p:sp>
    </p:spTree>
  </p:cSld>
  <p:clrMapOvr>
    <a:masterClrMapping/>
  </p:clrMapOvr>
  <p:transition>
    <p:random/>
  </p:transition>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028">
            <a:extLst>
              <a:ext uri="{FF2B5EF4-FFF2-40B4-BE49-F238E27FC236}">
                <a16:creationId xmlns:a16="http://schemas.microsoft.com/office/drawing/2014/main" id="{998E145E-3DC2-5EC6-8C9B-E750FC8921F4}"/>
              </a:ext>
            </a:extLst>
          </p:cNvPr>
          <p:cNvSpPr txBox="1">
            <a:spLocks noChangeArrowheads="1"/>
          </p:cNvSpPr>
          <p:nvPr/>
        </p:nvSpPr>
        <p:spPr bwMode="auto">
          <a:xfrm>
            <a:off x="174625" y="404813"/>
            <a:ext cx="8751888"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ea typeface="黑体" panose="02010609060101010101" pitchFamily="49" charset="-122"/>
              </a:rPr>
              <a:t>　　例</a:t>
            </a:r>
            <a:r>
              <a:rPr lang="en-US" altLang="zh-CN">
                <a:ea typeface="黑体" panose="02010609060101010101" pitchFamily="49" charset="-122"/>
              </a:rPr>
              <a:t>7.1</a:t>
            </a:r>
            <a:r>
              <a:rPr lang="en-US" altLang="zh-CN"/>
              <a:t>  </a:t>
            </a:r>
            <a:r>
              <a:rPr lang="zh-CN" altLang="en-US"/>
              <a:t>考察基本块：</a:t>
            </a:r>
          </a:p>
          <a:p>
            <a:pPr algn="just" eaLnBrk="1" hangingPunct="1">
              <a:lnSpc>
                <a:spcPct val="130000"/>
              </a:lnSpc>
            </a:pPr>
            <a:r>
              <a:rPr lang="zh-CN" altLang="en-US"/>
              <a:t>　　		</a:t>
            </a:r>
            <a:r>
              <a:rPr lang="en-US" altLang="zh-CN"/>
              <a:t>(1)  T=A−B</a:t>
            </a:r>
          </a:p>
          <a:p>
            <a:pPr algn="just" eaLnBrk="1" hangingPunct="1">
              <a:lnSpc>
                <a:spcPct val="130000"/>
              </a:lnSpc>
            </a:pPr>
            <a:r>
              <a:rPr lang="zh-CN" altLang="en-US"/>
              <a:t>　　		</a:t>
            </a:r>
            <a:r>
              <a:rPr lang="en-US" altLang="zh-CN"/>
              <a:t>(2)  U=A−C</a:t>
            </a:r>
          </a:p>
          <a:p>
            <a:pPr algn="just" eaLnBrk="1" hangingPunct="1">
              <a:lnSpc>
                <a:spcPct val="130000"/>
              </a:lnSpc>
            </a:pPr>
            <a:r>
              <a:rPr lang="zh-CN" altLang="en-US"/>
              <a:t>　　		</a:t>
            </a:r>
            <a:r>
              <a:rPr lang="en-US" altLang="zh-CN"/>
              <a:t>(3)  V=T+U</a:t>
            </a:r>
          </a:p>
          <a:p>
            <a:pPr algn="just" eaLnBrk="1" hangingPunct="1">
              <a:lnSpc>
                <a:spcPct val="130000"/>
              </a:lnSpc>
            </a:pPr>
            <a:r>
              <a:rPr lang="zh-CN" altLang="en-US"/>
              <a:t>　　		</a:t>
            </a:r>
            <a:r>
              <a:rPr lang="en-US" altLang="zh-CN"/>
              <a:t>(4)  D=V+U</a:t>
            </a:r>
          </a:p>
          <a:p>
            <a:pPr algn="just" eaLnBrk="1" hangingPunct="1">
              <a:lnSpc>
                <a:spcPct val="130000"/>
              </a:lnSpc>
            </a:pPr>
            <a:r>
              <a:rPr lang="zh-CN" altLang="en-US"/>
              <a:t>　　其中，</a:t>
            </a:r>
            <a:r>
              <a:rPr lang="en-US" altLang="zh-CN"/>
              <a:t>A</a:t>
            </a:r>
            <a:r>
              <a:rPr lang="zh-CN" altLang="en-US"/>
              <a:t>、</a:t>
            </a:r>
            <a:r>
              <a:rPr lang="en-US" altLang="zh-CN"/>
              <a:t>B</a:t>
            </a:r>
            <a:r>
              <a:rPr lang="zh-CN" altLang="en-US"/>
              <a:t>、</a:t>
            </a:r>
            <a:r>
              <a:rPr lang="en-US" altLang="zh-CN"/>
              <a:t>C</a:t>
            </a:r>
            <a:r>
              <a:rPr lang="zh-CN" altLang="en-US"/>
              <a:t>、</a:t>
            </a:r>
            <a:r>
              <a:rPr lang="en-US" altLang="zh-CN"/>
              <a:t>D</a:t>
            </a:r>
            <a:r>
              <a:rPr lang="zh-CN" altLang="en-US"/>
              <a:t>为变量，</a:t>
            </a:r>
            <a:r>
              <a:rPr lang="en-US" altLang="zh-CN"/>
              <a:t>T</a:t>
            </a:r>
            <a:r>
              <a:rPr lang="zh-CN" altLang="en-US"/>
              <a:t>、</a:t>
            </a:r>
            <a:r>
              <a:rPr lang="en-US" altLang="zh-CN"/>
              <a:t>U</a:t>
            </a:r>
            <a:r>
              <a:rPr lang="zh-CN" altLang="en-US"/>
              <a:t>、</a:t>
            </a:r>
            <a:r>
              <a:rPr lang="en-US" altLang="zh-CN"/>
              <a:t>V</a:t>
            </a:r>
            <a:r>
              <a:rPr lang="zh-CN" altLang="en-US"/>
              <a:t>为中间变量。试求各变量的待用信息链和活跃信息链。</a:t>
            </a:r>
          </a:p>
          <a:p>
            <a:pPr algn="just" eaLnBrk="1" hangingPunct="1">
              <a:lnSpc>
                <a:spcPct val="130000"/>
              </a:lnSpc>
            </a:pPr>
            <a:r>
              <a:rPr lang="zh-CN" altLang="en-US"/>
              <a:t>　　</a:t>
            </a:r>
            <a:r>
              <a:rPr lang="en-US" altLang="zh-CN"/>
              <a:t>[</a:t>
            </a:r>
            <a:r>
              <a:rPr lang="zh-CN" altLang="en-US">
                <a:ea typeface="黑体" panose="02010609060101010101" pitchFamily="49" charset="-122"/>
              </a:rPr>
              <a:t>解答</a:t>
            </a:r>
            <a:r>
              <a:rPr lang="en-US" altLang="zh-CN"/>
              <a:t>]  </a:t>
            </a:r>
            <a:r>
              <a:rPr lang="zh-CN" altLang="en-US"/>
              <a:t>我们根据计算变量待用信息的算法得到各变量的待用信息链和活跃信息链如表</a:t>
            </a:r>
            <a:r>
              <a:rPr lang="en-US" altLang="zh-CN"/>
              <a:t>7.1</a:t>
            </a:r>
            <a:r>
              <a:rPr lang="zh-CN" altLang="en-US"/>
              <a:t>所示。表中的“</a:t>
            </a:r>
            <a:r>
              <a:rPr lang="en-US" altLang="zh-CN"/>
              <a:t>F”</a:t>
            </a:r>
            <a:r>
              <a:rPr lang="zh-CN" altLang="en-US"/>
              <a:t>表示“非待用”或“非活跃”，“</a:t>
            </a:r>
            <a:r>
              <a:rPr lang="en-US" altLang="zh-CN"/>
              <a:t>L”</a:t>
            </a:r>
            <a:r>
              <a:rPr lang="zh-CN" altLang="en-US"/>
              <a:t>表示“活跃”，</a:t>
            </a:r>
            <a:r>
              <a:rPr lang="en-US" altLang="zh-CN"/>
              <a:t>(1)</a:t>
            </a:r>
            <a:r>
              <a:rPr lang="zh-CN" altLang="en-US"/>
              <a:t>～</a:t>
            </a:r>
            <a:r>
              <a:rPr lang="en-US" altLang="zh-CN"/>
              <a:t>(4)</a:t>
            </a:r>
            <a:r>
              <a:rPr lang="zh-CN" altLang="en-US"/>
              <a:t>分别表示基本块中的四个四元式。待用信息链和活跃信息链的每列从左到右为每行从后向前扫描一个四元式时相应变量的信息变化情况</a:t>
            </a:r>
            <a:r>
              <a:rPr lang="en-US" altLang="zh-CN"/>
              <a:t>(</a:t>
            </a:r>
            <a:r>
              <a:rPr lang="zh-CN" altLang="en-US"/>
              <a:t>空白处表示没有变化</a:t>
            </a:r>
            <a:r>
              <a:rPr lang="en-US" altLang="zh-CN"/>
              <a:t>)</a:t>
            </a:r>
            <a:r>
              <a:rPr lang="zh-CN" altLang="en-US"/>
              <a:t>。</a:t>
            </a:r>
          </a:p>
        </p:txBody>
      </p:sp>
    </p:spTree>
  </p:cSld>
  <p:clrMapOvr>
    <a:masterClrMapping/>
  </p:clrMapOvr>
  <p:transition>
    <p:random/>
  </p:transition>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024">
            <a:extLst>
              <a:ext uri="{FF2B5EF4-FFF2-40B4-BE49-F238E27FC236}">
                <a16:creationId xmlns:a16="http://schemas.microsoft.com/office/drawing/2014/main" id="{2CF29FB4-7C84-81DB-E56B-65BF276D5EBD}"/>
              </a:ext>
            </a:extLst>
          </p:cNvPr>
          <p:cNvGraphicFramePr>
            <a:graphicFrameLocks noChangeAspect="1"/>
          </p:cNvGraphicFramePr>
          <p:nvPr/>
        </p:nvGraphicFramePr>
        <p:xfrm>
          <a:off x="36513" y="620713"/>
          <a:ext cx="9144000" cy="4049712"/>
        </p:xfrm>
        <a:graphic>
          <a:graphicData uri="http://schemas.openxmlformats.org/presentationml/2006/ole">
            <mc:AlternateContent xmlns:mc="http://schemas.openxmlformats.org/markup-compatibility/2006">
              <mc:Choice xmlns:v="urn:schemas-microsoft-com:vml" Requires="v">
                <p:oleObj name="文档" r:id="rId2" imgW="5400720" imgH="2306160" progId="Word.Document.8">
                  <p:embed/>
                </p:oleObj>
              </mc:Choice>
              <mc:Fallback>
                <p:oleObj name="文档" r:id="rId2" imgW="5400720" imgH="2306160" progId="Word.Document.8">
                  <p:embed/>
                  <p:pic>
                    <p:nvPicPr>
                      <p:cNvPr id="1026" name="Object 1024">
                        <a:extLst>
                          <a:ext uri="{FF2B5EF4-FFF2-40B4-BE49-F238E27FC236}">
                            <a16:creationId xmlns:a16="http://schemas.microsoft.com/office/drawing/2014/main" id="{2CF29FB4-7C84-81DB-E56B-65BF276D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620713"/>
                        <a:ext cx="9144000" cy="404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028">
            <a:extLst>
              <a:ext uri="{FF2B5EF4-FFF2-40B4-BE49-F238E27FC236}">
                <a16:creationId xmlns:a16="http://schemas.microsoft.com/office/drawing/2014/main" id="{35AC707A-0D38-A923-9DA4-0A17D2B9E4EC}"/>
              </a:ext>
            </a:extLst>
          </p:cNvPr>
          <p:cNvSpPr txBox="1">
            <a:spLocks noChangeArrowheads="1"/>
          </p:cNvSpPr>
          <p:nvPr/>
        </p:nvSpPr>
        <p:spPr bwMode="auto">
          <a:xfrm>
            <a:off x="188913" y="581025"/>
            <a:ext cx="8751887"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待用信息和活跃信息在四元式上的标记如下</a:t>
            </a:r>
            <a:r>
              <a:rPr lang="en-US" altLang="zh-CN"/>
              <a:t>(</a:t>
            </a:r>
            <a:r>
              <a:rPr lang="zh-CN" altLang="en-US"/>
              <a:t>每个变量都先去掉待用信息链和活跃信息链最右的值，然后由右向左依次引用所出现的值</a:t>
            </a:r>
            <a:r>
              <a:rPr lang="en-US" altLang="zh-CN"/>
              <a:t>)</a:t>
            </a:r>
            <a:r>
              <a:rPr lang="zh-CN" altLang="en-US"/>
              <a:t>：</a:t>
            </a:r>
          </a:p>
          <a:p>
            <a:pPr lvl="4" algn="just" eaLnBrk="1" hangingPunct="1">
              <a:spcBef>
                <a:spcPct val="50000"/>
              </a:spcBef>
            </a:pPr>
            <a:r>
              <a:rPr lang="en-US" altLang="zh-CN"/>
              <a:t>(1)  T</a:t>
            </a:r>
            <a:r>
              <a:rPr lang="en-US" altLang="zh-CN" baseline="30000"/>
              <a:t>(3)L</a:t>
            </a:r>
            <a:r>
              <a:rPr lang="en-US" altLang="zh-CN"/>
              <a:t>=A</a:t>
            </a:r>
            <a:r>
              <a:rPr lang="en-US" altLang="zh-CN" baseline="30000"/>
              <a:t>(2)L </a:t>
            </a:r>
            <a:r>
              <a:rPr lang="en-US" altLang="zh-CN"/>
              <a:t>− B</a:t>
            </a:r>
            <a:r>
              <a:rPr lang="en-US" altLang="zh-CN" baseline="30000"/>
              <a:t>FL</a:t>
            </a:r>
            <a:endParaRPr lang="en-US" altLang="zh-CN"/>
          </a:p>
          <a:p>
            <a:pPr lvl="4" algn="just" eaLnBrk="1" hangingPunct="1">
              <a:spcBef>
                <a:spcPct val="50000"/>
              </a:spcBef>
            </a:pPr>
            <a:r>
              <a:rPr lang="en-US" altLang="zh-CN"/>
              <a:t>(2)  U</a:t>
            </a:r>
            <a:r>
              <a:rPr lang="en-US" altLang="zh-CN" baseline="30000"/>
              <a:t>(3)L</a:t>
            </a:r>
            <a:r>
              <a:rPr lang="en-US" altLang="zh-CN"/>
              <a:t>=A</a:t>
            </a:r>
            <a:r>
              <a:rPr lang="en-US" altLang="zh-CN" baseline="30000"/>
              <a:t>FL </a:t>
            </a:r>
            <a:r>
              <a:rPr lang="en-US" altLang="zh-CN"/>
              <a:t>− C</a:t>
            </a:r>
            <a:r>
              <a:rPr lang="en-US" altLang="zh-CN" baseline="30000"/>
              <a:t>FL</a:t>
            </a:r>
            <a:endParaRPr lang="en-US" altLang="zh-CN"/>
          </a:p>
          <a:p>
            <a:pPr lvl="4" algn="just" eaLnBrk="1" hangingPunct="1">
              <a:spcBef>
                <a:spcPct val="50000"/>
              </a:spcBef>
            </a:pPr>
            <a:r>
              <a:rPr lang="en-US" altLang="zh-CN"/>
              <a:t>(3)  V</a:t>
            </a:r>
            <a:r>
              <a:rPr lang="en-US" altLang="zh-CN" baseline="30000"/>
              <a:t>(4)L</a:t>
            </a:r>
            <a:r>
              <a:rPr lang="en-US" altLang="zh-CN"/>
              <a:t>=T</a:t>
            </a:r>
            <a:r>
              <a:rPr lang="en-US" altLang="zh-CN" baseline="30000"/>
              <a:t>FF</a:t>
            </a:r>
            <a:r>
              <a:rPr lang="en-US" altLang="zh-CN"/>
              <a:t>+U</a:t>
            </a:r>
            <a:r>
              <a:rPr lang="en-US" altLang="zh-CN" baseline="30000"/>
              <a:t>(4)L</a:t>
            </a:r>
            <a:endParaRPr lang="en-US" altLang="zh-CN"/>
          </a:p>
          <a:p>
            <a:pPr lvl="4" algn="just" eaLnBrk="1" hangingPunct="1">
              <a:spcBef>
                <a:spcPct val="50000"/>
              </a:spcBef>
            </a:pPr>
            <a:r>
              <a:rPr lang="en-US" altLang="zh-CN"/>
              <a:t>(4)  D</a:t>
            </a:r>
            <a:r>
              <a:rPr lang="en-US" altLang="zh-CN" baseline="30000"/>
              <a:t>FL</a:t>
            </a:r>
            <a:r>
              <a:rPr lang="en-US" altLang="zh-CN"/>
              <a:t>=V</a:t>
            </a:r>
            <a:r>
              <a:rPr lang="en-US" altLang="zh-CN" baseline="30000"/>
              <a:t>FF</a:t>
            </a:r>
            <a:r>
              <a:rPr lang="en-US" altLang="zh-CN"/>
              <a:t>+U</a:t>
            </a:r>
            <a:r>
              <a:rPr lang="en-US" altLang="zh-CN" baseline="30000"/>
              <a:t>FF</a:t>
            </a:r>
            <a:endParaRPr lang="en-US" altLang="zh-CN"/>
          </a:p>
          <a:p>
            <a:pPr lvl="4" eaLnBrk="1" hangingPunct="1">
              <a:spcBef>
                <a:spcPct val="50000"/>
              </a:spcBef>
            </a:pPr>
            <a:endParaRPr lang="en-US" altLang="zh-CN"/>
          </a:p>
        </p:txBody>
      </p:sp>
    </p:spTree>
  </p:cSld>
  <p:clrMapOvr>
    <a:masterClrMapping/>
  </p:clrMapOvr>
  <p:transition>
    <p:random/>
  </p:transition>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028">
            <a:extLst>
              <a:ext uri="{FF2B5EF4-FFF2-40B4-BE49-F238E27FC236}">
                <a16:creationId xmlns:a16="http://schemas.microsoft.com/office/drawing/2014/main" id="{EFFCAEB2-344B-D101-5F40-F64606D452D2}"/>
              </a:ext>
            </a:extLst>
          </p:cNvPr>
          <p:cNvSpPr txBox="1">
            <a:spLocks noChangeArrowheads="1"/>
          </p:cNvSpPr>
          <p:nvPr/>
        </p:nvSpPr>
        <p:spPr bwMode="auto">
          <a:xfrm>
            <a:off x="131763" y="404813"/>
            <a:ext cx="8882062"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en-US" altLang="zh-CN" b="1">
                <a:ea typeface="方正小标宋简体" charset="-122"/>
              </a:rPr>
              <a:t>7.1.2  </a:t>
            </a:r>
            <a:r>
              <a:rPr lang="zh-CN" altLang="en-US" b="1">
                <a:ea typeface="方正小标宋简体" charset="-122"/>
              </a:rPr>
              <a:t>代码生成算法</a:t>
            </a:r>
          </a:p>
          <a:p>
            <a:pPr algn="just" eaLnBrk="1" hangingPunct="1">
              <a:lnSpc>
                <a:spcPct val="125000"/>
              </a:lnSpc>
            </a:pPr>
            <a:r>
              <a:rPr lang="zh-CN" altLang="en-US"/>
              <a:t>　　为了在代码生成中进行寄存器分配，需要随时掌握各寄存器的使用情况，即它是处于空闲状态还是已分配给某个变量或已分配给某几个变量。通常用一个寄存器描述数组</a:t>
            </a:r>
            <a:r>
              <a:rPr lang="en-US" altLang="zh-CN"/>
              <a:t>RVALUE</a:t>
            </a:r>
            <a:r>
              <a:rPr lang="zh-CN" altLang="en-US"/>
              <a:t>动态地记录各寄存器的当前状况，并用寄存器</a:t>
            </a:r>
            <a:r>
              <a:rPr lang="en-US" altLang="zh-CN"/>
              <a:t>R</a:t>
            </a:r>
            <a:r>
              <a:rPr lang="en-US" altLang="zh-CN" baseline="-30000"/>
              <a:t>i</a:t>
            </a:r>
            <a:r>
              <a:rPr lang="zh-CN" altLang="en-US"/>
              <a:t>的编号作为它的下标。此外，还需建立一个变量地址描述数组</a:t>
            </a:r>
            <a:r>
              <a:rPr lang="en-US" altLang="zh-CN"/>
              <a:t>AVALUE</a:t>
            </a:r>
            <a:r>
              <a:rPr lang="zh-CN" altLang="en-US"/>
              <a:t>来记录各变量现行值存放的位置，即其是在某寄存器中还是在某内存单元中，或者同时存在于某寄存器和某内存单元中，可以有如下表示：</a:t>
            </a:r>
          </a:p>
          <a:p>
            <a:pPr lvl="1" algn="just" eaLnBrk="1" hangingPunct="1">
              <a:lnSpc>
                <a:spcPct val="125000"/>
              </a:lnSpc>
            </a:pPr>
            <a:r>
              <a:rPr lang="en-US" altLang="zh-CN"/>
              <a:t>RVALUE[R</a:t>
            </a:r>
            <a:r>
              <a:rPr lang="en-US" altLang="zh-CN" baseline="-30000"/>
              <a:t>i</a:t>
            </a:r>
            <a:r>
              <a:rPr lang="en-US" altLang="zh-CN"/>
              <a:t>]={A}      	</a:t>
            </a:r>
            <a:r>
              <a:rPr lang="en-US" altLang="zh-CN">
                <a:ea typeface="楷体_GB2312" pitchFamily="49" charset="-122"/>
              </a:rPr>
              <a:t>//</a:t>
            </a:r>
            <a:r>
              <a:rPr lang="zh-CN" altLang="en-US">
                <a:ea typeface="楷体_GB2312" pitchFamily="49" charset="-122"/>
              </a:rPr>
              <a:t>寄存器</a:t>
            </a:r>
            <a:r>
              <a:rPr lang="en-US" altLang="zh-CN">
                <a:ea typeface="楷体_GB2312" pitchFamily="49" charset="-122"/>
              </a:rPr>
              <a:t>R</a:t>
            </a:r>
            <a:r>
              <a:rPr lang="en-US" altLang="zh-CN" baseline="-30000">
                <a:ea typeface="楷体_GB2312" pitchFamily="49" charset="-122"/>
              </a:rPr>
              <a:t>i</a:t>
            </a:r>
            <a:r>
              <a:rPr lang="zh-CN" altLang="en-US">
                <a:ea typeface="楷体_GB2312" pitchFamily="49" charset="-122"/>
              </a:rPr>
              <a:t>分配给变量</a:t>
            </a:r>
            <a:r>
              <a:rPr lang="en-US" altLang="zh-CN">
                <a:ea typeface="楷体_GB2312" pitchFamily="49" charset="-122"/>
              </a:rPr>
              <a:t>A </a:t>
            </a:r>
            <a:endParaRPr lang="en-US" altLang="zh-CN"/>
          </a:p>
          <a:p>
            <a:pPr lvl="1" algn="just" eaLnBrk="1" hangingPunct="1">
              <a:lnSpc>
                <a:spcPct val="125000"/>
              </a:lnSpc>
            </a:pPr>
            <a:r>
              <a:rPr lang="en-US" altLang="zh-CN"/>
              <a:t>RVALUE[R</a:t>
            </a:r>
            <a:r>
              <a:rPr lang="en-US" altLang="zh-CN" baseline="-30000"/>
              <a:t>i</a:t>
            </a:r>
            <a:r>
              <a:rPr lang="en-US" altLang="zh-CN"/>
              <a:t>]={A,B}     	</a:t>
            </a:r>
            <a:r>
              <a:rPr lang="en-US" altLang="zh-CN">
                <a:ea typeface="楷体_GB2312" pitchFamily="49" charset="-122"/>
              </a:rPr>
              <a:t>//</a:t>
            </a:r>
            <a:r>
              <a:rPr lang="zh-CN" altLang="en-US">
                <a:ea typeface="楷体_GB2312" pitchFamily="49" charset="-122"/>
              </a:rPr>
              <a:t>寄存器</a:t>
            </a:r>
            <a:r>
              <a:rPr lang="en-US" altLang="zh-CN">
                <a:ea typeface="楷体_GB2312" pitchFamily="49" charset="-122"/>
              </a:rPr>
              <a:t>R</a:t>
            </a:r>
            <a:r>
              <a:rPr lang="en-US" altLang="zh-CN" baseline="-30000">
                <a:ea typeface="楷体_GB2312" pitchFamily="49" charset="-122"/>
              </a:rPr>
              <a:t>i</a:t>
            </a:r>
            <a:r>
              <a:rPr lang="zh-CN" altLang="en-US">
                <a:ea typeface="楷体_GB2312" pitchFamily="49" charset="-122"/>
              </a:rPr>
              <a:t>分配给变量</a:t>
            </a:r>
            <a:r>
              <a:rPr lang="en-US" altLang="zh-CN">
                <a:ea typeface="楷体_GB2312" pitchFamily="49" charset="-122"/>
              </a:rPr>
              <a:t>A</a:t>
            </a:r>
            <a:r>
              <a:rPr lang="zh-CN" altLang="en-US">
                <a:ea typeface="楷体_GB2312" pitchFamily="49" charset="-122"/>
              </a:rPr>
              <a:t>和</a:t>
            </a:r>
            <a:r>
              <a:rPr lang="en-US" altLang="zh-CN">
                <a:ea typeface="楷体_GB2312" pitchFamily="49" charset="-122"/>
              </a:rPr>
              <a:t>B </a:t>
            </a:r>
            <a:endParaRPr lang="en-US" altLang="zh-CN"/>
          </a:p>
          <a:p>
            <a:pPr lvl="1" algn="just" eaLnBrk="1" hangingPunct="1">
              <a:lnSpc>
                <a:spcPct val="125000"/>
              </a:lnSpc>
            </a:pPr>
            <a:r>
              <a:rPr lang="en-US" altLang="zh-CN"/>
              <a:t>RVALUE[R</a:t>
            </a:r>
            <a:r>
              <a:rPr lang="en-US" altLang="zh-CN" baseline="-30000"/>
              <a:t>i</a:t>
            </a:r>
            <a:r>
              <a:rPr lang="en-US" altLang="zh-CN"/>
              <a:t>]={ }        	</a:t>
            </a:r>
            <a:r>
              <a:rPr lang="en-US" altLang="zh-CN">
                <a:ea typeface="楷体_GB2312" pitchFamily="49" charset="-122"/>
              </a:rPr>
              <a:t>//</a:t>
            </a:r>
            <a:r>
              <a:rPr lang="zh-CN" altLang="en-US">
                <a:ea typeface="楷体_GB2312" pitchFamily="49" charset="-122"/>
              </a:rPr>
              <a:t>未分配 </a:t>
            </a:r>
            <a:endParaRPr lang="zh-CN" altLang="en-US"/>
          </a:p>
          <a:p>
            <a:pPr lvl="1" algn="just" eaLnBrk="1" hangingPunct="1">
              <a:lnSpc>
                <a:spcPct val="125000"/>
              </a:lnSpc>
            </a:pPr>
            <a:r>
              <a:rPr lang="en-US" altLang="zh-CN"/>
              <a:t>AVALUE[A]={A}       	</a:t>
            </a:r>
            <a:r>
              <a:rPr lang="en-US" altLang="zh-CN">
                <a:ea typeface="楷体_GB2312" pitchFamily="49" charset="-122"/>
              </a:rPr>
              <a:t>//</a:t>
            </a:r>
            <a:r>
              <a:rPr lang="zh-CN" altLang="en-US">
                <a:ea typeface="楷体_GB2312" pitchFamily="49" charset="-122"/>
              </a:rPr>
              <a:t>表示</a:t>
            </a:r>
            <a:r>
              <a:rPr lang="en-US" altLang="zh-CN">
                <a:ea typeface="楷体_GB2312" pitchFamily="49" charset="-122"/>
              </a:rPr>
              <a:t>A</a:t>
            </a:r>
            <a:r>
              <a:rPr lang="zh-CN" altLang="en-US">
                <a:ea typeface="楷体_GB2312" pitchFamily="49" charset="-122"/>
              </a:rPr>
              <a:t>的值在内存中 </a:t>
            </a:r>
            <a:endParaRPr lang="zh-CN" altLang="en-US"/>
          </a:p>
          <a:p>
            <a:pPr lvl="1" algn="just" eaLnBrk="1" hangingPunct="1">
              <a:lnSpc>
                <a:spcPct val="125000"/>
              </a:lnSpc>
            </a:pPr>
            <a:r>
              <a:rPr lang="en-US" altLang="zh-CN"/>
              <a:t>AVALUE[A]={R</a:t>
            </a:r>
            <a:r>
              <a:rPr lang="en-US" altLang="zh-CN" baseline="-30000"/>
              <a:t>i</a:t>
            </a:r>
            <a:r>
              <a:rPr lang="en-US" altLang="zh-CN"/>
              <a:t>}       	</a:t>
            </a:r>
            <a:r>
              <a:rPr lang="en-US" altLang="zh-CN">
                <a:ea typeface="楷体_GB2312" pitchFamily="49" charset="-122"/>
              </a:rPr>
              <a:t>//</a:t>
            </a:r>
            <a:r>
              <a:rPr lang="zh-CN" altLang="en-US">
                <a:ea typeface="楷体_GB2312" pitchFamily="49" charset="-122"/>
              </a:rPr>
              <a:t>表示</a:t>
            </a:r>
            <a:r>
              <a:rPr lang="en-US" altLang="zh-CN">
                <a:ea typeface="楷体_GB2312" pitchFamily="49" charset="-122"/>
              </a:rPr>
              <a:t>A</a:t>
            </a:r>
            <a:r>
              <a:rPr lang="zh-CN" altLang="en-US">
                <a:ea typeface="楷体_GB2312" pitchFamily="49" charset="-122"/>
              </a:rPr>
              <a:t>的值在寄存器</a:t>
            </a:r>
            <a:r>
              <a:rPr lang="en-US" altLang="zh-CN">
                <a:ea typeface="楷体_GB2312" pitchFamily="49" charset="-122"/>
              </a:rPr>
              <a:t>R</a:t>
            </a:r>
            <a:r>
              <a:rPr lang="en-US" altLang="zh-CN" baseline="-30000">
                <a:ea typeface="楷体_GB2312" pitchFamily="49" charset="-122"/>
              </a:rPr>
              <a:t>i</a:t>
            </a:r>
            <a:r>
              <a:rPr lang="zh-CN" altLang="en-US">
                <a:ea typeface="楷体_GB2312" pitchFamily="49" charset="-122"/>
              </a:rPr>
              <a:t>中  </a:t>
            </a:r>
            <a:endParaRPr lang="zh-CN" altLang="en-US"/>
          </a:p>
          <a:p>
            <a:pPr lvl="1" algn="just" eaLnBrk="1" hangingPunct="1">
              <a:lnSpc>
                <a:spcPct val="125000"/>
              </a:lnSpc>
            </a:pPr>
            <a:r>
              <a:rPr lang="en-US" altLang="zh-CN"/>
              <a:t>AVALUE[A]={R</a:t>
            </a:r>
            <a:r>
              <a:rPr lang="en-US" altLang="zh-CN" baseline="-30000"/>
              <a:t>i</a:t>
            </a:r>
            <a:r>
              <a:rPr lang="en-US" altLang="zh-CN"/>
              <a:t>,A}</a:t>
            </a:r>
            <a:r>
              <a:rPr lang="en-US" altLang="zh-CN">
                <a:ea typeface="楷体_GB2312" pitchFamily="49" charset="-122"/>
              </a:rPr>
              <a:t>//</a:t>
            </a:r>
            <a:r>
              <a:rPr lang="zh-CN" altLang="en-US">
                <a:ea typeface="楷体_GB2312" pitchFamily="49" charset="-122"/>
              </a:rPr>
              <a:t>表示</a:t>
            </a:r>
            <a:r>
              <a:rPr lang="en-US" altLang="zh-CN">
                <a:ea typeface="楷体_GB2312" pitchFamily="49" charset="-122"/>
              </a:rPr>
              <a:t>A</a:t>
            </a:r>
            <a:r>
              <a:rPr lang="zh-CN" altLang="en-US">
                <a:ea typeface="楷体_GB2312" pitchFamily="49" charset="-122"/>
              </a:rPr>
              <a:t>的值既在寄存器</a:t>
            </a:r>
            <a:r>
              <a:rPr lang="en-US" altLang="zh-CN">
                <a:ea typeface="楷体_GB2312" pitchFamily="49" charset="-122"/>
              </a:rPr>
              <a:t>R</a:t>
            </a:r>
            <a:r>
              <a:rPr lang="en-US" altLang="zh-CN" baseline="-30000">
                <a:ea typeface="楷体_GB2312" pitchFamily="49" charset="-122"/>
              </a:rPr>
              <a:t>i</a:t>
            </a:r>
            <a:r>
              <a:rPr lang="zh-CN" altLang="en-US">
                <a:ea typeface="楷体_GB2312" pitchFamily="49" charset="-122"/>
              </a:rPr>
              <a:t>中又在内存中 </a:t>
            </a:r>
            <a:endParaRPr lang="zh-CN" altLang="en-US"/>
          </a:p>
        </p:txBody>
      </p:sp>
    </p:spTree>
  </p:cSld>
  <p:clrMapOvr>
    <a:masterClrMapping/>
  </p:clrMapOvr>
  <p:transition>
    <p:random/>
  </p:transition>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a:extLst>
              <a:ext uri="{FF2B5EF4-FFF2-40B4-BE49-F238E27FC236}">
                <a16:creationId xmlns:a16="http://schemas.microsoft.com/office/drawing/2014/main" id="{9D8F5616-DC82-0C61-2C59-BA84108FE3AF}"/>
              </a:ext>
            </a:extLst>
          </p:cNvPr>
          <p:cNvSpPr txBox="1">
            <a:spLocks noChangeArrowheads="1"/>
          </p:cNvSpPr>
          <p:nvPr/>
        </p:nvSpPr>
        <p:spPr bwMode="auto">
          <a:xfrm>
            <a:off x="188913" y="404813"/>
            <a:ext cx="8824912"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为了简单起见，假设基本块中每个四元式的形式都是</a:t>
            </a:r>
            <a:r>
              <a:rPr lang="en-US" altLang="zh-CN"/>
              <a:t>A=B op C</a:t>
            </a:r>
            <a:r>
              <a:rPr lang="zh-CN" altLang="en-US"/>
              <a:t>，则代码生成算法是对每个四元式</a:t>
            </a:r>
            <a:r>
              <a:rPr lang="en-US" altLang="zh-CN"/>
              <a:t>i</a:t>
            </a:r>
            <a:r>
              <a:rPr lang="zh-CN" altLang="en-US"/>
              <a:t>：</a:t>
            </a:r>
            <a:r>
              <a:rPr lang="en-US" altLang="zh-CN"/>
              <a:t>A=B op C</a:t>
            </a:r>
            <a:r>
              <a:rPr lang="zh-CN" altLang="en-US"/>
              <a:t>执行下述步骤：</a:t>
            </a:r>
          </a:p>
          <a:p>
            <a:pPr algn="just" eaLnBrk="1" hangingPunct="1">
              <a:lnSpc>
                <a:spcPct val="130000"/>
              </a:lnSpc>
            </a:pPr>
            <a:r>
              <a:rPr lang="zh-CN" altLang="en-US"/>
              <a:t>　　</a:t>
            </a:r>
            <a:r>
              <a:rPr lang="en-US" altLang="zh-CN"/>
              <a:t>(1) </a:t>
            </a:r>
            <a:r>
              <a:rPr lang="zh-CN" altLang="en-US"/>
              <a:t>调用函数</a:t>
            </a:r>
            <a:r>
              <a:rPr lang="en-US" altLang="zh-CN"/>
              <a:t>GETREG (i</a:t>
            </a:r>
            <a:r>
              <a:rPr lang="zh-CN" altLang="en-US"/>
              <a:t>：</a:t>
            </a:r>
            <a:r>
              <a:rPr lang="en-US" altLang="zh-CN"/>
              <a:t>A=B op C)</a:t>
            </a:r>
            <a:r>
              <a:rPr lang="zh-CN" altLang="en-US"/>
              <a:t>返回存放</a:t>
            </a:r>
            <a:r>
              <a:rPr lang="en-US" altLang="zh-CN"/>
              <a:t>A</a:t>
            </a:r>
            <a:r>
              <a:rPr lang="zh-CN" altLang="en-US"/>
              <a:t>值结果的寄存器</a:t>
            </a:r>
            <a:r>
              <a:rPr lang="en-US" altLang="zh-CN"/>
              <a:t>R</a:t>
            </a:r>
            <a:r>
              <a:rPr lang="zh-CN" altLang="en-US"/>
              <a:t>。</a:t>
            </a:r>
          </a:p>
          <a:p>
            <a:pPr algn="just" eaLnBrk="1" hangingPunct="1">
              <a:lnSpc>
                <a:spcPct val="130000"/>
              </a:lnSpc>
            </a:pPr>
            <a:r>
              <a:rPr lang="zh-CN" altLang="en-US"/>
              <a:t>　　</a:t>
            </a:r>
            <a:r>
              <a:rPr lang="en-US" altLang="zh-CN"/>
              <a:t>(2) </a:t>
            </a:r>
            <a:r>
              <a:rPr lang="zh-CN" altLang="en-US"/>
              <a:t>通过地址描述数组</a:t>
            </a:r>
            <a:r>
              <a:rPr lang="en-US" altLang="zh-CN"/>
              <a:t>AVALUE [B]</a:t>
            </a:r>
            <a:r>
              <a:rPr lang="zh-CN" altLang="en-US"/>
              <a:t>和</a:t>
            </a:r>
            <a:r>
              <a:rPr lang="en-US" altLang="zh-CN"/>
              <a:t>AVALUE [C]</a:t>
            </a:r>
            <a:r>
              <a:rPr lang="zh-CN" altLang="en-US"/>
              <a:t>确定出变量</a:t>
            </a:r>
            <a:r>
              <a:rPr lang="en-US" altLang="zh-CN"/>
              <a:t>B</a:t>
            </a:r>
            <a:r>
              <a:rPr lang="zh-CN" altLang="en-US"/>
              <a:t>和变量</a:t>
            </a:r>
            <a:r>
              <a:rPr lang="en-US" altLang="zh-CN"/>
              <a:t>C</a:t>
            </a:r>
            <a:r>
              <a:rPr lang="zh-CN" altLang="en-US"/>
              <a:t>的现行值存放位置</a:t>
            </a:r>
            <a:r>
              <a:rPr lang="en-US" altLang="zh-CN"/>
              <a:t>B'</a:t>
            </a:r>
            <a:r>
              <a:rPr lang="zh-CN" altLang="en-US"/>
              <a:t>和</a:t>
            </a:r>
            <a:r>
              <a:rPr lang="en-US" altLang="zh-CN"/>
              <a:t>C'</a:t>
            </a:r>
            <a:r>
              <a:rPr lang="zh-CN" altLang="en-US"/>
              <a:t>；如果是存放在寄存器中，则把寄存器取作</a:t>
            </a:r>
            <a:r>
              <a:rPr lang="en-US" altLang="zh-CN"/>
              <a:t>B'</a:t>
            </a:r>
            <a:r>
              <a:rPr lang="zh-CN" altLang="en-US"/>
              <a:t>和</a:t>
            </a:r>
            <a:r>
              <a:rPr lang="en-US" altLang="zh-CN"/>
              <a:t>C'</a:t>
            </a:r>
            <a:r>
              <a:rPr lang="zh-CN" altLang="en-US"/>
              <a:t>。</a:t>
            </a:r>
          </a:p>
          <a:p>
            <a:pPr algn="just" eaLnBrk="1" hangingPunct="1">
              <a:lnSpc>
                <a:spcPct val="130000"/>
              </a:lnSpc>
            </a:pPr>
            <a:r>
              <a:rPr lang="zh-CN" altLang="en-US"/>
              <a:t>　　</a:t>
            </a:r>
            <a:r>
              <a:rPr lang="en-US" altLang="zh-CN"/>
              <a:t>(3) </a:t>
            </a:r>
            <a:r>
              <a:rPr lang="zh-CN" altLang="en-US"/>
              <a:t>如果</a:t>
            </a:r>
            <a:r>
              <a:rPr lang="en-US" altLang="zh-CN"/>
              <a:t>B'≠R</a:t>
            </a:r>
            <a:r>
              <a:rPr lang="zh-CN" altLang="en-US"/>
              <a:t>，则生成目标代码：</a:t>
            </a:r>
          </a:p>
          <a:p>
            <a:pPr algn="just" eaLnBrk="1" hangingPunct="1">
              <a:lnSpc>
                <a:spcPct val="130000"/>
              </a:lnSpc>
            </a:pPr>
            <a:r>
              <a:rPr lang="zh-CN" altLang="en-US"/>
              <a:t>			</a:t>
            </a:r>
            <a:r>
              <a:rPr lang="en-US" altLang="zh-CN"/>
              <a:t>MOV R, B'</a:t>
            </a:r>
          </a:p>
          <a:p>
            <a:pPr algn="just" eaLnBrk="1" hangingPunct="1">
              <a:lnSpc>
                <a:spcPct val="130000"/>
              </a:lnSpc>
            </a:pPr>
            <a:r>
              <a:rPr lang="en-US" altLang="zh-CN"/>
              <a:t>			op R, C'</a:t>
            </a:r>
          </a:p>
          <a:p>
            <a:pPr algn="just" eaLnBrk="1" hangingPunct="1">
              <a:lnSpc>
                <a:spcPct val="130000"/>
              </a:lnSpc>
            </a:pPr>
            <a:r>
              <a:rPr lang="zh-CN" altLang="en-US"/>
              <a:t>否则生成目标代码：</a:t>
            </a:r>
          </a:p>
          <a:p>
            <a:pPr algn="just" eaLnBrk="1" hangingPunct="1">
              <a:lnSpc>
                <a:spcPct val="130000"/>
              </a:lnSpc>
            </a:pPr>
            <a:r>
              <a:rPr lang="zh-CN" altLang="en-US"/>
              <a:t>			</a:t>
            </a:r>
            <a:r>
              <a:rPr lang="en-US" altLang="zh-CN"/>
              <a:t>op R, C'</a:t>
            </a:r>
          </a:p>
          <a:p>
            <a:pPr algn="just" eaLnBrk="1" hangingPunct="1">
              <a:lnSpc>
                <a:spcPct val="130000"/>
              </a:lnSpc>
            </a:pPr>
            <a:r>
              <a:rPr lang="zh-CN" altLang="en-US"/>
              <a:t>如果</a:t>
            </a:r>
            <a:r>
              <a:rPr lang="en-US" altLang="zh-CN"/>
              <a:t>B'</a:t>
            </a:r>
            <a:r>
              <a:rPr lang="zh-CN" altLang="en-US"/>
              <a:t>或</a:t>
            </a:r>
            <a:r>
              <a:rPr lang="en-US" altLang="zh-CN"/>
              <a:t>C'</a:t>
            </a:r>
            <a:r>
              <a:rPr lang="zh-CN" altLang="en-US"/>
              <a:t>为</a:t>
            </a:r>
            <a:r>
              <a:rPr lang="en-US" altLang="zh-CN"/>
              <a:t>R</a:t>
            </a:r>
            <a:r>
              <a:rPr lang="zh-CN" altLang="en-US"/>
              <a:t>，则删除</a:t>
            </a:r>
            <a:r>
              <a:rPr lang="en-US" altLang="zh-CN"/>
              <a:t>AVALUE [B]</a:t>
            </a:r>
            <a:r>
              <a:rPr lang="zh-CN" altLang="en-US"/>
              <a:t>或</a:t>
            </a:r>
            <a:r>
              <a:rPr lang="en-US" altLang="zh-CN"/>
              <a:t>AVALUE [C]</a:t>
            </a:r>
            <a:r>
              <a:rPr lang="zh-CN" altLang="en-US"/>
              <a:t>中的</a:t>
            </a:r>
            <a:r>
              <a:rPr lang="en-US" altLang="zh-CN"/>
              <a:t>R</a:t>
            </a:r>
            <a:r>
              <a:rPr lang="zh-CN" altLang="en-US"/>
              <a:t>。</a:t>
            </a:r>
          </a:p>
        </p:txBody>
      </p:sp>
    </p:spTree>
  </p:cSld>
  <p:clrMapOvr>
    <a:masterClrMapping/>
  </p:clrMapOvr>
  <p:transition>
    <p:random/>
  </p:transition>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028">
            <a:extLst>
              <a:ext uri="{FF2B5EF4-FFF2-40B4-BE49-F238E27FC236}">
                <a16:creationId xmlns:a16="http://schemas.microsoft.com/office/drawing/2014/main" id="{A3C64E48-6C89-D485-037F-862AEB74C235}"/>
              </a:ext>
            </a:extLst>
          </p:cNvPr>
          <p:cNvSpPr txBox="1">
            <a:spLocks noChangeArrowheads="1"/>
          </p:cNvSpPr>
          <p:nvPr/>
        </p:nvSpPr>
        <p:spPr bwMode="auto">
          <a:xfrm>
            <a:off x="188913" y="566738"/>
            <a:ext cx="8766175" cy="312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(4) </a:t>
            </a:r>
            <a:r>
              <a:rPr lang="zh-CN" altLang="en-US"/>
              <a:t>令</a:t>
            </a:r>
            <a:r>
              <a:rPr lang="en-US" altLang="zh-CN"/>
              <a:t>AVALUE[A]={R}</a:t>
            </a:r>
            <a:r>
              <a:rPr lang="zh-CN" altLang="en-US"/>
              <a:t>并令</a:t>
            </a:r>
            <a:r>
              <a:rPr lang="en-US" altLang="zh-CN"/>
              <a:t>RVALUE[R]={A}</a:t>
            </a:r>
            <a:r>
              <a:rPr lang="zh-CN" altLang="en-US"/>
              <a:t>，表示变量</a:t>
            </a:r>
            <a:r>
              <a:rPr lang="en-US" altLang="zh-CN"/>
              <a:t>A</a:t>
            </a:r>
            <a:r>
              <a:rPr lang="zh-CN" altLang="en-US"/>
              <a:t>的现行值只在</a:t>
            </a:r>
            <a:r>
              <a:rPr lang="en-US" altLang="zh-CN"/>
              <a:t>R</a:t>
            </a:r>
            <a:r>
              <a:rPr lang="zh-CN" altLang="en-US"/>
              <a:t>中且</a:t>
            </a:r>
            <a:r>
              <a:rPr lang="en-US" altLang="zh-CN"/>
              <a:t>R</a:t>
            </a:r>
            <a:r>
              <a:rPr lang="zh-CN" altLang="en-US"/>
              <a:t>中的值只代表</a:t>
            </a:r>
            <a:r>
              <a:rPr lang="en-US" altLang="zh-CN"/>
              <a:t>A</a:t>
            </a:r>
            <a:r>
              <a:rPr lang="zh-CN" altLang="en-US"/>
              <a:t>的现行值。</a:t>
            </a:r>
          </a:p>
          <a:p>
            <a:pPr algn="just" eaLnBrk="1" hangingPunct="1">
              <a:lnSpc>
                <a:spcPct val="130000"/>
              </a:lnSpc>
              <a:spcBef>
                <a:spcPct val="50000"/>
              </a:spcBef>
            </a:pPr>
            <a:r>
              <a:rPr lang="zh-CN" altLang="en-US"/>
              <a:t>　　</a:t>
            </a:r>
            <a:r>
              <a:rPr lang="en-US" altLang="zh-CN"/>
              <a:t>(5) </a:t>
            </a:r>
            <a:r>
              <a:rPr lang="zh-CN" altLang="en-US"/>
              <a:t>如果</a:t>
            </a:r>
            <a:r>
              <a:rPr lang="en-US" altLang="zh-CN"/>
              <a:t>B</a:t>
            </a:r>
            <a:r>
              <a:rPr lang="zh-CN" altLang="en-US"/>
              <a:t>和</a:t>
            </a:r>
            <a:r>
              <a:rPr lang="en-US" altLang="zh-CN"/>
              <a:t>C</a:t>
            </a:r>
            <a:r>
              <a:rPr lang="zh-CN" altLang="en-US"/>
              <a:t>的现行值在基本块中不再被引用，它们也不是基本块出口之后的活跃变量且它们的现行值存放在寄存器</a:t>
            </a:r>
            <a:r>
              <a:rPr lang="en-US" altLang="zh-CN"/>
              <a:t>R</a:t>
            </a:r>
            <a:r>
              <a:rPr lang="en-US" altLang="zh-CN" baseline="-30000"/>
              <a:t>k</a:t>
            </a:r>
            <a:r>
              <a:rPr lang="zh-CN" altLang="en-US"/>
              <a:t>中，则删除</a:t>
            </a:r>
            <a:r>
              <a:rPr lang="en-US" altLang="zh-CN"/>
              <a:t>RVALUE [R</a:t>
            </a:r>
            <a:r>
              <a:rPr lang="en-US" altLang="zh-CN" baseline="-30000"/>
              <a:t>k</a:t>
            </a:r>
            <a:r>
              <a:rPr lang="en-US" altLang="zh-CN"/>
              <a:t>]</a:t>
            </a:r>
            <a:r>
              <a:rPr lang="zh-CN" altLang="en-US"/>
              <a:t>中的</a:t>
            </a:r>
            <a:r>
              <a:rPr lang="en-US" altLang="zh-CN"/>
              <a:t>B</a:t>
            </a:r>
            <a:r>
              <a:rPr lang="zh-CN" altLang="en-US"/>
              <a:t>和</a:t>
            </a:r>
            <a:r>
              <a:rPr lang="en-US" altLang="zh-CN"/>
              <a:t>C</a:t>
            </a:r>
            <a:r>
              <a:rPr lang="zh-CN" altLang="en-US"/>
              <a:t>以及</a:t>
            </a:r>
            <a:r>
              <a:rPr lang="en-US" altLang="zh-CN"/>
              <a:t>AVALUE [B]</a:t>
            </a:r>
            <a:r>
              <a:rPr lang="zh-CN" altLang="en-US"/>
              <a:t>中的</a:t>
            </a:r>
            <a:r>
              <a:rPr lang="en-US" altLang="zh-CN"/>
              <a:t>R</a:t>
            </a:r>
            <a:r>
              <a:rPr lang="en-US" altLang="zh-CN" baseline="-30000"/>
              <a:t>k</a:t>
            </a:r>
            <a:r>
              <a:rPr lang="zh-CN" altLang="en-US"/>
              <a:t>，使寄存器</a:t>
            </a:r>
            <a:r>
              <a:rPr lang="en-US" altLang="zh-CN"/>
              <a:t>R</a:t>
            </a:r>
            <a:r>
              <a:rPr lang="en-US" altLang="zh-CN" baseline="-30000"/>
              <a:t>k</a:t>
            </a:r>
            <a:r>
              <a:rPr lang="zh-CN" altLang="en-US"/>
              <a:t>不再为</a:t>
            </a:r>
            <a:r>
              <a:rPr lang="en-US" altLang="zh-CN"/>
              <a:t>B</a:t>
            </a:r>
            <a:r>
              <a:rPr lang="zh-CN" altLang="en-US"/>
              <a:t>和</a:t>
            </a:r>
            <a:r>
              <a:rPr lang="en-US" altLang="zh-CN"/>
              <a:t>C</a:t>
            </a:r>
            <a:r>
              <a:rPr lang="zh-CN" altLang="en-US"/>
              <a:t>所占用。</a:t>
            </a:r>
          </a:p>
        </p:txBody>
      </p:sp>
    </p:spTree>
  </p:cSld>
  <p:clrMapOvr>
    <a:masterClrMapping/>
  </p:clrMapOvr>
  <p:transition>
    <p:random/>
  </p:transition>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4">
            <a:extLst>
              <a:ext uri="{FF2B5EF4-FFF2-40B4-BE49-F238E27FC236}">
                <a16:creationId xmlns:a16="http://schemas.microsoft.com/office/drawing/2014/main" id="{DFD11A54-3DC3-18C8-B930-5647CE962D97}"/>
              </a:ext>
            </a:extLst>
          </p:cNvPr>
          <p:cNvSpPr txBox="1">
            <a:spLocks noChangeArrowheads="1"/>
          </p:cNvSpPr>
          <p:nvPr/>
        </p:nvSpPr>
        <p:spPr bwMode="auto">
          <a:xfrm>
            <a:off x="174625" y="550863"/>
            <a:ext cx="8723313"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函数</a:t>
            </a:r>
            <a:r>
              <a:rPr lang="en-US" altLang="zh-CN"/>
              <a:t>GETREG(i</a:t>
            </a:r>
            <a:r>
              <a:rPr lang="zh-CN" altLang="en-US"/>
              <a:t>：</a:t>
            </a:r>
            <a:r>
              <a:rPr lang="en-US" altLang="zh-CN"/>
              <a:t>A=B op C)</a:t>
            </a:r>
            <a:r>
              <a:rPr lang="zh-CN" altLang="en-US"/>
              <a:t>用来得到存放</a:t>
            </a:r>
            <a:r>
              <a:rPr lang="en-US" altLang="zh-CN"/>
              <a:t>A</a:t>
            </a:r>
            <a:r>
              <a:rPr lang="zh-CN" altLang="en-US"/>
              <a:t>的当前值的寄存器</a:t>
            </a:r>
            <a:r>
              <a:rPr lang="en-US" altLang="zh-CN"/>
              <a:t>R</a:t>
            </a:r>
            <a:r>
              <a:rPr lang="zh-CN" altLang="en-US"/>
              <a:t>；其算法如下：</a:t>
            </a:r>
          </a:p>
          <a:p>
            <a:pPr algn="just" eaLnBrk="1" hangingPunct="1">
              <a:lnSpc>
                <a:spcPct val="130000"/>
              </a:lnSpc>
              <a:spcBef>
                <a:spcPct val="50000"/>
              </a:spcBef>
            </a:pPr>
            <a:r>
              <a:rPr lang="zh-CN" altLang="en-US"/>
              <a:t>　　</a:t>
            </a:r>
            <a:r>
              <a:rPr lang="en-US" altLang="zh-CN"/>
              <a:t>(1) </a:t>
            </a:r>
            <a:r>
              <a:rPr lang="zh-CN" altLang="en-US"/>
              <a:t>如果</a:t>
            </a:r>
            <a:r>
              <a:rPr lang="en-US" altLang="zh-CN"/>
              <a:t>B</a:t>
            </a:r>
            <a:r>
              <a:rPr lang="zh-CN" altLang="en-US"/>
              <a:t>的现行值在某寄存器</a:t>
            </a:r>
            <a:r>
              <a:rPr lang="en-US" altLang="zh-CN"/>
              <a:t>R</a:t>
            </a:r>
            <a:r>
              <a:rPr lang="en-US" altLang="zh-CN" baseline="-30000"/>
              <a:t>i</a:t>
            </a:r>
            <a:r>
              <a:rPr lang="zh-CN" altLang="en-US"/>
              <a:t>中，且该寄存器只包含</a:t>
            </a:r>
            <a:r>
              <a:rPr lang="en-US" altLang="zh-CN"/>
              <a:t>B</a:t>
            </a:r>
            <a:r>
              <a:rPr lang="zh-CN" altLang="en-US"/>
              <a:t>的值，或者</a:t>
            </a:r>
            <a:r>
              <a:rPr lang="en-US" altLang="zh-CN"/>
              <a:t>B</a:t>
            </a:r>
            <a:r>
              <a:rPr lang="zh-CN" altLang="en-US"/>
              <a:t>和</a:t>
            </a:r>
            <a:r>
              <a:rPr lang="en-US" altLang="zh-CN"/>
              <a:t>A</a:t>
            </a:r>
            <a:r>
              <a:rPr lang="zh-CN" altLang="en-US"/>
              <a:t>是同一标识符，或者</a:t>
            </a:r>
            <a:r>
              <a:rPr lang="en-US" altLang="zh-CN"/>
              <a:t>B</a:t>
            </a:r>
            <a:r>
              <a:rPr lang="zh-CN" altLang="en-US"/>
              <a:t>在该四元式之后不再被引用，则选取</a:t>
            </a:r>
            <a:r>
              <a:rPr lang="en-US" altLang="zh-CN"/>
              <a:t>R</a:t>
            </a:r>
            <a:r>
              <a:rPr lang="en-US" altLang="zh-CN" baseline="-30000"/>
              <a:t>i</a:t>
            </a:r>
            <a:r>
              <a:rPr lang="zh-CN" altLang="en-US"/>
              <a:t>为所需寄存器并转</a:t>
            </a:r>
            <a:r>
              <a:rPr lang="en-US" altLang="zh-CN"/>
              <a:t>(4)</a:t>
            </a:r>
            <a:r>
              <a:rPr lang="zh-CN" altLang="en-US"/>
              <a:t>。</a:t>
            </a:r>
          </a:p>
          <a:p>
            <a:pPr algn="just" eaLnBrk="1" hangingPunct="1">
              <a:lnSpc>
                <a:spcPct val="130000"/>
              </a:lnSpc>
              <a:spcBef>
                <a:spcPct val="50000"/>
              </a:spcBef>
            </a:pPr>
            <a:r>
              <a:rPr lang="zh-CN" altLang="en-US"/>
              <a:t>　　</a:t>
            </a:r>
            <a:r>
              <a:rPr lang="en-US" altLang="zh-CN"/>
              <a:t>(2) </a:t>
            </a:r>
            <a:r>
              <a:rPr lang="zh-CN" altLang="en-US"/>
              <a:t>如有尚未分配的寄存器，则从中选取一个</a:t>
            </a:r>
            <a:r>
              <a:rPr lang="en-US" altLang="zh-CN"/>
              <a:t>R</a:t>
            </a:r>
            <a:r>
              <a:rPr lang="en-US" altLang="zh-CN" baseline="-30000"/>
              <a:t>i</a:t>
            </a:r>
            <a:r>
              <a:rPr lang="zh-CN" altLang="en-US"/>
              <a:t>为所需寄存器并转</a:t>
            </a:r>
            <a:r>
              <a:rPr lang="en-US" altLang="zh-CN"/>
              <a:t>(4)</a:t>
            </a:r>
            <a:r>
              <a:rPr lang="zh-CN" altLang="en-US"/>
              <a:t>。</a:t>
            </a:r>
          </a:p>
          <a:p>
            <a:pPr algn="just" eaLnBrk="1" hangingPunct="1">
              <a:lnSpc>
                <a:spcPct val="130000"/>
              </a:lnSpc>
              <a:spcBef>
                <a:spcPct val="50000"/>
              </a:spcBef>
            </a:pPr>
            <a:r>
              <a:rPr lang="zh-CN" altLang="en-US"/>
              <a:t>　　</a:t>
            </a:r>
            <a:r>
              <a:rPr lang="en-US" altLang="zh-CN"/>
              <a:t>(3) </a:t>
            </a:r>
            <a:r>
              <a:rPr lang="zh-CN" altLang="en-US"/>
              <a:t>从已分配的寄存器中选取一个</a:t>
            </a:r>
            <a:r>
              <a:rPr lang="en-US" altLang="zh-CN"/>
              <a:t>R</a:t>
            </a:r>
            <a:r>
              <a:rPr lang="en-US" altLang="zh-CN" baseline="-30000"/>
              <a:t>i</a:t>
            </a:r>
            <a:r>
              <a:rPr lang="zh-CN" altLang="en-US"/>
              <a:t>为所需寄存器</a:t>
            </a:r>
            <a:r>
              <a:rPr lang="en-US" altLang="zh-CN"/>
              <a:t>R</a:t>
            </a:r>
            <a:r>
              <a:rPr lang="zh-CN" altLang="en-US"/>
              <a:t>。选取原则为：占用</a:t>
            </a:r>
            <a:r>
              <a:rPr lang="en-US" altLang="zh-CN"/>
              <a:t>R</a:t>
            </a:r>
            <a:r>
              <a:rPr lang="en-US" altLang="zh-CN" baseline="-30000"/>
              <a:t>i</a:t>
            </a:r>
            <a:r>
              <a:rPr lang="zh-CN" altLang="en-US"/>
              <a:t>的变量的值也同时放在内存中，或者该值在基本块中要在最远的位置才会引用到。这样，对寄存器</a:t>
            </a:r>
            <a:r>
              <a:rPr lang="en-US" altLang="zh-CN"/>
              <a:t>R</a:t>
            </a:r>
            <a:r>
              <a:rPr lang="en-US" altLang="zh-CN" baseline="-30000"/>
              <a:t>i</a:t>
            </a:r>
            <a:r>
              <a:rPr lang="zh-CN" altLang="en-US"/>
              <a:t>所含的变量和变量在内存中的情况必须先做如下调整：</a:t>
            </a:r>
          </a:p>
        </p:txBody>
      </p:sp>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a:extLst>
              <a:ext uri="{FF2B5EF4-FFF2-40B4-BE49-F238E27FC236}">
                <a16:creationId xmlns:a16="http://schemas.microsoft.com/office/drawing/2014/main" id="{A9A17172-B9FC-684E-A622-6D1FAFB27E3F}"/>
              </a:ext>
            </a:extLst>
          </p:cNvPr>
          <p:cNvSpPr txBox="1">
            <a:spLocks noChangeArrowheads="1"/>
          </p:cNvSpPr>
          <p:nvPr/>
        </p:nvSpPr>
        <p:spPr bwMode="auto">
          <a:xfrm>
            <a:off x="160338" y="533400"/>
            <a:ext cx="87376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2.2  </a:t>
            </a:r>
            <a:r>
              <a:rPr kumimoji="1" lang="zh-CN" altLang="en-US" sz="2400" u="none">
                <a:latin typeface="Times New Roman" panose="02020603050405020304" pitchFamily="18" charset="0"/>
              </a:rPr>
              <a:t>什么是扫描器？扫描器的功能是什么？</a:t>
            </a:r>
          </a:p>
          <a:p>
            <a:pPr algn="just" eaLnBrk="1" hangingPunct="1">
              <a:lnSpc>
                <a:spcPct val="13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2.3  </a:t>
            </a:r>
            <a:r>
              <a:rPr kumimoji="1" lang="zh-CN" altLang="en-US" sz="2400" u="none">
                <a:latin typeface="Times New Roman" panose="02020603050405020304" pitchFamily="18" charset="0"/>
              </a:rPr>
              <a:t>设</a:t>
            </a:r>
            <a:r>
              <a:rPr kumimoji="1" lang="en-US" altLang="zh-CN" sz="2400" u="none">
                <a:latin typeface="Times New Roman" panose="02020603050405020304" pitchFamily="18" charset="0"/>
              </a:rPr>
              <a:t>M=({x,y},{a,b},f,x,{y})</a:t>
            </a:r>
            <a:r>
              <a:rPr kumimoji="1" lang="zh-CN" altLang="en-US" sz="2400" u="none">
                <a:latin typeface="Times New Roman" panose="02020603050405020304" pitchFamily="18" charset="0"/>
              </a:rPr>
              <a:t>为一非确定的有限自动机，其中</a:t>
            </a:r>
            <a:r>
              <a:rPr kumimoji="1" lang="en-US" altLang="zh-CN" sz="2400" u="none">
                <a:latin typeface="Times New Roman" panose="02020603050405020304" pitchFamily="18" charset="0"/>
              </a:rPr>
              <a:t>f</a:t>
            </a:r>
            <a:r>
              <a:rPr kumimoji="1" lang="zh-CN" altLang="en-US" sz="2400" u="none">
                <a:latin typeface="Times New Roman" panose="02020603050405020304" pitchFamily="18" charset="0"/>
              </a:rPr>
              <a:t>定义如下：</a:t>
            </a:r>
          </a:p>
          <a:p>
            <a:pPr algn="just" eaLnBrk="1" hangingPunct="1">
              <a:lnSpc>
                <a:spcPct val="13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f(x,a)={x,y}      	f{x,b}={y}</a:t>
            </a:r>
          </a:p>
          <a:p>
            <a:pPr algn="just" eaLnBrk="1" hangingPunct="1">
              <a:lnSpc>
                <a:spcPct val="130000"/>
              </a:lnSpc>
              <a:spcBef>
                <a:spcPct val="50000"/>
              </a:spcBef>
            </a:pPr>
            <a:r>
              <a:rPr kumimoji="1" lang="en-US" altLang="zh-CN" sz="2400" u="none">
                <a:latin typeface="Times New Roman" panose="02020603050405020304" pitchFamily="18" charset="0"/>
              </a:rPr>
              <a:t>                    f(y,a)=Φ            	f{y,b}={x,y}</a:t>
            </a:r>
          </a:p>
          <a:p>
            <a:pPr algn="just" eaLnBrk="1" hangingPunct="1">
              <a:lnSpc>
                <a:spcPct val="130000"/>
              </a:lnSpc>
              <a:spcBef>
                <a:spcPct val="50000"/>
              </a:spcBef>
            </a:pPr>
            <a:r>
              <a:rPr kumimoji="1" lang="zh-CN" altLang="en-US" sz="2400" u="none">
                <a:latin typeface="Times New Roman" panose="02020603050405020304" pitchFamily="18" charset="0"/>
              </a:rPr>
              <a:t>试构造相应的确定有限自动机</a:t>
            </a:r>
            <a:r>
              <a:rPr kumimoji="1" lang="en-US" altLang="zh-CN" sz="2400" u="none">
                <a:latin typeface="Times New Roman" panose="02020603050405020304" pitchFamily="18" charset="0"/>
              </a:rPr>
              <a:t>M'</a:t>
            </a:r>
            <a:r>
              <a:rPr kumimoji="1" lang="zh-CN" altLang="en-US" sz="2400" u="none">
                <a:latin typeface="Times New Roman" panose="02020603050405020304" pitchFamily="18" charset="0"/>
              </a:rPr>
              <a:t>。</a:t>
            </a:r>
          </a:p>
          <a:p>
            <a:pPr algn="just" eaLnBrk="1" hangingPunct="1">
              <a:lnSpc>
                <a:spcPct val="13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2.4  </a:t>
            </a:r>
            <a:r>
              <a:rPr kumimoji="1" lang="zh-CN" altLang="en-US" sz="2400" u="none">
                <a:latin typeface="Times New Roman" panose="02020603050405020304" pitchFamily="18" charset="0"/>
              </a:rPr>
              <a:t>正规式</a:t>
            </a:r>
            <a:r>
              <a:rPr kumimoji="1" lang="en-US" altLang="zh-CN" sz="2400" u="none">
                <a:latin typeface="Times New Roman" panose="02020603050405020304" pitchFamily="18" charset="0"/>
              </a:rPr>
              <a:t>(ab)</a:t>
            </a:r>
            <a:r>
              <a:rPr kumimoji="1" lang="en-US" altLang="zh-CN" sz="2400" u="none" baseline="30000">
                <a:latin typeface="Times New Roman" panose="02020603050405020304" pitchFamily="18" charset="0"/>
              </a:rPr>
              <a:t>*</a:t>
            </a:r>
            <a:r>
              <a:rPr kumimoji="1" lang="en-US" altLang="zh-CN" sz="2400" u="none">
                <a:latin typeface="Times New Roman" panose="02020603050405020304" pitchFamily="18" charset="0"/>
              </a:rPr>
              <a:t>a</a:t>
            </a:r>
            <a:r>
              <a:rPr kumimoji="1" lang="zh-CN" altLang="en-US" sz="2400" u="none">
                <a:latin typeface="Times New Roman" panose="02020603050405020304" pitchFamily="18" charset="0"/>
              </a:rPr>
              <a:t>与正规式</a:t>
            </a:r>
            <a:r>
              <a:rPr kumimoji="1" lang="en-US" altLang="zh-CN" sz="2400" u="none">
                <a:latin typeface="Times New Roman" panose="02020603050405020304" pitchFamily="18" charset="0"/>
              </a:rPr>
              <a:t>a(ba)</a:t>
            </a:r>
            <a:r>
              <a:rPr kumimoji="1" lang="en-US" altLang="zh-CN" sz="2400" u="none" baseline="30000">
                <a:latin typeface="Times New Roman" panose="02020603050405020304" pitchFamily="18" charset="0"/>
              </a:rPr>
              <a:t>*</a:t>
            </a:r>
            <a:r>
              <a:rPr kumimoji="1" lang="zh-CN" altLang="en-US" sz="2400" u="none">
                <a:latin typeface="Times New Roman" panose="02020603050405020304" pitchFamily="18" charset="0"/>
              </a:rPr>
              <a:t>是否等价？请说明理由。</a:t>
            </a:r>
          </a:p>
        </p:txBody>
      </p:sp>
    </p:spTree>
  </p:cSld>
  <p:clrMapOvr>
    <a:masterClrMapping/>
  </p:clrMapOvr>
  <p:transition>
    <p:random/>
  </p:transition>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1028">
            <a:extLst>
              <a:ext uri="{FF2B5EF4-FFF2-40B4-BE49-F238E27FC236}">
                <a16:creationId xmlns:a16="http://schemas.microsoft.com/office/drawing/2014/main" id="{29E9F642-4DEE-FF75-DEEF-0E0D4EFE8055}"/>
              </a:ext>
            </a:extLst>
          </p:cNvPr>
          <p:cNvSpPr txBox="1">
            <a:spLocks noChangeArrowheads="1"/>
          </p:cNvSpPr>
          <p:nvPr/>
        </p:nvSpPr>
        <p:spPr bwMode="auto">
          <a:xfrm>
            <a:off x="231775" y="581025"/>
            <a:ext cx="8694738"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
              </a:spcBef>
            </a:pPr>
            <a:r>
              <a:rPr lang="zh-CN" altLang="en-US"/>
              <a:t>　　对</a:t>
            </a:r>
            <a:r>
              <a:rPr lang="en-US" altLang="zh-CN"/>
              <a:t>RVALUE [R</a:t>
            </a:r>
            <a:r>
              <a:rPr lang="en-US" altLang="zh-CN" baseline="-30000"/>
              <a:t>i</a:t>
            </a:r>
            <a:r>
              <a:rPr lang="en-US" altLang="zh-CN"/>
              <a:t>]</a:t>
            </a:r>
            <a:r>
              <a:rPr lang="zh-CN" altLang="en-US"/>
              <a:t>中的每一个变量</a:t>
            </a:r>
            <a:r>
              <a:rPr lang="en-US" altLang="zh-CN"/>
              <a:t>M</a:t>
            </a:r>
            <a:r>
              <a:rPr lang="zh-CN" altLang="en-US"/>
              <a:t>，如果</a:t>
            </a:r>
            <a:r>
              <a:rPr lang="en-US" altLang="zh-CN"/>
              <a:t>M</a:t>
            </a:r>
            <a:r>
              <a:rPr lang="zh-CN" altLang="en-US"/>
              <a:t>不是</a:t>
            </a:r>
            <a:r>
              <a:rPr lang="en-US" altLang="zh-CN"/>
              <a:t>A</a:t>
            </a:r>
            <a:r>
              <a:rPr lang="zh-CN" altLang="en-US"/>
              <a:t>或者</a:t>
            </a:r>
            <a:r>
              <a:rPr lang="en-US" altLang="zh-CN"/>
              <a:t>M</a:t>
            </a:r>
            <a:r>
              <a:rPr lang="zh-CN" altLang="en-US"/>
              <a:t>既是</a:t>
            </a:r>
            <a:r>
              <a:rPr lang="en-US" altLang="zh-CN"/>
              <a:t>A</a:t>
            </a:r>
            <a:r>
              <a:rPr lang="zh-CN" altLang="en-US"/>
              <a:t>又是</a:t>
            </a:r>
            <a:r>
              <a:rPr lang="en-US" altLang="zh-CN"/>
              <a:t>C</a:t>
            </a:r>
            <a:r>
              <a:rPr lang="zh-CN" altLang="en-US"/>
              <a:t>却不是</a:t>
            </a:r>
            <a:r>
              <a:rPr lang="en-US" altLang="zh-CN"/>
              <a:t>B</a:t>
            </a:r>
            <a:r>
              <a:rPr lang="zh-CN" altLang="en-US"/>
              <a:t>，而</a:t>
            </a:r>
            <a:r>
              <a:rPr lang="en-US" altLang="zh-CN"/>
              <a:t>B</a:t>
            </a:r>
            <a:r>
              <a:rPr lang="zh-CN" altLang="en-US"/>
              <a:t>又不在</a:t>
            </a:r>
            <a:r>
              <a:rPr lang="en-US" altLang="zh-CN"/>
              <a:t>RVALUE [R</a:t>
            </a:r>
            <a:r>
              <a:rPr lang="en-US" altLang="zh-CN" baseline="-30000"/>
              <a:t>i</a:t>
            </a:r>
            <a:r>
              <a:rPr lang="en-US" altLang="zh-CN"/>
              <a:t>]</a:t>
            </a:r>
            <a:r>
              <a:rPr lang="zh-CN" altLang="en-US"/>
              <a:t>中，则：</a:t>
            </a:r>
          </a:p>
          <a:p>
            <a:pPr algn="just" eaLnBrk="1" hangingPunct="1">
              <a:lnSpc>
                <a:spcPct val="130000"/>
              </a:lnSpc>
              <a:spcBef>
                <a:spcPct val="5000"/>
              </a:spcBef>
            </a:pPr>
            <a:r>
              <a:rPr lang="zh-CN" altLang="en-US"/>
              <a:t>　　① 如果</a:t>
            </a:r>
            <a:r>
              <a:rPr lang="en-US" altLang="zh-CN"/>
              <a:t>AVALUE [R</a:t>
            </a:r>
            <a:r>
              <a:rPr lang="en-US" altLang="zh-CN" baseline="-30000"/>
              <a:t>i</a:t>
            </a:r>
            <a:r>
              <a:rPr lang="en-US" altLang="zh-CN"/>
              <a:t>]</a:t>
            </a:r>
            <a:r>
              <a:rPr lang="zh-CN" altLang="en-US"/>
              <a:t>中不包含</a:t>
            </a:r>
            <a:r>
              <a:rPr lang="en-US" altLang="zh-CN"/>
              <a:t>M</a:t>
            </a:r>
            <a:r>
              <a:rPr lang="zh-CN" altLang="en-US"/>
              <a:t>，则生成目标代码</a:t>
            </a:r>
            <a:r>
              <a:rPr lang="en-US" altLang="zh-CN"/>
              <a:t>MOV M, R</a:t>
            </a:r>
            <a:r>
              <a:rPr lang="en-US" altLang="zh-CN" baseline="-30000"/>
              <a:t>i </a:t>
            </a:r>
            <a:r>
              <a:rPr lang="zh-CN" altLang="en-US"/>
              <a:t>；</a:t>
            </a:r>
          </a:p>
          <a:p>
            <a:pPr algn="just" eaLnBrk="1" hangingPunct="1">
              <a:lnSpc>
                <a:spcPct val="130000"/>
              </a:lnSpc>
              <a:spcBef>
                <a:spcPct val="5000"/>
              </a:spcBef>
            </a:pPr>
            <a:r>
              <a:rPr lang="zh-CN" altLang="en-US"/>
              <a:t>　　② 当</a:t>
            </a:r>
            <a:r>
              <a:rPr lang="en-US" altLang="zh-CN"/>
              <a:t>M</a:t>
            </a:r>
            <a:r>
              <a:rPr lang="zh-CN" altLang="en-US"/>
              <a:t>不是</a:t>
            </a:r>
            <a:r>
              <a:rPr lang="en-US" altLang="zh-CN"/>
              <a:t>A</a:t>
            </a:r>
            <a:r>
              <a:rPr lang="zh-CN" altLang="en-US"/>
              <a:t>时，如果</a:t>
            </a:r>
            <a:r>
              <a:rPr lang="en-US" altLang="zh-CN"/>
              <a:t>M</a:t>
            </a:r>
            <a:r>
              <a:rPr lang="zh-CN" altLang="en-US"/>
              <a:t>是</a:t>
            </a:r>
            <a:r>
              <a:rPr lang="en-US" altLang="zh-CN"/>
              <a:t>B</a:t>
            </a:r>
            <a:r>
              <a:rPr lang="zh-CN" altLang="en-US"/>
              <a:t>或者</a:t>
            </a:r>
            <a:r>
              <a:rPr lang="en-US" altLang="zh-CN"/>
              <a:t>M</a:t>
            </a:r>
            <a:r>
              <a:rPr lang="zh-CN" altLang="en-US"/>
              <a:t>是</a:t>
            </a:r>
            <a:r>
              <a:rPr lang="en-US" altLang="zh-CN"/>
              <a:t>C</a:t>
            </a:r>
            <a:r>
              <a:rPr lang="zh-CN" altLang="en-US"/>
              <a:t>且同时</a:t>
            </a:r>
            <a:r>
              <a:rPr lang="en-US" altLang="zh-CN"/>
              <a:t>B</a:t>
            </a:r>
            <a:r>
              <a:rPr lang="zh-CN" altLang="en-US"/>
              <a:t>也在</a:t>
            </a:r>
            <a:r>
              <a:rPr lang="en-US" altLang="zh-CN"/>
              <a:t>RVALUE [R</a:t>
            </a:r>
            <a:r>
              <a:rPr lang="en-US" altLang="zh-CN" baseline="-30000"/>
              <a:t>i</a:t>
            </a:r>
            <a:r>
              <a:rPr lang="en-US" altLang="zh-CN"/>
              <a:t>]</a:t>
            </a:r>
            <a:r>
              <a:rPr lang="zh-CN" altLang="en-US"/>
              <a:t>中，则令</a:t>
            </a:r>
            <a:r>
              <a:rPr lang="en-US" altLang="zh-CN"/>
              <a:t>AVALUE [M]={M,R}</a:t>
            </a:r>
            <a:r>
              <a:rPr lang="zh-CN" altLang="en-US"/>
              <a:t>，否则令</a:t>
            </a:r>
            <a:r>
              <a:rPr lang="en-US" altLang="zh-CN"/>
              <a:t>AVALUE [M]={M}</a:t>
            </a:r>
            <a:r>
              <a:rPr lang="zh-CN" altLang="en-US"/>
              <a:t>；</a:t>
            </a:r>
          </a:p>
          <a:p>
            <a:pPr algn="just" eaLnBrk="1" hangingPunct="1">
              <a:lnSpc>
                <a:spcPct val="130000"/>
              </a:lnSpc>
              <a:spcBef>
                <a:spcPct val="5000"/>
              </a:spcBef>
            </a:pPr>
            <a:r>
              <a:rPr lang="zh-CN" altLang="en-US"/>
              <a:t>　　③ 删除</a:t>
            </a:r>
            <a:r>
              <a:rPr lang="en-US" altLang="zh-CN"/>
              <a:t>RVALUE [R</a:t>
            </a:r>
            <a:r>
              <a:rPr lang="en-US" altLang="zh-CN" baseline="-30000"/>
              <a:t>i</a:t>
            </a:r>
            <a:r>
              <a:rPr lang="en-US" altLang="zh-CN"/>
              <a:t>]</a:t>
            </a:r>
            <a:r>
              <a:rPr lang="zh-CN" altLang="en-US"/>
              <a:t>中的</a:t>
            </a:r>
            <a:r>
              <a:rPr lang="en-US" altLang="zh-CN"/>
              <a:t>M</a:t>
            </a:r>
            <a:r>
              <a:rPr lang="zh-CN" altLang="en-US"/>
              <a:t>。</a:t>
            </a:r>
          </a:p>
          <a:p>
            <a:pPr algn="just" eaLnBrk="1" hangingPunct="1">
              <a:lnSpc>
                <a:spcPct val="130000"/>
              </a:lnSpc>
              <a:spcBef>
                <a:spcPct val="5000"/>
              </a:spcBef>
            </a:pPr>
            <a:r>
              <a:rPr lang="zh-CN" altLang="en-US"/>
              <a:t>　　</a:t>
            </a:r>
            <a:r>
              <a:rPr lang="en-US" altLang="zh-CN"/>
              <a:t>(4) </a:t>
            </a:r>
            <a:r>
              <a:rPr lang="zh-CN" altLang="en-US"/>
              <a:t>给出</a:t>
            </a:r>
            <a:r>
              <a:rPr lang="en-US" altLang="zh-CN"/>
              <a:t>R</a:t>
            </a:r>
            <a:r>
              <a:rPr lang="zh-CN" altLang="en-US"/>
              <a:t>，返回。</a:t>
            </a:r>
          </a:p>
        </p:txBody>
      </p:sp>
    </p:spTree>
  </p:cSld>
  <p:clrMapOvr>
    <a:masterClrMapping/>
  </p:clrMapOvr>
  <p:transition>
    <p:random/>
  </p:transition>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028">
            <a:extLst>
              <a:ext uri="{FF2B5EF4-FFF2-40B4-BE49-F238E27FC236}">
                <a16:creationId xmlns:a16="http://schemas.microsoft.com/office/drawing/2014/main" id="{973C4BBC-37E8-DF0B-1257-8708556EAA88}"/>
              </a:ext>
            </a:extLst>
          </p:cNvPr>
          <p:cNvSpPr txBox="1">
            <a:spLocks noChangeArrowheads="1"/>
          </p:cNvSpPr>
          <p:nvPr/>
        </p:nvSpPr>
        <p:spPr bwMode="auto">
          <a:xfrm>
            <a:off x="246063" y="581025"/>
            <a:ext cx="8709025"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7.2 </a:t>
            </a:r>
            <a:r>
              <a:rPr lang="en-US" altLang="zh-CN"/>
              <a:t> </a:t>
            </a:r>
            <a:r>
              <a:rPr lang="zh-CN" altLang="en-US"/>
              <a:t>对例</a:t>
            </a:r>
            <a:r>
              <a:rPr lang="en-US" altLang="zh-CN"/>
              <a:t>7.1</a:t>
            </a:r>
            <a:r>
              <a:rPr lang="zh-CN" altLang="en-US"/>
              <a:t>，假设只有</a:t>
            </a:r>
            <a:r>
              <a:rPr lang="en-US" altLang="zh-CN"/>
              <a:t>AX</a:t>
            </a:r>
            <a:r>
              <a:rPr lang="zh-CN" altLang="en-US"/>
              <a:t>和</a:t>
            </a:r>
            <a:r>
              <a:rPr lang="en-US" altLang="zh-CN"/>
              <a:t>BX</a:t>
            </a:r>
            <a:r>
              <a:rPr lang="zh-CN" altLang="en-US"/>
              <a:t>是可用寄存器，用代码生成算法生成目标代码及其相应的</a:t>
            </a:r>
            <a:r>
              <a:rPr lang="en-US" altLang="zh-CN"/>
              <a:t>RVALUE</a:t>
            </a:r>
            <a:r>
              <a:rPr lang="zh-CN" altLang="en-US"/>
              <a:t>和</a:t>
            </a:r>
            <a:r>
              <a:rPr lang="en-US" altLang="zh-CN"/>
              <a:t>AVALUE</a:t>
            </a:r>
            <a:r>
              <a:rPr lang="zh-CN" altLang="en-US"/>
              <a:t>。</a:t>
            </a:r>
          </a:p>
          <a:p>
            <a:pPr algn="just" eaLnBrk="1" hangingPunct="1">
              <a:lnSpc>
                <a:spcPct val="140000"/>
              </a:lnSpc>
              <a:spcBef>
                <a:spcPct val="50000"/>
              </a:spcBef>
            </a:pPr>
            <a:r>
              <a:rPr lang="zh-CN" altLang="en-US"/>
              <a:t>　　</a:t>
            </a:r>
            <a:r>
              <a:rPr lang="en-US" altLang="zh-CN"/>
              <a:t>[</a:t>
            </a:r>
            <a:r>
              <a:rPr lang="zh-CN" altLang="en-US">
                <a:ea typeface="黑体" panose="02010609060101010101" pitchFamily="49" charset="-122"/>
              </a:rPr>
              <a:t>解答</a:t>
            </a:r>
            <a:r>
              <a:rPr lang="en-US" altLang="zh-CN"/>
              <a:t>]  </a:t>
            </a:r>
            <a:r>
              <a:rPr lang="zh-CN" altLang="en-US"/>
              <a:t>用代码生成算法生成的目标代码及其相应的</a:t>
            </a:r>
            <a:r>
              <a:rPr lang="en-US" altLang="zh-CN"/>
              <a:t>RVALUE</a:t>
            </a:r>
            <a:r>
              <a:rPr lang="zh-CN" altLang="en-US"/>
              <a:t>和</a:t>
            </a:r>
            <a:r>
              <a:rPr lang="en-US" altLang="zh-CN"/>
              <a:t>AVALUE</a:t>
            </a:r>
            <a:r>
              <a:rPr lang="zh-CN" altLang="en-US"/>
              <a:t>，如表</a:t>
            </a:r>
            <a:r>
              <a:rPr lang="en-US" altLang="zh-CN"/>
              <a:t>7.2</a:t>
            </a:r>
            <a:r>
              <a:rPr lang="zh-CN" altLang="en-US"/>
              <a:t>所示。</a:t>
            </a:r>
          </a:p>
        </p:txBody>
      </p:sp>
    </p:spTree>
  </p:cSld>
  <p:clrMapOvr>
    <a:masterClrMapping/>
  </p:clrMapOvr>
  <p:transition>
    <p:random/>
  </p:transition>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024">
            <a:extLst>
              <a:ext uri="{FF2B5EF4-FFF2-40B4-BE49-F238E27FC236}">
                <a16:creationId xmlns:a16="http://schemas.microsoft.com/office/drawing/2014/main" id="{8C2C5FBD-55EF-5D81-95DC-9260675BB934}"/>
              </a:ext>
            </a:extLst>
          </p:cNvPr>
          <p:cNvGraphicFramePr>
            <a:graphicFrameLocks noChangeAspect="1"/>
          </p:cNvGraphicFramePr>
          <p:nvPr/>
        </p:nvGraphicFramePr>
        <p:xfrm>
          <a:off x="0" y="549275"/>
          <a:ext cx="9144000" cy="4605338"/>
        </p:xfrm>
        <a:graphic>
          <a:graphicData uri="http://schemas.openxmlformats.org/presentationml/2006/ole">
            <mc:AlternateContent xmlns:mc="http://schemas.openxmlformats.org/markup-compatibility/2006">
              <mc:Choice xmlns:v="urn:schemas-microsoft-com:vml" Requires="v">
                <p:oleObj name="文档" r:id="rId2" imgW="5400720" imgH="2082960" progId="Word.Document.8">
                  <p:embed/>
                </p:oleObj>
              </mc:Choice>
              <mc:Fallback>
                <p:oleObj name="文档" r:id="rId2" imgW="5400720" imgH="2082960" progId="Word.Document.8">
                  <p:embed/>
                  <p:pic>
                    <p:nvPicPr>
                      <p:cNvPr id="2050" name="Object 1024">
                        <a:extLst>
                          <a:ext uri="{FF2B5EF4-FFF2-40B4-BE49-F238E27FC236}">
                            <a16:creationId xmlns:a16="http://schemas.microsoft.com/office/drawing/2014/main" id="{8C2C5FBD-55EF-5D81-95DC-9260675BB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581" r="11845"/>
                      <a:stretch>
                        <a:fillRect/>
                      </a:stretch>
                    </p:blipFill>
                    <p:spPr bwMode="auto">
                      <a:xfrm>
                        <a:off x="0" y="549275"/>
                        <a:ext cx="914400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1028">
            <a:extLst>
              <a:ext uri="{FF2B5EF4-FFF2-40B4-BE49-F238E27FC236}">
                <a16:creationId xmlns:a16="http://schemas.microsoft.com/office/drawing/2014/main" id="{C0A07B84-0B4B-0E99-7905-13161904A645}"/>
              </a:ext>
            </a:extLst>
          </p:cNvPr>
          <p:cNvSpPr txBox="1">
            <a:spLocks noChangeArrowheads="1"/>
          </p:cNvSpPr>
          <p:nvPr/>
        </p:nvSpPr>
        <p:spPr bwMode="auto">
          <a:xfrm>
            <a:off x="242888" y="549275"/>
            <a:ext cx="8650287"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对其它形式的四元式也可仿照上述算法生成其目标代码。这里特别要指出的是，对形如</a:t>
            </a:r>
            <a:r>
              <a:rPr lang="en-US" altLang="zh-CN"/>
              <a:t>A=B</a:t>
            </a:r>
            <a:r>
              <a:rPr lang="zh-CN" altLang="en-US"/>
              <a:t>的复写，如果</a:t>
            </a:r>
            <a:r>
              <a:rPr lang="en-US" altLang="zh-CN"/>
              <a:t>B</a:t>
            </a:r>
            <a:r>
              <a:rPr lang="zh-CN" altLang="en-US"/>
              <a:t>的现行值在某寄存器</a:t>
            </a:r>
            <a:r>
              <a:rPr lang="en-US" altLang="zh-CN"/>
              <a:t>R</a:t>
            </a:r>
            <a:r>
              <a:rPr lang="en-US" altLang="zh-CN" baseline="-30000"/>
              <a:t>i</a:t>
            </a:r>
            <a:r>
              <a:rPr lang="zh-CN" altLang="en-US"/>
              <a:t>中，那么无需生成目标代码，只需在</a:t>
            </a:r>
            <a:r>
              <a:rPr lang="en-US" altLang="zh-CN"/>
              <a:t>RVALUE [R</a:t>
            </a:r>
            <a:r>
              <a:rPr lang="en-US" altLang="zh-CN" baseline="-30000"/>
              <a:t>i</a:t>
            </a:r>
            <a:r>
              <a:rPr lang="en-US" altLang="zh-CN"/>
              <a:t>]</a:t>
            </a:r>
            <a:r>
              <a:rPr lang="zh-CN" altLang="en-US"/>
              <a:t>中增加一个</a:t>
            </a:r>
            <a:r>
              <a:rPr lang="en-US" altLang="zh-CN"/>
              <a:t>A(</a:t>
            </a:r>
            <a:r>
              <a:rPr lang="zh-CN" altLang="en-US"/>
              <a:t>即把</a:t>
            </a:r>
            <a:r>
              <a:rPr lang="en-US" altLang="zh-CN"/>
              <a:t>R</a:t>
            </a:r>
            <a:r>
              <a:rPr lang="en-US" altLang="zh-CN" baseline="-30000"/>
              <a:t>i</a:t>
            </a:r>
            <a:r>
              <a:rPr lang="zh-CN" altLang="en-US"/>
              <a:t>同时分配给</a:t>
            </a:r>
            <a:r>
              <a:rPr lang="en-US" altLang="zh-CN"/>
              <a:t>B</a:t>
            </a:r>
            <a:r>
              <a:rPr lang="zh-CN" altLang="en-US"/>
              <a:t>和</a:t>
            </a:r>
            <a:r>
              <a:rPr lang="en-US" altLang="zh-CN"/>
              <a:t>A)</a:t>
            </a:r>
            <a:r>
              <a:rPr lang="zh-CN" altLang="en-US"/>
              <a:t>，把</a:t>
            </a:r>
            <a:r>
              <a:rPr lang="en-US" altLang="zh-CN"/>
              <a:t>AVALUE [A]</a:t>
            </a:r>
            <a:r>
              <a:rPr lang="zh-CN" altLang="en-US"/>
              <a:t>改为</a:t>
            </a:r>
            <a:r>
              <a:rPr lang="en-US" altLang="zh-CN"/>
              <a:t>R</a:t>
            </a:r>
            <a:r>
              <a:rPr lang="en-US" altLang="zh-CN" baseline="-30000"/>
              <a:t>i</a:t>
            </a:r>
            <a:r>
              <a:rPr lang="zh-CN" altLang="en-US"/>
              <a:t>；而且如果其后</a:t>
            </a:r>
            <a:r>
              <a:rPr lang="en-US" altLang="zh-CN"/>
              <a:t>B</a:t>
            </a:r>
            <a:r>
              <a:rPr lang="zh-CN" altLang="en-US"/>
              <a:t>不再被引用，还可把</a:t>
            </a:r>
            <a:r>
              <a:rPr lang="en-US" altLang="zh-CN"/>
              <a:t>RVALUE [R</a:t>
            </a:r>
            <a:r>
              <a:rPr lang="en-US" altLang="zh-CN" baseline="-30000"/>
              <a:t>i</a:t>
            </a:r>
            <a:r>
              <a:rPr lang="en-US" altLang="zh-CN"/>
              <a:t>]</a:t>
            </a:r>
            <a:r>
              <a:rPr lang="zh-CN" altLang="en-US"/>
              <a:t>中的</a:t>
            </a:r>
            <a:r>
              <a:rPr lang="en-US" altLang="zh-CN"/>
              <a:t>B</a:t>
            </a:r>
            <a:r>
              <a:rPr lang="zh-CN" altLang="en-US"/>
              <a:t>和</a:t>
            </a:r>
            <a:r>
              <a:rPr lang="en-US" altLang="zh-CN"/>
              <a:t>AVALUE [B]</a:t>
            </a:r>
            <a:r>
              <a:rPr lang="zh-CN" altLang="en-US"/>
              <a:t>中的</a:t>
            </a:r>
            <a:r>
              <a:rPr lang="en-US" altLang="zh-CN"/>
              <a:t>R</a:t>
            </a:r>
            <a:r>
              <a:rPr lang="en-US" altLang="zh-CN" baseline="-30000"/>
              <a:t>i</a:t>
            </a:r>
            <a:r>
              <a:rPr lang="zh-CN" altLang="en-US"/>
              <a:t>删除。</a:t>
            </a:r>
          </a:p>
        </p:txBody>
      </p:sp>
    </p:spTree>
  </p:cSld>
  <p:clrMapOvr>
    <a:masterClrMapping/>
  </p:clrMapOvr>
  <p:transition>
    <p:random/>
  </p:transition>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028">
            <a:extLst>
              <a:ext uri="{FF2B5EF4-FFF2-40B4-BE49-F238E27FC236}">
                <a16:creationId xmlns:a16="http://schemas.microsoft.com/office/drawing/2014/main" id="{FCC5EDAC-BFC6-B62D-47F4-5A9A60C23303}"/>
              </a:ext>
            </a:extLst>
          </p:cNvPr>
          <p:cNvSpPr txBox="1">
            <a:spLocks noChangeArrowheads="1"/>
          </p:cNvSpPr>
          <p:nvPr/>
        </p:nvSpPr>
        <p:spPr bwMode="auto">
          <a:xfrm>
            <a:off x="188913" y="536575"/>
            <a:ext cx="8794750" cy="59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处理完基本块中所有的四元式后，对现行只在某寄存器中的每个变量，如果它在基本块出口之后是活跃的，则要用</a:t>
            </a:r>
            <a:r>
              <a:rPr lang="en-US" altLang="zh-CN"/>
              <a:t>MOV</a:t>
            </a:r>
            <a:r>
              <a:rPr lang="zh-CN" altLang="en-US"/>
              <a:t>指令把它在寄存器中的值存放到数据区以它命名的内存单元中。为进行这一工作，我们利用寄存器描述数组</a:t>
            </a:r>
            <a:r>
              <a:rPr lang="en-US" altLang="zh-CN"/>
              <a:t>RVALUE</a:t>
            </a:r>
            <a:r>
              <a:rPr lang="zh-CN" altLang="en-US"/>
              <a:t>来决定其中哪些变量的现行值在寄存器中，再利用地址描述数组</a:t>
            </a:r>
            <a:r>
              <a:rPr lang="en-US" altLang="zh-CN"/>
              <a:t>AVALUE</a:t>
            </a:r>
            <a:r>
              <a:rPr lang="zh-CN" altLang="en-US"/>
              <a:t>来决定其中哪些变量的现行值尚不在其内存单元中，最后利用活跃变量信息来决定其中哪些变量是活跃的。例如，由例</a:t>
            </a:r>
            <a:r>
              <a:rPr lang="en-US" altLang="zh-CN"/>
              <a:t>7.2</a:t>
            </a:r>
            <a:r>
              <a:rPr lang="zh-CN" altLang="en-US"/>
              <a:t>的表</a:t>
            </a:r>
            <a:r>
              <a:rPr lang="en-US" altLang="zh-CN"/>
              <a:t>7.2</a:t>
            </a:r>
            <a:r>
              <a:rPr lang="zh-CN" altLang="en-US"/>
              <a:t>查</a:t>
            </a:r>
            <a:r>
              <a:rPr lang="en-US" altLang="zh-CN"/>
              <a:t>RVALUE</a:t>
            </a:r>
            <a:r>
              <a:rPr lang="zh-CN" altLang="en-US"/>
              <a:t>栏可知：</a:t>
            </a:r>
            <a:r>
              <a:rPr lang="en-US" altLang="zh-CN"/>
              <a:t>U</a:t>
            </a:r>
            <a:r>
              <a:rPr lang="zh-CN" altLang="en-US"/>
              <a:t>和</a:t>
            </a:r>
            <a:r>
              <a:rPr lang="en-US" altLang="zh-CN"/>
              <a:t>D</a:t>
            </a:r>
            <a:r>
              <a:rPr lang="zh-CN" altLang="en-US"/>
              <a:t>的值在寄存器中，而从</a:t>
            </a:r>
            <a:r>
              <a:rPr lang="en-US" altLang="zh-CN"/>
              <a:t>AVALUE</a:t>
            </a:r>
            <a:r>
              <a:rPr lang="zh-CN" altLang="en-US"/>
              <a:t>栏知</a:t>
            </a:r>
            <a:r>
              <a:rPr lang="en-US" altLang="zh-CN"/>
              <a:t>U</a:t>
            </a:r>
            <a:r>
              <a:rPr lang="zh-CN" altLang="en-US"/>
              <a:t>和</a:t>
            </a:r>
            <a:r>
              <a:rPr lang="en-US" altLang="zh-CN"/>
              <a:t>D</a:t>
            </a:r>
            <a:r>
              <a:rPr lang="zh-CN" altLang="en-US"/>
              <a:t>的值都不在内存单元中，又由例</a:t>
            </a:r>
            <a:r>
              <a:rPr lang="en-US" altLang="zh-CN"/>
              <a:t>7.1</a:t>
            </a:r>
            <a:r>
              <a:rPr lang="zh-CN" altLang="en-US"/>
              <a:t>表</a:t>
            </a:r>
            <a:r>
              <a:rPr lang="en-US" altLang="zh-CN"/>
              <a:t>7.1</a:t>
            </a:r>
            <a:r>
              <a:rPr lang="zh-CN" altLang="en-US"/>
              <a:t>知，</a:t>
            </a:r>
            <a:r>
              <a:rPr lang="en-US" altLang="zh-CN"/>
              <a:t>D</a:t>
            </a:r>
            <a:r>
              <a:rPr lang="zh-CN" altLang="en-US"/>
              <a:t>在基本块出口之后是活跃变量，因此，在表</a:t>
            </a:r>
            <a:r>
              <a:rPr lang="en-US" altLang="zh-CN"/>
              <a:t>7.2</a:t>
            </a:r>
            <a:r>
              <a:rPr lang="zh-CN" altLang="en-US"/>
              <a:t>所生成的目标代码后面还要生成一条目标代码：</a:t>
            </a:r>
          </a:p>
          <a:p>
            <a:pPr algn="just" eaLnBrk="1" hangingPunct="1">
              <a:lnSpc>
                <a:spcPct val="130000"/>
              </a:lnSpc>
              <a:spcBef>
                <a:spcPct val="50000"/>
              </a:spcBef>
            </a:pPr>
            <a:r>
              <a:rPr lang="zh-CN" altLang="en-US"/>
              <a:t>		</a:t>
            </a:r>
            <a:r>
              <a:rPr lang="en-US" altLang="zh-CN"/>
              <a:t>MOV D, AX</a:t>
            </a:r>
          </a:p>
        </p:txBody>
      </p:sp>
    </p:spTree>
  </p:cSld>
  <p:clrMapOvr>
    <a:masterClrMapping/>
  </p:clrMapOvr>
  <p:transition>
    <p:random/>
  </p:transition>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a:extLst>
              <a:ext uri="{FF2B5EF4-FFF2-40B4-BE49-F238E27FC236}">
                <a16:creationId xmlns:a16="http://schemas.microsoft.com/office/drawing/2014/main" id="{8F7A37C6-2C4A-C0D3-09CE-07045D7DE9C8}"/>
              </a:ext>
            </a:extLst>
          </p:cNvPr>
          <p:cNvSpPr txBox="1">
            <a:spLocks noChangeArrowheads="1"/>
          </p:cNvSpPr>
          <p:nvPr/>
        </p:nvSpPr>
        <p:spPr bwMode="auto">
          <a:xfrm>
            <a:off x="212725" y="476250"/>
            <a:ext cx="8751888"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en-US" altLang="zh-CN" b="1">
                <a:ea typeface="方正小标宋简体" charset="-122"/>
              </a:rPr>
              <a:t>7.1.3  </a:t>
            </a:r>
            <a:r>
              <a:rPr lang="zh-CN" altLang="en-US" b="1">
                <a:ea typeface="方正小标宋简体" charset="-122"/>
              </a:rPr>
              <a:t>寄存器分配</a:t>
            </a:r>
          </a:p>
          <a:p>
            <a:pPr algn="just" eaLnBrk="1" hangingPunct="1">
              <a:lnSpc>
                <a:spcPct val="130000"/>
              </a:lnSpc>
            </a:pPr>
            <a:r>
              <a:rPr lang="zh-CN" altLang="en-US"/>
              <a:t>　　由于寄存器数量有限，为了生成更有效的目标代码，就必须考虑如何更有效地利用寄存器。为此，我们定义指令的执行代价如下：</a:t>
            </a:r>
          </a:p>
          <a:p>
            <a:pPr algn="just" eaLnBrk="1" hangingPunct="1">
              <a:lnSpc>
                <a:spcPct val="130000"/>
              </a:lnSpc>
            </a:pPr>
            <a:r>
              <a:rPr lang="zh-CN" altLang="en-US"/>
              <a:t>　　每条指令的执行代价</a:t>
            </a:r>
            <a:r>
              <a:rPr lang="en-US" altLang="zh-CN"/>
              <a:t>=</a:t>
            </a:r>
            <a:r>
              <a:rPr lang="zh-CN" altLang="en-US"/>
              <a:t>每条指令访问内存单元次数</a:t>
            </a:r>
            <a:r>
              <a:rPr lang="en-US" altLang="zh-CN"/>
              <a:t>+1</a:t>
            </a:r>
          </a:p>
          <a:p>
            <a:pPr algn="just" eaLnBrk="1" hangingPunct="1">
              <a:lnSpc>
                <a:spcPct val="130000"/>
              </a:lnSpc>
            </a:pPr>
            <a:r>
              <a:rPr lang="zh-CN" altLang="en-US"/>
              <a:t>　　假定在循环中，某寄存器固定分配给某变量使用，那么对循环中的每个基本块，相对于原简单代码生成算法所生成的目标代码，所节省的执行代价可用下述方法计算：</a:t>
            </a:r>
          </a:p>
          <a:p>
            <a:pPr algn="just" eaLnBrk="1" hangingPunct="1">
              <a:lnSpc>
                <a:spcPct val="130000"/>
              </a:lnSpc>
            </a:pPr>
            <a:r>
              <a:rPr lang="zh-CN" altLang="en-US"/>
              <a:t>　　</a:t>
            </a:r>
            <a:r>
              <a:rPr lang="en-US" altLang="zh-CN"/>
              <a:t>(1) </a:t>
            </a:r>
            <a:r>
              <a:rPr lang="zh-CN" altLang="en-US"/>
              <a:t>在原代码生成算法中，仅当变量在基本块中被定值时，其值才存放在寄存器中。现在把寄存器固定分配给某变量使用，在该变量在基本块中被定值前，每引用它一次就可以少访问一次内存，则执行代价节省</a:t>
            </a:r>
            <a:r>
              <a:rPr lang="en-US" altLang="zh-CN"/>
              <a:t>1</a:t>
            </a:r>
            <a:r>
              <a:rPr lang="zh-CN" altLang="en-US"/>
              <a:t>。</a:t>
            </a:r>
          </a:p>
        </p:txBody>
      </p:sp>
    </p:spTree>
  </p:cSld>
  <p:clrMapOvr>
    <a:masterClrMapping/>
  </p:clrMapOvr>
  <p:transition>
    <p:random/>
  </p:transition>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5" name="Group 1032">
            <a:extLst>
              <a:ext uri="{FF2B5EF4-FFF2-40B4-BE49-F238E27FC236}">
                <a16:creationId xmlns:a16="http://schemas.microsoft.com/office/drawing/2014/main" id="{1C9EADC7-ED9C-0502-5716-B3C417EC760A}"/>
              </a:ext>
            </a:extLst>
          </p:cNvPr>
          <p:cNvGrpSpPr>
            <a:grpSpLocks/>
          </p:cNvGrpSpPr>
          <p:nvPr/>
        </p:nvGrpSpPr>
        <p:grpSpPr bwMode="auto">
          <a:xfrm>
            <a:off x="-11113" y="457200"/>
            <a:ext cx="9047163" cy="6029325"/>
            <a:chOff x="-23" y="288"/>
            <a:chExt cx="5699" cy="3798"/>
          </a:xfrm>
        </p:grpSpPr>
        <p:sp>
          <p:nvSpPr>
            <p:cNvPr id="3076" name="Text Box 1028">
              <a:extLst>
                <a:ext uri="{FF2B5EF4-FFF2-40B4-BE49-F238E27FC236}">
                  <a16:creationId xmlns:a16="http://schemas.microsoft.com/office/drawing/2014/main" id="{730750E5-8075-1C2D-4234-4DE88790DAEF}"/>
                </a:ext>
              </a:extLst>
            </p:cNvPr>
            <p:cNvSpPr txBox="1">
              <a:spLocks noChangeArrowheads="1"/>
            </p:cNvSpPr>
            <p:nvPr/>
          </p:nvSpPr>
          <p:spPr bwMode="auto">
            <a:xfrm>
              <a:off x="144" y="288"/>
              <a:ext cx="5532" cy="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a:t>
              </a:r>
              <a:r>
                <a:rPr lang="en-US" altLang="zh-CN"/>
                <a:t>(2) </a:t>
              </a:r>
              <a:r>
                <a:rPr lang="zh-CN" altLang="en-US"/>
                <a:t>在原代码生成算法中，如果某变量在基本块中被定值且在基本块出口之后是活跃的，则出基本块时要把它在寄存器中的值存放到内存单元中。现在把寄存器固定分配给某变量使用，出基本块时就无需把它的值存放到其内存单元中，则执行代价节省</a:t>
              </a:r>
              <a:r>
                <a:rPr lang="en-US" altLang="zh-CN"/>
                <a:t>2</a:t>
              </a:r>
              <a:r>
                <a:rPr lang="zh-CN" altLang="en-US"/>
                <a:t>。</a:t>
              </a:r>
            </a:p>
            <a:p>
              <a:pPr algn="just" eaLnBrk="1" hangingPunct="1">
                <a:lnSpc>
                  <a:spcPct val="130000"/>
                </a:lnSpc>
              </a:pPr>
              <a:r>
                <a:rPr lang="zh-CN" altLang="en-US"/>
                <a:t>	因此，对循环</a:t>
              </a:r>
              <a:r>
                <a:rPr lang="en-US" altLang="zh-CN"/>
                <a:t>L</a:t>
              </a:r>
              <a:r>
                <a:rPr lang="zh-CN" altLang="en-US"/>
                <a:t>中的变量</a:t>
              </a:r>
              <a:r>
                <a:rPr lang="en-US" altLang="zh-CN"/>
                <a:t>M</a:t>
              </a:r>
              <a:r>
                <a:rPr lang="zh-CN" altLang="en-US"/>
                <a:t>，如果分配一个寄存器给它专用，那么每执行循环一次，其执行代价的节省数可用下式计算：</a:t>
              </a:r>
            </a:p>
            <a:p>
              <a:pPr algn="just" eaLnBrk="1" hangingPunct="1">
                <a:lnSpc>
                  <a:spcPct val="130000"/>
                </a:lnSpc>
              </a:pPr>
              <a:endParaRPr lang="zh-CN" altLang="en-US"/>
            </a:p>
            <a:p>
              <a:pPr algn="just" eaLnBrk="1" hangingPunct="1">
                <a:lnSpc>
                  <a:spcPct val="130000"/>
                </a:lnSpc>
              </a:pPr>
              <a:endParaRPr lang="zh-CN" altLang="en-US"/>
            </a:p>
            <a:p>
              <a:pPr algn="just" eaLnBrk="1" hangingPunct="1">
                <a:lnSpc>
                  <a:spcPct val="130000"/>
                </a:lnSpc>
              </a:pPr>
              <a:r>
                <a:rPr lang="zh-CN" altLang="en-US"/>
                <a:t>其中，    </a:t>
              </a:r>
              <a:r>
                <a:rPr lang="en-US" altLang="zh-CN"/>
                <a:t>USE(M, B)=</a:t>
              </a:r>
              <a:r>
                <a:rPr lang="zh-CN" altLang="en-US"/>
                <a:t>基本块</a:t>
              </a:r>
              <a:r>
                <a:rPr lang="en-US" altLang="zh-CN"/>
                <a:t>B</a:t>
              </a:r>
              <a:r>
                <a:rPr lang="zh-CN" altLang="en-US"/>
                <a:t>中对</a:t>
              </a:r>
              <a:r>
                <a:rPr lang="en-US" altLang="zh-CN"/>
                <a:t>M</a:t>
              </a:r>
              <a:r>
                <a:rPr lang="zh-CN" altLang="en-US"/>
                <a:t>定值前引用</a:t>
              </a:r>
              <a:r>
                <a:rPr lang="en-US" altLang="zh-CN"/>
                <a:t>M</a:t>
              </a:r>
              <a:r>
                <a:rPr lang="zh-CN" altLang="en-US"/>
                <a:t>的次数</a:t>
              </a:r>
            </a:p>
            <a:p>
              <a:pPr algn="just" eaLnBrk="1" hangingPunct="1">
                <a:lnSpc>
                  <a:spcPct val="170000"/>
                </a:lnSpc>
              </a:pPr>
              <a:r>
                <a:rPr lang="zh-CN" altLang="en-US"/>
                <a:t>	　　   </a:t>
              </a:r>
              <a:r>
                <a:rPr lang="en-US" altLang="zh-CN" sz="2200"/>
                <a:t>1  </a:t>
              </a:r>
              <a:r>
                <a:rPr lang="zh-CN" altLang="en-US" sz="2200"/>
                <a:t>如果</a:t>
              </a:r>
              <a:r>
                <a:rPr lang="en-US" altLang="zh-CN" sz="2200"/>
                <a:t>M</a:t>
              </a:r>
              <a:r>
                <a:rPr lang="zh-CN" altLang="en-US" sz="2200"/>
                <a:t>在基本块</a:t>
              </a:r>
              <a:r>
                <a:rPr lang="en-US" altLang="zh-CN" sz="2200"/>
                <a:t>B</a:t>
              </a:r>
              <a:r>
                <a:rPr lang="zh-CN" altLang="en-US" sz="2200"/>
                <a:t>中被定值且在</a:t>
              </a:r>
              <a:r>
                <a:rPr lang="en-US" altLang="zh-CN" sz="2200"/>
                <a:t>B</a:t>
              </a:r>
              <a:r>
                <a:rPr lang="zh-CN" altLang="en-US" sz="2200"/>
                <a:t>的出口之后是活跃的</a:t>
              </a:r>
            </a:p>
            <a:p>
              <a:pPr algn="just" eaLnBrk="1" hangingPunct="1">
                <a:lnSpc>
                  <a:spcPct val="170000"/>
                </a:lnSpc>
              </a:pPr>
              <a:r>
                <a:rPr lang="zh-CN" altLang="en-US" sz="2200"/>
                <a:t>                 </a:t>
              </a:r>
              <a:r>
                <a:rPr lang="en-US" altLang="zh-CN" sz="2200"/>
                <a:t>0  </a:t>
              </a:r>
              <a:r>
                <a:rPr lang="zh-CN" altLang="en-US" sz="2200"/>
                <a:t>其它情况</a:t>
              </a:r>
            </a:p>
          </p:txBody>
        </p:sp>
        <p:sp>
          <p:nvSpPr>
            <p:cNvPr id="3077" name="Rectangle 1029">
              <a:extLst>
                <a:ext uri="{FF2B5EF4-FFF2-40B4-BE49-F238E27FC236}">
                  <a16:creationId xmlns:a16="http://schemas.microsoft.com/office/drawing/2014/main" id="{16EC8835-A68F-F5FD-EA7A-890279B5A345}"/>
                </a:ext>
              </a:extLst>
            </p:cNvPr>
            <p:cNvSpPr>
              <a:spLocks noChangeArrowheads="1"/>
            </p:cNvSpPr>
            <p:nvPr/>
          </p:nvSpPr>
          <p:spPr bwMode="auto">
            <a:xfrm>
              <a:off x="-23" y="3610"/>
              <a:ext cx="95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t>LIVE(M,B)</a:t>
              </a:r>
            </a:p>
          </p:txBody>
        </p:sp>
        <p:graphicFrame>
          <p:nvGraphicFramePr>
            <p:cNvPr id="3074" name="Object 1024">
              <a:extLst>
                <a:ext uri="{FF2B5EF4-FFF2-40B4-BE49-F238E27FC236}">
                  <a16:creationId xmlns:a16="http://schemas.microsoft.com/office/drawing/2014/main" id="{DB8F1301-69F3-746F-9FEE-5C15B5E5EE35}"/>
                </a:ext>
              </a:extLst>
            </p:cNvPr>
            <p:cNvGraphicFramePr>
              <a:graphicFrameLocks noChangeAspect="1"/>
            </p:cNvGraphicFramePr>
            <p:nvPr/>
          </p:nvGraphicFramePr>
          <p:xfrm>
            <a:off x="1680" y="2534"/>
            <a:ext cx="2160" cy="442"/>
          </p:xfrm>
          <a:graphic>
            <a:graphicData uri="http://schemas.openxmlformats.org/presentationml/2006/ole">
              <mc:AlternateContent xmlns:mc="http://schemas.openxmlformats.org/markup-compatibility/2006">
                <mc:Choice xmlns:v="urn:schemas-microsoft-com:vml" Requires="v">
                  <p:oleObj name="图片" r:id="rId2" imgW="1743120" imgH="304920" progId="Word.Picture.8">
                    <p:embed/>
                  </p:oleObj>
                </mc:Choice>
                <mc:Fallback>
                  <p:oleObj name="图片" r:id="rId2" imgW="1743120" imgH="304920" progId="Word.Picture.8">
                    <p:embed/>
                    <p:pic>
                      <p:nvPicPr>
                        <p:cNvPr id="3074" name="Object 1024">
                          <a:extLst>
                            <a:ext uri="{FF2B5EF4-FFF2-40B4-BE49-F238E27FC236}">
                              <a16:creationId xmlns:a16="http://schemas.microsoft.com/office/drawing/2014/main" id="{DB8F1301-69F3-746F-9FEE-5C15B5E5E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2534"/>
                          <a:ext cx="216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8" name="AutoShape 1031">
              <a:extLst>
                <a:ext uri="{FF2B5EF4-FFF2-40B4-BE49-F238E27FC236}">
                  <a16:creationId xmlns:a16="http://schemas.microsoft.com/office/drawing/2014/main" id="{05608D52-184B-1062-5DBA-FDC760170798}"/>
                </a:ext>
              </a:extLst>
            </p:cNvPr>
            <p:cNvSpPr>
              <a:spLocks/>
            </p:cNvSpPr>
            <p:nvPr/>
          </p:nvSpPr>
          <p:spPr bwMode="auto">
            <a:xfrm>
              <a:off x="1164" y="3543"/>
              <a:ext cx="48" cy="432"/>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ransition>
    <p:random/>
  </p:transition>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028">
            <a:extLst>
              <a:ext uri="{FF2B5EF4-FFF2-40B4-BE49-F238E27FC236}">
                <a16:creationId xmlns:a16="http://schemas.microsoft.com/office/drawing/2014/main" id="{9CC750B3-B089-5DC4-BC23-6F9E15E5C486}"/>
              </a:ext>
            </a:extLst>
          </p:cNvPr>
          <p:cNvSpPr txBox="1">
            <a:spLocks noChangeArrowheads="1"/>
          </p:cNvSpPr>
          <p:nvPr/>
        </p:nvSpPr>
        <p:spPr bwMode="auto">
          <a:xfrm>
            <a:off x="188913" y="550863"/>
            <a:ext cx="8751887"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ea typeface="黑体" panose="02010609060101010101" pitchFamily="49" charset="-122"/>
              </a:rPr>
              <a:t>　　例</a:t>
            </a:r>
            <a:r>
              <a:rPr lang="en-US" altLang="zh-CN">
                <a:ea typeface="黑体" panose="02010609060101010101" pitchFamily="49" charset="-122"/>
              </a:rPr>
              <a:t>7.3 </a:t>
            </a:r>
            <a:r>
              <a:rPr lang="en-US" altLang="zh-CN"/>
              <a:t> </a:t>
            </a:r>
            <a:r>
              <a:rPr lang="zh-CN" altLang="en-US"/>
              <a:t>一代码序列及程序流图如图</a:t>
            </a:r>
            <a:r>
              <a:rPr lang="en-US" altLang="zh-CN"/>
              <a:t>7–1</a:t>
            </a:r>
            <a:r>
              <a:rPr lang="zh-CN" altLang="en-US"/>
              <a:t>所示。假定各基本块出口之后的活跃变量均为</a:t>
            </a:r>
            <a:r>
              <a:rPr lang="en-US" altLang="zh-CN"/>
              <a:t>a</a:t>
            </a:r>
            <a:r>
              <a:rPr lang="zh-CN" altLang="en-US"/>
              <a:t>、</a:t>
            </a:r>
            <a:r>
              <a:rPr lang="en-US" altLang="zh-CN"/>
              <a:t>b</a:t>
            </a:r>
            <a:r>
              <a:rPr lang="zh-CN" altLang="en-US"/>
              <a:t>、</a:t>
            </a:r>
            <a:r>
              <a:rPr lang="en-US" altLang="zh-CN"/>
              <a:t>c</a:t>
            </a:r>
            <a:r>
              <a:rPr lang="zh-CN" altLang="en-US"/>
              <a:t>，循环中的固定寄存器为</a:t>
            </a:r>
            <a:r>
              <a:rPr lang="en-US" altLang="zh-CN"/>
              <a:t>AX</a:t>
            </a:r>
            <a:r>
              <a:rPr lang="zh-CN" altLang="en-US"/>
              <a:t>、</a:t>
            </a:r>
            <a:r>
              <a:rPr lang="en-US" altLang="zh-CN"/>
              <a:t>BX</a:t>
            </a:r>
            <a:r>
              <a:rPr lang="zh-CN" altLang="en-US"/>
              <a:t>，则将</a:t>
            </a:r>
            <a:r>
              <a:rPr lang="en-US" altLang="zh-CN"/>
              <a:t>AX</a:t>
            </a:r>
            <a:r>
              <a:rPr lang="zh-CN" altLang="en-US"/>
              <a:t>、</a:t>
            </a:r>
            <a:r>
              <a:rPr lang="en-US" altLang="zh-CN"/>
              <a:t>BX</a:t>
            </a:r>
            <a:r>
              <a:rPr lang="zh-CN" altLang="en-US"/>
              <a:t>固定分配给循环中哪两个变量可使执行代价节省得最多？</a:t>
            </a:r>
          </a:p>
        </p:txBody>
      </p:sp>
    </p:spTree>
  </p:cSld>
  <p:clrMapOvr>
    <a:masterClrMapping/>
  </p:clrMapOvr>
  <p:transition>
    <p:random/>
  </p:transition>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4">
            <a:extLst>
              <a:ext uri="{FF2B5EF4-FFF2-40B4-BE49-F238E27FC236}">
                <a16:creationId xmlns:a16="http://schemas.microsoft.com/office/drawing/2014/main" id="{B58FABCA-9638-9960-BBD9-2CFED6579D67}"/>
              </a:ext>
            </a:extLst>
          </p:cNvPr>
          <p:cNvSpPr txBox="1">
            <a:spLocks noChangeArrowheads="1"/>
          </p:cNvSpPr>
          <p:nvPr/>
        </p:nvSpPr>
        <p:spPr bwMode="auto">
          <a:xfrm>
            <a:off x="2063750" y="635635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宋体" panose="02010600030101010101" pitchFamily="2" charset="-122"/>
              </a:rPr>
              <a:t>图</a:t>
            </a:r>
            <a:r>
              <a:rPr lang="en-US" altLang="zh-CN"/>
              <a:t>7–1  </a:t>
            </a:r>
            <a:r>
              <a:rPr lang="zh-CN" altLang="en-US">
                <a:latin typeface="宋体" panose="02010600030101010101" pitchFamily="2" charset="-122"/>
              </a:rPr>
              <a:t>例</a:t>
            </a:r>
            <a:r>
              <a:rPr lang="en-US" altLang="zh-CN"/>
              <a:t>7.3</a:t>
            </a:r>
            <a:r>
              <a:rPr lang="zh-CN" altLang="en-US">
                <a:latin typeface="宋体" panose="02010600030101010101" pitchFamily="2" charset="-122"/>
              </a:rPr>
              <a:t>的程序流图</a:t>
            </a:r>
            <a:r>
              <a:rPr lang="zh-CN" altLang="en-US"/>
              <a:t> </a:t>
            </a:r>
          </a:p>
        </p:txBody>
      </p:sp>
      <p:pic>
        <p:nvPicPr>
          <p:cNvPr id="52227" name="Picture 5" descr="7-1">
            <a:extLst>
              <a:ext uri="{FF2B5EF4-FFF2-40B4-BE49-F238E27FC236}">
                <a16:creationId xmlns:a16="http://schemas.microsoft.com/office/drawing/2014/main" id="{D9E3574E-83BB-6C5B-7115-ADDC0F23E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15888"/>
            <a:ext cx="3913188" cy="604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028">
            <a:extLst>
              <a:ext uri="{FF2B5EF4-FFF2-40B4-BE49-F238E27FC236}">
                <a16:creationId xmlns:a16="http://schemas.microsoft.com/office/drawing/2014/main" id="{9CBEBB7E-042A-04EE-3C39-7B70D72B0206}"/>
              </a:ext>
            </a:extLst>
          </p:cNvPr>
          <p:cNvSpPr txBox="1">
            <a:spLocks noChangeArrowheads="1"/>
          </p:cNvSpPr>
          <p:nvPr/>
        </p:nvSpPr>
        <p:spPr bwMode="auto">
          <a:xfrm>
            <a:off x="188913" y="476250"/>
            <a:ext cx="8723312"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a:t>
            </a:r>
            <a:r>
              <a:rPr lang="zh-CN" altLang="en-US">
                <a:ea typeface="黑体" panose="02010609060101010101" pitchFamily="49" charset="-122"/>
              </a:rPr>
              <a:t>解答</a:t>
            </a:r>
            <a:r>
              <a:rPr lang="en-US" altLang="zh-CN"/>
              <a:t>]  (1) </a:t>
            </a:r>
            <a:r>
              <a:rPr lang="zh-CN" altLang="en-US"/>
              <a:t>考虑变量</a:t>
            </a:r>
            <a:r>
              <a:rPr lang="en-US" altLang="zh-CN"/>
              <a:t>a</a:t>
            </a:r>
            <a:r>
              <a:rPr lang="zh-CN" altLang="en-US"/>
              <a:t>的情况：基本块</a:t>
            </a:r>
            <a:r>
              <a:rPr lang="en-US" altLang="zh-CN"/>
              <a:t>B</a:t>
            </a:r>
            <a:r>
              <a:rPr lang="en-US" altLang="zh-CN" baseline="-30000"/>
              <a:t>2</a:t>
            </a:r>
            <a:r>
              <a:rPr lang="zh-CN" altLang="en-US"/>
              <a:t>中没有对</a:t>
            </a:r>
            <a:r>
              <a:rPr lang="en-US" altLang="zh-CN"/>
              <a:t>a</a:t>
            </a:r>
            <a:r>
              <a:rPr lang="zh-CN" altLang="en-US"/>
              <a:t>进行定值，且引用的次数为</a:t>
            </a:r>
            <a:r>
              <a:rPr lang="en-US" altLang="zh-CN"/>
              <a:t>1(e=a−b)</a:t>
            </a:r>
            <a:r>
              <a:rPr lang="zh-CN" altLang="en-US"/>
              <a:t>；基本块</a:t>
            </a:r>
            <a:r>
              <a:rPr lang="en-US" altLang="zh-CN"/>
              <a:t>B</a:t>
            </a:r>
            <a:r>
              <a:rPr lang="en-US" altLang="zh-CN" baseline="-30000"/>
              <a:t>3</a:t>
            </a:r>
            <a:r>
              <a:rPr lang="zh-CN" altLang="en-US"/>
              <a:t>没有对</a:t>
            </a:r>
            <a:r>
              <a:rPr lang="en-US" altLang="zh-CN"/>
              <a:t>a</a:t>
            </a:r>
            <a:r>
              <a:rPr lang="zh-CN" altLang="en-US"/>
              <a:t>进行定值，也没有引用</a:t>
            </a:r>
            <a:r>
              <a:rPr lang="en-US" altLang="zh-CN"/>
              <a:t>a</a:t>
            </a:r>
            <a:r>
              <a:rPr lang="zh-CN" altLang="en-US"/>
              <a:t>；基本块</a:t>
            </a:r>
            <a:r>
              <a:rPr lang="en-US" altLang="zh-CN"/>
              <a:t>B</a:t>
            </a:r>
            <a:r>
              <a:rPr lang="en-US" altLang="zh-CN" baseline="-30000"/>
              <a:t>4</a:t>
            </a:r>
            <a:r>
              <a:rPr lang="zh-CN" altLang="en-US"/>
              <a:t>对</a:t>
            </a:r>
            <a:r>
              <a:rPr lang="en-US" altLang="zh-CN"/>
              <a:t>a</a:t>
            </a:r>
            <a:r>
              <a:rPr lang="zh-CN" altLang="en-US"/>
              <a:t>进行了定值，并且定值前引用的次数为</a:t>
            </a:r>
            <a:r>
              <a:rPr lang="en-US" altLang="zh-CN"/>
              <a:t>1(a=a−f)</a:t>
            </a:r>
            <a:r>
              <a:rPr lang="zh-CN" altLang="en-US"/>
              <a:t>。根据执行代价节省数的计算公式得到：</a:t>
            </a:r>
          </a:p>
          <a:p>
            <a:pPr lvl="2" algn="just" eaLnBrk="1" hangingPunct="1">
              <a:lnSpc>
                <a:spcPct val="130000"/>
              </a:lnSpc>
              <a:spcBef>
                <a:spcPct val="50000"/>
              </a:spcBef>
            </a:pPr>
            <a:r>
              <a:rPr lang="en-US" altLang="zh-CN"/>
              <a:t>USE(a,B</a:t>
            </a:r>
            <a:r>
              <a:rPr lang="en-US" altLang="zh-CN" baseline="-30000"/>
              <a:t>2</a:t>
            </a:r>
            <a:r>
              <a:rPr lang="en-US" altLang="zh-CN"/>
              <a:t>)=1</a:t>
            </a:r>
            <a:r>
              <a:rPr lang="zh-CN" altLang="en-US"/>
              <a:t>；   </a:t>
            </a:r>
            <a:r>
              <a:rPr lang="en-US" altLang="zh-CN"/>
              <a:t>LIVE(a,B</a:t>
            </a:r>
            <a:r>
              <a:rPr lang="en-US" altLang="zh-CN" baseline="-30000"/>
              <a:t>2</a:t>
            </a:r>
            <a:r>
              <a:rPr lang="en-US" altLang="zh-CN"/>
              <a:t>)=0</a:t>
            </a:r>
            <a:r>
              <a:rPr lang="zh-CN" altLang="en-US"/>
              <a:t>；</a:t>
            </a:r>
          </a:p>
          <a:p>
            <a:pPr lvl="2" algn="just" eaLnBrk="1" hangingPunct="1">
              <a:lnSpc>
                <a:spcPct val="130000"/>
              </a:lnSpc>
              <a:spcBef>
                <a:spcPct val="50000"/>
              </a:spcBef>
            </a:pPr>
            <a:r>
              <a:rPr lang="en-US" altLang="zh-CN"/>
              <a:t>USE(a,B</a:t>
            </a:r>
            <a:r>
              <a:rPr lang="en-US" altLang="zh-CN" baseline="-30000"/>
              <a:t>3</a:t>
            </a:r>
            <a:r>
              <a:rPr lang="en-US" altLang="zh-CN"/>
              <a:t>)=0</a:t>
            </a:r>
            <a:r>
              <a:rPr lang="zh-CN" altLang="en-US"/>
              <a:t>；   </a:t>
            </a:r>
            <a:r>
              <a:rPr lang="en-US" altLang="zh-CN"/>
              <a:t>LIVE(a,B</a:t>
            </a:r>
            <a:r>
              <a:rPr lang="en-US" altLang="zh-CN" baseline="-30000"/>
              <a:t>3</a:t>
            </a:r>
            <a:r>
              <a:rPr lang="en-US" altLang="zh-CN"/>
              <a:t>)=0</a:t>
            </a:r>
            <a:r>
              <a:rPr lang="zh-CN" altLang="en-US"/>
              <a:t>；</a:t>
            </a:r>
          </a:p>
          <a:p>
            <a:pPr lvl="2" algn="just" eaLnBrk="1" hangingPunct="1">
              <a:lnSpc>
                <a:spcPct val="130000"/>
              </a:lnSpc>
              <a:spcBef>
                <a:spcPct val="50000"/>
              </a:spcBef>
            </a:pPr>
            <a:r>
              <a:rPr lang="en-US" altLang="zh-CN"/>
              <a:t>USE(a,B</a:t>
            </a:r>
            <a:r>
              <a:rPr lang="en-US" altLang="zh-CN" baseline="-30000"/>
              <a:t>4</a:t>
            </a:r>
            <a:r>
              <a:rPr lang="en-US" altLang="zh-CN"/>
              <a:t>)=1</a:t>
            </a:r>
            <a:r>
              <a:rPr lang="zh-CN" altLang="en-US"/>
              <a:t>；   </a:t>
            </a:r>
            <a:r>
              <a:rPr lang="en-US" altLang="zh-CN"/>
              <a:t>LIVE(a,B</a:t>
            </a:r>
            <a:r>
              <a:rPr lang="en-US" altLang="zh-CN" baseline="-30000"/>
              <a:t>4</a:t>
            </a:r>
            <a:r>
              <a:rPr lang="en-US" altLang="zh-CN"/>
              <a:t>)=1</a:t>
            </a:r>
            <a:r>
              <a:rPr lang="zh-CN" altLang="en-US"/>
              <a:t>；</a:t>
            </a:r>
          </a:p>
          <a:p>
            <a:pPr algn="just" eaLnBrk="1" hangingPunct="1">
              <a:lnSpc>
                <a:spcPct val="130000"/>
              </a:lnSpc>
              <a:spcBef>
                <a:spcPct val="50000"/>
              </a:spcBef>
            </a:pPr>
            <a:r>
              <a:rPr lang="zh-CN" altLang="en-US"/>
              <a:t>　　因此，变量</a:t>
            </a:r>
            <a:r>
              <a:rPr lang="en-US" altLang="zh-CN"/>
              <a:t>a</a:t>
            </a:r>
            <a:r>
              <a:rPr lang="zh-CN" altLang="en-US"/>
              <a:t>在一次循环中执行代价的节省总数为</a:t>
            </a:r>
          </a:p>
          <a:p>
            <a:pPr algn="just">
              <a:lnSpc>
                <a:spcPct val="130000"/>
              </a:lnSpc>
            </a:pPr>
            <a:r>
              <a:rPr kumimoji="0" lang="zh-CN" altLang="en-US" sz="2000"/>
              <a:t>　　	∑</a:t>
            </a:r>
            <a:r>
              <a:rPr kumimoji="0" lang="en-US" altLang="zh-CN" sz="2000"/>
              <a:t>[USE(a,B)+2*LIVE(a,B)] =1+0+1+2*(0+0+1)=4</a:t>
            </a:r>
          </a:p>
          <a:p>
            <a:pPr algn="just">
              <a:lnSpc>
                <a:spcPct val="130000"/>
              </a:lnSpc>
            </a:pPr>
            <a:r>
              <a:rPr kumimoji="0" lang="zh-CN" altLang="en-US" sz="1800"/>
              <a:t>　　	</a:t>
            </a:r>
            <a:r>
              <a:rPr kumimoji="0" lang="en-US" altLang="zh-CN" sz="1800"/>
              <a:t>B∈L</a:t>
            </a:r>
            <a:endParaRPr lang="en-US" altLang="zh-CN"/>
          </a:p>
        </p:txBody>
      </p:sp>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a:extLst>
              <a:ext uri="{FF2B5EF4-FFF2-40B4-BE49-F238E27FC236}">
                <a16:creationId xmlns:a16="http://schemas.microsoft.com/office/drawing/2014/main" id="{7B570393-7CF9-F302-A5E0-989C1113E45C}"/>
              </a:ext>
            </a:extLst>
          </p:cNvPr>
          <p:cNvSpPr txBox="1">
            <a:spLocks noChangeArrowheads="1"/>
          </p:cNvSpPr>
          <p:nvPr/>
        </p:nvSpPr>
        <p:spPr bwMode="auto">
          <a:xfrm>
            <a:off x="217488" y="550863"/>
            <a:ext cx="86360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2.5  </a:t>
            </a:r>
            <a:r>
              <a:rPr kumimoji="1" lang="zh-CN" altLang="en-US" sz="2400" u="none">
                <a:latin typeface="Times New Roman" panose="02020603050405020304" pitchFamily="18" charset="0"/>
              </a:rPr>
              <a:t>设有</a:t>
            </a:r>
            <a:r>
              <a:rPr kumimoji="1" lang="en-US" altLang="zh-CN" sz="2400" u="none">
                <a:latin typeface="Times New Roman" panose="02020603050405020304" pitchFamily="18" charset="0"/>
              </a:rPr>
              <a:t>L(G)={a</a:t>
            </a:r>
            <a:r>
              <a:rPr kumimoji="1" lang="en-US" altLang="zh-CN" sz="2400" u="none" baseline="30000">
                <a:latin typeface="Times New Roman" panose="02020603050405020304" pitchFamily="18" charset="0"/>
              </a:rPr>
              <a:t>2n+1</a:t>
            </a:r>
            <a:r>
              <a:rPr kumimoji="1" lang="en-US" altLang="zh-CN" sz="2400" u="none">
                <a:latin typeface="Times New Roman" panose="02020603050405020304" pitchFamily="18" charset="0"/>
              </a:rPr>
              <a:t>b</a:t>
            </a:r>
            <a:r>
              <a:rPr kumimoji="1" lang="en-US" altLang="zh-CN" sz="2400" u="none" baseline="30000">
                <a:latin typeface="Times New Roman" panose="02020603050405020304" pitchFamily="18" charset="0"/>
              </a:rPr>
              <a:t>2m</a:t>
            </a:r>
            <a:r>
              <a:rPr kumimoji="1" lang="en-US" altLang="zh-CN" sz="2400" u="none">
                <a:latin typeface="Times New Roman" panose="02020603050405020304" pitchFamily="18" charset="0"/>
              </a:rPr>
              <a:t>a</a:t>
            </a:r>
            <a:r>
              <a:rPr kumimoji="1" lang="en-US" altLang="zh-CN" sz="2400" u="none" baseline="30000">
                <a:latin typeface="Times New Roman" panose="02020603050405020304" pitchFamily="18" charset="0"/>
              </a:rPr>
              <a:t>2p+1</a:t>
            </a:r>
            <a:r>
              <a:rPr kumimoji="1" lang="en-US" altLang="zh-CN" sz="2400" u="none">
                <a:latin typeface="Times New Roman" panose="02020603050405020304" pitchFamily="18" charset="0"/>
              </a:rPr>
              <a:t>∣ n≥0,p≥0,m≥1}</a:t>
            </a:r>
            <a:r>
              <a:rPr kumimoji="1" lang="zh-CN" altLang="en-US"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(1) </a:t>
            </a:r>
            <a:r>
              <a:rPr kumimoji="1" lang="zh-CN" altLang="en-US" sz="2400" u="none">
                <a:latin typeface="Times New Roman" panose="02020603050405020304" pitchFamily="18" charset="0"/>
              </a:rPr>
              <a:t>给出描述该语言的正规表达式；</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 </a:t>
            </a:r>
            <a:r>
              <a:rPr kumimoji="1" lang="zh-CN" altLang="en-US" sz="2400" u="none">
                <a:latin typeface="Times New Roman" panose="02020603050405020304" pitchFamily="18" charset="0"/>
              </a:rPr>
              <a:t>构造识别该语言的确定有限自动机</a:t>
            </a:r>
            <a:r>
              <a:rPr kumimoji="1" lang="en-US" altLang="zh-CN" sz="2400" u="none">
                <a:latin typeface="Times New Roman" panose="02020603050405020304" pitchFamily="18" charset="0"/>
              </a:rPr>
              <a:t>(</a:t>
            </a:r>
            <a:r>
              <a:rPr kumimoji="1" lang="zh-CN" altLang="en-US" sz="2400" u="none">
                <a:latin typeface="Times New Roman" panose="02020603050405020304" pitchFamily="18" charset="0"/>
              </a:rPr>
              <a:t>可直接用状态图形式给出</a:t>
            </a:r>
            <a:r>
              <a:rPr kumimoji="1" lang="en-US" altLang="zh-CN" sz="2400" u="none">
                <a:latin typeface="Times New Roman" panose="02020603050405020304" pitchFamily="18" charset="0"/>
              </a:rPr>
              <a:t>)</a:t>
            </a:r>
            <a:r>
              <a:rPr kumimoji="1" lang="zh-CN" altLang="en-US"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2.6  </a:t>
            </a:r>
            <a:r>
              <a:rPr kumimoji="1" lang="zh-CN" altLang="en-US" sz="2400" u="none">
                <a:latin typeface="Times New Roman" panose="02020603050405020304" pitchFamily="18" charset="0"/>
              </a:rPr>
              <a:t>有语言</a:t>
            </a:r>
            <a:r>
              <a:rPr kumimoji="1" lang="en-US" altLang="zh-CN" sz="2400" u="none">
                <a:latin typeface="Times New Roman" panose="02020603050405020304" pitchFamily="18" charset="0"/>
              </a:rPr>
              <a:t>L={w∣w∈(0,1)</a:t>
            </a:r>
            <a:r>
              <a:rPr kumimoji="1" lang="en-US" altLang="zh-CN" sz="2400" u="none" baseline="30000">
                <a:latin typeface="Times New Roman" panose="02020603050405020304" pitchFamily="18" charset="0"/>
              </a:rPr>
              <a:t>+</a:t>
            </a:r>
            <a:r>
              <a:rPr kumimoji="1" lang="zh-CN" altLang="en-US" sz="2400" u="none">
                <a:latin typeface="Times New Roman" panose="02020603050405020304" pitchFamily="18" charset="0"/>
              </a:rPr>
              <a:t>，并且</a:t>
            </a:r>
            <a:r>
              <a:rPr kumimoji="1" lang="en-US" altLang="zh-CN" sz="2400" u="none">
                <a:latin typeface="Times New Roman" panose="02020603050405020304" pitchFamily="18" charset="0"/>
              </a:rPr>
              <a:t>w</a:t>
            </a:r>
            <a:r>
              <a:rPr kumimoji="1" lang="zh-CN" altLang="en-US" sz="2400" u="none">
                <a:latin typeface="Times New Roman" panose="02020603050405020304" pitchFamily="18" charset="0"/>
              </a:rPr>
              <a:t>中至少有两个</a:t>
            </a:r>
            <a:r>
              <a:rPr kumimoji="1" lang="en-US" altLang="zh-CN" sz="2400" u="none">
                <a:latin typeface="Times New Roman" panose="02020603050405020304" pitchFamily="18" charset="0"/>
              </a:rPr>
              <a:t>1</a:t>
            </a:r>
            <a:r>
              <a:rPr kumimoji="1" lang="zh-CN" altLang="en-US" sz="2400" u="none">
                <a:latin typeface="Times New Roman" panose="02020603050405020304" pitchFamily="18" charset="0"/>
              </a:rPr>
              <a:t>，又在任何两个</a:t>
            </a:r>
            <a:r>
              <a:rPr kumimoji="1" lang="en-US" altLang="zh-CN" sz="2400" u="none">
                <a:latin typeface="Times New Roman" panose="02020603050405020304" pitchFamily="18" charset="0"/>
              </a:rPr>
              <a:t>1</a:t>
            </a:r>
            <a:r>
              <a:rPr kumimoji="1" lang="zh-CN" altLang="en-US" sz="2400" u="none">
                <a:latin typeface="Times New Roman" panose="02020603050405020304" pitchFamily="18" charset="0"/>
              </a:rPr>
              <a:t>之间有偶数个</a:t>
            </a:r>
            <a:r>
              <a:rPr kumimoji="1" lang="en-US" altLang="zh-CN" sz="2400" u="none">
                <a:latin typeface="Times New Roman" panose="02020603050405020304" pitchFamily="18" charset="0"/>
              </a:rPr>
              <a:t>0}</a:t>
            </a:r>
            <a:r>
              <a:rPr kumimoji="1" lang="zh-CN" altLang="en-US" sz="2400" u="none">
                <a:latin typeface="Times New Roman" panose="02020603050405020304" pitchFamily="18" charset="0"/>
              </a:rPr>
              <a:t>，试构造接受该语言的确定有限状态自动机</a:t>
            </a:r>
            <a:r>
              <a:rPr kumimoji="1" lang="en-US" altLang="zh-CN" sz="2400" u="none">
                <a:latin typeface="Times New Roman" panose="02020603050405020304" pitchFamily="18" charset="0"/>
              </a:rPr>
              <a:t>(DFA)</a:t>
            </a:r>
            <a:r>
              <a:rPr kumimoji="1" lang="zh-CN" altLang="en-US"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2.7  </a:t>
            </a:r>
            <a:r>
              <a:rPr kumimoji="1" lang="zh-CN" altLang="en-US" sz="2400" u="none">
                <a:latin typeface="Times New Roman" panose="02020603050405020304" pitchFamily="18" charset="0"/>
              </a:rPr>
              <a:t>已知正规式</a:t>
            </a:r>
            <a:r>
              <a:rPr kumimoji="1" lang="en-US" altLang="zh-CN" sz="2400" u="none">
                <a:latin typeface="Times New Roman" panose="02020603050405020304" pitchFamily="18" charset="0"/>
              </a:rPr>
              <a:t>((a∣b)</a:t>
            </a:r>
            <a:r>
              <a:rPr kumimoji="1" lang="en-US" altLang="zh-CN" sz="2400" u="none" baseline="30000">
                <a:latin typeface="Times New Roman" panose="02020603050405020304" pitchFamily="18" charset="0"/>
              </a:rPr>
              <a:t>*</a:t>
            </a:r>
            <a:r>
              <a:rPr kumimoji="1" lang="en-US" altLang="zh-CN" sz="2400" u="none">
                <a:latin typeface="Times New Roman" panose="02020603050405020304" pitchFamily="18" charset="0"/>
              </a:rPr>
              <a:t>∣aa)</a:t>
            </a:r>
            <a:r>
              <a:rPr kumimoji="1" lang="en-US" altLang="zh-CN" sz="2400" u="none" baseline="30000">
                <a:latin typeface="Times New Roman" panose="02020603050405020304" pitchFamily="18" charset="0"/>
              </a:rPr>
              <a:t>*</a:t>
            </a:r>
            <a:r>
              <a:rPr kumimoji="1" lang="en-US" altLang="zh-CN" sz="2400" u="none">
                <a:latin typeface="Times New Roman" panose="02020603050405020304" pitchFamily="18" charset="0"/>
              </a:rPr>
              <a:t>b</a:t>
            </a:r>
            <a:r>
              <a:rPr kumimoji="1" lang="zh-CN" altLang="en-US" sz="2400" u="none">
                <a:latin typeface="Times New Roman" panose="02020603050405020304" pitchFamily="18" charset="0"/>
              </a:rPr>
              <a:t>和正规式</a:t>
            </a:r>
            <a:r>
              <a:rPr kumimoji="1" lang="en-US" altLang="zh-CN" sz="2400" u="none">
                <a:latin typeface="Times New Roman" panose="02020603050405020304" pitchFamily="18" charset="0"/>
              </a:rPr>
              <a:t>(a∣b)</a:t>
            </a:r>
            <a:r>
              <a:rPr kumimoji="1" lang="en-US" altLang="zh-CN" sz="2400" u="none" baseline="30000">
                <a:latin typeface="Times New Roman" panose="02020603050405020304" pitchFamily="18" charset="0"/>
              </a:rPr>
              <a:t>*</a:t>
            </a:r>
            <a:r>
              <a:rPr kumimoji="1" lang="en-US" altLang="zh-CN" sz="2400" u="none">
                <a:latin typeface="Times New Roman" panose="02020603050405020304" pitchFamily="18" charset="0"/>
              </a:rPr>
              <a:t>b</a:t>
            </a:r>
            <a:r>
              <a:rPr kumimoji="1" lang="zh-CN" altLang="en-US" sz="2400" u="none">
                <a:latin typeface="Times New Roman" panose="02020603050405020304" pitchFamily="18" charset="0"/>
              </a:rPr>
              <a:t>。</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(1) </a:t>
            </a:r>
            <a:r>
              <a:rPr kumimoji="1" lang="zh-CN" altLang="en-US" sz="2400" u="none">
                <a:latin typeface="Times New Roman" panose="02020603050405020304" pitchFamily="18" charset="0"/>
              </a:rPr>
              <a:t>试用有限自动机的等价性证明这两个正规式是等价的；</a:t>
            </a:r>
          </a:p>
          <a:p>
            <a:pPr algn="just" eaLnBrk="1" hangingPunct="1">
              <a:lnSpc>
                <a:spcPct val="11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 </a:t>
            </a:r>
            <a:r>
              <a:rPr kumimoji="1" lang="zh-CN" altLang="en-US" sz="2400" u="none">
                <a:latin typeface="Times New Roman" panose="02020603050405020304" pitchFamily="18" charset="0"/>
              </a:rPr>
              <a:t>给出相应的正规文法。</a:t>
            </a:r>
          </a:p>
        </p:txBody>
      </p:sp>
    </p:spTree>
  </p:cSld>
  <p:clrMapOvr>
    <a:masterClrMapping/>
  </p:clrMapOvr>
  <p:transition>
    <p:random/>
  </p:transition>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1028">
            <a:extLst>
              <a:ext uri="{FF2B5EF4-FFF2-40B4-BE49-F238E27FC236}">
                <a16:creationId xmlns:a16="http://schemas.microsoft.com/office/drawing/2014/main" id="{D91C91B8-A2FF-1AB9-3F89-80C6D472D39A}"/>
              </a:ext>
            </a:extLst>
          </p:cNvPr>
          <p:cNvSpPr txBox="1">
            <a:spLocks noChangeArrowheads="1"/>
          </p:cNvSpPr>
          <p:nvPr/>
        </p:nvSpPr>
        <p:spPr bwMode="auto">
          <a:xfrm>
            <a:off x="217488" y="595313"/>
            <a:ext cx="868045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zh-CN" altLang="en-US"/>
              <a:t>　　</a:t>
            </a:r>
            <a:r>
              <a:rPr lang="en-US" altLang="zh-CN"/>
              <a:t>(2) </a:t>
            </a:r>
            <a:r>
              <a:rPr lang="zh-CN" altLang="en-US"/>
              <a:t>对于变量</a:t>
            </a:r>
            <a:r>
              <a:rPr lang="en-US" altLang="zh-CN"/>
              <a:t>b</a:t>
            </a:r>
            <a:r>
              <a:rPr lang="zh-CN" altLang="en-US"/>
              <a:t>有：</a:t>
            </a:r>
          </a:p>
          <a:p>
            <a:pPr lvl="2" algn="just" eaLnBrk="1" hangingPunct="1">
              <a:lnSpc>
                <a:spcPct val="120000"/>
              </a:lnSpc>
              <a:spcBef>
                <a:spcPct val="50000"/>
              </a:spcBef>
            </a:pPr>
            <a:r>
              <a:rPr lang="en-US" altLang="zh-CN"/>
              <a:t>USE(b,B</a:t>
            </a:r>
            <a:r>
              <a:rPr lang="en-US" altLang="zh-CN" baseline="-30000"/>
              <a:t>2</a:t>
            </a:r>
            <a:r>
              <a:rPr lang="en-US" altLang="zh-CN"/>
              <a:t>)=2</a:t>
            </a:r>
            <a:r>
              <a:rPr lang="zh-CN" altLang="en-US"/>
              <a:t>；   </a:t>
            </a:r>
            <a:r>
              <a:rPr lang="en-US" altLang="zh-CN"/>
              <a:t>LIVE(b,B</a:t>
            </a:r>
            <a:r>
              <a:rPr lang="en-US" altLang="zh-CN" baseline="-30000"/>
              <a:t>2</a:t>
            </a:r>
            <a:r>
              <a:rPr lang="en-US" altLang="zh-CN"/>
              <a:t>)=1</a:t>
            </a:r>
            <a:r>
              <a:rPr lang="zh-CN" altLang="en-US"/>
              <a:t>；</a:t>
            </a:r>
          </a:p>
          <a:p>
            <a:pPr lvl="2" algn="just" eaLnBrk="1" hangingPunct="1">
              <a:lnSpc>
                <a:spcPct val="120000"/>
              </a:lnSpc>
              <a:spcBef>
                <a:spcPct val="50000"/>
              </a:spcBef>
            </a:pPr>
            <a:r>
              <a:rPr lang="en-US" altLang="zh-CN"/>
              <a:t>USE(b,B</a:t>
            </a:r>
            <a:r>
              <a:rPr lang="en-US" altLang="zh-CN" baseline="-30000"/>
              <a:t>3</a:t>
            </a:r>
            <a:r>
              <a:rPr lang="en-US" altLang="zh-CN"/>
              <a:t>)=1</a:t>
            </a:r>
            <a:r>
              <a:rPr lang="zh-CN" altLang="en-US"/>
              <a:t>；   </a:t>
            </a:r>
            <a:r>
              <a:rPr lang="en-US" altLang="zh-CN"/>
              <a:t>LIVE(b,B</a:t>
            </a:r>
            <a:r>
              <a:rPr lang="en-US" altLang="zh-CN" baseline="-30000"/>
              <a:t>3</a:t>
            </a:r>
            <a:r>
              <a:rPr lang="en-US" altLang="zh-CN"/>
              <a:t>)=1</a:t>
            </a:r>
            <a:r>
              <a:rPr lang="zh-CN" altLang="en-US"/>
              <a:t>；</a:t>
            </a:r>
          </a:p>
          <a:p>
            <a:pPr lvl="2" algn="just" eaLnBrk="1" hangingPunct="1">
              <a:lnSpc>
                <a:spcPct val="120000"/>
              </a:lnSpc>
              <a:spcBef>
                <a:spcPct val="50000"/>
              </a:spcBef>
            </a:pPr>
            <a:r>
              <a:rPr lang="en-US" altLang="zh-CN"/>
              <a:t>USE(b,B</a:t>
            </a:r>
            <a:r>
              <a:rPr lang="en-US" altLang="zh-CN" baseline="-30000"/>
              <a:t>4</a:t>
            </a:r>
            <a:r>
              <a:rPr lang="en-US" altLang="zh-CN"/>
              <a:t>)=0</a:t>
            </a:r>
            <a:r>
              <a:rPr lang="zh-CN" altLang="en-US"/>
              <a:t>；   </a:t>
            </a:r>
            <a:r>
              <a:rPr lang="en-US" altLang="zh-CN"/>
              <a:t>LIVE(b,B</a:t>
            </a:r>
            <a:r>
              <a:rPr lang="en-US" altLang="zh-CN" baseline="-30000"/>
              <a:t>4</a:t>
            </a:r>
            <a:r>
              <a:rPr lang="en-US" altLang="zh-CN"/>
              <a:t>)=0</a:t>
            </a:r>
            <a:r>
              <a:rPr lang="zh-CN" altLang="en-US"/>
              <a:t>；</a:t>
            </a:r>
          </a:p>
          <a:p>
            <a:pPr algn="just" eaLnBrk="1" hangingPunct="1">
              <a:lnSpc>
                <a:spcPct val="120000"/>
              </a:lnSpc>
              <a:spcBef>
                <a:spcPct val="50000"/>
              </a:spcBef>
            </a:pPr>
            <a:r>
              <a:rPr lang="zh-CN" altLang="en-US"/>
              <a:t>因此，变量</a:t>
            </a:r>
            <a:r>
              <a:rPr lang="en-US" altLang="zh-CN"/>
              <a:t>b</a:t>
            </a:r>
            <a:r>
              <a:rPr lang="zh-CN" altLang="en-US"/>
              <a:t>在一次循环中执行代价的节省总数为</a:t>
            </a:r>
          </a:p>
          <a:p>
            <a:pPr lvl="2" algn="just" eaLnBrk="1" hangingPunct="1">
              <a:lnSpc>
                <a:spcPct val="120000"/>
              </a:lnSpc>
              <a:spcBef>
                <a:spcPct val="50000"/>
              </a:spcBef>
            </a:pPr>
            <a:r>
              <a:rPr lang="zh-CN" altLang="en-US"/>
              <a:t>∑</a:t>
            </a:r>
            <a:r>
              <a:rPr lang="en-US" altLang="zh-CN"/>
              <a:t>[USE(b,B)+2*LIVE(b,B)] =2+1+0+2*(1+1+0)=7</a:t>
            </a:r>
          </a:p>
          <a:p>
            <a:pPr lvl="2" algn="just" eaLnBrk="1" hangingPunct="1">
              <a:lnSpc>
                <a:spcPct val="120000"/>
              </a:lnSpc>
              <a:spcBef>
                <a:spcPct val="50000"/>
              </a:spcBef>
            </a:pPr>
            <a:r>
              <a:rPr lang="en-US" altLang="zh-CN"/>
              <a:t>B∈L</a:t>
            </a:r>
          </a:p>
        </p:txBody>
      </p:sp>
    </p:spTree>
  </p:cSld>
  <p:clrMapOvr>
    <a:masterClrMapping/>
  </p:clrMapOvr>
  <p:transition>
    <p:random/>
  </p:transition>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a:extLst>
              <a:ext uri="{FF2B5EF4-FFF2-40B4-BE49-F238E27FC236}">
                <a16:creationId xmlns:a16="http://schemas.microsoft.com/office/drawing/2014/main" id="{73B8F02D-AEA1-0BD1-8657-C834C09DC67D}"/>
              </a:ext>
            </a:extLst>
          </p:cNvPr>
          <p:cNvSpPr txBox="1">
            <a:spLocks noChangeArrowheads="1"/>
          </p:cNvSpPr>
          <p:nvPr/>
        </p:nvSpPr>
        <p:spPr bwMode="auto">
          <a:xfrm>
            <a:off x="130175" y="550863"/>
            <a:ext cx="8796338"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a:t>
            </a:r>
            <a:r>
              <a:rPr lang="en-US" altLang="zh-CN"/>
              <a:t>(3) </a:t>
            </a:r>
            <a:r>
              <a:rPr lang="zh-CN" altLang="en-US"/>
              <a:t>对于变量</a:t>
            </a:r>
            <a:r>
              <a:rPr lang="en-US" altLang="zh-CN"/>
              <a:t>c</a:t>
            </a:r>
            <a:r>
              <a:rPr lang="zh-CN" altLang="en-US"/>
              <a:t>有：</a:t>
            </a:r>
          </a:p>
          <a:p>
            <a:pPr lvl="2" algn="just" eaLnBrk="1" hangingPunct="1">
              <a:lnSpc>
                <a:spcPct val="130000"/>
              </a:lnSpc>
              <a:spcBef>
                <a:spcPct val="50000"/>
              </a:spcBef>
            </a:pPr>
            <a:r>
              <a:rPr lang="en-US" altLang="zh-CN"/>
              <a:t>USE(c,B</a:t>
            </a:r>
            <a:r>
              <a:rPr lang="en-US" altLang="zh-CN" baseline="-30000"/>
              <a:t>2</a:t>
            </a:r>
            <a:r>
              <a:rPr lang="en-US" altLang="zh-CN"/>
              <a:t>)=2</a:t>
            </a:r>
            <a:r>
              <a:rPr lang="zh-CN" altLang="en-US"/>
              <a:t>；   </a:t>
            </a:r>
            <a:r>
              <a:rPr lang="en-US" altLang="zh-CN"/>
              <a:t>LIVE(c,B</a:t>
            </a:r>
            <a:r>
              <a:rPr lang="en-US" altLang="zh-CN" baseline="-30000"/>
              <a:t>2</a:t>
            </a:r>
            <a:r>
              <a:rPr lang="en-US" altLang="zh-CN"/>
              <a:t>)=1</a:t>
            </a:r>
            <a:r>
              <a:rPr lang="zh-CN" altLang="en-US"/>
              <a:t>；</a:t>
            </a:r>
          </a:p>
          <a:p>
            <a:pPr lvl="2" algn="just" eaLnBrk="1" hangingPunct="1">
              <a:lnSpc>
                <a:spcPct val="130000"/>
              </a:lnSpc>
              <a:spcBef>
                <a:spcPct val="50000"/>
              </a:spcBef>
            </a:pPr>
            <a:r>
              <a:rPr lang="en-US" altLang="zh-CN"/>
              <a:t>USE(c,B</a:t>
            </a:r>
            <a:r>
              <a:rPr lang="en-US" altLang="zh-CN" baseline="-30000"/>
              <a:t>3</a:t>
            </a:r>
            <a:r>
              <a:rPr lang="en-US" altLang="zh-CN"/>
              <a:t>)=1</a:t>
            </a:r>
            <a:r>
              <a:rPr lang="zh-CN" altLang="en-US"/>
              <a:t>；   </a:t>
            </a:r>
            <a:r>
              <a:rPr lang="en-US" altLang="zh-CN"/>
              <a:t>LIVE(c,B</a:t>
            </a:r>
            <a:r>
              <a:rPr lang="en-US" altLang="zh-CN" baseline="-30000"/>
              <a:t>3</a:t>
            </a:r>
            <a:r>
              <a:rPr lang="en-US" altLang="zh-CN"/>
              <a:t>)=0</a:t>
            </a:r>
            <a:r>
              <a:rPr lang="zh-CN" altLang="en-US"/>
              <a:t>；</a:t>
            </a:r>
          </a:p>
          <a:p>
            <a:pPr lvl="2" algn="just" eaLnBrk="1" hangingPunct="1">
              <a:lnSpc>
                <a:spcPct val="130000"/>
              </a:lnSpc>
              <a:spcBef>
                <a:spcPct val="50000"/>
              </a:spcBef>
            </a:pPr>
            <a:r>
              <a:rPr lang="en-US" altLang="zh-CN"/>
              <a:t>USE(c,B</a:t>
            </a:r>
            <a:r>
              <a:rPr lang="en-US" altLang="zh-CN" baseline="-30000"/>
              <a:t>4</a:t>
            </a:r>
            <a:r>
              <a:rPr lang="en-US" altLang="zh-CN"/>
              <a:t>)=1</a:t>
            </a:r>
            <a:r>
              <a:rPr lang="zh-CN" altLang="en-US"/>
              <a:t>；   </a:t>
            </a:r>
            <a:r>
              <a:rPr lang="en-US" altLang="zh-CN"/>
              <a:t>LIVE(c,B</a:t>
            </a:r>
            <a:r>
              <a:rPr lang="en-US" altLang="zh-CN" baseline="-30000"/>
              <a:t>4</a:t>
            </a:r>
            <a:r>
              <a:rPr lang="en-US" altLang="zh-CN"/>
              <a:t>)=0</a:t>
            </a:r>
            <a:r>
              <a:rPr lang="zh-CN" altLang="en-US"/>
              <a:t>；</a:t>
            </a:r>
          </a:p>
          <a:p>
            <a:pPr algn="just" eaLnBrk="1" hangingPunct="1">
              <a:lnSpc>
                <a:spcPct val="130000"/>
              </a:lnSpc>
              <a:spcBef>
                <a:spcPct val="50000"/>
              </a:spcBef>
            </a:pPr>
            <a:r>
              <a:rPr lang="zh-CN" altLang="en-US"/>
              <a:t>因此，变量</a:t>
            </a:r>
            <a:r>
              <a:rPr lang="en-US" altLang="zh-CN"/>
              <a:t>c</a:t>
            </a:r>
            <a:r>
              <a:rPr lang="zh-CN" altLang="en-US"/>
              <a:t>在一次循环中执行代价的节省总数为</a:t>
            </a:r>
          </a:p>
          <a:p>
            <a:pPr lvl="2" algn="just" eaLnBrk="1" hangingPunct="1">
              <a:lnSpc>
                <a:spcPct val="130000"/>
              </a:lnSpc>
              <a:spcBef>
                <a:spcPct val="50000"/>
              </a:spcBef>
            </a:pPr>
            <a:r>
              <a:rPr lang="zh-CN" altLang="en-US"/>
              <a:t>∑</a:t>
            </a:r>
            <a:r>
              <a:rPr lang="en-US" altLang="zh-CN"/>
              <a:t>[USE(c,B)+2*LIVE(c,B)] =2+1+1+2*(1+0+0)=6 </a:t>
            </a:r>
          </a:p>
          <a:p>
            <a:pPr lvl="2" algn="just" eaLnBrk="1" hangingPunct="1">
              <a:lnSpc>
                <a:spcPct val="130000"/>
              </a:lnSpc>
              <a:spcBef>
                <a:spcPct val="50000"/>
              </a:spcBef>
            </a:pPr>
            <a:r>
              <a:rPr lang="en-US" altLang="zh-CN"/>
              <a:t>B∈L</a:t>
            </a:r>
          </a:p>
        </p:txBody>
      </p:sp>
    </p:spTree>
  </p:cSld>
  <p:clrMapOvr>
    <a:masterClrMapping/>
  </p:clrMapOvr>
  <p:transition>
    <p:random/>
  </p:transition>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028">
            <a:extLst>
              <a:ext uri="{FF2B5EF4-FFF2-40B4-BE49-F238E27FC236}">
                <a16:creationId xmlns:a16="http://schemas.microsoft.com/office/drawing/2014/main" id="{69F26DD1-6036-A14F-8042-75E3545BA869}"/>
              </a:ext>
            </a:extLst>
          </p:cNvPr>
          <p:cNvSpPr txBox="1">
            <a:spLocks noChangeArrowheads="1"/>
          </p:cNvSpPr>
          <p:nvPr/>
        </p:nvSpPr>
        <p:spPr bwMode="auto">
          <a:xfrm>
            <a:off x="188913" y="533400"/>
            <a:ext cx="873760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b="1">
                <a:ea typeface="方正小标宋简体" charset="-122"/>
              </a:rPr>
              <a:t>7.1.4  </a:t>
            </a:r>
            <a:r>
              <a:rPr lang="zh-CN" altLang="en-US" b="1">
                <a:ea typeface="方正小标宋简体" charset="-122"/>
              </a:rPr>
              <a:t>源程序到目标代码生成示例</a:t>
            </a:r>
          </a:p>
          <a:p>
            <a:pPr algn="just" eaLnBrk="1" hangingPunct="1">
              <a:lnSpc>
                <a:spcPct val="120000"/>
              </a:lnSpc>
            </a:pPr>
            <a:r>
              <a:rPr lang="zh-CN" altLang="en-US"/>
              <a:t>　　我们以</a:t>
            </a:r>
            <a:r>
              <a:rPr lang="en-US" altLang="zh-CN"/>
              <a:t>PC</a:t>
            </a:r>
            <a:r>
              <a:rPr lang="zh-CN" altLang="en-US"/>
              <a:t>机的汇编语言作为目标代码，且假定可用的寄存器为</a:t>
            </a:r>
            <a:r>
              <a:rPr lang="en-US" altLang="zh-CN"/>
              <a:t>AX</a:t>
            </a:r>
            <a:r>
              <a:rPr lang="zh-CN" altLang="en-US"/>
              <a:t>、</a:t>
            </a:r>
            <a:r>
              <a:rPr lang="en-US" altLang="zh-CN"/>
              <a:t>BX</a:t>
            </a:r>
            <a:r>
              <a:rPr lang="zh-CN" altLang="en-US"/>
              <a:t>、</a:t>
            </a:r>
            <a:r>
              <a:rPr lang="en-US" altLang="zh-CN"/>
              <a:t>CX</a:t>
            </a:r>
            <a:r>
              <a:rPr lang="zh-CN" altLang="en-US"/>
              <a:t>和</a:t>
            </a:r>
            <a:r>
              <a:rPr lang="en-US" altLang="zh-CN"/>
              <a:t>DX</a:t>
            </a:r>
            <a:r>
              <a:rPr lang="zh-CN" altLang="en-US"/>
              <a:t>，则一</a:t>
            </a:r>
            <a:r>
              <a:rPr lang="en-US" altLang="zh-CN"/>
              <a:t>C</a:t>
            </a:r>
            <a:r>
              <a:rPr lang="zh-CN" altLang="en-US"/>
              <a:t>语言源程序转换为四元式代码序列，然后再转换为目标代码程序</a:t>
            </a:r>
            <a:r>
              <a:rPr lang="en-US" altLang="zh-CN"/>
              <a:t>(</a:t>
            </a:r>
            <a:r>
              <a:rPr lang="zh-CN" altLang="en-US"/>
              <a:t>转换中不考虑优化</a:t>
            </a:r>
            <a:r>
              <a:rPr lang="en-US" altLang="zh-CN"/>
              <a:t>)</a:t>
            </a:r>
            <a:r>
              <a:rPr lang="zh-CN" altLang="en-US"/>
              <a:t>的结果如下：</a:t>
            </a:r>
          </a:p>
          <a:p>
            <a:pPr lvl="2" algn="just" eaLnBrk="1" hangingPunct="1">
              <a:lnSpc>
                <a:spcPct val="120000"/>
              </a:lnSpc>
            </a:pPr>
            <a:r>
              <a:rPr lang="en-US" altLang="zh-CN"/>
              <a:t>(1)  C</a:t>
            </a:r>
            <a:r>
              <a:rPr lang="zh-CN" altLang="en-US"/>
              <a:t>语言源程序</a:t>
            </a:r>
            <a:r>
              <a:rPr lang="en-US" altLang="zh-CN"/>
              <a:t>(</a:t>
            </a:r>
            <a:r>
              <a:rPr lang="zh-CN" altLang="en-US"/>
              <a:t>局部</a:t>
            </a:r>
            <a:r>
              <a:rPr lang="en-US" altLang="zh-CN"/>
              <a:t>)</a:t>
            </a:r>
            <a:r>
              <a:rPr lang="zh-CN" altLang="en-US"/>
              <a:t>：</a:t>
            </a:r>
          </a:p>
          <a:p>
            <a:pPr lvl="2" algn="just" eaLnBrk="1" hangingPunct="1">
              <a:lnSpc>
                <a:spcPct val="120000"/>
              </a:lnSpc>
            </a:pPr>
            <a:r>
              <a:rPr lang="en-US" altLang="zh-CN"/>
              <a:t>while (a&gt;b)</a:t>
            </a:r>
          </a:p>
          <a:p>
            <a:pPr lvl="2" algn="just" eaLnBrk="1" hangingPunct="1">
              <a:lnSpc>
                <a:spcPct val="120000"/>
              </a:lnSpc>
            </a:pPr>
            <a:r>
              <a:rPr lang="en-US" altLang="zh-CN"/>
              <a:t>{</a:t>
            </a:r>
          </a:p>
          <a:p>
            <a:pPr lvl="3" algn="just" eaLnBrk="1" hangingPunct="1">
              <a:lnSpc>
                <a:spcPct val="120000"/>
              </a:lnSpc>
            </a:pPr>
            <a:r>
              <a:rPr lang="en-US" altLang="zh-CN"/>
              <a:t>if (m&gt;=n) a=a+1;</a:t>
            </a:r>
          </a:p>
          <a:p>
            <a:pPr lvl="3" algn="just" eaLnBrk="1" hangingPunct="1">
              <a:lnSpc>
                <a:spcPct val="120000"/>
              </a:lnSpc>
            </a:pPr>
            <a:r>
              <a:rPr lang="en-US" altLang="zh-CN"/>
              <a:t>else</a:t>
            </a:r>
          </a:p>
          <a:p>
            <a:pPr lvl="3" algn="just" eaLnBrk="1" hangingPunct="1">
              <a:lnSpc>
                <a:spcPct val="120000"/>
              </a:lnSpc>
            </a:pPr>
            <a:r>
              <a:rPr lang="zh-CN" altLang="en-US"/>
              <a:t>　</a:t>
            </a:r>
            <a:r>
              <a:rPr lang="en-US" altLang="zh-CN"/>
              <a:t>while (k==h)</a:t>
            </a:r>
          </a:p>
          <a:p>
            <a:pPr lvl="3" algn="just" eaLnBrk="1" hangingPunct="1">
              <a:lnSpc>
                <a:spcPct val="120000"/>
              </a:lnSpc>
            </a:pPr>
            <a:r>
              <a:rPr lang="zh-CN" altLang="en-US"/>
              <a:t>　　</a:t>
            </a:r>
            <a:r>
              <a:rPr lang="en-US" altLang="zh-CN"/>
              <a:t>x=x+2;</a:t>
            </a:r>
          </a:p>
          <a:p>
            <a:pPr lvl="3" algn="just" eaLnBrk="1" hangingPunct="1">
              <a:lnSpc>
                <a:spcPct val="120000"/>
              </a:lnSpc>
            </a:pPr>
            <a:r>
              <a:rPr lang="en-US" altLang="zh-CN"/>
              <a:t>m=n+x*(m+y);</a:t>
            </a:r>
          </a:p>
          <a:p>
            <a:pPr lvl="2" algn="just" eaLnBrk="1" hangingPunct="1">
              <a:lnSpc>
                <a:spcPct val="120000"/>
              </a:lnSpc>
            </a:pPr>
            <a:r>
              <a:rPr lang="en-US" altLang="zh-CN"/>
              <a:t>}</a:t>
            </a:r>
          </a:p>
        </p:txBody>
      </p:sp>
    </p:spTree>
  </p:cSld>
  <p:clrMapOvr>
    <a:masterClrMapping/>
  </p:clrMapOvr>
  <p:transition>
    <p:random/>
  </p:transition>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a:extLst>
              <a:ext uri="{FF2B5EF4-FFF2-40B4-BE49-F238E27FC236}">
                <a16:creationId xmlns:a16="http://schemas.microsoft.com/office/drawing/2014/main" id="{09C50B59-901F-066A-1515-315D428CF3F4}"/>
              </a:ext>
            </a:extLst>
          </p:cNvPr>
          <p:cNvSpPr txBox="1">
            <a:spLocks noChangeArrowheads="1"/>
          </p:cNvSpPr>
          <p:nvPr/>
        </p:nvSpPr>
        <p:spPr bwMode="auto">
          <a:xfrm>
            <a:off x="188913" y="693738"/>
            <a:ext cx="869315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a:t>
            </a:r>
            <a:r>
              <a:rPr lang="en-US" altLang="zh-CN"/>
              <a:t>(2) </a:t>
            </a:r>
            <a:r>
              <a:rPr lang="zh-CN" altLang="en-US"/>
              <a:t>四元式代码序列：</a:t>
            </a:r>
          </a:p>
          <a:p>
            <a:pPr lvl="2" algn="just" eaLnBrk="1" hangingPunct="1">
              <a:lnSpc>
                <a:spcPct val="130000"/>
              </a:lnSpc>
            </a:pPr>
            <a:r>
              <a:rPr lang="en-US" altLang="zh-CN"/>
              <a:t>100  (j&gt;, a, b, 102)</a:t>
            </a:r>
          </a:p>
          <a:p>
            <a:pPr lvl="2" algn="just" eaLnBrk="1" hangingPunct="1">
              <a:lnSpc>
                <a:spcPct val="130000"/>
              </a:lnSpc>
            </a:pPr>
            <a:r>
              <a:rPr lang="en-US" altLang="zh-CN"/>
              <a:t>101  (j, _, _, 117 )</a:t>
            </a:r>
          </a:p>
          <a:p>
            <a:pPr lvl="2" algn="just" eaLnBrk="1" hangingPunct="1">
              <a:lnSpc>
                <a:spcPct val="130000"/>
              </a:lnSpc>
            </a:pPr>
            <a:r>
              <a:rPr lang="en-US" altLang="zh-CN"/>
              <a:t>102  (j&gt;=, m, n, 104)</a:t>
            </a:r>
          </a:p>
          <a:p>
            <a:pPr lvl="2" algn="just" eaLnBrk="1" hangingPunct="1">
              <a:lnSpc>
                <a:spcPct val="130000"/>
              </a:lnSpc>
            </a:pPr>
            <a:r>
              <a:rPr lang="en-US" altLang="zh-CN"/>
              <a:t>103  (j, _, _, 107 )</a:t>
            </a:r>
          </a:p>
          <a:p>
            <a:pPr lvl="2" algn="just" eaLnBrk="1" hangingPunct="1">
              <a:lnSpc>
                <a:spcPct val="130000"/>
              </a:lnSpc>
            </a:pPr>
            <a:r>
              <a:rPr lang="en-US" altLang="zh-CN"/>
              <a:t>104  (+, a, 1, T</a:t>
            </a:r>
            <a:r>
              <a:rPr lang="en-US" altLang="zh-CN" baseline="-30000"/>
              <a:t>1</a:t>
            </a:r>
            <a:r>
              <a:rPr lang="en-US" altLang="zh-CN"/>
              <a:t>)</a:t>
            </a:r>
          </a:p>
          <a:p>
            <a:pPr lvl="2" algn="just" eaLnBrk="1" hangingPunct="1">
              <a:lnSpc>
                <a:spcPct val="130000"/>
              </a:lnSpc>
            </a:pPr>
            <a:r>
              <a:rPr lang="en-US" altLang="zh-CN"/>
              <a:t>105  (=, T</a:t>
            </a:r>
            <a:r>
              <a:rPr lang="en-US" altLang="zh-CN" baseline="-30000"/>
              <a:t>1</a:t>
            </a:r>
            <a:r>
              <a:rPr lang="en-US" altLang="zh-CN"/>
              <a:t>, _ , a )</a:t>
            </a:r>
          </a:p>
          <a:p>
            <a:pPr lvl="2" algn="just" eaLnBrk="1" hangingPunct="1">
              <a:lnSpc>
                <a:spcPct val="130000"/>
              </a:lnSpc>
            </a:pPr>
            <a:r>
              <a:rPr lang="en-US" altLang="zh-CN"/>
              <a:t>106  (j, _, _, 112)</a:t>
            </a:r>
          </a:p>
          <a:p>
            <a:pPr lvl="2" algn="just" eaLnBrk="1" hangingPunct="1">
              <a:lnSpc>
                <a:spcPct val="130000"/>
              </a:lnSpc>
            </a:pPr>
            <a:r>
              <a:rPr lang="en-US" altLang="zh-CN"/>
              <a:t>107  (j=, k, h, 109 )</a:t>
            </a:r>
          </a:p>
          <a:p>
            <a:pPr lvl="2" algn="just" eaLnBrk="1" hangingPunct="1">
              <a:lnSpc>
                <a:spcPct val="130000"/>
              </a:lnSpc>
            </a:pPr>
            <a:r>
              <a:rPr lang="en-US" altLang="zh-CN"/>
              <a:t>108  (j, _, _, 112)</a:t>
            </a:r>
          </a:p>
        </p:txBody>
      </p:sp>
    </p:spTree>
  </p:cSld>
  <p:clrMapOvr>
    <a:masterClrMapping/>
  </p:clrMapOvr>
  <p:transition>
    <p:random/>
  </p:transition>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026">
            <a:extLst>
              <a:ext uri="{FF2B5EF4-FFF2-40B4-BE49-F238E27FC236}">
                <a16:creationId xmlns:a16="http://schemas.microsoft.com/office/drawing/2014/main" id="{A844EE52-F900-2128-96E7-613AE59AE1F2}"/>
              </a:ext>
            </a:extLst>
          </p:cNvPr>
          <p:cNvSpPr txBox="1">
            <a:spLocks noChangeArrowheads="1"/>
          </p:cNvSpPr>
          <p:nvPr/>
        </p:nvSpPr>
        <p:spPr bwMode="auto">
          <a:xfrm>
            <a:off x="188913" y="620713"/>
            <a:ext cx="869315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algn="just" eaLnBrk="1" hangingPunct="1">
              <a:lnSpc>
                <a:spcPct val="140000"/>
              </a:lnSpc>
            </a:pPr>
            <a:r>
              <a:rPr lang="en-US" altLang="zh-CN"/>
              <a:t>109  (+, x , 2, T</a:t>
            </a:r>
            <a:r>
              <a:rPr lang="en-US" altLang="zh-CN" baseline="-30000"/>
              <a:t>2</a:t>
            </a:r>
            <a:r>
              <a:rPr lang="en-US" altLang="zh-CN"/>
              <a:t> )</a:t>
            </a:r>
          </a:p>
          <a:p>
            <a:pPr lvl="2" algn="just" eaLnBrk="1" hangingPunct="1">
              <a:lnSpc>
                <a:spcPct val="140000"/>
              </a:lnSpc>
            </a:pPr>
            <a:r>
              <a:rPr lang="en-US" altLang="zh-CN"/>
              <a:t>110  (=, T</a:t>
            </a:r>
            <a:r>
              <a:rPr lang="en-US" altLang="zh-CN" baseline="-30000"/>
              <a:t>2</a:t>
            </a:r>
            <a:r>
              <a:rPr lang="en-US" altLang="zh-CN"/>
              <a:t>, _ , x )</a:t>
            </a:r>
          </a:p>
          <a:p>
            <a:pPr lvl="2" algn="just" eaLnBrk="1" hangingPunct="1">
              <a:lnSpc>
                <a:spcPct val="140000"/>
              </a:lnSpc>
            </a:pPr>
            <a:r>
              <a:rPr lang="en-US" altLang="zh-CN"/>
              <a:t>111  (j, _, _, 107 )</a:t>
            </a:r>
          </a:p>
          <a:p>
            <a:pPr lvl="2" algn="just" eaLnBrk="1" hangingPunct="1">
              <a:lnSpc>
                <a:spcPct val="140000"/>
              </a:lnSpc>
            </a:pPr>
            <a:r>
              <a:rPr lang="en-US" altLang="zh-CN"/>
              <a:t>112  (+, m, y, T</a:t>
            </a:r>
            <a:r>
              <a:rPr lang="en-US" altLang="zh-CN" baseline="-30000"/>
              <a:t>3</a:t>
            </a:r>
            <a:r>
              <a:rPr lang="en-US" altLang="zh-CN"/>
              <a:t>)</a:t>
            </a:r>
          </a:p>
          <a:p>
            <a:pPr lvl="2" algn="just" eaLnBrk="1" hangingPunct="1">
              <a:lnSpc>
                <a:spcPct val="140000"/>
              </a:lnSpc>
            </a:pPr>
            <a:r>
              <a:rPr lang="en-US" altLang="zh-CN"/>
              <a:t>113  (*, x, T</a:t>
            </a:r>
            <a:r>
              <a:rPr lang="en-US" altLang="zh-CN" baseline="-30000"/>
              <a:t>3</a:t>
            </a:r>
            <a:r>
              <a:rPr lang="en-US" altLang="zh-CN"/>
              <a:t>, T</a:t>
            </a:r>
            <a:r>
              <a:rPr lang="en-US" altLang="zh-CN" baseline="-30000"/>
              <a:t>4</a:t>
            </a:r>
            <a:r>
              <a:rPr lang="en-US" altLang="zh-CN"/>
              <a:t> )</a:t>
            </a:r>
          </a:p>
          <a:p>
            <a:pPr lvl="2" algn="just" eaLnBrk="1" hangingPunct="1">
              <a:lnSpc>
                <a:spcPct val="140000"/>
              </a:lnSpc>
            </a:pPr>
            <a:r>
              <a:rPr lang="en-US" altLang="zh-CN"/>
              <a:t>114  (+, n , T</a:t>
            </a:r>
            <a:r>
              <a:rPr lang="en-US" altLang="zh-CN" baseline="-30000"/>
              <a:t>4</a:t>
            </a:r>
            <a:r>
              <a:rPr lang="en-US" altLang="zh-CN"/>
              <a:t>, T</a:t>
            </a:r>
            <a:r>
              <a:rPr lang="en-US" altLang="zh-CN" baseline="-30000"/>
              <a:t>5</a:t>
            </a:r>
            <a:r>
              <a:rPr lang="en-US" altLang="zh-CN"/>
              <a:t>)</a:t>
            </a:r>
          </a:p>
          <a:p>
            <a:pPr lvl="2" algn="just" eaLnBrk="1" hangingPunct="1">
              <a:lnSpc>
                <a:spcPct val="140000"/>
              </a:lnSpc>
            </a:pPr>
            <a:r>
              <a:rPr lang="en-US" altLang="zh-CN"/>
              <a:t>115  (=, T</a:t>
            </a:r>
            <a:r>
              <a:rPr lang="en-US" altLang="zh-CN" baseline="-30000"/>
              <a:t>5</a:t>
            </a:r>
            <a:r>
              <a:rPr lang="en-US" altLang="zh-CN"/>
              <a:t>, _ , m )</a:t>
            </a:r>
          </a:p>
          <a:p>
            <a:pPr lvl="2" algn="just" eaLnBrk="1" hangingPunct="1">
              <a:lnSpc>
                <a:spcPct val="140000"/>
              </a:lnSpc>
            </a:pPr>
            <a:r>
              <a:rPr lang="en-US" altLang="zh-CN"/>
              <a:t>116  (j , _, _, 100)</a:t>
            </a:r>
          </a:p>
        </p:txBody>
      </p:sp>
    </p:spTree>
  </p:cSld>
  <p:clrMapOvr>
    <a:masterClrMapping/>
  </p:clrMapOvr>
  <p:transition>
    <p:random/>
  </p:transition>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a:extLst>
              <a:ext uri="{FF2B5EF4-FFF2-40B4-BE49-F238E27FC236}">
                <a16:creationId xmlns:a16="http://schemas.microsoft.com/office/drawing/2014/main" id="{2AE712B1-31D2-63A4-8B12-9DAE413A3D6A}"/>
              </a:ext>
            </a:extLst>
          </p:cNvPr>
          <p:cNvSpPr txBox="1">
            <a:spLocks noChangeArrowheads="1"/>
          </p:cNvSpPr>
          <p:nvPr/>
        </p:nvSpPr>
        <p:spPr bwMode="auto">
          <a:xfrm>
            <a:off x="141288" y="392113"/>
            <a:ext cx="8751887"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zh-CN" altLang="en-US"/>
              <a:t>　　</a:t>
            </a:r>
            <a:r>
              <a:rPr lang="en-US" altLang="zh-CN"/>
              <a:t>(3) </a:t>
            </a:r>
            <a:r>
              <a:rPr lang="zh-CN" altLang="en-US"/>
              <a:t>目标代码程序 </a:t>
            </a:r>
            <a:r>
              <a:rPr lang="en-US" altLang="zh-CN"/>
              <a:t>(</a:t>
            </a:r>
            <a:r>
              <a:rPr lang="zh-CN" altLang="en-US"/>
              <a:t>汇编语言程序</a:t>
            </a:r>
            <a:r>
              <a:rPr lang="en-US" altLang="zh-CN"/>
              <a:t>)</a:t>
            </a:r>
            <a:r>
              <a:rPr lang="zh-CN" altLang="en-US"/>
              <a:t>：</a:t>
            </a:r>
          </a:p>
          <a:p>
            <a:pPr algn="just" eaLnBrk="1" hangingPunct="1">
              <a:lnSpc>
                <a:spcPct val="125000"/>
              </a:lnSpc>
            </a:pPr>
            <a:r>
              <a:rPr lang="zh-CN" altLang="en-US"/>
              <a:t>　　</a:t>
            </a:r>
            <a:r>
              <a:rPr lang="en-US" altLang="zh-CN"/>
              <a:t>; File: compile.asm</a:t>
            </a:r>
          </a:p>
          <a:p>
            <a:pPr algn="just" eaLnBrk="1" hangingPunct="1">
              <a:lnSpc>
                <a:spcPct val="125000"/>
              </a:lnSpc>
            </a:pPr>
            <a:r>
              <a:rPr lang="zh-CN" altLang="en-US"/>
              <a:t>　　</a:t>
            </a:r>
            <a:r>
              <a:rPr lang="en-US" altLang="zh-CN"/>
              <a:t>; ************************************</a:t>
            </a:r>
          </a:p>
          <a:p>
            <a:pPr algn="just" eaLnBrk="1" hangingPunct="1">
              <a:lnSpc>
                <a:spcPct val="125000"/>
              </a:lnSpc>
            </a:pPr>
            <a:r>
              <a:rPr lang="zh-CN" altLang="en-US"/>
              <a:t>　　</a:t>
            </a:r>
            <a:r>
              <a:rPr lang="en-US" altLang="zh-CN"/>
              <a:t>data segment    ; </a:t>
            </a:r>
            <a:r>
              <a:rPr lang="zh-CN" altLang="en-US">
                <a:ea typeface="楷体_GB2312" pitchFamily="49" charset="-122"/>
              </a:rPr>
              <a:t>定义数据段</a:t>
            </a:r>
            <a:endParaRPr lang="zh-CN" altLang="en-US"/>
          </a:p>
          <a:p>
            <a:pPr algn="just" eaLnBrk="1" hangingPunct="1">
              <a:lnSpc>
                <a:spcPct val="125000"/>
              </a:lnSpc>
            </a:pPr>
            <a:r>
              <a:rPr lang="zh-CN" altLang="en-US"/>
              <a:t> 	　 </a:t>
            </a:r>
            <a:r>
              <a:rPr lang="en-US" altLang="zh-CN"/>
              <a:t>h          	DW</a:t>
            </a:r>
          </a:p>
          <a:p>
            <a:pPr algn="just" eaLnBrk="1" hangingPunct="1">
              <a:lnSpc>
                <a:spcPct val="125000"/>
              </a:lnSpc>
            </a:pPr>
            <a:r>
              <a:rPr lang="en-US" altLang="zh-CN"/>
              <a:t>   	 </a:t>
            </a:r>
            <a:r>
              <a:rPr lang="zh-CN" altLang="en-US"/>
              <a:t>　</a:t>
            </a:r>
            <a:r>
              <a:rPr lang="en-US" altLang="zh-CN"/>
              <a:t>k          </a:t>
            </a:r>
            <a:r>
              <a:rPr lang="zh-CN" altLang="en-US"/>
              <a:t>　   </a:t>
            </a:r>
            <a:r>
              <a:rPr lang="en-US" altLang="zh-CN"/>
              <a:t>DW </a:t>
            </a:r>
          </a:p>
          <a:p>
            <a:pPr algn="just" eaLnBrk="1" hangingPunct="1">
              <a:lnSpc>
                <a:spcPct val="125000"/>
              </a:lnSpc>
            </a:pPr>
            <a:r>
              <a:rPr lang="en-US" altLang="zh-CN"/>
              <a:t>   	 </a:t>
            </a:r>
            <a:r>
              <a:rPr lang="zh-CN" altLang="en-US"/>
              <a:t>　</a:t>
            </a:r>
            <a:r>
              <a:rPr lang="en-US" altLang="zh-CN"/>
              <a:t>m         	DW</a:t>
            </a:r>
          </a:p>
          <a:p>
            <a:pPr algn="just" eaLnBrk="1" hangingPunct="1">
              <a:lnSpc>
                <a:spcPct val="125000"/>
              </a:lnSpc>
            </a:pPr>
            <a:r>
              <a:rPr lang="en-US" altLang="zh-CN"/>
              <a:t>   	 </a:t>
            </a:r>
            <a:r>
              <a:rPr lang="zh-CN" altLang="en-US"/>
              <a:t>　</a:t>
            </a:r>
            <a:r>
              <a:rPr lang="en-US" altLang="zh-CN"/>
              <a:t>n          	DW</a:t>
            </a:r>
          </a:p>
          <a:p>
            <a:pPr algn="just" eaLnBrk="1" hangingPunct="1">
              <a:lnSpc>
                <a:spcPct val="125000"/>
              </a:lnSpc>
            </a:pPr>
            <a:r>
              <a:rPr lang="en-US" altLang="zh-CN"/>
              <a:t>   	 </a:t>
            </a:r>
            <a:r>
              <a:rPr lang="zh-CN" altLang="en-US"/>
              <a:t>　</a:t>
            </a:r>
            <a:r>
              <a:rPr lang="en-US" altLang="zh-CN"/>
              <a:t>x          	DW</a:t>
            </a:r>
          </a:p>
          <a:p>
            <a:pPr algn="just" eaLnBrk="1" hangingPunct="1">
              <a:lnSpc>
                <a:spcPct val="125000"/>
              </a:lnSpc>
            </a:pPr>
            <a:r>
              <a:rPr lang="en-US" altLang="zh-CN"/>
              <a:t>   	 </a:t>
            </a:r>
            <a:r>
              <a:rPr lang="zh-CN" altLang="en-US"/>
              <a:t>　</a:t>
            </a:r>
            <a:r>
              <a:rPr lang="en-US" altLang="zh-CN"/>
              <a:t>y          	DW</a:t>
            </a:r>
          </a:p>
          <a:p>
            <a:pPr algn="just" eaLnBrk="1" hangingPunct="1">
              <a:lnSpc>
                <a:spcPct val="125000"/>
              </a:lnSpc>
            </a:pPr>
            <a:r>
              <a:rPr lang="en-US" altLang="zh-CN"/>
              <a:t>   	 </a:t>
            </a:r>
            <a:r>
              <a:rPr lang="zh-CN" altLang="en-US"/>
              <a:t>　</a:t>
            </a:r>
            <a:r>
              <a:rPr lang="en-US" altLang="zh-CN"/>
              <a:t>a         	DW</a:t>
            </a:r>
          </a:p>
          <a:p>
            <a:pPr algn="just" eaLnBrk="1" hangingPunct="1">
              <a:lnSpc>
                <a:spcPct val="125000"/>
              </a:lnSpc>
            </a:pPr>
            <a:r>
              <a:rPr lang="en-US" altLang="zh-CN"/>
              <a:t>    	 </a:t>
            </a:r>
            <a:r>
              <a:rPr lang="zh-CN" altLang="en-US"/>
              <a:t>　</a:t>
            </a:r>
            <a:r>
              <a:rPr lang="en-US" altLang="zh-CN"/>
              <a:t>b         	DW</a:t>
            </a:r>
          </a:p>
          <a:p>
            <a:pPr algn="just" eaLnBrk="1" hangingPunct="1">
              <a:lnSpc>
                <a:spcPct val="125000"/>
              </a:lnSpc>
            </a:pPr>
            <a:r>
              <a:rPr lang="zh-CN" altLang="en-US"/>
              <a:t>　　</a:t>
            </a:r>
            <a:r>
              <a:rPr lang="en-US" altLang="zh-CN"/>
              <a:t>data ends       ; </a:t>
            </a:r>
            <a:r>
              <a:rPr lang="zh-CN" altLang="en-US">
                <a:ea typeface="楷体_GB2312" pitchFamily="49" charset="-122"/>
              </a:rPr>
              <a:t>数据段定义结束</a:t>
            </a:r>
            <a:endParaRPr lang="zh-CN" altLang="en-US"/>
          </a:p>
          <a:p>
            <a:pPr algn="just" eaLnBrk="1" hangingPunct="1">
              <a:lnSpc>
                <a:spcPct val="125000"/>
              </a:lnSpc>
            </a:pPr>
            <a:r>
              <a:rPr lang="zh-CN" altLang="en-US"/>
              <a:t>　　</a:t>
            </a:r>
            <a:r>
              <a:rPr lang="en-US" altLang="zh-CN"/>
              <a:t>; ************************************</a:t>
            </a:r>
          </a:p>
        </p:txBody>
      </p:sp>
    </p:spTree>
  </p:cSld>
  <p:clrMapOvr>
    <a:masterClrMapping/>
  </p:clrMapOvr>
  <p:transition>
    <p:random/>
  </p:transition>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a:extLst>
              <a:ext uri="{FF2B5EF4-FFF2-40B4-BE49-F238E27FC236}">
                <a16:creationId xmlns:a16="http://schemas.microsoft.com/office/drawing/2014/main" id="{D2E08E5E-E86A-F48F-012E-2004EA80D339}"/>
              </a:ext>
            </a:extLst>
          </p:cNvPr>
          <p:cNvSpPr txBox="1">
            <a:spLocks noChangeArrowheads="1"/>
          </p:cNvSpPr>
          <p:nvPr/>
        </p:nvSpPr>
        <p:spPr bwMode="auto">
          <a:xfrm>
            <a:off x="130175" y="549275"/>
            <a:ext cx="8869363"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algn="just" eaLnBrk="1" hangingPunct="1">
              <a:lnSpc>
                <a:spcPct val="110000"/>
              </a:lnSpc>
              <a:spcBef>
                <a:spcPct val="50000"/>
              </a:spcBef>
            </a:pPr>
            <a:r>
              <a:rPr lang="en-US" altLang="zh-CN"/>
              <a:t>code segment   		;</a:t>
            </a:r>
            <a:r>
              <a:rPr lang="en-US" altLang="zh-CN">
                <a:ea typeface="楷体_GB2312" pitchFamily="49" charset="-122"/>
              </a:rPr>
              <a:t> </a:t>
            </a:r>
            <a:r>
              <a:rPr lang="zh-CN" altLang="en-US">
                <a:ea typeface="楷体_GB2312" pitchFamily="49" charset="-122"/>
              </a:rPr>
              <a:t>定义代码段</a:t>
            </a:r>
            <a:endParaRPr lang="zh-CN" altLang="en-US"/>
          </a:p>
          <a:p>
            <a:pPr lvl="2" algn="just" eaLnBrk="1" hangingPunct="1">
              <a:lnSpc>
                <a:spcPct val="110000"/>
              </a:lnSpc>
              <a:spcBef>
                <a:spcPct val="50000"/>
              </a:spcBef>
            </a:pPr>
            <a:r>
              <a:rPr lang="en-US" altLang="zh-CN"/>
              <a:t>main proc far   		;</a:t>
            </a:r>
            <a:r>
              <a:rPr lang="en-US" altLang="zh-CN">
                <a:ea typeface="楷体_GB2312" pitchFamily="49" charset="-122"/>
              </a:rPr>
              <a:t> </a:t>
            </a:r>
            <a:r>
              <a:rPr lang="zh-CN" altLang="en-US">
                <a:ea typeface="楷体_GB2312" pitchFamily="49" charset="-122"/>
              </a:rPr>
              <a:t>程序的执行部分</a:t>
            </a:r>
            <a:endParaRPr lang="zh-CN" altLang="en-US"/>
          </a:p>
          <a:p>
            <a:pPr lvl="2" algn="just" eaLnBrk="1" hangingPunct="1">
              <a:lnSpc>
                <a:spcPct val="110000"/>
              </a:lnSpc>
              <a:spcBef>
                <a:spcPct val="50000"/>
              </a:spcBef>
            </a:pPr>
            <a:r>
              <a:rPr lang="en-US" altLang="zh-CN"/>
              <a:t>assum cs:code, ds:data</a:t>
            </a:r>
          </a:p>
          <a:p>
            <a:pPr lvl="2" algn="just" eaLnBrk="1" hangingPunct="1">
              <a:lnSpc>
                <a:spcPct val="110000"/>
              </a:lnSpc>
              <a:spcBef>
                <a:spcPct val="50000"/>
              </a:spcBef>
            </a:pPr>
            <a:r>
              <a:rPr lang="en-US" altLang="zh-CN"/>
              <a:t>start:</a:t>
            </a:r>
          </a:p>
          <a:p>
            <a:pPr lvl="3" algn="just" eaLnBrk="1" hangingPunct="1">
              <a:lnSpc>
                <a:spcPct val="110000"/>
              </a:lnSpc>
              <a:spcBef>
                <a:spcPct val="50000"/>
              </a:spcBef>
            </a:pPr>
            <a:r>
              <a:rPr lang="en-US" altLang="zh-CN"/>
              <a:t>push ds</a:t>
            </a:r>
          </a:p>
          <a:p>
            <a:pPr lvl="3" algn="just" eaLnBrk="1" hangingPunct="1">
              <a:lnSpc>
                <a:spcPct val="110000"/>
              </a:lnSpc>
              <a:spcBef>
                <a:spcPct val="50000"/>
              </a:spcBef>
            </a:pPr>
            <a:r>
              <a:rPr lang="en-US" altLang="zh-CN"/>
              <a:t>sub bx, bx</a:t>
            </a:r>
          </a:p>
          <a:p>
            <a:pPr lvl="3" algn="just" eaLnBrk="1" hangingPunct="1">
              <a:lnSpc>
                <a:spcPct val="110000"/>
              </a:lnSpc>
              <a:spcBef>
                <a:spcPct val="50000"/>
              </a:spcBef>
            </a:pPr>
            <a:r>
              <a:rPr lang="en-US" altLang="zh-CN"/>
              <a:t>push bx</a:t>
            </a:r>
          </a:p>
          <a:p>
            <a:pPr lvl="3" algn="just" eaLnBrk="1" hangingPunct="1">
              <a:lnSpc>
                <a:spcPct val="110000"/>
              </a:lnSpc>
              <a:spcBef>
                <a:spcPct val="50000"/>
              </a:spcBef>
            </a:pPr>
            <a:r>
              <a:rPr lang="en-US" altLang="zh-CN"/>
              <a:t>mov bx, data     		; </a:t>
            </a:r>
            <a:r>
              <a:rPr lang="zh-CN" altLang="en-US">
                <a:ea typeface="楷体_GB2312" pitchFamily="49" charset="-122"/>
              </a:rPr>
              <a:t>设置</a:t>
            </a:r>
            <a:r>
              <a:rPr lang="en-US" altLang="zh-CN">
                <a:ea typeface="楷体_GB2312" pitchFamily="49" charset="-122"/>
              </a:rPr>
              <a:t>DS</a:t>
            </a:r>
            <a:r>
              <a:rPr lang="zh-CN" altLang="en-US">
                <a:ea typeface="楷体_GB2312" pitchFamily="49" charset="-122"/>
              </a:rPr>
              <a:t>段为当前数据段</a:t>
            </a:r>
            <a:endParaRPr lang="zh-CN" altLang="en-US"/>
          </a:p>
          <a:p>
            <a:pPr lvl="3" algn="just" eaLnBrk="1" hangingPunct="1">
              <a:lnSpc>
                <a:spcPct val="110000"/>
              </a:lnSpc>
              <a:spcBef>
                <a:spcPct val="50000"/>
              </a:spcBef>
            </a:pPr>
            <a:r>
              <a:rPr lang="en-US" altLang="zh-CN"/>
              <a:t>mov ds, bx</a:t>
            </a:r>
          </a:p>
        </p:txBody>
      </p:sp>
    </p:spTree>
  </p:cSld>
  <p:clrMapOvr>
    <a:masterClrMapping/>
  </p:clrMapOvr>
  <p:transition>
    <p:random/>
  </p:transition>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4">
            <a:extLst>
              <a:ext uri="{FF2B5EF4-FFF2-40B4-BE49-F238E27FC236}">
                <a16:creationId xmlns:a16="http://schemas.microsoft.com/office/drawing/2014/main" id="{51FBBCED-3F5A-F8E4-ECE1-83635CF7225C}"/>
              </a:ext>
            </a:extLst>
          </p:cNvPr>
          <p:cNvSpPr txBox="1">
            <a:spLocks noChangeArrowheads="1"/>
          </p:cNvSpPr>
          <p:nvPr/>
        </p:nvSpPr>
        <p:spPr bwMode="auto">
          <a:xfrm>
            <a:off x="188913" y="457200"/>
            <a:ext cx="8693150"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30000"/>
              </a:lnSpc>
            </a:pPr>
            <a:r>
              <a:rPr lang="en-US" altLang="zh-CN"/>
              <a:t>; </a:t>
            </a:r>
            <a:r>
              <a:rPr lang="zh-CN" altLang="en-US"/>
              <a:t>语句翻译由此开始：</a:t>
            </a:r>
          </a:p>
          <a:p>
            <a:pPr lvl="1" algn="just" eaLnBrk="1" hangingPunct="1">
              <a:lnSpc>
                <a:spcPct val="130000"/>
              </a:lnSpc>
            </a:pPr>
            <a:r>
              <a:rPr lang="en-US" altLang="zh-CN"/>
              <a:t>100:  mov AX, a</a:t>
            </a:r>
          </a:p>
          <a:p>
            <a:pPr lvl="1" algn="just" eaLnBrk="1" hangingPunct="1">
              <a:lnSpc>
                <a:spcPct val="130000"/>
              </a:lnSpc>
            </a:pPr>
            <a:r>
              <a:rPr lang="en-US" altLang="zh-CN"/>
              <a:t>         cmp AX, b</a:t>
            </a:r>
          </a:p>
          <a:p>
            <a:pPr lvl="1" algn="just" eaLnBrk="1" hangingPunct="1">
              <a:lnSpc>
                <a:spcPct val="130000"/>
              </a:lnSpc>
            </a:pPr>
            <a:r>
              <a:rPr lang="en-US" altLang="zh-CN"/>
              <a:t>          jg  102</a:t>
            </a:r>
          </a:p>
          <a:p>
            <a:pPr lvl="1" algn="just" eaLnBrk="1" hangingPunct="1">
              <a:lnSpc>
                <a:spcPct val="130000"/>
              </a:lnSpc>
            </a:pPr>
            <a:r>
              <a:rPr lang="en-US" altLang="zh-CN"/>
              <a:t>101:  mp 117</a:t>
            </a:r>
          </a:p>
          <a:p>
            <a:pPr lvl="1" algn="just" eaLnBrk="1" hangingPunct="1">
              <a:lnSpc>
                <a:spcPct val="130000"/>
              </a:lnSpc>
            </a:pPr>
            <a:r>
              <a:rPr lang="en-US" altLang="zh-CN"/>
              <a:t>102:  mov AX, m</a:t>
            </a:r>
          </a:p>
          <a:p>
            <a:pPr lvl="1" algn="just" eaLnBrk="1" hangingPunct="1">
              <a:lnSpc>
                <a:spcPct val="130000"/>
              </a:lnSpc>
            </a:pPr>
            <a:r>
              <a:rPr lang="en-US" altLang="zh-CN"/>
              <a:t>         cmp AX, n</a:t>
            </a:r>
          </a:p>
          <a:p>
            <a:pPr lvl="1" algn="just" eaLnBrk="1" hangingPunct="1">
              <a:lnSpc>
                <a:spcPct val="130000"/>
              </a:lnSpc>
            </a:pPr>
            <a:r>
              <a:rPr lang="en-US" altLang="zh-CN"/>
              <a:t>         jge 104</a:t>
            </a:r>
          </a:p>
          <a:p>
            <a:pPr lvl="1" algn="just" eaLnBrk="1" hangingPunct="1">
              <a:lnSpc>
                <a:spcPct val="130000"/>
              </a:lnSpc>
            </a:pPr>
            <a:r>
              <a:rPr lang="en-US" altLang="zh-CN"/>
              <a:t>103:  jmp 107</a:t>
            </a:r>
          </a:p>
          <a:p>
            <a:pPr lvl="1" algn="just" eaLnBrk="1" hangingPunct="1">
              <a:lnSpc>
                <a:spcPct val="130000"/>
              </a:lnSpc>
            </a:pPr>
            <a:r>
              <a:rPr lang="en-US" altLang="zh-CN"/>
              <a:t>104:  mov AX, a</a:t>
            </a:r>
          </a:p>
          <a:p>
            <a:pPr lvl="1" algn="just" eaLnBrk="1" hangingPunct="1">
              <a:lnSpc>
                <a:spcPct val="130000"/>
              </a:lnSpc>
            </a:pPr>
            <a:r>
              <a:rPr lang="en-US" altLang="zh-CN"/>
              <a:t>         add AX, 1D</a:t>
            </a:r>
          </a:p>
          <a:p>
            <a:pPr lvl="1" algn="just" eaLnBrk="1" hangingPunct="1">
              <a:lnSpc>
                <a:spcPct val="130000"/>
              </a:lnSpc>
            </a:pPr>
            <a:r>
              <a:rPr lang="en-US" altLang="zh-CN"/>
              <a:t>105:  mov BX, AX</a:t>
            </a:r>
          </a:p>
          <a:p>
            <a:pPr lvl="1" algn="just" eaLnBrk="1" hangingPunct="1">
              <a:lnSpc>
                <a:spcPct val="130000"/>
              </a:lnSpc>
            </a:pPr>
            <a:r>
              <a:rPr lang="en-US" altLang="zh-CN"/>
              <a:t>         mov a, BX </a:t>
            </a:r>
            <a:r>
              <a:rPr lang="en-US" altLang="zh-CN">
                <a:ea typeface="楷体_GB2312" pitchFamily="49" charset="-122"/>
              </a:rPr>
              <a:t>; </a:t>
            </a:r>
            <a:r>
              <a:rPr lang="zh-CN" altLang="en-US">
                <a:ea typeface="楷体_GB2312" pitchFamily="49" charset="-122"/>
              </a:rPr>
              <a:t>跳出基本块前保存寄存器中已改变的变量值</a:t>
            </a:r>
            <a:endParaRPr lang="zh-CN" altLang="en-US"/>
          </a:p>
        </p:txBody>
      </p:sp>
    </p:spTree>
  </p:cSld>
  <p:clrMapOvr>
    <a:masterClrMapping/>
  </p:clrMapOvr>
  <p:transition>
    <p:random/>
  </p:transition>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a:extLst>
              <a:ext uri="{FF2B5EF4-FFF2-40B4-BE49-F238E27FC236}">
                <a16:creationId xmlns:a16="http://schemas.microsoft.com/office/drawing/2014/main" id="{72C492E3-67F1-B5B9-BAD7-201FF1C661EB}"/>
              </a:ext>
            </a:extLst>
          </p:cNvPr>
          <p:cNvSpPr txBox="1">
            <a:spLocks noChangeArrowheads="1"/>
          </p:cNvSpPr>
          <p:nvPr/>
        </p:nvSpPr>
        <p:spPr bwMode="auto">
          <a:xfrm>
            <a:off x="203200" y="550863"/>
            <a:ext cx="8810625"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10000"/>
              </a:lnSpc>
              <a:spcBef>
                <a:spcPct val="50000"/>
              </a:spcBef>
            </a:pPr>
            <a:r>
              <a:rPr lang="en-US" altLang="zh-CN"/>
              <a:t>106:  jmp 112</a:t>
            </a:r>
          </a:p>
          <a:p>
            <a:pPr lvl="1" algn="just" eaLnBrk="1" hangingPunct="1">
              <a:lnSpc>
                <a:spcPct val="110000"/>
              </a:lnSpc>
              <a:spcBef>
                <a:spcPct val="50000"/>
              </a:spcBef>
            </a:pPr>
            <a:r>
              <a:rPr lang="en-US" altLang="zh-CN"/>
              <a:t>107:  mov AX, k</a:t>
            </a:r>
          </a:p>
          <a:p>
            <a:pPr lvl="1" algn="just" eaLnBrk="1" hangingPunct="1">
              <a:lnSpc>
                <a:spcPct val="110000"/>
              </a:lnSpc>
              <a:spcBef>
                <a:spcPct val="50000"/>
              </a:spcBef>
            </a:pPr>
            <a:r>
              <a:rPr lang="en-US" altLang="zh-CN"/>
              <a:t>         cmp AX, h</a:t>
            </a:r>
          </a:p>
          <a:p>
            <a:pPr lvl="1" algn="just" eaLnBrk="1" hangingPunct="1">
              <a:lnSpc>
                <a:spcPct val="110000"/>
              </a:lnSpc>
              <a:spcBef>
                <a:spcPct val="50000"/>
              </a:spcBef>
            </a:pPr>
            <a:r>
              <a:rPr lang="en-US" altLang="zh-CN"/>
              <a:t>         je 109</a:t>
            </a:r>
          </a:p>
          <a:p>
            <a:pPr lvl="1" algn="just" eaLnBrk="1" hangingPunct="1">
              <a:lnSpc>
                <a:spcPct val="110000"/>
              </a:lnSpc>
              <a:spcBef>
                <a:spcPct val="50000"/>
              </a:spcBef>
            </a:pPr>
            <a:r>
              <a:rPr lang="en-US" altLang="zh-CN"/>
              <a:t>108:  jmp 112</a:t>
            </a:r>
          </a:p>
          <a:p>
            <a:pPr lvl="1" algn="just" eaLnBrk="1" hangingPunct="1">
              <a:lnSpc>
                <a:spcPct val="110000"/>
              </a:lnSpc>
              <a:spcBef>
                <a:spcPct val="50000"/>
              </a:spcBef>
            </a:pPr>
            <a:r>
              <a:rPr lang="en-US" altLang="zh-CN"/>
              <a:t>109:  mov AX, x</a:t>
            </a:r>
          </a:p>
          <a:p>
            <a:pPr lvl="1" algn="just" eaLnBrk="1" hangingPunct="1">
              <a:lnSpc>
                <a:spcPct val="110000"/>
              </a:lnSpc>
              <a:spcBef>
                <a:spcPct val="50000"/>
              </a:spcBef>
            </a:pPr>
            <a:r>
              <a:rPr lang="en-US" altLang="zh-CN"/>
              <a:t>         add AX, 2D</a:t>
            </a:r>
          </a:p>
          <a:p>
            <a:pPr lvl="1" algn="just" eaLnBrk="1" hangingPunct="1">
              <a:lnSpc>
                <a:spcPct val="110000"/>
              </a:lnSpc>
              <a:spcBef>
                <a:spcPct val="50000"/>
              </a:spcBef>
            </a:pPr>
            <a:r>
              <a:rPr lang="en-US" altLang="zh-CN"/>
              <a:t>110:  mov BX, AX</a:t>
            </a:r>
          </a:p>
          <a:p>
            <a:pPr lvl="1" algn="just" eaLnBrk="1" hangingPunct="1">
              <a:lnSpc>
                <a:spcPct val="110000"/>
              </a:lnSpc>
              <a:spcBef>
                <a:spcPct val="50000"/>
              </a:spcBef>
            </a:pPr>
            <a:r>
              <a:rPr lang="en-US" altLang="zh-CN"/>
              <a:t>         mov x, BX  </a:t>
            </a:r>
            <a:r>
              <a:rPr lang="en-US" altLang="zh-CN">
                <a:ea typeface="楷体_GB2312" pitchFamily="49" charset="-122"/>
              </a:rPr>
              <a:t>; </a:t>
            </a:r>
            <a:r>
              <a:rPr lang="zh-CN" altLang="en-US">
                <a:ea typeface="楷体_GB2312" pitchFamily="49" charset="-122"/>
              </a:rPr>
              <a:t>跳出基本块前保存寄存器中已改变的变量值</a:t>
            </a:r>
            <a:endParaRPr lang="zh-CN" altLang="en-US"/>
          </a:p>
        </p:txBody>
      </p:sp>
    </p:spTree>
  </p:cSld>
  <p:clrMapOvr>
    <a:masterClrMapping/>
  </p:clrMapOvr>
  <p:transition>
    <p:random/>
  </p:transition>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a:extLst>
              <a:ext uri="{FF2B5EF4-FFF2-40B4-BE49-F238E27FC236}">
                <a16:creationId xmlns:a16="http://schemas.microsoft.com/office/drawing/2014/main" id="{34D2EFE6-1E07-0F0B-12BB-34ECB4A4E377}"/>
              </a:ext>
            </a:extLst>
          </p:cNvPr>
          <p:cNvSpPr txBox="1">
            <a:spLocks noChangeArrowheads="1"/>
          </p:cNvSpPr>
          <p:nvPr/>
        </p:nvSpPr>
        <p:spPr bwMode="auto">
          <a:xfrm>
            <a:off x="130175" y="522288"/>
            <a:ext cx="8723313"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10000"/>
              </a:lnSpc>
              <a:spcBef>
                <a:spcPct val="50000"/>
              </a:spcBef>
            </a:pPr>
            <a:r>
              <a:rPr lang="en-US" altLang="zh-CN"/>
              <a:t>111:  jmp 107</a:t>
            </a:r>
          </a:p>
          <a:p>
            <a:pPr lvl="1" algn="just" eaLnBrk="1" hangingPunct="1">
              <a:lnSpc>
                <a:spcPct val="110000"/>
              </a:lnSpc>
              <a:spcBef>
                <a:spcPct val="50000"/>
              </a:spcBef>
            </a:pPr>
            <a:r>
              <a:rPr lang="en-US" altLang="zh-CN"/>
              <a:t>112:  mov AX, m</a:t>
            </a:r>
          </a:p>
          <a:p>
            <a:pPr lvl="1" algn="just" eaLnBrk="1" hangingPunct="1">
              <a:lnSpc>
                <a:spcPct val="110000"/>
              </a:lnSpc>
              <a:spcBef>
                <a:spcPct val="50000"/>
              </a:spcBef>
            </a:pPr>
            <a:r>
              <a:rPr lang="en-US" altLang="zh-CN"/>
              <a:t>         add AX, y </a:t>
            </a:r>
          </a:p>
          <a:p>
            <a:pPr lvl="1" algn="just" eaLnBrk="1" hangingPunct="1">
              <a:lnSpc>
                <a:spcPct val="110000"/>
              </a:lnSpc>
              <a:spcBef>
                <a:spcPct val="50000"/>
              </a:spcBef>
            </a:pPr>
            <a:r>
              <a:rPr lang="en-US" altLang="zh-CN"/>
              <a:t>113:  mul x</a:t>
            </a:r>
          </a:p>
          <a:p>
            <a:pPr lvl="1" algn="just" eaLnBrk="1" hangingPunct="1">
              <a:lnSpc>
                <a:spcPct val="110000"/>
              </a:lnSpc>
              <a:spcBef>
                <a:spcPct val="50000"/>
              </a:spcBef>
            </a:pPr>
            <a:r>
              <a:rPr lang="en-US" altLang="zh-CN"/>
              <a:t>114:  mov BX, n</a:t>
            </a:r>
          </a:p>
          <a:p>
            <a:pPr lvl="1" algn="just" eaLnBrk="1" hangingPunct="1">
              <a:lnSpc>
                <a:spcPct val="110000"/>
              </a:lnSpc>
              <a:spcBef>
                <a:spcPct val="50000"/>
              </a:spcBef>
            </a:pPr>
            <a:r>
              <a:rPr lang="en-US" altLang="zh-CN"/>
              <a:t>         add BX, AX</a:t>
            </a:r>
          </a:p>
          <a:p>
            <a:pPr lvl="1" algn="just" eaLnBrk="1" hangingPunct="1">
              <a:lnSpc>
                <a:spcPct val="110000"/>
              </a:lnSpc>
              <a:spcBef>
                <a:spcPct val="50000"/>
              </a:spcBef>
            </a:pPr>
            <a:r>
              <a:rPr lang="en-US" altLang="zh-CN"/>
              <a:t>115:  mov CX, BX</a:t>
            </a:r>
          </a:p>
          <a:p>
            <a:pPr lvl="1" algn="just" eaLnBrk="1" hangingPunct="1">
              <a:lnSpc>
                <a:spcPct val="110000"/>
              </a:lnSpc>
              <a:spcBef>
                <a:spcPct val="50000"/>
              </a:spcBef>
            </a:pPr>
            <a:r>
              <a:rPr lang="en-US" altLang="zh-CN"/>
              <a:t>          mov m, CX   </a:t>
            </a:r>
          </a:p>
          <a:p>
            <a:pPr lvl="1" algn="just" eaLnBrk="1" hangingPunct="1">
              <a:lnSpc>
                <a:spcPct val="110000"/>
              </a:lnSpc>
              <a:spcBef>
                <a:spcPct val="50000"/>
              </a:spcBef>
            </a:pPr>
            <a:r>
              <a:rPr lang="en-US" altLang="zh-CN"/>
              <a:t>		 </a:t>
            </a:r>
            <a:r>
              <a:rPr lang="en-US" altLang="zh-CN">
                <a:ea typeface="楷体_GB2312" pitchFamily="49" charset="-122"/>
              </a:rPr>
              <a:t>; </a:t>
            </a:r>
            <a:r>
              <a:rPr lang="zh-CN" altLang="en-US">
                <a:ea typeface="楷体_GB2312" pitchFamily="49" charset="-122"/>
              </a:rPr>
              <a:t>跳出基本块前保存寄存器中已改变的变量值</a:t>
            </a:r>
            <a:endParaRPr lang="zh-CN" altLang="en-US"/>
          </a:p>
        </p:txBody>
      </p:sp>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13E03CF6-4AB3-90F0-4F04-710B27D5B3C2}"/>
              </a:ext>
            </a:extLst>
          </p:cNvPr>
          <p:cNvSpPr txBox="1">
            <a:spLocks noChangeArrowheads="1"/>
          </p:cNvSpPr>
          <p:nvPr/>
        </p:nvSpPr>
        <p:spPr bwMode="auto">
          <a:xfrm>
            <a:off x="188913" y="609600"/>
            <a:ext cx="8751887"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2.8  </a:t>
            </a:r>
            <a:r>
              <a:rPr kumimoji="1" lang="zh-CN" altLang="en-US" sz="2400" u="none">
                <a:latin typeface="Times New Roman" panose="02020603050405020304" pitchFamily="18" charset="0"/>
              </a:rPr>
              <a:t>下列程序段以</a:t>
            </a:r>
            <a:r>
              <a:rPr kumimoji="1" lang="en-US" altLang="zh-CN" sz="2400" u="none">
                <a:latin typeface="Times New Roman" panose="02020603050405020304" pitchFamily="18" charset="0"/>
              </a:rPr>
              <a:t>B</a:t>
            </a:r>
            <a:r>
              <a:rPr kumimoji="1" lang="zh-CN" altLang="en-US" sz="2400" u="none">
                <a:latin typeface="Times New Roman" panose="02020603050405020304" pitchFamily="18" charset="0"/>
              </a:rPr>
              <a:t>表示循环体，</a:t>
            </a:r>
            <a:r>
              <a:rPr kumimoji="1" lang="en-US" altLang="zh-CN" sz="2400" u="none">
                <a:latin typeface="Times New Roman" panose="02020603050405020304" pitchFamily="18" charset="0"/>
              </a:rPr>
              <a:t>A</a:t>
            </a:r>
            <a:r>
              <a:rPr kumimoji="1" lang="zh-CN" altLang="en-US" sz="2400" u="none">
                <a:latin typeface="Times New Roman" panose="02020603050405020304" pitchFamily="18" charset="0"/>
              </a:rPr>
              <a:t>表示初始化，</a:t>
            </a:r>
            <a:r>
              <a:rPr kumimoji="1" lang="en-US" altLang="zh-CN" sz="2400" u="none">
                <a:latin typeface="Times New Roman" panose="02020603050405020304" pitchFamily="18" charset="0"/>
              </a:rPr>
              <a:t>I</a:t>
            </a:r>
            <a:r>
              <a:rPr kumimoji="1" lang="zh-CN" altLang="en-US" sz="2400" u="none">
                <a:latin typeface="Times New Roman" panose="02020603050405020304" pitchFamily="18" charset="0"/>
              </a:rPr>
              <a:t>表示增量，</a:t>
            </a:r>
            <a:r>
              <a:rPr kumimoji="1" lang="en-US" altLang="zh-CN" sz="2400" u="none">
                <a:latin typeface="Times New Roman" panose="02020603050405020304" pitchFamily="18" charset="0"/>
              </a:rPr>
              <a:t>T</a:t>
            </a:r>
            <a:r>
              <a:rPr kumimoji="1" lang="zh-CN" altLang="en-US" sz="2400" u="none">
                <a:latin typeface="Times New Roman" panose="02020603050405020304" pitchFamily="18" charset="0"/>
              </a:rPr>
              <a:t>表示测试</a:t>
            </a:r>
            <a:r>
              <a:rPr kumimoji="1" lang="en-US" altLang="zh-CN" sz="2400" u="none">
                <a:latin typeface="Times New Roman" panose="02020603050405020304" pitchFamily="18" charset="0"/>
              </a:rPr>
              <a:t>:</a:t>
            </a:r>
          </a:p>
          <a:p>
            <a:pPr algn="just" eaLnBrk="1" hangingPunct="1">
              <a:spcBef>
                <a:spcPct val="50000"/>
              </a:spcBef>
            </a:pPr>
            <a:r>
              <a:rPr kumimoji="1" lang="en-US" altLang="zh-CN" sz="2400" u="none">
                <a:latin typeface="Times New Roman" panose="02020603050405020304" pitchFamily="18" charset="0"/>
              </a:rPr>
              <a:t>I=1;</a:t>
            </a:r>
          </a:p>
          <a:p>
            <a:pPr algn="just" eaLnBrk="1" hangingPunct="1">
              <a:spcBef>
                <a:spcPct val="50000"/>
              </a:spcBef>
            </a:pPr>
            <a:r>
              <a:rPr kumimoji="1" lang="en-US" altLang="zh-CN" sz="2400" u="none">
                <a:latin typeface="Times New Roman" panose="02020603050405020304" pitchFamily="18" charset="0"/>
              </a:rPr>
              <a:t>        while (I&lt;=n)</a:t>
            </a:r>
          </a:p>
          <a:p>
            <a:pPr algn="just" eaLnBrk="1" hangingPunct="1">
              <a:spcBef>
                <a:spcPct val="50000"/>
              </a:spcBef>
            </a:pPr>
            <a:r>
              <a:rPr kumimoji="1" lang="en-US" altLang="zh-CN" sz="2400" u="none">
                <a:latin typeface="Times New Roman" panose="02020603050405020304" pitchFamily="18" charset="0"/>
              </a:rPr>
              <a:t>          {</a:t>
            </a:r>
          </a:p>
          <a:p>
            <a:pPr algn="just" eaLnBrk="1" hangingPunct="1">
              <a:spcBef>
                <a:spcPct val="50000"/>
              </a:spcBef>
            </a:pPr>
            <a:r>
              <a:rPr kumimoji="1" lang="en-US" altLang="zh-CN" sz="2400" u="none">
                <a:latin typeface="Times New Roman" panose="02020603050405020304" pitchFamily="18" charset="0"/>
              </a:rPr>
              <a:t>            sum=sum+a[I];</a:t>
            </a:r>
          </a:p>
          <a:p>
            <a:pPr algn="just" eaLnBrk="1" hangingPunct="1">
              <a:spcBef>
                <a:spcPct val="50000"/>
              </a:spcBef>
            </a:pPr>
            <a:r>
              <a:rPr kumimoji="1" lang="en-US" altLang="zh-CN" sz="2400" u="none">
                <a:latin typeface="Times New Roman" panose="02020603050405020304" pitchFamily="18" charset="0"/>
              </a:rPr>
              <a:t>            I=I+1;</a:t>
            </a:r>
          </a:p>
          <a:p>
            <a:pPr algn="just" eaLnBrk="1" hangingPunct="1">
              <a:spcBef>
                <a:spcPct val="50000"/>
              </a:spcBef>
            </a:pPr>
            <a:r>
              <a:rPr kumimoji="1" lang="en-US" altLang="zh-CN" sz="2400" u="none">
                <a:latin typeface="Times New Roman" panose="02020603050405020304" pitchFamily="18" charset="0"/>
              </a:rPr>
              <a:t>           }</a:t>
            </a:r>
          </a:p>
          <a:p>
            <a:pPr algn="just" eaLnBrk="1" hangingPunct="1">
              <a:spcBef>
                <a:spcPct val="50000"/>
              </a:spcBef>
            </a:pPr>
            <a:r>
              <a:rPr kumimoji="1" lang="zh-CN" altLang="en-US" sz="2400" u="none">
                <a:latin typeface="Times New Roman" panose="02020603050405020304" pitchFamily="18" charset="0"/>
              </a:rPr>
              <a:t>请用正规表达式表示这个程序段可能的执行序列。</a:t>
            </a:r>
          </a:p>
          <a:p>
            <a:pPr algn="just" eaLnBrk="1" hangingPunct="1">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2.9  </a:t>
            </a:r>
            <a:r>
              <a:rPr kumimoji="1" lang="zh-CN" altLang="en-US" sz="2400" u="none">
                <a:latin typeface="Times New Roman" panose="02020603050405020304" pitchFamily="18" charset="0"/>
              </a:rPr>
              <a:t>将图</a:t>
            </a:r>
            <a:r>
              <a:rPr kumimoji="1" lang="en-US" altLang="zh-CN" sz="2400" u="none">
                <a:latin typeface="Times New Roman" panose="02020603050405020304" pitchFamily="18" charset="0"/>
              </a:rPr>
              <a:t>2–33</a:t>
            </a:r>
            <a:r>
              <a:rPr kumimoji="1" lang="zh-CN" altLang="en-US" sz="2400" u="none">
                <a:latin typeface="Times New Roman" panose="02020603050405020304" pitchFamily="18" charset="0"/>
              </a:rPr>
              <a:t>所示的非确定有限自动机</a:t>
            </a:r>
            <a:r>
              <a:rPr kumimoji="1" lang="en-US" altLang="zh-CN" sz="2400" u="none">
                <a:latin typeface="Times New Roman" panose="02020603050405020304" pitchFamily="18" charset="0"/>
              </a:rPr>
              <a:t>(NFA)</a:t>
            </a:r>
            <a:r>
              <a:rPr kumimoji="1" lang="zh-CN" altLang="en-US" sz="2400" u="none">
                <a:latin typeface="Times New Roman" panose="02020603050405020304" pitchFamily="18" charset="0"/>
              </a:rPr>
              <a:t>变换成等价的确定有限自动机</a:t>
            </a:r>
            <a:r>
              <a:rPr kumimoji="1" lang="en-US" altLang="zh-CN" sz="2400" u="none">
                <a:latin typeface="Times New Roman" panose="02020603050405020304" pitchFamily="18" charset="0"/>
              </a:rPr>
              <a:t>(DFA)</a:t>
            </a:r>
            <a:r>
              <a:rPr kumimoji="1" lang="zh-CN" altLang="en-US" sz="2400" u="none">
                <a:latin typeface="Times New Roman" panose="02020603050405020304" pitchFamily="18" charset="0"/>
              </a:rPr>
              <a:t>。</a:t>
            </a:r>
            <a:r>
              <a:rPr kumimoji="1" lang="zh-CN" altLang="en-US" sz="2400" u="none">
                <a:latin typeface="宋体" panose="02010600030101010101" pitchFamily="2" charset="-122"/>
              </a:rPr>
              <a:t>其中，</a:t>
            </a:r>
            <a:r>
              <a:rPr kumimoji="1" lang="en-US" altLang="zh-CN" sz="2400" u="none">
                <a:latin typeface="Times New Roman" panose="02020603050405020304" pitchFamily="18" charset="0"/>
              </a:rPr>
              <a:t>X</a:t>
            </a:r>
            <a:r>
              <a:rPr kumimoji="1" lang="zh-CN" altLang="en-US" sz="2400" u="none">
                <a:latin typeface="宋体" panose="02010600030101010101" pitchFamily="2" charset="-122"/>
              </a:rPr>
              <a:t>为初态，</a:t>
            </a:r>
            <a:r>
              <a:rPr kumimoji="1" lang="en-US" altLang="zh-CN" sz="2400" u="none">
                <a:latin typeface="Times New Roman" panose="02020603050405020304" pitchFamily="18" charset="0"/>
              </a:rPr>
              <a:t>Y</a:t>
            </a:r>
            <a:r>
              <a:rPr kumimoji="1" lang="zh-CN" altLang="en-US" sz="2400" u="none">
                <a:latin typeface="宋体" panose="02010600030101010101" pitchFamily="2" charset="-122"/>
              </a:rPr>
              <a:t>为终态。</a:t>
            </a:r>
            <a:r>
              <a:rPr kumimoji="1" lang="zh-CN" altLang="en-US" sz="2400" u="none">
                <a:latin typeface="Times New Roman" panose="02020603050405020304" pitchFamily="18" charset="0"/>
              </a:rPr>
              <a:t> </a:t>
            </a:r>
          </a:p>
        </p:txBody>
      </p:sp>
    </p:spTree>
  </p:cSld>
  <p:clrMapOvr>
    <a:masterClrMapping/>
  </p:clrMapOvr>
  <p:transition>
    <p:random/>
  </p:transition>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a:extLst>
              <a:ext uri="{FF2B5EF4-FFF2-40B4-BE49-F238E27FC236}">
                <a16:creationId xmlns:a16="http://schemas.microsoft.com/office/drawing/2014/main" id="{6ECBC801-7E15-0188-7DB1-36D1E6A73A76}"/>
              </a:ext>
            </a:extLst>
          </p:cNvPr>
          <p:cNvSpPr txBox="1">
            <a:spLocks noChangeArrowheads="1"/>
          </p:cNvSpPr>
          <p:nvPr/>
        </p:nvSpPr>
        <p:spPr bwMode="auto">
          <a:xfrm>
            <a:off x="174625" y="581025"/>
            <a:ext cx="8723313" cy="363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20000"/>
              </a:lnSpc>
              <a:spcBef>
                <a:spcPct val="50000"/>
              </a:spcBef>
            </a:pPr>
            <a:r>
              <a:rPr lang="en-US" altLang="zh-CN"/>
              <a:t>116:  jmp 100</a:t>
            </a:r>
          </a:p>
          <a:p>
            <a:pPr lvl="1" algn="just" eaLnBrk="1" hangingPunct="1">
              <a:lnSpc>
                <a:spcPct val="120000"/>
              </a:lnSpc>
              <a:spcBef>
                <a:spcPct val="50000"/>
              </a:spcBef>
            </a:pPr>
            <a:r>
              <a:rPr lang="en-US" altLang="zh-CN"/>
              <a:t>117:  </a:t>
            </a:r>
          </a:p>
          <a:p>
            <a:pPr lvl="1" algn="just" eaLnBrk="1" hangingPunct="1">
              <a:lnSpc>
                <a:spcPct val="120000"/>
              </a:lnSpc>
              <a:spcBef>
                <a:spcPct val="50000"/>
              </a:spcBef>
            </a:pPr>
            <a:r>
              <a:rPr lang="en-US" altLang="zh-CN"/>
              <a:t>         ret</a:t>
            </a:r>
          </a:p>
          <a:p>
            <a:pPr lvl="1" algn="just" eaLnBrk="1" hangingPunct="1">
              <a:lnSpc>
                <a:spcPct val="120000"/>
              </a:lnSpc>
              <a:spcBef>
                <a:spcPct val="50000"/>
              </a:spcBef>
            </a:pPr>
            <a:r>
              <a:rPr lang="en-US" altLang="zh-CN"/>
              <a:t>         main endp</a:t>
            </a:r>
          </a:p>
          <a:p>
            <a:pPr lvl="1" algn="just" eaLnBrk="1" hangingPunct="1">
              <a:lnSpc>
                <a:spcPct val="120000"/>
              </a:lnSpc>
              <a:spcBef>
                <a:spcPct val="50000"/>
              </a:spcBef>
            </a:pPr>
            <a:r>
              <a:rPr lang="en-US" altLang="zh-CN"/>
              <a:t>         code ends          	</a:t>
            </a:r>
            <a:r>
              <a:rPr lang="en-US" altLang="zh-CN">
                <a:ea typeface="楷体_GB2312" pitchFamily="49" charset="-122"/>
              </a:rPr>
              <a:t>; </a:t>
            </a:r>
            <a:r>
              <a:rPr lang="zh-CN" altLang="en-US">
                <a:ea typeface="楷体_GB2312" pitchFamily="49" charset="-122"/>
              </a:rPr>
              <a:t>代码段定义结束</a:t>
            </a:r>
            <a:endParaRPr lang="zh-CN" altLang="en-US"/>
          </a:p>
          <a:p>
            <a:pPr lvl="1" algn="just" eaLnBrk="1" hangingPunct="1">
              <a:lnSpc>
                <a:spcPct val="120000"/>
              </a:lnSpc>
              <a:spcBef>
                <a:spcPct val="50000"/>
              </a:spcBef>
            </a:pPr>
            <a:r>
              <a:rPr lang="zh-CN" altLang="en-US"/>
              <a:t>         </a:t>
            </a:r>
            <a:r>
              <a:rPr lang="en-US" altLang="zh-CN"/>
              <a:t>end start</a:t>
            </a:r>
          </a:p>
        </p:txBody>
      </p:sp>
    </p:spTree>
  </p:cSld>
  <p:clrMapOvr>
    <a:masterClrMapping/>
  </p:clrMapOvr>
  <p:transition>
    <p:random/>
  </p:transition>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a:extLst>
              <a:ext uri="{FF2B5EF4-FFF2-40B4-BE49-F238E27FC236}">
                <a16:creationId xmlns:a16="http://schemas.microsoft.com/office/drawing/2014/main" id="{723AB2BD-23F5-7DCB-4D27-38C29B8215FD}"/>
              </a:ext>
            </a:extLst>
          </p:cNvPr>
          <p:cNvSpPr txBox="1">
            <a:spLocks noChangeArrowheads="1"/>
          </p:cNvSpPr>
          <p:nvPr/>
        </p:nvSpPr>
        <p:spPr bwMode="auto">
          <a:xfrm>
            <a:off x="139700" y="549275"/>
            <a:ext cx="8824913"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50000"/>
              </a:spcBef>
            </a:pPr>
            <a:r>
              <a:rPr lang="en-US" altLang="zh-CN" sz="3200" b="1" baseline="30000">
                <a:ea typeface="方正宋黑简体" pitchFamily="65" charset="-122"/>
              </a:rPr>
              <a:t>*</a:t>
            </a:r>
            <a:r>
              <a:rPr lang="en-US" altLang="zh-CN" sz="3200" b="1">
                <a:ea typeface="方正宋黑简体" pitchFamily="65" charset="-122"/>
              </a:rPr>
              <a:t>7.2  </a:t>
            </a:r>
            <a:r>
              <a:rPr lang="zh-CN" altLang="en-US" sz="3200" b="1">
                <a:ea typeface="方正宋黑简体" pitchFamily="65" charset="-122"/>
              </a:rPr>
              <a:t>汇编指令到机器代码翻译概述</a:t>
            </a:r>
          </a:p>
          <a:p>
            <a:pPr algn="just" eaLnBrk="1" hangingPunct="1">
              <a:lnSpc>
                <a:spcPct val="140000"/>
              </a:lnSpc>
              <a:spcBef>
                <a:spcPct val="50000"/>
              </a:spcBef>
            </a:pPr>
            <a:r>
              <a:rPr lang="zh-CN" altLang="en-US">
                <a:cs typeface="Times New Roman" panose="02020603050405020304" pitchFamily="18" charset="0"/>
              </a:rPr>
              <a:t>　　</a:t>
            </a:r>
            <a:r>
              <a:rPr lang="zh-CN" altLang="en-US"/>
              <a:t>虽然我们已经在“微机原理”或“汇编语言程序设计”课程中学习了</a:t>
            </a:r>
            <a:r>
              <a:rPr lang="en-US" altLang="zh-CN">
                <a:cs typeface="Times New Roman" panose="02020603050405020304" pitchFamily="18" charset="0"/>
              </a:rPr>
              <a:t>8086/8088</a:t>
            </a:r>
            <a:r>
              <a:rPr lang="zh-CN" altLang="en-US"/>
              <a:t>指令系统，但那是从掌握汇编语言和微机原理及使用的角度来学习指令系统的。现在，我们从编译的角度来深入了解</a:t>
            </a:r>
            <a:r>
              <a:rPr lang="en-US" altLang="zh-CN">
                <a:cs typeface="Times New Roman" panose="02020603050405020304" pitchFamily="18" charset="0"/>
              </a:rPr>
              <a:t>8086/8088</a:t>
            </a:r>
            <a:r>
              <a:rPr lang="zh-CN" altLang="en-US"/>
              <a:t>指令系统的设计特点及实现方法。</a:t>
            </a:r>
            <a:endParaRPr lang="zh-CN" altLang="en-US">
              <a:latin typeface="宋体" panose="02010600030101010101" pitchFamily="2" charset="-122"/>
            </a:endParaRPr>
          </a:p>
          <a:p>
            <a:pPr algn="just" eaLnBrk="1" hangingPunct="1">
              <a:lnSpc>
                <a:spcPct val="140000"/>
              </a:lnSpc>
              <a:spcBef>
                <a:spcPct val="50000"/>
              </a:spcBef>
            </a:pPr>
            <a:r>
              <a:rPr lang="zh-CN" altLang="en-US">
                <a:cs typeface="Times New Roman" panose="02020603050405020304" pitchFamily="18" charset="0"/>
              </a:rPr>
              <a:t>　　</a:t>
            </a:r>
            <a:r>
              <a:rPr lang="en-US" altLang="zh-CN">
                <a:cs typeface="Times New Roman" panose="02020603050405020304" pitchFamily="18" charset="0"/>
              </a:rPr>
              <a:t>8086/8088</a:t>
            </a:r>
            <a:r>
              <a:rPr lang="zh-CN" altLang="en-US"/>
              <a:t>指令系统的编码格式非常紧凑并且灵活，其机器码指令长度为</a:t>
            </a:r>
            <a:r>
              <a:rPr lang="en-US" altLang="zh-CN">
                <a:cs typeface="Times New Roman" panose="02020603050405020304" pitchFamily="18" charset="0"/>
              </a:rPr>
              <a:t>1</a:t>
            </a:r>
            <a:r>
              <a:rPr lang="zh-CN" altLang="en-US"/>
              <a:t>～</a:t>
            </a:r>
            <a:r>
              <a:rPr lang="en-US" altLang="zh-CN">
                <a:cs typeface="Times New Roman" panose="02020603050405020304" pitchFamily="18" charset="0"/>
              </a:rPr>
              <a:t>6</a:t>
            </a:r>
            <a:r>
              <a:rPr lang="zh-CN" altLang="en-US"/>
              <a:t>个字节</a:t>
            </a:r>
            <a:r>
              <a:rPr lang="en-US" altLang="zh-CN">
                <a:cs typeface="Times New Roman" panose="02020603050405020304" pitchFamily="18" charset="0"/>
              </a:rPr>
              <a:t>(</a:t>
            </a:r>
            <a:r>
              <a:rPr lang="zh-CN" altLang="en-US"/>
              <a:t>不包括前缀</a:t>
            </a:r>
            <a:r>
              <a:rPr lang="en-US" altLang="zh-CN">
                <a:cs typeface="Times New Roman" panose="02020603050405020304" pitchFamily="18" charset="0"/>
              </a:rPr>
              <a:t>)</a:t>
            </a:r>
            <a:r>
              <a:rPr lang="zh-CN" altLang="en-US"/>
              <a:t>。通常指令的第一字节为操作码，用以规定操作的类型；第二字节规定操作数的寻址方式。</a:t>
            </a:r>
            <a:endParaRPr lang="zh-CN" altLang="en-US">
              <a:latin typeface="宋体" panose="02010600030101010101" pitchFamily="2" charset="-122"/>
            </a:endParaRPr>
          </a:p>
          <a:p>
            <a:pPr algn="just" eaLnBrk="1" hangingPunct="1">
              <a:lnSpc>
                <a:spcPct val="140000"/>
              </a:lnSpc>
              <a:spcBef>
                <a:spcPct val="50000"/>
              </a:spcBef>
            </a:pPr>
            <a:r>
              <a:rPr lang="zh-CN" altLang="en-US"/>
              <a:t>　　典型的单操作数指令结构如图</a:t>
            </a:r>
            <a:r>
              <a:rPr lang="en-US" altLang="zh-CN">
                <a:cs typeface="Times New Roman" panose="02020603050405020304" pitchFamily="18" charset="0"/>
              </a:rPr>
              <a:t>7</a:t>
            </a:r>
            <a:r>
              <a:rPr lang="en-US" altLang="zh-CN">
                <a:latin typeface="宋体" panose="02010600030101010101" pitchFamily="2" charset="-122"/>
              </a:rPr>
              <a:t>–</a:t>
            </a:r>
            <a:r>
              <a:rPr lang="en-US" altLang="zh-CN">
                <a:cs typeface="Times New Roman" panose="02020603050405020304" pitchFamily="18" charset="0"/>
              </a:rPr>
              <a:t>2</a:t>
            </a:r>
            <a:r>
              <a:rPr lang="zh-CN" altLang="en-US"/>
              <a:t>所示。</a:t>
            </a:r>
          </a:p>
        </p:txBody>
      </p:sp>
    </p:spTree>
  </p:cSld>
  <p:clrMapOvr>
    <a:masterClrMapping/>
  </p:clrMapOvr>
  <p:transition>
    <p:random/>
  </p:transition>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4">
            <a:extLst>
              <a:ext uri="{FF2B5EF4-FFF2-40B4-BE49-F238E27FC236}">
                <a16:creationId xmlns:a16="http://schemas.microsoft.com/office/drawing/2014/main" id="{824398D8-7EE1-4169-E775-15BA8B7BFDA7}"/>
              </a:ext>
            </a:extLst>
          </p:cNvPr>
          <p:cNvSpPr txBox="1">
            <a:spLocks noChangeArrowheads="1"/>
          </p:cNvSpPr>
          <p:nvPr/>
        </p:nvSpPr>
        <p:spPr bwMode="auto">
          <a:xfrm>
            <a:off x="152400" y="5087938"/>
            <a:ext cx="89154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图</a:t>
            </a:r>
            <a:r>
              <a:rPr lang="en-US" altLang="zh-CN"/>
              <a:t>7–2   </a:t>
            </a:r>
            <a:r>
              <a:rPr lang="zh-CN" altLang="en-US"/>
              <a:t>典型的单操作数指令结构</a:t>
            </a:r>
          </a:p>
          <a:p>
            <a:pPr algn="ctr" eaLnBrk="1" hangingPunct="1">
              <a:spcBef>
                <a:spcPct val="50000"/>
              </a:spcBef>
            </a:pPr>
            <a:r>
              <a:rPr lang="en-US" altLang="zh-CN">
                <a:cs typeface="Times New Roman" panose="02020603050405020304" pitchFamily="18" charset="0"/>
              </a:rPr>
              <a:t>(a) </a:t>
            </a:r>
            <a:r>
              <a:rPr lang="zh-CN" altLang="en-US"/>
              <a:t>操作数在</a:t>
            </a:r>
            <a:r>
              <a:rPr lang="en-US" altLang="zh-CN">
                <a:cs typeface="Times New Roman" panose="02020603050405020304" pitchFamily="18" charset="0"/>
              </a:rPr>
              <a:t>16</a:t>
            </a:r>
            <a:r>
              <a:rPr lang="zh-CN" altLang="en-US"/>
              <a:t>位寄存器内；</a:t>
            </a:r>
            <a:r>
              <a:rPr lang="en-US" altLang="zh-CN">
                <a:cs typeface="Times New Roman" panose="02020603050405020304" pitchFamily="18" charset="0"/>
              </a:rPr>
              <a:t>(b) </a:t>
            </a:r>
            <a:r>
              <a:rPr lang="zh-CN" altLang="en-US"/>
              <a:t>操作数在寄存器或存储器内</a:t>
            </a:r>
          </a:p>
        </p:txBody>
      </p:sp>
      <p:pic>
        <p:nvPicPr>
          <p:cNvPr id="66563" name="Picture 5" descr="7-2">
            <a:extLst>
              <a:ext uri="{FF2B5EF4-FFF2-40B4-BE49-F238E27FC236}">
                <a16:creationId xmlns:a16="http://schemas.microsoft.com/office/drawing/2014/main" id="{957540A6-C96C-9CE5-E633-5B9DA6B55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836613"/>
            <a:ext cx="8353425"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4">
            <a:extLst>
              <a:ext uri="{FF2B5EF4-FFF2-40B4-BE49-F238E27FC236}">
                <a16:creationId xmlns:a16="http://schemas.microsoft.com/office/drawing/2014/main" id="{69A3055E-E1C5-C2BF-58FE-736AC6D4A495}"/>
              </a:ext>
            </a:extLst>
          </p:cNvPr>
          <p:cNvSpPr txBox="1">
            <a:spLocks noChangeArrowheads="1"/>
          </p:cNvSpPr>
          <p:nvPr/>
        </p:nvSpPr>
        <p:spPr bwMode="auto">
          <a:xfrm>
            <a:off x="246063" y="566738"/>
            <a:ext cx="8593137" cy="604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a:t>　　典型的双操作数指令结构如图</a:t>
            </a:r>
            <a:r>
              <a:rPr lang="en-US" altLang="zh-CN">
                <a:cs typeface="Times New Roman" panose="02020603050405020304" pitchFamily="18" charset="0"/>
              </a:rPr>
              <a:t>7</a:t>
            </a:r>
            <a:r>
              <a:rPr lang="en-US" altLang="zh-CN"/>
              <a:t>–</a:t>
            </a:r>
            <a:r>
              <a:rPr lang="en-US" altLang="zh-CN">
                <a:cs typeface="Times New Roman" panose="02020603050405020304" pitchFamily="18" charset="0"/>
              </a:rPr>
              <a:t>3</a:t>
            </a:r>
            <a:r>
              <a:rPr lang="zh-CN" altLang="en-US"/>
              <a:t>所示。</a:t>
            </a:r>
            <a:endParaRPr lang="zh-CN" altLang="en-US">
              <a:latin typeface="宋体" panose="02010600030101010101" pitchFamily="2" charset="-122"/>
            </a:endParaRPr>
          </a:p>
          <a:p>
            <a:pPr eaLnBrk="1" hangingPunct="1">
              <a:lnSpc>
                <a:spcPct val="130000"/>
              </a:lnSpc>
            </a:pPr>
            <a:endParaRPr lang="zh-CN" altLang="en-US"/>
          </a:p>
          <a:p>
            <a:pPr eaLnBrk="1" hangingPunct="1">
              <a:lnSpc>
                <a:spcPct val="130000"/>
              </a:lnSpc>
            </a:pPr>
            <a:endParaRPr lang="zh-CN" altLang="en-US"/>
          </a:p>
          <a:p>
            <a:pPr eaLnBrk="1" hangingPunct="1">
              <a:lnSpc>
                <a:spcPct val="130000"/>
              </a:lnSpc>
            </a:pPr>
            <a:endParaRPr lang="zh-CN" altLang="en-US"/>
          </a:p>
          <a:p>
            <a:pPr eaLnBrk="1" hangingPunct="1">
              <a:lnSpc>
                <a:spcPct val="130000"/>
              </a:lnSpc>
            </a:pPr>
            <a:endParaRPr lang="zh-CN" altLang="en-US"/>
          </a:p>
          <a:p>
            <a:pPr algn="ctr" eaLnBrk="1" hangingPunct="1">
              <a:lnSpc>
                <a:spcPct val="200000"/>
              </a:lnSpc>
            </a:pPr>
            <a:r>
              <a:rPr lang="zh-CN" altLang="en-US"/>
              <a:t>图</a:t>
            </a:r>
            <a:r>
              <a:rPr lang="en-US" altLang="zh-CN"/>
              <a:t>7–3   </a:t>
            </a:r>
            <a:r>
              <a:rPr lang="zh-CN" altLang="en-US"/>
              <a:t>典型的双操作数指令结构</a:t>
            </a:r>
          </a:p>
          <a:p>
            <a:pPr algn="just" eaLnBrk="1" hangingPunct="1">
              <a:lnSpc>
                <a:spcPct val="130000"/>
              </a:lnSpc>
            </a:pPr>
            <a:r>
              <a:rPr lang="zh-CN" altLang="en-US"/>
              <a:t>其中，</a:t>
            </a:r>
            <a:r>
              <a:rPr lang="en-US" altLang="zh-CN">
                <a:cs typeface="Times New Roman" panose="02020603050405020304" pitchFamily="18" charset="0"/>
              </a:rPr>
              <a:t>reg</a:t>
            </a:r>
            <a:r>
              <a:rPr lang="zh-CN" altLang="en-US"/>
              <a:t>表示寄存器寻址代码；</a:t>
            </a:r>
            <a:r>
              <a:rPr lang="en-US" altLang="zh-CN">
                <a:cs typeface="Times New Roman" panose="02020603050405020304" pitchFamily="18" charset="0"/>
              </a:rPr>
              <a:t>mod</a:t>
            </a:r>
            <a:r>
              <a:rPr lang="zh-CN" altLang="en-US"/>
              <a:t>表示寻址方式代码；</a:t>
            </a:r>
            <a:r>
              <a:rPr lang="en-US" altLang="zh-CN">
                <a:cs typeface="Times New Roman" panose="02020603050405020304" pitchFamily="18" charset="0"/>
              </a:rPr>
              <a:t>r/m</a:t>
            </a:r>
            <a:r>
              <a:rPr lang="zh-CN" altLang="en-US"/>
              <a:t>表示寄存器或存储器寻址方式</a:t>
            </a:r>
            <a:r>
              <a:rPr lang="en-US" altLang="zh-CN">
                <a:cs typeface="Times New Roman" panose="02020603050405020304" pitchFamily="18" charset="0"/>
              </a:rPr>
              <a:t>(</a:t>
            </a:r>
            <a:r>
              <a:rPr lang="zh-CN" altLang="en-US"/>
              <a:t>与</a:t>
            </a:r>
            <a:r>
              <a:rPr lang="en-US" altLang="zh-CN">
                <a:cs typeface="Times New Roman" panose="02020603050405020304" pitchFamily="18" charset="0"/>
              </a:rPr>
              <a:t>mod</a:t>
            </a:r>
            <a:r>
              <a:rPr lang="zh-CN" altLang="en-US"/>
              <a:t>字段组合决定</a:t>
            </a:r>
            <a:r>
              <a:rPr lang="en-US" altLang="zh-CN">
                <a:cs typeface="Times New Roman" panose="02020603050405020304" pitchFamily="18" charset="0"/>
              </a:rPr>
              <a:t>)</a:t>
            </a:r>
            <a:r>
              <a:rPr lang="zh-CN" altLang="en-US"/>
              <a:t>；</a:t>
            </a:r>
            <a:r>
              <a:rPr lang="en-US" altLang="zh-CN">
                <a:cs typeface="Times New Roman" panose="02020603050405020304" pitchFamily="18" charset="0"/>
              </a:rPr>
              <a:t>d</a:t>
            </a:r>
            <a:r>
              <a:rPr lang="zh-CN" altLang="en-US"/>
              <a:t>位表示指示操作数的传送方向，用于双操作数指令；</a:t>
            </a:r>
            <a:r>
              <a:rPr lang="en-US" altLang="zh-CN">
                <a:cs typeface="Times New Roman" panose="02020603050405020304" pitchFamily="18" charset="0"/>
              </a:rPr>
              <a:t>w</a:t>
            </a:r>
            <a:r>
              <a:rPr lang="zh-CN" altLang="en-US"/>
              <a:t>位表示字操作标志位。</a:t>
            </a:r>
            <a:r>
              <a:rPr lang="en-US" altLang="zh-CN">
                <a:cs typeface="Times New Roman" panose="02020603050405020304" pitchFamily="18" charset="0"/>
              </a:rPr>
              <a:t>d=0</a:t>
            </a:r>
            <a:r>
              <a:rPr lang="zh-CN" altLang="en-US"/>
              <a:t>时，</a:t>
            </a:r>
            <a:r>
              <a:rPr lang="en-US" altLang="zh-CN">
                <a:cs typeface="Times New Roman" panose="02020603050405020304" pitchFamily="18" charset="0"/>
              </a:rPr>
              <a:t>reg</a:t>
            </a:r>
            <a:r>
              <a:rPr lang="zh-CN" altLang="en-US"/>
              <a:t>字段为源操作数，</a:t>
            </a:r>
            <a:r>
              <a:rPr lang="en-US" altLang="zh-CN">
                <a:cs typeface="Times New Roman" panose="02020603050405020304" pitchFamily="18" charset="0"/>
              </a:rPr>
              <a:t>r/m</a:t>
            </a:r>
            <a:r>
              <a:rPr lang="zh-CN" altLang="en-US"/>
              <a:t>和</a:t>
            </a:r>
            <a:r>
              <a:rPr lang="en-US" altLang="zh-CN">
                <a:cs typeface="Times New Roman" panose="02020603050405020304" pitchFamily="18" charset="0"/>
              </a:rPr>
              <a:t>mod</a:t>
            </a:r>
            <a:r>
              <a:rPr lang="zh-CN" altLang="en-US"/>
              <a:t>字段为目的操作数；</a:t>
            </a:r>
            <a:r>
              <a:rPr lang="en-US" altLang="zh-CN">
                <a:cs typeface="Times New Roman" panose="02020603050405020304" pitchFamily="18" charset="0"/>
              </a:rPr>
              <a:t>d=1</a:t>
            </a:r>
            <a:r>
              <a:rPr lang="zh-CN" altLang="en-US"/>
              <a:t>时，</a:t>
            </a:r>
            <a:r>
              <a:rPr lang="en-US" altLang="zh-CN">
                <a:cs typeface="Times New Roman" panose="02020603050405020304" pitchFamily="18" charset="0"/>
              </a:rPr>
              <a:t>r/m</a:t>
            </a:r>
            <a:r>
              <a:rPr lang="zh-CN" altLang="en-US"/>
              <a:t>和</a:t>
            </a:r>
            <a:r>
              <a:rPr lang="en-US" altLang="zh-CN">
                <a:cs typeface="Times New Roman" panose="02020603050405020304" pitchFamily="18" charset="0"/>
              </a:rPr>
              <a:t>mod</a:t>
            </a:r>
            <a:r>
              <a:rPr lang="zh-CN" altLang="en-US"/>
              <a:t>字段为源操作数，</a:t>
            </a:r>
            <a:r>
              <a:rPr lang="en-US" altLang="zh-CN">
                <a:cs typeface="Times New Roman" panose="02020603050405020304" pitchFamily="18" charset="0"/>
              </a:rPr>
              <a:t>reg</a:t>
            </a:r>
            <a:r>
              <a:rPr lang="zh-CN" altLang="en-US"/>
              <a:t>字段为目的操作数。</a:t>
            </a:r>
            <a:r>
              <a:rPr lang="en-US" altLang="zh-CN">
                <a:cs typeface="Times New Roman" panose="02020603050405020304" pitchFamily="18" charset="0"/>
              </a:rPr>
              <a:t>w=0</a:t>
            </a:r>
            <a:r>
              <a:rPr lang="zh-CN" altLang="en-US"/>
              <a:t>是字节操作指令；</a:t>
            </a:r>
            <a:r>
              <a:rPr lang="en-US" altLang="zh-CN">
                <a:cs typeface="Times New Roman" panose="02020603050405020304" pitchFamily="18" charset="0"/>
              </a:rPr>
              <a:t>w=1</a:t>
            </a:r>
            <a:r>
              <a:rPr lang="zh-CN" altLang="en-US"/>
              <a:t>是字操作指令。</a:t>
            </a:r>
          </a:p>
        </p:txBody>
      </p:sp>
      <p:pic>
        <p:nvPicPr>
          <p:cNvPr id="67587" name="Picture 5" descr="7-3">
            <a:extLst>
              <a:ext uri="{FF2B5EF4-FFF2-40B4-BE49-F238E27FC236}">
                <a16:creationId xmlns:a16="http://schemas.microsoft.com/office/drawing/2014/main" id="{03BFB1EA-C57A-6064-6148-8B2C30382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700213"/>
            <a:ext cx="845978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9" name="Group 6">
            <a:extLst>
              <a:ext uri="{FF2B5EF4-FFF2-40B4-BE49-F238E27FC236}">
                <a16:creationId xmlns:a16="http://schemas.microsoft.com/office/drawing/2014/main" id="{1575D55A-7284-FA54-23DC-4B83EAB5CC44}"/>
              </a:ext>
            </a:extLst>
          </p:cNvPr>
          <p:cNvGrpSpPr>
            <a:grpSpLocks/>
          </p:cNvGrpSpPr>
          <p:nvPr/>
        </p:nvGrpSpPr>
        <p:grpSpPr bwMode="auto">
          <a:xfrm>
            <a:off x="174625" y="595313"/>
            <a:ext cx="8794750" cy="5568950"/>
            <a:chOff x="110" y="375"/>
            <a:chExt cx="5540" cy="3508"/>
          </a:xfrm>
        </p:grpSpPr>
        <p:sp>
          <p:nvSpPr>
            <p:cNvPr id="4100" name="Text Box 4">
              <a:extLst>
                <a:ext uri="{FF2B5EF4-FFF2-40B4-BE49-F238E27FC236}">
                  <a16:creationId xmlns:a16="http://schemas.microsoft.com/office/drawing/2014/main" id="{E4AE4EFF-0A61-4E59-A28D-6985F7468DB4}"/>
                </a:ext>
              </a:extLst>
            </p:cNvPr>
            <p:cNvSpPr txBox="1">
              <a:spLocks noChangeArrowheads="1"/>
            </p:cNvSpPr>
            <p:nvPr/>
          </p:nvSpPr>
          <p:spPr bwMode="auto">
            <a:xfrm>
              <a:off x="110" y="375"/>
              <a:ext cx="5540" cy="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由于双操作数指令只有一个</a:t>
              </a:r>
              <a:r>
                <a:rPr lang="en-US" altLang="zh-CN">
                  <a:cs typeface="Times New Roman" panose="02020603050405020304" pitchFamily="18" charset="0"/>
                </a:rPr>
                <a:t>w</a:t>
              </a:r>
              <a:r>
                <a:rPr lang="zh-CN" altLang="en-US"/>
                <a:t>位，因此，两个操作数要么都是</a:t>
              </a:r>
              <a:r>
                <a:rPr lang="en-US" altLang="zh-CN">
                  <a:cs typeface="Times New Roman" panose="02020603050405020304" pitchFamily="18" charset="0"/>
                </a:rPr>
                <a:t>8</a:t>
              </a:r>
              <a:r>
                <a:rPr lang="zh-CN" altLang="en-US"/>
                <a:t>位，要么都是</a:t>
              </a:r>
              <a:r>
                <a:rPr lang="en-US" altLang="zh-CN">
                  <a:cs typeface="Times New Roman" panose="02020603050405020304" pitchFamily="18" charset="0"/>
                </a:rPr>
                <a:t>16</a:t>
              </a:r>
              <a:r>
                <a:rPr lang="zh-CN" altLang="en-US"/>
                <a:t>位。然而，对于值很小的立即数操作来说，如果用</a:t>
              </a:r>
              <a:r>
                <a:rPr lang="en-US" altLang="zh-CN">
                  <a:cs typeface="Times New Roman" panose="02020603050405020304" pitchFamily="18" charset="0"/>
                </a:rPr>
                <a:t>16</a:t>
              </a:r>
              <a:r>
                <a:rPr lang="zh-CN" altLang="en-US"/>
                <a:t>位表示就有些浪费存储空间了。为了减少这种情况下立即数所占用的字节数，</a:t>
              </a:r>
              <a:r>
                <a:rPr lang="en-US" altLang="zh-CN">
                  <a:cs typeface="Times New Roman" panose="02020603050405020304" pitchFamily="18" charset="0"/>
                </a:rPr>
                <a:t>8086/8088</a:t>
              </a:r>
              <a:r>
                <a:rPr lang="zh-CN" altLang="en-US"/>
                <a:t>指令系统对诸如加法、减法和比较的立即数操作指令设置了符号扩展位</a:t>
              </a:r>
              <a:r>
                <a:rPr lang="en-US" altLang="zh-CN">
                  <a:cs typeface="Times New Roman" panose="02020603050405020304" pitchFamily="18" charset="0"/>
                </a:rPr>
                <a:t>s</a:t>
              </a:r>
              <a:r>
                <a:rPr lang="zh-CN" altLang="en-US"/>
                <a:t>。</a:t>
              </a:r>
              <a:r>
                <a:rPr lang="en-US" altLang="zh-CN">
                  <a:cs typeface="Times New Roman" panose="02020603050405020304" pitchFamily="18" charset="0"/>
                </a:rPr>
                <a:t>s</a:t>
              </a:r>
              <a:r>
                <a:rPr lang="zh-CN" altLang="en-US"/>
                <a:t>位只对</a:t>
              </a:r>
              <a:r>
                <a:rPr lang="en-US" altLang="zh-CN">
                  <a:cs typeface="Times New Roman" panose="02020603050405020304" pitchFamily="18" charset="0"/>
                </a:rPr>
                <a:t>16</a:t>
              </a:r>
              <a:r>
                <a:rPr lang="zh-CN" altLang="en-US"/>
                <a:t>位操作数</a:t>
              </a:r>
              <a:r>
                <a:rPr lang="en-US" altLang="zh-CN">
                  <a:cs typeface="Times New Roman" panose="02020603050405020304" pitchFamily="18" charset="0"/>
                </a:rPr>
                <a:t>(w=1)</a:t>
              </a:r>
              <a:r>
                <a:rPr lang="zh-CN" altLang="en-US"/>
                <a:t>有效，即：</a:t>
              </a:r>
              <a:endParaRPr lang="zh-CN" altLang="en-US">
                <a:latin typeface="宋体" panose="02010600030101010101" pitchFamily="2" charset="-122"/>
              </a:endParaRPr>
            </a:p>
            <a:p>
              <a:pPr eaLnBrk="1" hangingPunct="1">
                <a:lnSpc>
                  <a:spcPct val="140000"/>
                </a:lnSpc>
                <a:spcBef>
                  <a:spcPct val="50000"/>
                </a:spcBef>
              </a:pPr>
              <a:endParaRPr lang="zh-CN" altLang="en-US"/>
            </a:p>
            <a:p>
              <a:pPr algn="just" eaLnBrk="1" hangingPunct="1">
                <a:lnSpc>
                  <a:spcPct val="140000"/>
                </a:lnSpc>
                <a:spcBef>
                  <a:spcPct val="50000"/>
                </a:spcBef>
              </a:pPr>
              <a:r>
                <a:rPr lang="zh-CN" altLang="en-US"/>
                <a:t>　　这样对一些</a:t>
              </a:r>
              <a:r>
                <a:rPr lang="en-US" altLang="zh-CN">
                  <a:cs typeface="Times New Roman" panose="02020603050405020304" pitchFamily="18" charset="0"/>
                </a:rPr>
                <a:t>16</a:t>
              </a:r>
              <a:r>
                <a:rPr lang="zh-CN" altLang="en-US"/>
                <a:t>位立即数操作指令，立即数的存储仅是</a:t>
              </a:r>
              <a:r>
                <a:rPr lang="en-US" altLang="zh-CN">
                  <a:cs typeface="Times New Roman" panose="02020603050405020304" pitchFamily="18" charset="0"/>
                </a:rPr>
                <a:t>8</a:t>
              </a:r>
              <a:r>
                <a:rPr lang="zh-CN" altLang="en-US"/>
                <a:t>位的，节省了存储空间和取指时间，只是当</a:t>
              </a:r>
              <a:r>
                <a:rPr lang="en-US" altLang="zh-CN">
                  <a:cs typeface="Times New Roman" panose="02020603050405020304" pitchFamily="18" charset="0"/>
                </a:rPr>
                <a:t>CPU</a:t>
              </a:r>
              <a:r>
                <a:rPr lang="zh-CN" altLang="en-US"/>
                <a:t>执行该操作时再将立即数扩展为</a:t>
              </a:r>
              <a:r>
                <a:rPr lang="en-US" altLang="zh-CN">
                  <a:cs typeface="Times New Roman" panose="02020603050405020304" pitchFamily="18" charset="0"/>
                </a:rPr>
                <a:t>16</a:t>
              </a:r>
              <a:r>
                <a:rPr lang="zh-CN" altLang="en-US"/>
                <a:t>位。</a:t>
              </a:r>
            </a:p>
          </p:txBody>
        </p:sp>
        <p:graphicFrame>
          <p:nvGraphicFramePr>
            <p:cNvPr id="4098" name="Object 5">
              <a:extLst>
                <a:ext uri="{FF2B5EF4-FFF2-40B4-BE49-F238E27FC236}">
                  <a16:creationId xmlns:a16="http://schemas.microsoft.com/office/drawing/2014/main" id="{961BB8CB-034C-C790-D722-71B2D357AF03}"/>
                </a:ext>
              </a:extLst>
            </p:cNvPr>
            <p:cNvGraphicFramePr>
              <a:graphicFrameLocks noChangeAspect="1"/>
            </p:cNvGraphicFramePr>
            <p:nvPr/>
          </p:nvGraphicFramePr>
          <p:xfrm>
            <a:off x="528" y="2400"/>
            <a:ext cx="4992" cy="491"/>
          </p:xfrm>
          <a:graphic>
            <a:graphicData uri="http://schemas.openxmlformats.org/presentationml/2006/ole">
              <mc:AlternateContent xmlns:mc="http://schemas.openxmlformats.org/markup-compatibility/2006">
                <mc:Choice xmlns:v="urn:schemas-microsoft-com:vml" Requires="v">
                  <p:oleObj name="文档" r:id="rId2" imgW="5257080" imgH="632520" progId="Word.Document.8">
                    <p:embed/>
                  </p:oleObj>
                </mc:Choice>
                <mc:Fallback>
                  <p:oleObj name="文档" r:id="rId2" imgW="5257080" imgH="632520" progId="Word.Document.8">
                    <p:embed/>
                    <p:pic>
                      <p:nvPicPr>
                        <p:cNvPr id="4098" name="Object 5">
                          <a:extLst>
                            <a:ext uri="{FF2B5EF4-FFF2-40B4-BE49-F238E27FC236}">
                              <a16:creationId xmlns:a16="http://schemas.microsoft.com/office/drawing/2014/main" id="{961BB8CB-034C-C790-D722-71B2D357A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527" t="35052" r="7156"/>
                        <a:stretch>
                          <a:fillRect/>
                        </a:stretch>
                      </p:blipFill>
                      <p:spPr bwMode="auto">
                        <a:xfrm>
                          <a:off x="528" y="2400"/>
                          <a:ext cx="4992"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random/>
  </p:transition>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4">
            <a:extLst>
              <a:ext uri="{FF2B5EF4-FFF2-40B4-BE49-F238E27FC236}">
                <a16:creationId xmlns:a16="http://schemas.microsoft.com/office/drawing/2014/main" id="{1BDD5054-5121-41C9-58DF-53E49CD8A9BC}"/>
              </a:ext>
            </a:extLst>
          </p:cNvPr>
          <p:cNvSpPr txBox="1">
            <a:spLocks noChangeArrowheads="1"/>
          </p:cNvSpPr>
          <p:nvPr/>
        </p:nvSpPr>
        <p:spPr bwMode="auto">
          <a:xfrm>
            <a:off x="241300" y="550863"/>
            <a:ext cx="8723313" cy="487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cs typeface="Times New Roman" panose="02020603050405020304" pitchFamily="18" charset="0"/>
              </a:rPr>
              <a:t>　　</a:t>
            </a:r>
            <a:r>
              <a:rPr lang="en-US" altLang="zh-CN">
                <a:cs typeface="Times New Roman" panose="02020603050405020304" pitchFamily="18" charset="0"/>
              </a:rPr>
              <a:t>8086/8088</a:t>
            </a:r>
            <a:r>
              <a:rPr lang="zh-CN" altLang="en-US"/>
              <a:t>指令格式主要由操作码域和操作数域构成。操作码域指出了该指令操作的类型，操作码域中的</a:t>
            </a:r>
            <a:r>
              <a:rPr lang="en-US" altLang="zh-CN">
                <a:cs typeface="Times New Roman" panose="02020603050405020304" pitchFamily="18" charset="0"/>
              </a:rPr>
              <a:t>d</a:t>
            </a:r>
            <a:r>
              <a:rPr lang="zh-CN" altLang="en-US"/>
              <a:t>、</a:t>
            </a:r>
            <a:r>
              <a:rPr lang="en-US" altLang="zh-CN">
                <a:cs typeface="Times New Roman" panose="02020603050405020304" pitchFamily="18" charset="0"/>
              </a:rPr>
              <a:t>w</a:t>
            </a:r>
            <a:r>
              <a:rPr lang="zh-CN" altLang="en-US"/>
              <a:t>位</a:t>
            </a:r>
            <a:r>
              <a:rPr lang="en-US" altLang="zh-CN">
                <a:cs typeface="Times New Roman" panose="02020603050405020304" pitchFamily="18" charset="0"/>
              </a:rPr>
              <a:t>(</a:t>
            </a:r>
            <a:r>
              <a:rPr lang="zh-CN" altLang="en-US"/>
              <a:t>如果有的话</a:t>
            </a:r>
            <a:r>
              <a:rPr lang="en-US" altLang="zh-CN">
                <a:cs typeface="Times New Roman" panose="02020603050405020304" pitchFamily="18" charset="0"/>
              </a:rPr>
              <a:t>)</a:t>
            </a:r>
            <a:r>
              <a:rPr lang="zh-CN" altLang="en-US"/>
              <a:t>随传送方向及字还是字节操作而变化</a:t>
            </a:r>
            <a:r>
              <a:rPr lang="en-US" altLang="zh-CN">
                <a:cs typeface="Times New Roman" panose="02020603050405020304" pitchFamily="18" charset="0"/>
              </a:rPr>
              <a:t>,</a:t>
            </a:r>
            <a:r>
              <a:rPr lang="zh-CN" altLang="en-US"/>
              <a:t>少量指令存在着第二操作码。</a:t>
            </a:r>
            <a:r>
              <a:rPr lang="en-US" altLang="zh-CN">
                <a:cs typeface="Times New Roman" panose="02020603050405020304" pitchFamily="18" charset="0"/>
              </a:rPr>
              <a:t>8086/8088</a:t>
            </a:r>
            <a:r>
              <a:rPr lang="zh-CN" altLang="en-US"/>
              <a:t>指令格式设计的精妙之处在于操作数域，根据寻址方式、传送方向</a:t>
            </a:r>
            <a:r>
              <a:rPr lang="en-US" altLang="zh-CN">
                <a:cs typeface="Times New Roman" panose="02020603050405020304" pitchFamily="18" charset="0"/>
              </a:rPr>
              <a:t>(d</a:t>
            </a:r>
            <a:r>
              <a:rPr lang="zh-CN" altLang="en-US"/>
              <a:t>位</a:t>
            </a:r>
            <a:r>
              <a:rPr lang="en-US" altLang="zh-CN">
                <a:cs typeface="Times New Roman" panose="02020603050405020304" pitchFamily="18" charset="0"/>
              </a:rPr>
              <a:t>) </a:t>
            </a:r>
            <a:r>
              <a:rPr lang="zh-CN" altLang="en-US"/>
              <a:t>、字或字节操作</a:t>
            </a:r>
            <a:r>
              <a:rPr lang="en-US" altLang="zh-CN">
                <a:cs typeface="Times New Roman" panose="02020603050405020304" pitchFamily="18" charset="0"/>
              </a:rPr>
              <a:t>(w</a:t>
            </a:r>
            <a:r>
              <a:rPr lang="zh-CN" altLang="en-US"/>
              <a:t>位</a:t>
            </a:r>
            <a:r>
              <a:rPr lang="en-US" altLang="zh-CN">
                <a:cs typeface="Times New Roman" panose="02020603050405020304" pitchFamily="18" charset="0"/>
              </a:rPr>
              <a:t>)</a:t>
            </a:r>
            <a:r>
              <a:rPr lang="zh-CN" altLang="en-US"/>
              <a:t>决定了第二字节</a:t>
            </a:r>
            <a:r>
              <a:rPr lang="en-US" altLang="zh-CN">
                <a:cs typeface="Times New Roman" panose="02020603050405020304" pitchFamily="18" charset="0"/>
              </a:rPr>
              <a:t>(</a:t>
            </a:r>
            <a:r>
              <a:rPr lang="zh-CN" altLang="en-US"/>
              <a:t>寻址方式字节</a:t>
            </a:r>
            <a:r>
              <a:rPr lang="en-US" altLang="zh-CN">
                <a:cs typeface="Times New Roman" panose="02020603050405020304" pitchFamily="18" charset="0"/>
              </a:rPr>
              <a:t>)</a:t>
            </a:r>
            <a:r>
              <a:rPr lang="zh-CN" altLang="en-US"/>
              <a:t>中</a:t>
            </a:r>
            <a:r>
              <a:rPr lang="en-US" altLang="zh-CN">
                <a:cs typeface="Times New Roman" panose="02020603050405020304" pitchFamily="18" charset="0"/>
              </a:rPr>
              <a:t>mod</a:t>
            </a:r>
            <a:r>
              <a:rPr lang="zh-CN" altLang="en-US"/>
              <a:t>字段、</a:t>
            </a:r>
            <a:r>
              <a:rPr lang="en-US" altLang="zh-CN">
                <a:cs typeface="Times New Roman" panose="02020603050405020304" pitchFamily="18" charset="0"/>
              </a:rPr>
              <a:t>r/m</a:t>
            </a:r>
            <a:r>
              <a:rPr lang="zh-CN" altLang="en-US"/>
              <a:t>字段以及</a:t>
            </a:r>
            <a:r>
              <a:rPr lang="en-US" altLang="zh-CN">
                <a:cs typeface="Times New Roman" panose="02020603050405020304" pitchFamily="18" charset="0"/>
              </a:rPr>
              <a:t>reg</a:t>
            </a:r>
            <a:r>
              <a:rPr lang="zh-CN" altLang="en-US"/>
              <a:t>字段的取值及该条指令机器码的长度</a:t>
            </a:r>
            <a:r>
              <a:rPr lang="en-US" altLang="zh-CN">
                <a:cs typeface="Times New Roman" panose="02020603050405020304" pitchFamily="18" charset="0"/>
              </a:rPr>
              <a:t>(</a:t>
            </a:r>
            <a:r>
              <a:rPr lang="zh-CN" altLang="en-US"/>
              <a:t>须特别注意机器码长度的确定</a:t>
            </a:r>
            <a:r>
              <a:rPr lang="en-US" altLang="zh-CN">
                <a:cs typeface="Times New Roman" panose="02020603050405020304" pitchFamily="18" charset="0"/>
              </a:rPr>
              <a:t>)</a:t>
            </a:r>
            <a:r>
              <a:rPr lang="zh-CN" altLang="en-US"/>
              <a:t>。</a:t>
            </a:r>
            <a:endParaRPr lang="zh-CN" altLang="en-US">
              <a:latin typeface="宋体" panose="02010600030101010101" pitchFamily="2" charset="-122"/>
            </a:endParaRPr>
          </a:p>
          <a:p>
            <a:pPr algn="just" eaLnBrk="1" hangingPunct="1">
              <a:lnSpc>
                <a:spcPct val="140000"/>
              </a:lnSpc>
              <a:spcBef>
                <a:spcPct val="50000"/>
              </a:spcBef>
            </a:pPr>
            <a:r>
              <a:rPr lang="zh-CN" altLang="en-US"/>
              <a:t>　　由</a:t>
            </a:r>
            <a:r>
              <a:rPr lang="en-US" altLang="zh-CN">
                <a:cs typeface="Times New Roman" panose="02020603050405020304" pitchFamily="18" charset="0"/>
              </a:rPr>
              <a:t>mod</a:t>
            </a:r>
            <a:r>
              <a:rPr lang="zh-CN" altLang="en-US"/>
              <a:t>和</a:t>
            </a:r>
            <a:r>
              <a:rPr lang="en-US" altLang="zh-CN">
                <a:cs typeface="Times New Roman" panose="02020603050405020304" pitchFamily="18" charset="0"/>
              </a:rPr>
              <a:t>r/m</a:t>
            </a:r>
            <a:r>
              <a:rPr lang="zh-CN" altLang="en-US"/>
              <a:t>字段组合共同决定一个操作数的寻址方式及有效地址的计算方法见表</a:t>
            </a:r>
            <a:r>
              <a:rPr lang="en-US" altLang="zh-CN">
                <a:cs typeface="Times New Roman" panose="02020603050405020304" pitchFamily="18" charset="0"/>
              </a:rPr>
              <a:t>7.3</a:t>
            </a:r>
            <a:r>
              <a:rPr lang="zh-CN" altLang="en-US"/>
              <a:t>。</a:t>
            </a:r>
          </a:p>
        </p:txBody>
      </p:sp>
    </p:spTree>
  </p:cSld>
  <p:clrMapOvr>
    <a:masterClrMapping/>
  </p:clrMapOvr>
  <p:transition>
    <p:random/>
  </p:transition>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a:extLst>
              <a:ext uri="{FF2B5EF4-FFF2-40B4-BE49-F238E27FC236}">
                <a16:creationId xmlns:a16="http://schemas.microsoft.com/office/drawing/2014/main" id="{78D2FE4F-EF3F-4ED2-8F32-573C3FADE9B7}"/>
              </a:ext>
            </a:extLst>
          </p:cNvPr>
          <p:cNvGraphicFramePr>
            <a:graphicFrameLocks noChangeAspect="1"/>
          </p:cNvGraphicFramePr>
          <p:nvPr/>
        </p:nvGraphicFramePr>
        <p:xfrm>
          <a:off x="0" y="609600"/>
          <a:ext cx="9144000" cy="4584700"/>
        </p:xfrm>
        <a:graphic>
          <a:graphicData uri="http://schemas.openxmlformats.org/presentationml/2006/ole">
            <mc:AlternateContent xmlns:mc="http://schemas.openxmlformats.org/markup-compatibility/2006">
              <mc:Choice xmlns:v="urn:schemas-microsoft-com:vml" Requires="v">
                <p:oleObj name="文档" r:id="rId2" imgW="5400720" imgH="2709000" progId="Word.Document.8">
                  <p:embed/>
                </p:oleObj>
              </mc:Choice>
              <mc:Fallback>
                <p:oleObj name="文档" r:id="rId2" imgW="5400720" imgH="2709000" progId="Word.Document.8">
                  <p:embed/>
                  <p:pic>
                    <p:nvPicPr>
                      <p:cNvPr id="5122" name="Object 4">
                        <a:extLst>
                          <a:ext uri="{FF2B5EF4-FFF2-40B4-BE49-F238E27FC236}">
                            <a16:creationId xmlns:a16="http://schemas.microsoft.com/office/drawing/2014/main" id="{78D2FE4F-EF3F-4ED2-8F32-573C3FADE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600"/>
                        <a:ext cx="914400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4">
            <a:extLst>
              <a:ext uri="{FF2B5EF4-FFF2-40B4-BE49-F238E27FC236}">
                <a16:creationId xmlns:a16="http://schemas.microsoft.com/office/drawing/2014/main" id="{1538567A-71BD-49C7-E7E3-8FA7E42D2E2C}"/>
              </a:ext>
            </a:extLst>
          </p:cNvPr>
          <p:cNvSpPr txBox="1">
            <a:spLocks noChangeArrowheads="1"/>
          </p:cNvSpPr>
          <p:nvPr/>
        </p:nvSpPr>
        <p:spPr bwMode="auto">
          <a:xfrm>
            <a:off x="217488" y="668338"/>
            <a:ext cx="868045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a:t>由</a:t>
            </a:r>
            <a:r>
              <a:rPr lang="en-US" altLang="zh-CN">
                <a:cs typeface="Times New Roman" panose="02020603050405020304" pitchFamily="18" charset="0"/>
              </a:rPr>
              <a:t>reg</a:t>
            </a:r>
            <a:r>
              <a:rPr lang="zh-CN" altLang="en-US"/>
              <a:t>字段规定的寄存器或段寄存器编码见表</a:t>
            </a:r>
            <a:r>
              <a:rPr lang="en-US" altLang="zh-CN">
                <a:cs typeface="Times New Roman" panose="02020603050405020304" pitchFamily="18" charset="0"/>
              </a:rPr>
              <a:t>7.4</a:t>
            </a:r>
            <a:r>
              <a:rPr lang="zh-CN" altLang="en-US"/>
              <a:t>。</a:t>
            </a:r>
            <a:r>
              <a:rPr lang="zh-CN" altLang="en-US">
                <a:cs typeface="Times New Roman" panose="02020603050405020304" pitchFamily="18" charset="0"/>
              </a:rPr>
              <a:t> </a:t>
            </a:r>
            <a:endParaRPr lang="zh-CN" altLang="en-US">
              <a:latin typeface="宋体" panose="02010600030101010101" pitchFamily="2" charset="-122"/>
            </a:endParaRPr>
          </a:p>
          <a:p>
            <a:pPr eaLnBrk="1" hangingPunct="1">
              <a:spcBef>
                <a:spcPct val="50000"/>
              </a:spcBef>
            </a:pPr>
            <a:endParaRPr lang="en-US" altLang="zh-CN"/>
          </a:p>
        </p:txBody>
      </p:sp>
      <p:graphicFrame>
        <p:nvGraphicFramePr>
          <p:cNvPr id="6146" name="Object 5">
            <a:extLst>
              <a:ext uri="{FF2B5EF4-FFF2-40B4-BE49-F238E27FC236}">
                <a16:creationId xmlns:a16="http://schemas.microsoft.com/office/drawing/2014/main" id="{E8856C63-83F6-A2A2-2ED3-AF8A40D61DAE}"/>
              </a:ext>
            </a:extLst>
          </p:cNvPr>
          <p:cNvGraphicFramePr>
            <a:graphicFrameLocks noChangeAspect="1"/>
          </p:cNvGraphicFramePr>
          <p:nvPr/>
        </p:nvGraphicFramePr>
        <p:xfrm>
          <a:off x="34925" y="981075"/>
          <a:ext cx="8964613" cy="5610225"/>
        </p:xfrm>
        <a:graphic>
          <a:graphicData uri="http://schemas.openxmlformats.org/presentationml/2006/ole">
            <mc:AlternateContent xmlns:mc="http://schemas.openxmlformats.org/markup-compatibility/2006">
              <mc:Choice xmlns:v="urn:schemas-microsoft-com:vml" Requires="v">
                <p:oleObj name="文档" r:id="rId2" imgW="5400720" imgH="2688480" progId="Word.Document.8">
                  <p:embed/>
                </p:oleObj>
              </mc:Choice>
              <mc:Fallback>
                <p:oleObj name="文档" r:id="rId2" imgW="5400720" imgH="2688480" progId="Word.Document.8">
                  <p:embed/>
                  <p:pic>
                    <p:nvPicPr>
                      <p:cNvPr id="6146" name="Object 5">
                        <a:extLst>
                          <a:ext uri="{FF2B5EF4-FFF2-40B4-BE49-F238E27FC236}">
                            <a16:creationId xmlns:a16="http://schemas.microsoft.com/office/drawing/2014/main" id="{E8856C63-83F6-A2A2-2ED3-AF8A40D6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229" r="10201"/>
                      <a:stretch>
                        <a:fillRect/>
                      </a:stretch>
                    </p:blipFill>
                    <p:spPr bwMode="auto">
                      <a:xfrm>
                        <a:off x="34925" y="981075"/>
                        <a:ext cx="8964613"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Group 6">
            <a:extLst>
              <a:ext uri="{FF2B5EF4-FFF2-40B4-BE49-F238E27FC236}">
                <a16:creationId xmlns:a16="http://schemas.microsoft.com/office/drawing/2014/main" id="{0B2CC28B-94F8-59B3-4C4B-2F08F31EE11F}"/>
              </a:ext>
            </a:extLst>
          </p:cNvPr>
          <p:cNvGrpSpPr>
            <a:grpSpLocks/>
          </p:cNvGrpSpPr>
          <p:nvPr/>
        </p:nvGrpSpPr>
        <p:grpSpPr bwMode="auto">
          <a:xfrm>
            <a:off x="246063" y="333375"/>
            <a:ext cx="8897937" cy="6502400"/>
            <a:chOff x="155" y="240"/>
            <a:chExt cx="5605" cy="4096"/>
          </a:xfrm>
        </p:grpSpPr>
        <p:sp>
          <p:nvSpPr>
            <p:cNvPr id="7172" name="Text Box 4">
              <a:extLst>
                <a:ext uri="{FF2B5EF4-FFF2-40B4-BE49-F238E27FC236}">
                  <a16:creationId xmlns:a16="http://schemas.microsoft.com/office/drawing/2014/main" id="{2593E801-66A0-207A-BAEF-9D97E47C3D29}"/>
                </a:ext>
              </a:extLst>
            </p:cNvPr>
            <p:cNvSpPr txBox="1">
              <a:spLocks noChangeArrowheads="1"/>
            </p:cNvSpPr>
            <p:nvPr/>
          </p:nvSpPr>
          <p:spPr bwMode="auto">
            <a:xfrm>
              <a:off x="155" y="240"/>
              <a:ext cx="5386" cy="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有了表</a:t>
              </a:r>
              <a:r>
                <a:rPr lang="en-US" altLang="zh-CN">
                  <a:cs typeface="Times New Roman" panose="02020603050405020304" pitchFamily="18" charset="0"/>
                </a:rPr>
                <a:t>7.3</a:t>
              </a:r>
              <a:r>
                <a:rPr lang="zh-CN" altLang="en-US"/>
                <a:t>和表</a:t>
              </a:r>
              <a:r>
                <a:rPr lang="en-US" altLang="zh-CN">
                  <a:cs typeface="Times New Roman" panose="02020603050405020304" pitchFamily="18" charset="0"/>
                </a:rPr>
                <a:t>7.4</a:t>
              </a:r>
              <a:r>
                <a:rPr lang="zh-CN" altLang="en-US"/>
                <a:t>，我们就可以根据传送方向位</a:t>
              </a:r>
              <a:r>
                <a:rPr lang="en-US" altLang="zh-CN">
                  <a:cs typeface="Times New Roman" panose="02020603050405020304" pitchFamily="18" charset="0"/>
                </a:rPr>
                <a:t>d</a:t>
              </a:r>
              <a:r>
                <a:rPr lang="zh-CN" altLang="en-US"/>
                <a:t>、字或字节操作位</a:t>
              </a:r>
              <a:r>
                <a:rPr lang="en-US" altLang="zh-CN">
                  <a:cs typeface="Times New Roman" panose="02020603050405020304" pitchFamily="18" charset="0"/>
                </a:rPr>
                <a:t>w</a:t>
              </a:r>
              <a:r>
                <a:rPr lang="zh-CN" altLang="en-US"/>
                <a:t>的值以及所要求的寻址方式及参加操作的寄存器或存储器地址来构造由</a:t>
              </a:r>
              <a:r>
                <a:rPr lang="en-US" altLang="zh-CN">
                  <a:cs typeface="Times New Roman" panose="02020603050405020304" pitchFamily="18" charset="0"/>
                </a:rPr>
                <a:t>mod</a:t>
              </a:r>
              <a:r>
                <a:rPr lang="zh-CN" altLang="en-US"/>
                <a:t>、</a:t>
              </a:r>
              <a:r>
                <a:rPr lang="en-US" altLang="zh-CN">
                  <a:cs typeface="Times New Roman" panose="02020603050405020304" pitchFamily="18" charset="0"/>
                </a:rPr>
                <a:t>r/m</a:t>
              </a:r>
              <a:r>
                <a:rPr lang="zh-CN" altLang="en-US"/>
                <a:t>和</a:t>
              </a:r>
              <a:r>
                <a:rPr lang="en-US" altLang="zh-CN">
                  <a:cs typeface="Times New Roman" panose="02020603050405020304" pitchFamily="18" charset="0"/>
                </a:rPr>
                <a:t>reg</a:t>
              </a:r>
              <a:r>
                <a:rPr lang="zh-CN" altLang="en-US"/>
                <a:t>字段组成的寻址方式字节并形成属于操作数域的其后各字节内容。例如，数据传送类指令</a:t>
              </a:r>
              <a:r>
                <a:rPr lang="en-US" altLang="zh-CN">
                  <a:cs typeface="Times New Roman" panose="02020603050405020304" pitchFamily="18" charset="0"/>
                </a:rPr>
                <a:t>MOV</a:t>
              </a:r>
              <a:r>
                <a:rPr lang="zh-CN" altLang="en-US"/>
                <a:t>所允许出现的指令格式有：</a:t>
              </a:r>
            </a:p>
          </p:txBody>
        </p:sp>
        <p:graphicFrame>
          <p:nvGraphicFramePr>
            <p:cNvPr id="7170" name="Object 5">
              <a:extLst>
                <a:ext uri="{FF2B5EF4-FFF2-40B4-BE49-F238E27FC236}">
                  <a16:creationId xmlns:a16="http://schemas.microsoft.com/office/drawing/2014/main" id="{DEDD26AD-226E-9FEB-47BF-0F15A6DC5BB0}"/>
                </a:ext>
              </a:extLst>
            </p:cNvPr>
            <p:cNvGraphicFramePr>
              <a:graphicFrameLocks noChangeAspect="1"/>
            </p:cNvGraphicFramePr>
            <p:nvPr/>
          </p:nvGraphicFramePr>
          <p:xfrm>
            <a:off x="192" y="1776"/>
            <a:ext cx="5568" cy="2560"/>
          </p:xfrm>
          <a:graphic>
            <a:graphicData uri="http://schemas.openxmlformats.org/presentationml/2006/ole">
              <mc:AlternateContent xmlns:mc="http://schemas.openxmlformats.org/markup-compatibility/2006">
                <mc:Choice xmlns:v="urn:schemas-microsoft-com:vml" Requires="v">
                  <p:oleObj name="文档" r:id="rId2" imgW="5257080" imgH="1969920" progId="Word.Document.8">
                    <p:embed/>
                  </p:oleObj>
                </mc:Choice>
                <mc:Fallback>
                  <p:oleObj name="文档" r:id="rId2" imgW="5257080" imgH="1969920" progId="Word.Document.8">
                    <p:embed/>
                    <p:pic>
                      <p:nvPicPr>
                        <p:cNvPr id="7170" name="Object 5">
                          <a:extLst>
                            <a:ext uri="{FF2B5EF4-FFF2-40B4-BE49-F238E27FC236}">
                              <a16:creationId xmlns:a16="http://schemas.microsoft.com/office/drawing/2014/main" id="{DEDD26AD-226E-9FEB-47BF-0F15A6DC5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22" r="15187"/>
                        <a:stretch>
                          <a:fillRect/>
                        </a:stretch>
                      </p:blipFill>
                      <p:spPr bwMode="auto">
                        <a:xfrm>
                          <a:off x="192" y="1776"/>
                          <a:ext cx="5568" cy="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random/>
  </p:transition>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4">
            <a:extLst>
              <a:ext uri="{FF2B5EF4-FFF2-40B4-BE49-F238E27FC236}">
                <a16:creationId xmlns:a16="http://schemas.microsoft.com/office/drawing/2014/main" id="{30257A3D-8D10-88DB-39A2-CC3C3C7B9CCB}"/>
              </a:ext>
            </a:extLst>
          </p:cNvPr>
          <p:cNvGraphicFramePr>
            <a:graphicFrameLocks noChangeAspect="1"/>
          </p:cNvGraphicFramePr>
          <p:nvPr/>
        </p:nvGraphicFramePr>
        <p:xfrm>
          <a:off x="323850" y="620713"/>
          <a:ext cx="8678863" cy="4224337"/>
        </p:xfrm>
        <a:graphic>
          <a:graphicData uri="http://schemas.openxmlformats.org/presentationml/2006/ole">
            <mc:AlternateContent xmlns:mc="http://schemas.openxmlformats.org/markup-compatibility/2006">
              <mc:Choice xmlns:v="urn:schemas-microsoft-com:vml" Requires="v">
                <p:oleObj name="文档" r:id="rId2" imgW="5285929" imgH="2754195" progId="Word.Document.8">
                  <p:embed/>
                </p:oleObj>
              </mc:Choice>
              <mc:Fallback>
                <p:oleObj name="文档" r:id="rId2" imgW="5285929" imgH="2754195" progId="Word.Document.8">
                  <p:embed/>
                  <p:pic>
                    <p:nvPicPr>
                      <p:cNvPr id="8194" name="Object 4">
                        <a:extLst>
                          <a:ext uri="{FF2B5EF4-FFF2-40B4-BE49-F238E27FC236}">
                            <a16:creationId xmlns:a16="http://schemas.microsoft.com/office/drawing/2014/main" id="{30257A3D-8D10-88DB-39A2-CC3C3C7B9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92" r="22917" b="28278"/>
                      <a:stretch>
                        <a:fillRect/>
                      </a:stretch>
                    </p:blipFill>
                    <p:spPr bwMode="auto">
                      <a:xfrm>
                        <a:off x="323850" y="620713"/>
                        <a:ext cx="8678863"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02CA1C89-7ECA-E1E7-A18F-5476BA45F155}"/>
              </a:ext>
            </a:extLst>
          </p:cNvPr>
          <p:cNvSpPr txBox="1">
            <a:spLocks noChangeArrowheads="1"/>
          </p:cNvSpPr>
          <p:nvPr/>
        </p:nvSpPr>
        <p:spPr bwMode="auto">
          <a:xfrm>
            <a:off x="2133600" y="5715000"/>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u="none">
                <a:latin typeface="宋体" panose="02010600030101010101" pitchFamily="2" charset="-122"/>
              </a:rPr>
              <a:t>图</a:t>
            </a:r>
            <a:r>
              <a:rPr kumimoji="1" lang="en-US" altLang="zh-CN" sz="2400" u="none">
                <a:latin typeface="Times New Roman" panose="02020603050405020304" pitchFamily="18" charset="0"/>
              </a:rPr>
              <a:t>2–33  </a:t>
            </a:r>
            <a:r>
              <a:rPr kumimoji="1" lang="zh-CN" altLang="en-US" sz="2400" u="none">
                <a:latin typeface="宋体" panose="02010600030101010101" pitchFamily="2" charset="-122"/>
              </a:rPr>
              <a:t>习题</a:t>
            </a:r>
            <a:r>
              <a:rPr kumimoji="1" lang="en-US" altLang="zh-CN" sz="2400" u="none">
                <a:latin typeface="Times New Roman" panose="02020603050405020304" pitchFamily="18" charset="0"/>
              </a:rPr>
              <a:t>2.9</a:t>
            </a:r>
            <a:r>
              <a:rPr kumimoji="1" lang="zh-CN" altLang="en-US" sz="2400" u="none">
                <a:latin typeface="宋体" panose="02010600030101010101" pitchFamily="2" charset="-122"/>
              </a:rPr>
              <a:t>的</a:t>
            </a:r>
            <a:r>
              <a:rPr kumimoji="1" lang="en-US" altLang="zh-CN" sz="2400" u="none">
                <a:latin typeface="Times New Roman" panose="02020603050405020304" pitchFamily="18" charset="0"/>
              </a:rPr>
              <a:t>NFA </a:t>
            </a:r>
          </a:p>
        </p:txBody>
      </p:sp>
      <p:pic>
        <p:nvPicPr>
          <p:cNvPr id="72707" name="Picture 3" descr="2-33">
            <a:extLst>
              <a:ext uri="{FF2B5EF4-FFF2-40B4-BE49-F238E27FC236}">
                <a16:creationId xmlns:a16="http://schemas.microsoft.com/office/drawing/2014/main" id="{CC60EF2C-93CC-ED97-24EB-21499E84F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0"/>
            <a:ext cx="8763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a:extLst>
              <a:ext uri="{FF2B5EF4-FFF2-40B4-BE49-F238E27FC236}">
                <a16:creationId xmlns:a16="http://schemas.microsoft.com/office/drawing/2014/main" id="{2A012597-8A3C-3A1E-69E2-EB77EA13B7DA}"/>
              </a:ext>
            </a:extLst>
          </p:cNvPr>
          <p:cNvGraphicFramePr>
            <a:graphicFrameLocks noChangeAspect="1"/>
          </p:cNvGraphicFramePr>
          <p:nvPr/>
        </p:nvGraphicFramePr>
        <p:xfrm>
          <a:off x="228600" y="533400"/>
          <a:ext cx="8686800" cy="2738438"/>
        </p:xfrm>
        <a:graphic>
          <a:graphicData uri="http://schemas.openxmlformats.org/presentationml/2006/ole">
            <mc:AlternateContent xmlns:mc="http://schemas.openxmlformats.org/markup-compatibility/2006">
              <mc:Choice xmlns:v="urn:schemas-microsoft-com:vml" Requires="v">
                <p:oleObj name="文档" r:id="rId2" imgW="4285440" imgH="1287720" progId="Word.Document.8">
                  <p:embed/>
                </p:oleObj>
              </mc:Choice>
              <mc:Fallback>
                <p:oleObj name="文档" r:id="rId2" imgW="4285440" imgH="1287720" progId="Word.Document.8">
                  <p:embed/>
                  <p:pic>
                    <p:nvPicPr>
                      <p:cNvPr id="9218" name="Object 4">
                        <a:extLst>
                          <a:ext uri="{FF2B5EF4-FFF2-40B4-BE49-F238E27FC236}">
                            <a16:creationId xmlns:a16="http://schemas.microsoft.com/office/drawing/2014/main" id="{2A012597-8A3C-3A1E-69E2-EB77EA13B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3400"/>
                        <a:ext cx="8686800" cy="273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4">
            <a:extLst>
              <a:ext uri="{FF2B5EF4-FFF2-40B4-BE49-F238E27FC236}">
                <a16:creationId xmlns:a16="http://schemas.microsoft.com/office/drawing/2014/main" id="{B006E942-5496-4B9C-B8C7-5C186BE0BAE6}"/>
              </a:ext>
            </a:extLst>
          </p:cNvPr>
          <p:cNvGraphicFramePr>
            <a:graphicFrameLocks noChangeAspect="1"/>
          </p:cNvGraphicFramePr>
          <p:nvPr/>
        </p:nvGraphicFramePr>
        <p:xfrm>
          <a:off x="304800" y="685800"/>
          <a:ext cx="8610600" cy="3067050"/>
        </p:xfrm>
        <a:graphic>
          <a:graphicData uri="http://schemas.openxmlformats.org/presentationml/2006/ole">
            <mc:AlternateContent xmlns:mc="http://schemas.openxmlformats.org/markup-compatibility/2006">
              <mc:Choice xmlns:v="urn:schemas-microsoft-com:vml" Requires="v">
                <p:oleObj name="文档" r:id="rId2" imgW="4466520" imgH="1591200" progId="Word.Document.8">
                  <p:embed/>
                </p:oleObj>
              </mc:Choice>
              <mc:Fallback>
                <p:oleObj name="文档" r:id="rId2" imgW="4466520" imgH="1591200" progId="Word.Document.8">
                  <p:embed/>
                  <p:pic>
                    <p:nvPicPr>
                      <p:cNvPr id="10242" name="Object 4">
                        <a:extLst>
                          <a:ext uri="{FF2B5EF4-FFF2-40B4-BE49-F238E27FC236}">
                            <a16:creationId xmlns:a16="http://schemas.microsoft.com/office/drawing/2014/main" id="{B006E942-5496-4B9C-B8C7-5C186BE0B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85800"/>
                        <a:ext cx="861060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4">
            <a:extLst>
              <a:ext uri="{FF2B5EF4-FFF2-40B4-BE49-F238E27FC236}">
                <a16:creationId xmlns:a16="http://schemas.microsoft.com/office/drawing/2014/main" id="{6DBA1F89-3C44-0E41-81A6-54E6CAD96AD5}"/>
              </a:ext>
            </a:extLst>
          </p:cNvPr>
          <p:cNvGraphicFramePr>
            <a:graphicFrameLocks noChangeAspect="1"/>
          </p:cNvGraphicFramePr>
          <p:nvPr/>
        </p:nvGraphicFramePr>
        <p:xfrm>
          <a:off x="228600" y="685800"/>
          <a:ext cx="8610600" cy="3513138"/>
        </p:xfrm>
        <a:graphic>
          <a:graphicData uri="http://schemas.openxmlformats.org/presentationml/2006/ole">
            <mc:AlternateContent xmlns:mc="http://schemas.openxmlformats.org/markup-compatibility/2006">
              <mc:Choice xmlns:v="urn:schemas-microsoft-com:vml" Requires="v">
                <p:oleObj name="文档" r:id="rId2" imgW="4285440" imgH="1747440" progId="Word.Document.8">
                  <p:embed/>
                </p:oleObj>
              </mc:Choice>
              <mc:Fallback>
                <p:oleObj name="文档" r:id="rId2" imgW="4285440" imgH="1747440" progId="Word.Document.8">
                  <p:embed/>
                  <p:pic>
                    <p:nvPicPr>
                      <p:cNvPr id="11266" name="Object 4">
                        <a:extLst>
                          <a:ext uri="{FF2B5EF4-FFF2-40B4-BE49-F238E27FC236}">
                            <a16:creationId xmlns:a16="http://schemas.microsoft.com/office/drawing/2014/main" id="{6DBA1F89-3C44-0E41-81A6-54E6CAD96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85800"/>
                        <a:ext cx="8610600"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6">
            <a:extLst>
              <a:ext uri="{FF2B5EF4-FFF2-40B4-BE49-F238E27FC236}">
                <a16:creationId xmlns:a16="http://schemas.microsoft.com/office/drawing/2014/main" id="{91FFE3EB-E08E-07EC-9267-78C36747F210}"/>
              </a:ext>
            </a:extLst>
          </p:cNvPr>
          <p:cNvGrpSpPr>
            <a:grpSpLocks/>
          </p:cNvGrpSpPr>
          <p:nvPr/>
        </p:nvGrpSpPr>
        <p:grpSpPr bwMode="auto">
          <a:xfrm>
            <a:off x="174625" y="457200"/>
            <a:ext cx="8816975" cy="6018213"/>
            <a:chOff x="110" y="288"/>
            <a:chExt cx="5554" cy="3791"/>
          </a:xfrm>
        </p:grpSpPr>
        <p:sp>
          <p:nvSpPr>
            <p:cNvPr id="12292" name="Text Box 4">
              <a:extLst>
                <a:ext uri="{FF2B5EF4-FFF2-40B4-BE49-F238E27FC236}">
                  <a16:creationId xmlns:a16="http://schemas.microsoft.com/office/drawing/2014/main" id="{41639C98-B801-55D1-41D4-E745B971BD6C}"/>
                </a:ext>
              </a:extLst>
            </p:cNvPr>
            <p:cNvSpPr txBox="1">
              <a:spLocks noChangeArrowheads="1"/>
            </p:cNvSpPr>
            <p:nvPr/>
          </p:nvSpPr>
          <p:spPr bwMode="auto">
            <a:xfrm>
              <a:off x="110" y="288"/>
              <a:ext cx="5540" cy="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a:t>　　如果指令完成寄存器与存储器之间的传送操作，例如：</a:t>
              </a:r>
              <a:r>
                <a:rPr lang="en-US" altLang="zh-CN">
                  <a:cs typeface="Times New Roman" panose="02020603050405020304" pitchFamily="18" charset="0"/>
                </a:rPr>
                <a:t>MOV AX,[BX+DI+1234H]</a:t>
              </a:r>
              <a:r>
                <a:rPr lang="zh-CN" altLang="en-US"/>
                <a:t>，则对应的机器指令只能有一种形式。这是因为</a:t>
              </a:r>
              <a:r>
                <a:rPr lang="en-US" altLang="zh-CN">
                  <a:cs typeface="Times New Roman" panose="02020603050405020304" pitchFamily="18" charset="0"/>
                </a:rPr>
                <a:t>reg</a:t>
              </a:r>
              <a:r>
                <a:rPr lang="zh-CN" altLang="en-US"/>
                <a:t>段只能表示寄存器而无法表示存储器，而</a:t>
              </a:r>
              <a:r>
                <a:rPr lang="en-US" altLang="zh-CN">
                  <a:cs typeface="Times New Roman" panose="02020603050405020304" pitchFamily="18" charset="0"/>
                </a:rPr>
                <a:t>mod</a:t>
              </a:r>
              <a:r>
                <a:rPr lang="zh-CN" altLang="en-US"/>
                <a:t>和</a:t>
              </a:r>
              <a:r>
                <a:rPr lang="en-US" altLang="zh-CN">
                  <a:cs typeface="Times New Roman" panose="02020603050405020304" pitchFamily="18" charset="0"/>
                </a:rPr>
                <a:t>r/m</a:t>
              </a:r>
              <a:r>
                <a:rPr lang="zh-CN" altLang="en-US"/>
                <a:t>字段的组合根据</a:t>
              </a:r>
              <a:r>
                <a:rPr lang="en-US" altLang="zh-CN">
                  <a:cs typeface="Times New Roman" panose="02020603050405020304" pitchFamily="18" charset="0"/>
                </a:rPr>
                <a:t>mod</a:t>
              </a:r>
              <a:r>
                <a:rPr lang="zh-CN" altLang="en-US"/>
                <a:t>域值既可以表示寄存器又可以表示存储器，故当操作数的一方是存储器时就只能用</a:t>
              </a:r>
              <a:r>
                <a:rPr lang="en-US" altLang="zh-CN">
                  <a:cs typeface="Times New Roman" panose="02020603050405020304" pitchFamily="18" charset="0"/>
                </a:rPr>
                <a:t>mod</a:t>
              </a:r>
              <a:r>
                <a:rPr lang="zh-CN" altLang="en-US"/>
                <a:t>和</a:t>
              </a:r>
              <a:r>
                <a:rPr lang="en-US" altLang="zh-CN">
                  <a:cs typeface="Times New Roman" panose="02020603050405020304" pitchFamily="18" charset="0"/>
                </a:rPr>
                <a:t>r/m</a:t>
              </a:r>
              <a:r>
                <a:rPr lang="zh-CN" altLang="en-US"/>
                <a:t>字段来表示了。究竟是将寄存器的内容传送到存储器还是将存储器的内容传送到寄存器，这取决于传送方向位</a:t>
              </a:r>
              <a:r>
                <a:rPr lang="en-US" altLang="zh-CN">
                  <a:cs typeface="Times New Roman" panose="02020603050405020304" pitchFamily="18" charset="0"/>
                </a:rPr>
                <a:t>d</a:t>
              </a:r>
              <a:r>
                <a:rPr lang="zh-CN" altLang="en-US"/>
                <a:t>的值。本条指令的存储器地址通过查找表</a:t>
              </a:r>
              <a:r>
                <a:rPr lang="en-US" altLang="zh-CN">
                  <a:cs typeface="Times New Roman" panose="02020603050405020304" pitchFamily="18" charset="0"/>
                </a:rPr>
                <a:t>7.3</a:t>
              </a:r>
              <a:r>
                <a:rPr lang="zh-CN" altLang="en-US"/>
                <a:t>可知，</a:t>
              </a:r>
              <a:r>
                <a:rPr lang="en-US" altLang="zh-CN">
                  <a:cs typeface="Times New Roman" panose="02020603050405020304" pitchFamily="18" charset="0"/>
                </a:rPr>
                <a:t>mod</a:t>
              </a:r>
              <a:r>
                <a:rPr lang="zh-CN" altLang="en-US"/>
                <a:t>值为</a:t>
              </a:r>
              <a:r>
                <a:rPr lang="en-US" altLang="zh-CN">
                  <a:cs typeface="Times New Roman" panose="02020603050405020304" pitchFamily="18" charset="0"/>
                </a:rPr>
                <a:t>10</a:t>
              </a:r>
              <a:r>
                <a:rPr lang="zh-CN" altLang="en-US"/>
                <a:t>，</a:t>
              </a:r>
              <a:r>
                <a:rPr lang="en-US" altLang="zh-CN">
                  <a:cs typeface="Times New Roman" panose="02020603050405020304" pitchFamily="18" charset="0"/>
                </a:rPr>
                <a:t>r/m</a:t>
              </a:r>
              <a:r>
                <a:rPr lang="zh-CN" altLang="en-US"/>
                <a:t>值为</a:t>
              </a:r>
              <a:r>
                <a:rPr lang="en-US" altLang="zh-CN">
                  <a:cs typeface="Times New Roman" panose="02020603050405020304" pitchFamily="18" charset="0"/>
                </a:rPr>
                <a:t>001</a:t>
              </a:r>
              <a:r>
                <a:rPr lang="zh-CN" altLang="en-US"/>
                <a:t>；而由表</a:t>
              </a:r>
              <a:r>
                <a:rPr lang="en-US" altLang="zh-CN">
                  <a:cs typeface="Times New Roman" panose="02020603050405020304" pitchFamily="18" charset="0"/>
                </a:rPr>
                <a:t>7.4</a:t>
              </a:r>
              <a:r>
                <a:rPr lang="zh-CN" altLang="en-US"/>
                <a:t>得知</a:t>
              </a:r>
              <a:r>
                <a:rPr lang="en-US" altLang="zh-CN">
                  <a:cs typeface="Times New Roman" panose="02020603050405020304" pitchFamily="18" charset="0"/>
                </a:rPr>
                <a:t>reg</a:t>
              </a:r>
              <a:r>
                <a:rPr lang="zh-CN" altLang="en-US"/>
                <a:t>所对应的操作数</a:t>
              </a:r>
              <a:r>
                <a:rPr lang="en-US" altLang="zh-CN">
                  <a:cs typeface="Times New Roman" panose="02020603050405020304" pitchFamily="18" charset="0"/>
                </a:rPr>
                <a:t>AX</a:t>
              </a:r>
              <a:r>
                <a:rPr lang="zh-CN" altLang="en-US"/>
                <a:t>值为</a:t>
              </a:r>
              <a:r>
                <a:rPr lang="en-US" altLang="zh-CN">
                  <a:cs typeface="Times New Roman" panose="02020603050405020304" pitchFamily="18" charset="0"/>
                </a:rPr>
                <a:t>000</a:t>
              </a:r>
              <a:r>
                <a:rPr lang="zh-CN" altLang="en-US"/>
                <a:t>，并且</a:t>
              </a:r>
              <a:r>
                <a:rPr lang="en-US" altLang="zh-CN">
                  <a:cs typeface="Times New Roman" panose="02020603050405020304" pitchFamily="18" charset="0"/>
                </a:rPr>
                <a:t>d</a:t>
              </a:r>
              <a:r>
                <a:rPr lang="zh-CN" altLang="en-US"/>
                <a:t>位值必须为</a:t>
              </a:r>
              <a:r>
                <a:rPr lang="en-US" altLang="zh-CN">
                  <a:cs typeface="Times New Roman" panose="02020603050405020304" pitchFamily="18" charset="0"/>
                </a:rPr>
                <a:t>1</a:t>
              </a:r>
              <a:r>
                <a:rPr lang="zh-CN" altLang="en-US"/>
                <a:t>才能保证将</a:t>
              </a:r>
              <a:r>
                <a:rPr lang="en-US" altLang="zh-CN">
                  <a:cs typeface="Times New Roman" panose="02020603050405020304" pitchFamily="18" charset="0"/>
                </a:rPr>
                <a:t>mod</a:t>
              </a:r>
              <a:r>
                <a:rPr lang="zh-CN" altLang="en-US"/>
                <a:t>和</a:t>
              </a:r>
              <a:r>
                <a:rPr lang="en-US" altLang="zh-CN">
                  <a:cs typeface="Times New Roman" panose="02020603050405020304" pitchFamily="18" charset="0"/>
                </a:rPr>
                <a:t>r/m</a:t>
              </a:r>
              <a:r>
                <a:rPr lang="zh-CN" altLang="en-US"/>
                <a:t>指定的内容送</a:t>
              </a:r>
              <a:r>
                <a:rPr lang="en-US" altLang="zh-CN">
                  <a:cs typeface="Times New Roman" panose="02020603050405020304" pitchFamily="18" charset="0"/>
                </a:rPr>
                <a:t>AX</a:t>
              </a:r>
              <a:r>
                <a:rPr lang="zh-CN" altLang="en-US"/>
                <a:t>，所以此时该指令对应的机器码为</a:t>
              </a:r>
            </a:p>
          </p:txBody>
        </p:sp>
        <p:graphicFrame>
          <p:nvGraphicFramePr>
            <p:cNvPr id="12290" name="Object 5">
              <a:extLst>
                <a:ext uri="{FF2B5EF4-FFF2-40B4-BE49-F238E27FC236}">
                  <a16:creationId xmlns:a16="http://schemas.microsoft.com/office/drawing/2014/main" id="{6A2EF43F-0F57-C6DA-693A-871DDEF21E75}"/>
                </a:ext>
              </a:extLst>
            </p:cNvPr>
            <p:cNvGraphicFramePr>
              <a:graphicFrameLocks noChangeAspect="1"/>
            </p:cNvGraphicFramePr>
            <p:nvPr/>
          </p:nvGraphicFramePr>
          <p:xfrm>
            <a:off x="192" y="3312"/>
            <a:ext cx="5472" cy="767"/>
          </p:xfrm>
          <a:graphic>
            <a:graphicData uri="http://schemas.openxmlformats.org/presentationml/2006/ole">
              <mc:AlternateContent xmlns:mc="http://schemas.openxmlformats.org/markup-compatibility/2006">
                <mc:Choice xmlns:v="urn:schemas-microsoft-com:vml" Requires="v">
                  <p:oleObj name="文档" r:id="rId2" imgW="5257080" imgH="644040" progId="Word.Document.8">
                    <p:embed/>
                  </p:oleObj>
                </mc:Choice>
                <mc:Fallback>
                  <p:oleObj name="文档" r:id="rId2" imgW="5257080" imgH="644040" progId="Word.Document.8">
                    <p:embed/>
                    <p:pic>
                      <p:nvPicPr>
                        <p:cNvPr id="12290" name="Object 5">
                          <a:extLst>
                            <a:ext uri="{FF2B5EF4-FFF2-40B4-BE49-F238E27FC236}">
                              <a16:creationId xmlns:a16="http://schemas.microsoft.com/office/drawing/2014/main" id="{6A2EF43F-0F57-C6DA-693A-871DDEF21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68" r="6340"/>
                        <a:stretch>
                          <a:fillRect/>
                        </a:stretch>
                      </p:blipFill>
                      <p:spPr bwMode="auto">
                        <a:xfrm>
                          <a:off x="192" y="3312"/>
                          <a:ext cx="5472" cy="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random/>
  </p:transition>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
            <a:extLst>
              <a:ext uri="{FF2B5EF4-FFF2-40B4-BE49-F238E27FC236}">
                <a16:creationId xmlns:a16="http://schemas.microsoft.com/office/drawing/2014/main" id="{5B20DF7B-7558-BB58-6CA9-C26B21D4FDA0}"/>
              </a:ext>
            </a:extLst>
          </p:cNvPr>
          <p:cNvSpPr txBox="1">
            <a:spLocks noChangeArrowheads="1"/>
          </p:cNvSpPr>
          <p:nvPr/>
        </p:nvSpPr>
        <p:spPr bwMode="auto">
          <a:xfrm>
            <a:off x="160338" y="609600"/>
            <a:ext cx="879475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60000"/>
              </a:lnSpc>
              <a:spcBef>
                <a:spcPct val="50000"/>
              </a:spcBef>
            </a:pPr>
            <a:r>
              <a:rPr lang="zh-CN" altLang="en-US">
                <a:ea typeface="楷体_GB2312" pitchFamily="49" charset="-122"/>
              </a:rPr>
              <a:t>　　注意：</a:t>
            </a:r>
            <a:r>
              <a:rPr lang="en-US" altLang="zh-CN">
                <a:ea typeface="楷体_GB2312" pitchFamily="49" charset="-122"/>
              </a:rPr>
              <a:t>mod</a:t>
            </a:r>
            <a:r>
              <a:rPr lang="zh-CN" altLang="en-US">
                <a:ea typeface="楷体_GB2312" pitchFamily="49" charset="-122"/>
              </a:rPr>
              <a:t>取值</a:t>
            </a:r>
            <a:r>
              <a:rPr lang="en-US" altLang="zh-CN">
                <a:cs typeface="Times New Roman" panose="02020603050405020304" pitchFamily="18" charset="0"/>
              </a:rPr>
              <a:t>10</a:t>
            </a:r>
            <a:r>
              <a:rPr lang="zh-CN" altLang="en-US">
                <a:ea typeface="楷体_GB2312" pitchFamily="49" charset="-122"/>
              </a:rPr>
              <a:t>是因为该指令的存储器操作数中还带有</a:t>
            </a:r>
            <a:r>
              <a:rPr lang="en-US" altLang="zh-CN">
                <a:cs typeface="Times New Roman" panose="02020603050405020304" pitchFamily="18" charset="0"/>
              </a:rPr>
              <a:t>16</a:t>
            </a:r>
            <a:r>
              <a:rPr lang="zh-CN" altLang="en-US">
                <a:ea typeface="楷体_GB2312" pitchFamily="49" charset="-122"/>
              </a:rPr>
              <a:t>位位移</a:t>
            </a:r>
            <a:r>
              <a:rPr lang="en-US" altLang="zh-CN">
                <a:cs typeface="Times New Roman" panose="02020603050405020304" pitchFamily="18" charset="0"/>
              </a:rPr>
              <a:t>1234H</a:t>
            </a:r>
            <a:r>
              <a:rPr lang="zh-CN" altLang="en-US">
                <a:ea typeface="楷体_GB2312" pitchFamily="49" charset="-122"/>
              </a:rPr>
              <a:t>，即在操作码字节及寻址字节之后带有</a:t>
            </a:r>
            <a:r>
              <a:rPr lang="en-US" altLang="zh-CN">
                <a:cs typeface="Times New Roman" panose="02020603050405020304" pitchFamily="18" charset="0"/>
              </a:rPr>
              <a:t>16</a:t>
            </a:r>
            <a:r>
              <a:rPr lang="zh-CN" altLang="en-US">
                <a:ea typeface="楷体_GB2312" pitchFamily="49" charset="-122"/>
              </a:rPr>
              <a:t>位的位移量，低</a:t>
            </a:r>
            <a:r>
              <a:rPr lang="en-US" altLang="zh-CN">
                <a:cs typeface="Times New Roman" panose="02020603050405020304" pitchFamily="18" charset="0"/>
              </a:rPr>
              <a:t>8</a:t>
            </a:r>
            <a:r>
              <a:rPr lang="zh-CN" altLang="en-US">
                <a:ea typeface="楷体_GB2312" pitchFamily="49" charset="-122"/>
              </a:rPr>
              <a:t>位值为</a:t>
            </a:r>
            <a:r>
              <a:rPr lang="en-US" altLang="zh-CN">
                <a:cs typeface="Times New Roman" panose="02020603050405020304" pitchFamily="18" charset="0"/>
              </a:rPr>
              <a:t>34H</a:t>
            </a:r>
            <a:r>
              <a:rPr lang="zh-CN" altLang="en-US">
                <a:ea typeface="楷体_GB2312" pitchFamily="49" charset="-122"/>
              </a:rPr>
              <a:t>，高</a:t>
            </a:r>
            <a:r>
              <a:rPr lang="en-US" altLang="zh-CN">
                <a:cs typeface="Times New Roman" panose="02020603050405020304" pitchFamily="18" charset="0"/>
              </a:rPr>
              <a:t>8</a:t>
            </a:r>
            <a:r>
              <a:rPr lang="zh-CN" altLang="en-US">
                <a:ea typeface="楷体_GB2312" pitchFamily="49" charset="-122"/>
              </a:rPr>
              <a:t>位为</a:t>
            </a:r>
            <a:r>
              <a:rPr lang="en-US" altLang="zh-CN">
                <a:cs typeface="Times New Roman" panose="02020603050405020304" pitchFamily="18" charset="0"/>
              </a:rPr>
              <a:t>12H</a:t>
            </a:r>
            <a:r>
              <a:rPr lang="zh-CN" altLang="en-US">
                <a:ea typeface="楷体_GB2312" pitchFamily="49" charset="-122"/>
              </a:rPr>
              <a:t>。</a:t>
            </a:r>
            <a:endParaRPr lang="zh-CN" altLang="en-US"/>
          </a:p>
        </p:txBody>
      </p:sp>
    </p:spTree>
  </p:cSld>
  <p:clrMapOvr>
    <a:masterClrMapping/>
  </p:clrMapOvr>
  <p:transition>
    <p:random/>
  </p:transition>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4">
            <a:extLst>
              <a:ext uri="{FF2B5EF4-FFF2-40B4-BE49-F238E27FC236}">
                <a16:creationId xmlns:a16="http://schemas.microsoft.com/office/drawing/2014/main" id="{E80827FB-5999-91DA-2C6B-08A74C45F104}"/>
              </a:ext>
            </a:extLst>
          </p:cNvPr>
          <p:cNvGraphicFramePr>
            <a:graphicFrameLocks noChangeAspect="1"/>
          </p:cNvGraphicFramePr>
          <p:nvPr/>
        </p:nvGraphicFramePr>
        <p:xfrm>
          <a:off x="152400" y="533400"/>
          <a:ext cx="8915400" cy="3254375"/>
        </p:xfrm>
        <a:graphic>
          <a:graphicData uri="http://schemas.openxmlformats.org/presentationml/2006/ole">
            <mc:AlternateContent xmlns:mc="http://schemas.openxmlformats.org/markup-compatibility/2006">
              <mc:Choice xmlns:v="urn:schemas-microsoft-com:vml" Requires="v">
                <p:oleObj name="文档" r:id="rId2" imgW="4285440" imgH="1563480" progId="Word.Document.8">
                  <p:embed/>
                </p:oleObj>
              </mc:Choice>
              <mc:Fallback>
                <p:oleObj name="文档" r:id="rId2" imgW="4285440" imgH="1563480" progId="Word.Document.8">
                  <p:embed/>
                  <p:pic>
                    <p:nvPicPr>
                      <p:cNvPr id="13314" name="Object 4">
                        <a:extLst>
                          <a:ext uri="{FF2B5EF4-FFF2-40B4-BE49-F238E27FC236}">
                            <a16:creationId xmlns:a16="http://schemas.microsoft.com/office/drawing/2014/main" id="{E80827FB-5999-91DA-2C6B-08A74C45F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33400"/>
                        <a:ext cx="8915400" cy="325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
            <a:extLst>
              <a:ext uri="{FF2B5EF4-FFF2-40B4-BE49-F238E27FC236}">
                <a16:creationId xmlns:a16="http://schemas.microsoft.com/office/drawing/2014/main" id="{4F4A5639-D449-F197-2225-431074FD840C}"/>
              </a:ext>
            </a:extLst>
          </p:cNvPr>
          <p:cNvGraphicFramePr>
            <a:graphicFrameLocks noChangeAspect="1"/>
          </p:cNvGraphicFramePr>
          <p:nvPr/>
        </p:nvGraphicFramePr>
        <p:xfrm>
          <a:off x="228600" y="609600"/>
          <a:ext cx="8686800" cy="2754313"/>
        </p:xfrm>
        <a:graphic>
          <a:graphicData uri="http://schemas.openxmlformats.org/presentationml/2006/ole">
            <mc:AlternateContent xmlns:mc="http://schemas.openxmlformats.org/markup-compatibility/2006">
              <mc:Choice xmlns:v="urn:schemas-microsoft-com:vml" Requires="v">
                <p:oleObj name="文档" r:id="rId2" imgW="4104720" imgH="1301760" progId="Word.Document.8">
                  <p:embed/>
                </p:oleObj>
              </mc:Choice>
              <mc:Fallback>
                <p:oleObj name="文档" r:id="rId2" imgW="4104720" imgH="1301760" progId="Word.Document.8">
                  <p:embed/>
                  <p:pic>
                    <p:nvPicPr>
                      <p:cNvPr id="14338" name="Object 4">
                        <a:extLst>
                          <a:ext uri="{FF2B5EF4-FFF2-40B4-BE49-F238E27FC236}">
                            <a16:creationId xmlns:a16="http://schemas.microsoft.com/office/drawing/2014/main" id="{4F4A5639-D449-F197-2225-431074FD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
                        <a:ext cx="8686800" cy="275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4">
            <a:extLst>
              <a:ext uri="{FF2B5EF4-FFF2-40B4-BE49-F238E27FC236}">
                <a16:creationId xmlns:a16="http://schemas.microsoft.com/office/drawing/2014/main" id="{F1CA57B5-C98E-7B60-800C-A97986D7E095}"/>
              </a:ext>
            </a:extLst>
          </p:cNvPr>
          <p:cNvGraphicFramePr>
            <a:graphicFrameLocks noChangeAspect="1"/>
          </p:cNvGraphicFramePr>
          <p:nvPr/>
        </p:nvGraphicFramePr>
        <p:xfrm>
          <a:off x="152400" y="685800"/>
          <a:ext cx="8915400" cy="2208213"/>
        </p:xfrm>
        <a:graphic>
          <a:graphicData uri="http://schemas.openxmlformats.org/presentationml/2006/ole">
            <mc:AlternateContent xmlns:mc="http://schemas.openxmlformats.org/markup-compatibility/2006">
              <mc:Choice xmlns:v="urn:schemas-microsoft-com:vml" Requires="v">
                <p:oleObj name="文档" r:id="rId2" imgW="5000040" imgH="1238400" progId="Word.Document.8">
                  <p:embed/>
                </p:oleObj>
              </mc:Choice>
              <mc:Fallback>
                <p:oleObj name="文档" r:id="rId2" imgW="5000040" imgH="1238400" progId="Word.Document.8">
                  <p:embed/>
                  <p:pic>
                    <p:nvPicPr>
                      <p:cNvPr id="15362" name="Object 4">
                        <a:extLst>
                          <a:ext uri="{FF2B5EF4-FFF2-40B4-BE49-F238E27FC236}">
                            <a16:creationId xmlns:a16="http://schemas.microsoft.com/office/drawing/2014/main" id="{F1CA57B5-C98E-7B60-800C-A97986D7E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8915400" cy="220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a:extLst>
              <a:ext uri="{FF2B5EF4-FFF2-40B4-BE49-F238E27FC236}">
                <a16:creationId xmlns:a16="http://schemas.microsoft.com/office/drawing/2014/main" id="{57BDA241-720F-560B-99CE-19A5CC53E84C}"/>
              </a:ext>
            </a:extLst>
          </p:cNvPr>
          <p:cNvSpPr txBox="1">
            <a:spLocks noChangeArrowheads="1"/>
          </p:cNvSpPr>
          <p:nvPr/>
        </p:nvSpPr>
        <p:spPr bwMode="auto">
          <a:xfrm>
            <a:off x="160338" y="550863"/>
            <a:ext cx="8751887" cy="487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由</a:t>
            </a:r>
            <a:r>
              <a:rPr lang="zh-CN" altLang="en-US">
                <a:cs typeface="Times New Roman" panose="02020603050405020304" pitchFamily="18" charset="0"/>
              </a:rPr>
              <a:t> </a:t>
            </a:r>
            <a:r>
              <a:rPr lang="en-US" altLang="zh-CN">
                <a:cs typeface="Times New Roman" panose="02020603050405020304" pitchFamily="18" charset="0"/>
              </a:rPr>
              <a:t>mod=10</a:t>
            </a:r>
            <a:r>
              <a:rPr lang="zh-CN" altLang="en-US"/>
              <a:t>可知，存储器操作数还带有</a:t>
            </a:r>
            <a:r>
              <a:rPr lang="en-US" altLang="zh-CN">
                <a:cs typeface="Times New Roman" panose="02020603050405020304" pitchFamily="18" charset="0"/>
              </a:rPr>
              <a:t>16</a:t>
            </a:r>
            <a:r>
              <a:rPr lang="zh-CN" altLang="en-US"/>
              <a:t>位位移量，这个</a:t>
            </a:r>
            <a:r>
              <a:rPr lang="en-US" altLang="zh-CN">
                <a:cs typeface="Times New Roman" panose="02020603050405020304" pitchFamily="18" charset="0"/>
              </a:rPr>
              <a:t>16</a:t>
            </a:r>
            <a:r>
              <a:rPr lang="zh-CN" altLang="en-US"/>
              <a:t>位位移量是紧随在机器码第二字节即寻址方式字节之后的，所以位移量必须插到立即数之前，以便形成存储器的有效地址。注意，此时的机器码指令长度为</a:t>
            </a:r>
            <a:r>
              <a:rPr lang="en-US" altLang="zh-CN">
                <a:cs typeface="Times New Roman" panose="02020603050405020304" pitchFamily="18" charset="0"/>
              </a:rPr>
              <a:t>6</a:t>
            </a:r>
            <a:r>
              <a:rPr lang="zh-CN" altLang="en-US"/>
              <a:t>个字节，这是</a:t>
            </a:r>
            <a:r>
              <a:rPr lang="en-US" altLang="zh-CN">
                <a:cs typeface="Times New Roman" panose="02020603050405020304" pitchFamily="18" charset="0"/>
              </a:rPr>
              <a:t>8086/8088</a:t>
            </a:r>
            <a:r>
              <a:rPr lang="zh-CN" altLang="en-US"/>
              <a:t>指令系统中最长的机器码指令形式。</a:t>
            </a:r>
            <a:endParaRPr lang="zh-CN" altLang="en-US">
              <a:latin typeface="宋体" panose="02010600030101010101" pitchFamily="2" charset="-122"/>
            </a:endParaRPr>
          </a:p>
          <a:p>
            <a:pPr algn="just" eaLnBrk="1" hangingPunct="1">
              <a:lnSpc>
                <a:spcPct val="140000"/>
              </a:lnSpc>
              <a:spcBef>
                <a:spcPct val="50000"/>
              </a:spcBef>
            </a:pPr>
            <a:r>
              <a:rPr lang="zh-CN" altLang="en-US"/>
              <a:t>　　通过机器码指令的形成过程可知，机器码指令的长度是由字或字节操作以及寻址方式决定的。这一点对编译来说很重要，因为在编译过程中必须根据源指令来确定形成的机器码指令所应具有的字节数</a:t>
            </a:r>
            <a:r>
              <a:rPr lang="en-US" altLang="zh-CN">
                <a:cs typeface="Times New Roman" panose="02020603050405020304" pitchFamily="18" charset="0"/>
              </a:rPr>
              <a:t>(</a:t>
            </a:r>
            <a:r>
              <a:rPr lang="zh-CN" altLang="en-US"/>
              <a:t>即长度</a:t>
            </a:r>
            <a:r>
              <a:rPr lang="en-US" altLang="zh-CN">
                <a:cs typeface="Times New Roman" panose="02020603050405020304" pitchFamily="18" charset="0"/>
              </a:rPr>
              <a:t>)</a:t>
            </a:r>
            <a:r>
              <a:rPr lang="zh-CN" altLang="en-US"/>
              <a:t>。</a:t>
            </a:r>
          </a:p>
        </p:txBody>
      </p:sp>
    </p:spTree>
  </p:cSld>
  <p:clrMapOvr>
    <a:masterClrMapping/>
  </p:clrMapOvr>
  <p:transition>
    <p:random/>
  </p:transition>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4">
            <a:extLst>
              <a:ext uri="{FF2B5EF4-FFF2-40B4-BE49-F238E27FC236}">
                <a16:creationId xmlns:a16="http://schemas.microsoft.com/office/drawing/2014/main" id="{BF6731F6-B46D-146C-5A4E-4537EF7CB67F}"/>
              </a:ext>
            </a:extLst>
          </p:cNvPr>
          <p:cNvSpPr txBox="1">
            <a:spLocks noChangeArrowheads="1"/>
          </p:cNvSpPr>
          <p:nvPr/>
        </p:nvSpPr>
        <p:spPr bwMode="auto">
          <a:xfrm>
            <a:off x="560388" y="571500"/>
            <a:ext cx="81264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50000"/>
              </a:spcBef>
            </a:pPr>
            <a:r>
              <a:rPr lang="zh-CN" altLang="en-US"/>
              <a:t>　　由</a:t>
            </a:r>
            <a:r>
              <a:rPr lang="en-US" altLang="zh-CN">
                <a:cs typeface="Times New Roman" panose="02020603050405020304" pitchFamily="18" charset="0"/>
              </a:rPr>
              <a:t>8086/8088</a:t>
            </a:r>
            <a:r>
              <a:rPr lang="zh-CN" altLang="en-US"/>
              <a:t>指令系统的寻址方式和机器码指令的寻址方式字节即</a:t>
            </a:r>
            <a:r>
              <a:rPr lang="en-US" altLang="zh-CN">
                <a:cs typeface="Times New Roman" panose="02020603050405020304" pitchFamily="18" charset="0"/>
              </a:rPr>
              <a:t>mod</a:t>
            </a:r>
            <a:r>
              <a:rPr lang="zh-CN" altLang="en-US"/>
              <a:t>、</a:t>
            </a:r>
            <a:r>
              <a:rPr lang="en-US" altLang="zh-CN">
                <a:cs typeface="Times New Roman" panose="02020603050405020304" pitchFamily="18" charset="0"/>
              </a:rPr>
              <a:t>r/m</a:t>
            </a:r>
            <a:r>
              <a:rPr lang="zh-CN" altLang="en-US"/>
              <a:t>和</a:t>
            </a:r>
            <a:r>
              <a:rPr lang="en-US" altLang="zh-CN">
                <a:cs typeface="Times New Roman" panose="02020603050405020304" pitchFamily="18" charset="0"/>
              </a:rPr>
              <a:t>reg</a:t>
            </a:r>
            <a:r>
              <a:rPr lang="zh-CN" altLang="en-US"/>
              <a:t>字段可以看出：双操作数指令允许寄存器与寄存器、寄存器与存储器之间进行操作，此外还允许立即数到寄存器</a:t>
            </a:r>
            <a:r>
              <a:rPr lang="en-US" altLang="zh-CN">
                <a:cs typeface="Times New Roman" panose="02020603050405020304" pitchFamily="18" charset="0"/>
              </a:rPr>
              <a:t>/</a:t>
            </a:r>
            <a:r>
              <a:rPr lang="zh-CN" altLang="en-US"/>
              <a:t>存储器的操作；但无法用</a:t>
            </a:r>
            <a:r>
              <a:rPr lang="en-US" altLang="zh-CN">
                <a:cs typeface="Times New Roman" panose="02020603050405020304" pitchFamily="18" charset="0"/>
              </a:rPr>
              <a:t>mod</a:t>
            </a:r>
            <a:r>
              <a:rPr lang="zh-CN" altLang="en-US"/>
              <a:t>、</a:t>
            </a:r>
            <a:r>
              <a:rPr lang="en-US" altLang="zh-CN">
                <a:cs typeface="Times New Roman" panose="02020603050405020304" pitchFamily="18" charset="0"/>
              </a:rPr>
              <a:t>r/m</a:t>
            </a:r>
            <a:r>
              <a:rPr lang="zh-CN" altLang="en-US"/>
              <a:t>和</a:t>
            </a:r>
            <a:r>
              <a:rPr lang="en-US" altLang="zh-CN">
                <a:cs typeface="Times New Roman" panose="02020603050405020304" pitchFamily="18" charset="0"/>
              </a:rPr>
              <a:t>reg</a:t>
            </a:r>
            <a:r>
              <a:rPr lang="zh-CN" altLang="en-US"/>
              <a:t>字段来同时表示两个存储器的地址。如果允许存储器到存储器操作的指令出现，则将会使机器码指令变得更长、更复杂。故此，</a:t>
            </a:r>
            <a:r>
              <a:rPr lang="en-US" altLang="zh-CN">
                <a:cs typeface="Times New Roman" panose="02020603050405020304" pitchFamily="18" charset="0"/>
              </a:rPr>
              <a:t>8086/8088</a:t>
            </a:r>
            <a:r>
              <a:rPr lang="zh-CN" altLang="en-US"/>
              <a:t>舍去了直接进行存储器之间操作的指令，使得机器指令更加简洁有效。如果要实现存储器到存储器的操作，只需经过寄存器过渡：先进行存储器到寄存器的操作，并将结果保存在寄存器中，然后再使用一条由寄存器传送到存储器的指令操作即可。</a:t>
            </a:r>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36785BAD-835A-2470-DECB-D7DC527B4971}"/>
              </a:ext>
            </a:extLst>
          </p:cNvPr>
          <p:cNvSpPr txBox="1">
            <a:spLocks noChangeArrowheads="1"/>
          </p:cNvSpPr>
          <p:nvPr/>
        </p:nvSpPr>
        <p:spPr bwMode="auto">
          <a:xfrm>
            <a:off x="246063" y="595313"/>
            <a:ext cx="8593137"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2.10  </a:t>
            </a:r>
            <a:r>
              <a:rPr kumimoji="1" lang="zh-CN" altLang="en-US" sz="2400" u="none">
                <a:latin typeface="Times New Roman" panose="02020603050405020304" pitchFamily="18" charset="0"/>
              </a:rPr>
              <a:t>有一台自动售货机，接收</a:t>
            </a:r>
            <a:r>
              <a:rPr kumimoji="1" lang="en-US" altLang="zh-CN" sz="2400" u="none">
                <a:latin typeface="Times New Roman" panose="02020603050405020304" pitchFamily="18" charset="0"/>
              </a:rPr>
              <a:t>1</a:t>
            </a:r>
            <a:r>
              <a:rPr kumimoji="1" lang="zh-CN" altLang="en-US" sz="2400" u="none">
                <a:latin typeface="Times New Roman" panose="02020603050405020304" pitchFamily="18" charset="0"/>
              </a:rPr>
              <a:t>分和</a:t>
            </a:r>
            <a:r>
              <a:rPr kumimoji="1" lang="en-US" altLang="zh-CN" sz="2400" u="none">
                <a:latin typeface="Times New Roman" panose="02020603050405020304" pitchFamily="18" charset="0"/>
              </a:rPr>
              <a:t>2</a:t>
            </a:r>
            <a:r>
              <a:rPr kumimoji="1" lang="zh-CN" altLang="en-US" sz="2400" u="none">
                <a:latin typeface="Times New Roman" panose="02020603050405020304" pitchFamily="18" charset="0"/>
              </a:rPr>
              <a:t>分硬币，出售</a:t>
            </a:r>
            <a:r>
              <a:rPr kumimoji="1" lang="en-US" altLang="zh-CN" sz="2400" u="none">
                <a:latin typeface="Times New Roman" panose="02020603050405020304" pitchFamily="18" charset="0"/>
              </a:rPr>
              <a:t>3</a:t>
            </a:r>
            <a:r>
              <a:rPr kumimoji="1" lang="zh-CN" altLang="en-US" sz="2400" u="none">
                <a:latin typeface="Times New Roman" panose="02020603050405020304" pitchFamily="18" charset="0"/>
              </a:rPr>
              <a:t>分钱一块的硬糖。顾客每次向机器中投放≥</a:t>
            </a:r>
            <a:r>
              <a:rPr kumimoji="1" lang="en-US" altLang="zh-CN" sz="2400" u="none">
                <a:latin typeface="Times New Roman" panose="02020603050405020304" pitchFamily="18" charset="0"/>
              </a:rPr>
              <a:t>3</a:t>
            </a:r>
            <a:r>
              <a:rPr kumimoji="1" lang="zh-CN" altLang="en-US" sz="2400" u="none">
                <a:latin typeface="Times New Roman" panose="02020603050405020304" pitchFamily="18" charset="0"/>
              </a:rPr>
              <a:t>分的硬币，便可得到一块糖</a:t>
            </a:r>
            <a:r>
              <a:rPr kumimoji="1" lang="en-US" altLang="zh-CN" sz="2400" u="none">
                <a:latin typeface="Times New Roman" panose="02020603050405020304" pitchFamily="18" charset="0"/>
              </a:rPr>
              <a:t>(</a:t>
            </a:r>
            <a:r>
              <a:rPr kumimoji="1" lang="zh-CN" altLang="en-US" sz="2400" u="none">
                <a:latin typeface="Times New Roman" panose="02020603050405020304" pitchFamily="18" charset="0"/>
              </a:rPr>
              <a:t>注意：只给一块并且不找钱</a:t>
            </a:r>
            <a:r>
              <a:rPr kumimoji="1" lang="en-US" altLang="zh-CN" sz="2400" u="none">
                <a:latin typeface="Times New Roman" panose="02020603050405020304" pitchFamily="18" charset="0"/>
              </a:rPr>
              <a:t>)</a:t>
            </a:r>
            <a:r>
              <a:rPr kumimoji="1" lang="zh-CN" altLang="en-US" sz="2400" u="none">
                <a:latin typeface="Times New Roman" panose="02020603050405020304" pitchFamily="18" charset="0"/>
              </a:rPr>
              <a:t>。</a:t>
            </a:r>
          </a:p>
          <a:p>
            <a:pPr algn="just"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(1) </a:t>
            </a:r>
            <a:r>
              <a:rPr kumimoji="1" lang="zh-CN" altLang="en-US" sz="2400" u="none">
                <a:latin typeface="Times New Roman" panose="02020603050405020304" pitchFamily="18" charset="0"/>
              </a:rPr>
              <a:t>写出售货机售糖的正规表达式；</a:t>
            </a:r>
          </a:p>
          <a:p>
            <a:pPr eaLnBrk="1" hangingPunct="1">
              <a:lnSpc>
                <a:spcPct val="140000"/>
              </a:lnSpc>
              <a:spcBef>
                <a:spcPct val="50000"/>
              </a:spcBef>
            </a:pPr>
            <a:r>
              <a:rPr kumimoji="1" lang="zh-CN" altLang="en-US" sz="2400" u="none">
                <a:latin typeface="Times New Roman" panose="02020603050405020304" pitchFamily="18" charset="0"/>
              </a:rPr>
              <a:t>　　　</a:t>
            </a:r>
            <a:r>
              <a:rPr kumimoji="1" lang="en-US" altLang="zh-CN" sz="2400" u="none">
                <a:latin typeface="Times New Roman" panose="02020603050405020304" pitchFamily="18" charset="0"/>
              </a:rPr>
              <a:t>(2) </a:t>
            </a:r>
            <a:r>
              <a:rPr kumimoji="1" lang="zh-CN" altLang="en-US" sz="2400" u="none">
                <a:latin typeface="宋体" panose="02010600030101010101" pitchFamily="2" charset="-122"/>
              </a:rPr>
              <a:t>构造识别上述正规式的最简</a:t>
            </a:r>
            <a:r>
              <a:rPr kumimoji="1" lang="en-US" altLang="zh-CN" sz="2400" u="none">
                <a:latin typeface="Times New Roman" panose="02020603050405020304" pitchFamily="18" charset="0"/>
              </a:rPr>
              <a:t>DFA</a:t>
            </a:r>
            <a:r>
              <a:rPr kumimoji="1" lang="zh-CN" altLang="en-US" sz="2400" u="none">
                <a:latin typeface="宋体" panose="02010600030101010101" pitchFamily="2" charset="-122"/>
              </a:rPr>
              <a:t>。</a:t>
            </a:r>
            <a:endParaRPr kumimoji="1" lang="zh-CN" altLang="en-US" sz="2400" u="none">
              <a:latin typeface="Times New Roman" panose="02020603050405020304" pitchFamily="18" charset="0"/>
            </a:endParaRPr>
          </a:p>
        </p:txBody>
      </p:sp>
      <p:sp>
        <p:nvSpPr>
          <p:cNvPr id="73731" name="AutoShape 3">
            <a:hlinkClick r:id="" action="ppaction://hlinkshowjump?jump=firstslide" highlightClick="1"/>
            <a:extLst>
              <a:ext uri="{FF2B5EF4-FFF2-40B4-BE49-F238E27FC236}">
                <a16:creationId xmlns:a16="http://schemas.microsoft.com/office/drawing/2014/main" id="{A7817843-E1C1-8ADB-39B4-E90044FF229D}"/>
              </a:ext>
            </a:extLst>
          </p:cNvPr>
          <p:cNvSpPr>
            <a:spLocks noChangeArrowheads="1"/>
          </p:cNvSpPr>
          <p:nvPr/>
        </p:nvSpPr>
        <p:spPr bwMode="auto">
          <a:xfrm>
            <a:off x="8459788" y="6308725"/>
            <a:ext cx="684212" cy="54927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random/>
  </p:transition>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4">
            <a:extLst>
              <a:ext uri="{FF2B5EF4-FFF2-40B4-BE49-F238E27FC236}">
                <a16:creationId xmlns:a16="http://schemas.microsoft.com/office/drawing/2014/main" id="{917647A8-BD3A-AF3D-A73C-DEA54111FA16}"/>
              </a:ext>
            </a:extLst>
          </p:cNvPr>
          <p:cNvGraphicFramePr>
            <a:graphicFrameLocks noChangeAspect="1"/>
          </p:cNvGraphicFramePr>
          <p:nvPr/>
        </p:nvGraphicFramePr>
        <p:xfrm>
          <a:off x="152400" y="609600"/>
          <a:ext cx="8839200" cy="5292725"/>
        </p:xfrm>
        <a:graphic>
          <a:graphicData uri="http://schemas.openxmlformats.org/presentationml/2006/ole">
            <mc:AlternateContent xmlns:mc="http://schemas.openxmlformats.org/markup-compatibility/2006">
              <mc:Choice xmlns:v="urn:schemas-microsoft-com:vml" Requires="v">
                <p:oleObj name="文档" r:id="rId2" imgW="4466520" imgH="2674440" progId="Word.Document.8">
                  <p:embed/>
                </p:oleObj>
              </mc:Choice>
              <mc:Fallback>
                <p:oleObj name="文档" r:id="rId2" imgW="4466520" imgH="2674440" progId="Word.Document.8">
                  <p:embed/>
                  <p:pic>
                    <p:nvPicPr>
                      <p:cNvPr id="16386" name="Object 4">
                        <a:extLst>
                          <a:ext uri="{FF2B5EF4-FFF2-40B4-BE49-F238E27FC236}">
                            <a16:creationId xmlns:a16="http://schemas.microsoft.com/office/drawing/2014/main" id="{917647A8-BD3A-AF3D-A73C-DEA54111F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9600"/>
                        <a:ext cx="8839200"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4">
            <a:extLst>
              <a:ext uri="{FF2B5EF4-FFF2-40B4-BE49-F238E27FC236}">
                <a16:creationId xmlns:a16="http://schemas.microsoft.com/office/drawing/2014/main" id="{64305A5D-2B1A-5F62-495D-53ED88EF4F06}"/>
              </a:ext>
            </a:extLst>
          </p:cNvPr>
          <p:cNvGraphicFramePr>
            <a:graphicFrameLocks noChangeAspect="1"/>
          </p:cNvGraphicFramePr>
          <p:nvPr/>
        </p:nvGraphicFramePr>
        <p:xfrm>
          <a:off x="228600" y="609600"/>
          <a:ext cx="8686800" cy="3289300"/>
        </p:xfrm>
        <a:graphic>
          <a:graphicData uri="http://schemas.openxmlformats.org/presentationml/2006/ole">
            <mc:AlternateContent xmlns:mc="http://schemas.openxmlformats.org/markup-compatibility/2006">
              <mc:Choice xmlns:v="urn:schemas-microsoft-com:vml" Requires="v">
                <p:oleObj name="文档" r:id="rId2" imgW="3923640" imgH="1485720" progId="Word.Document.8">
                  <p:embed/>
                </p:oleObj>
              </mc:Choice>
              <mc:Fallback>
                <p:oleObj name="文档" r:id="rId2" imgW="3923640" imgH="1485720" progId="Word.Document.8">
                  <p:embed/>
                  <p:pic>
                    <p:nvPicPr>
                      <p:cNvPr id="17410" name="Object 4">
                        <a:extLst>
                          <a:ext uri="{FF2B5EF4-FFF2-40B4-BE49-F238E27FC236}">
                            <a16:creationId xmlns:a16="http://schemas.microsoft.com/office/drawing/2014/main" id="{64305A5D-2B1A-5F62-495D-53ED88EF4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
                        <a:ext cx="8686800" cy="32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4">
            <a:extLst>
              <a:ext uri="{FF2B5EF4-FFF2-40B4-BE49-F238E27FC236}">
                <a16:creationId xmlns:a16="http://schemas.microsoft.com/office/drawing/2014/main" id="{5DA03AF6-846B-8FA9-B6F3-AB49B6D1CD8C}"/>
              </a:ext>
            </a:extLst>
          </p:cNvPr>
          <p:cNvGraphicFramePr>
            <a:graphicFrameLocks noChangeAspect="1"/>
          </p:cNvGraphicFramePr>
          <p:nvPr/>
        </p:nvGraphicFramePr>
        <p:xfrm>
          <a:off x="304800" y="381000"/>
          <a:ext cx="8458200" cy="5786438"/>
        </p:xfrm>
        <a:graphic>
          <a:graphicData uri="http://schemas.openxmlformats.org/presentationml/2006/ole">
            <mc:AlternateContent xmlns:mc="http://schemas.openxmlformats.org/markup-compatibility/2006">
              <mc:Choice xmlns:v="urn:schemas-microsoft-com:vml" Requires="v">
                <p:oleObj name="文档" r:id="rId2" imgW="4104720" imgH="2809080" progId="Word.Document.8">
                  <p:embed/>
                </p:oleObj>
              </mc:Choice>
              <mc:Fallback>
                <p:oleObj name="文档" r:id="rId2" imgW="4104720" imgH="2809080" progId="Word.Document.8">
                  <p:embed/>
                  <p:pic>
                    <p:nvPicPr>
                      <p:cNvPr id="18434" name="Object 4">
                        <a:extLst>
                          <a:ext uri="{FF2B5EF4-FFF2-40B4-BE49-F238E27FC236}">
                            <a16:creationId xmlns:a16="http://schemas.microsoft.com/office/drawing/2014/main" id="{5DA03AF6-846B-8FA9-B6F3-AB49B6D1C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
                        <a:ext cx="8458200" cy="578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8">
            <a:extLst>
              <a:ext uri="{FF2B5EF4-FFF2-40B4-BE49-F238E27FC236}">
                <a16:creationId xmlns:a16="http://schemas.microsoft.com/office/drawing/2014/main" id="{348CBB2D-2B79-DB78-4557-6A8578FEA11D}"/>
              </a:ext>
            </a:extLst>
          </p:cNvPr>
          <p:cNvGraphicFramePr>
            <a:graphicFrameLocks noChangeAspect="1"/>
          </p:cNvGraphicFramePr>
          <p:nvPr/>
        </p:nvGraphicFramePr>
        <p:xfrm>
          <a:off x="228600" y="685800"/>
          <a:ext cx="8686800" cy="3525838"/>
        </p:xfrm>
        <a:graphic>
          <a:graphicData uri="http://schemas.openxmlformats.org/presentationml/2006/ole">
            <mc:AlternateContent xmlns:mc="http://schemas.openxmlformats.org/markup-compatibility/2006">
              <mc:Choice xmlns:v="urn:schemas-microsoft-com:vml" Requires="v">
                <p:oleObj name="文档" r:id="rId2" imgW="4419000" imgH="1793160" progId="Word.Document.8">
                  <p:embed/>
                </p:oleObj>
              </mc:Choice>
              <mc:Fallback>
                <p:oleObj name="文档" r:id="rId2" imgW="4419000" imgH="1793160" progId="Word.Document.8">
                  <p:embed/>
                  <p:pic>
                    <p:nvPicPr>
                      <p:cNvPr id="19458" name="Object 8">
                        <a:extLst>
                          <a:ext uri="{FF2B5EF4-FFF2-40B4-BE49-F238E27FC236}">
                            <a16:creationId xmlns:a16="http://schemas.microsoft.com/office/drawing/2014/main" id="{348CBB2D-2B79-DB78-4557-6A8578FEA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85800"/>
                        <a:ext cx="8686800" cy="352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4">
            <a:extLst>
              <a:ext uri="{FF2B5EF4-FFF2-40B4-BE49-F238E27FC236}">
                <a16:creationId xmlns:a16="http://schemas.microsoft.com/office/drawing/2014/main" id="{37A462DD-A75D-F6D0-3D77-930B9E2F5987}"/>
              </a:ext>
            </a:extLst>
          </p:cNvPr>
          <p:cNvGraphicFramePr>
            <a:graphicFrameLocks noChangeAspect="1"/>
          </p:cNvGraphicFramePr>
          <p:nvPr/>
        </p:nvGraphicFramePr>
        <p:xfrm>
          <a:off x="152400" y="609600"/>
          <a:ext cx="8763000" cy="3883025"/>
        </p:xfrm>
        <a:graphic>
          <a:graphicData uri="http://schemas.openxmlformats.org/presentationml/2006/ole">
            <mc:AlternateContent xmlns:mc="http://schemas.openxmlformats.org/markup-compatibility/2006">
              <mc:Choice xmlns:v="urn:schemas-microsoft-com:vml" Requires="v">
                <p:oleObj name="文档" r:id="rId2" imgW="3876120" imgH="1717200" progId="Word.Document.8">
                  <p:embed/>
                </p:oleObj>
              </mc:Choice>
              <mc:Fallback>
                <p:oleObj name="文档" r:id="rId2" imgW="3876120" imgH="1717200" progId="Word.Document.8">
                  <p:embed/>
                  <p:pic>
                    <p:nvPicPr>
                      <p:cNvPr id="20482" name="Object 4">
                        <a:extLst>
                          <a:ext uri="{FF2B5EF4-FFF2-40B4-BE49-F238E27FC236}">
                            <a16:creationId xmlns:a16="http://schemas.microsoft.com/office/drawing/2014/main" id="{37A462DD-A75D-F6D0-3D77-930B9E2F5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9600"/>
                        <a:ext cx="8763000" cy="38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4">
            <a:extLst>
              <a:ext uri="{FF2B5EF4-FFF2-40B4-BE49-F238E27FC236}">
                <a16:creationId xmlns:a16="http://schemas.microsoft.com/office/drawing/2014/main" id="{4D4C194E-4BF8-C261-5C47-CCDD66EAF02A}"/>
              </a:ext>
            </a:extLst>
          </p:cNvPr>
          <p:cNvGraphicFramePr>
            <a:graphicFrameLocks noChangeAspect="1"/>
          </p:cNvGraphicFramePr>
          <p:nvPr/>
        </p:nvGraphicFramePr>
        <p:xfrm>
          <a:off x="533400" y="609600"/>
          <a:ext cx="7924800" cy="4838700"/>
        </p:xfrm>
        <a:graphic>
          <a:graphicData uri="http://schemas.openxmlformats.org/presentationml/2006/ole">
            <mc:AlternateContent xmlns:mc="http://schemas.openxmlformats.org/markup-compatibility/2006">
              <mc:Choice xmlns:v="urn:schemas-microsoft-com:vml" Requires="v">
                <p:oleObj name="文档" r:id="rId2" imgW="3513960" imgH="2146320" progId="Word.Document.8">
                  <p:embed/>
                </p:oleObj>
              </mc:Choice>
              <mc:Fallback>
                <p:oleObj name="文档" r:id="rId2" imgW="3513960" imgH="2146320" progId="Word.Document.8">
                  <p:embed/>
                  <p:pic>
                    <p:nvPicPr>
                      <p:cNvPr id="21506" name="Object 4">
                        <a:extLst>
                          <a:ext uri="{FF2B5EF4-FFF2-40B4-BE49-F238E27FC236}">
                            <a16:creationId xmlns:a16="http://schemas.microsoft.com/office/drawing/2014/main" id="{4D4C194E-4BF8-C261-5C47-CCDD66EA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09600"/>
                        <a:ext cx="79248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4">
            <a:extLst>
              <a:ext uri="{FF2B5EF4-FFF2-40B4-BE49-F238E27FC236}">
                <a16:creationId xmlns:a16="http://schemas.microsoft.com/office/drawing/2014/main" id="{88C00D68-D524-AB79-E7C7-5BF0F02482E7}"/>
              </a:ext>
            </a:extLst>
          </p:cNvPr>
          <p:cNvGraphicFramePr>
            <a:graphicFrameLocks noChangeAspect="1"/>
          </p:cNvGraphicFramePr>
          <p:nvPr/>
        </p:nvGraphicFramePr>
        <p:xfrm>
          <a:off x="76200" y="533400"/>
          <a:ext cx="8915400" cy="5311775"/>
        </p:xfrm>
        <a:graphic>
          <a:graphicData uri="http://schemas.openxmlformats.org/presentationml/2006/ole">
            <mc:AlternateContent xmlns:mc="http://schemas.openxmlformats.org/markup-compatibility/2006">
              <mc:Choice xmlns:v="urn:schemas-microsoft-com:vml" Requires="v">
                <p:oleObj name="文档" r:id="rId2" imgW="4237920" imgH="2526120" progId="Word.Document.8">
                  <p:embed/>
                </p:oleObj>
              </mc:Choice>
              <mc:Fallback>
                <p:oleObj name="文档" r:id="rId2" imgW="4237920" imgH="2526120" progId="Word.Document.8">
                  <p:embed/>
                  <p:pic>
                    <p:nvPicPr>
                      <p:cNvPr id="22530" name="Object 4">
                        <a:extLst>
                          <a:ext uri="{FF2B5EF4-FFF2-40B4-BE49-F238E27FC236}">
                            <a16:creationId xmlns:a16="http://schemas.microsoft.com/office/drawing/2014/main" id="{88C00D68-D524-AB79-E7C7-5BF0F0248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33400"/>
                        <a:ext cx="891540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4">
            <a:extLst>
              <a:ext uri="{FF2B5EF4-FFF2-40B4-BE49-F238E27FC236}">
                <a16:creationId xmlns:a16="http://schemas.microsoft.com/office/drawing/2014/main" id="{5946835C-ABE3-A5A8-F29F-3A9B2ADE7C6B}"/>
              </a:ext>
            </a:extLst>
          </p:cNvPr>
          <p:cNvGraphicFramePr>
            <a:graphicFrameLocks noChangeAspect="1"/>
          </p:cNvGraphicFramePr>
          <p:nvPr/>
        </p:nvGraphicFramePr>
        <p:xfrm>
          <a:off x="-76200" y="685800"/>
          <a:ext cx="9144000" cy="4260850"/>
        </p:xfrm>
        <a:graphic>
          <a:graphicData uri="http://schemas.openxmlformats.org/presentationml/2006/ole">
            <mc:AlternateContent xmlns:mc="http://schemas.openxmlformats.org/markup-compatibility/2006">
              <mc:Choice xmlns:v="urn:schemas-microsoft-com:vml" Requires="v">
                <p:oleObj name="文档" r:id="rId2" imgW="5168160" imgH="2408040" progId="Word.Document.8">
                  <p:embed/>
                </p:oleObj>
              </mc:Choice>
              <mc:Fallback>
                <p:oleObj name="文档" r:id="rId2" imgW="5168160" imgH="2408040" progId="Word.Document.8">
                  <p:embed/>
                  <p:pic>
                    <p:nvPicPr>
                      <p:cNvPr id="23554" name="Object 4">
                        <a:extLst>
                          <a:ext uri="{FF2B5EF4-FFF2-40B4-BE49-F238E27FC236}">
                            <a16:creationId xmlns:a16="http://schemas.microsoft.com/office/drawing/2014/main" id="{5946835C-ABE3-A5A8-F29F-3A9B2ADE7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9144000" cy="42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86E2FC70-083C-F3DF-637E-356F1A283F04}"/>
              </a:ext>
            </a:extLst>
          </p:cNvPr>
          <p:cNvSpPr>
            <a:spLocks noGrp="1" noChangeArrowheads="1"/>
          </p:cNvSpPr>
          <p:nvPr>
            <p:ph type="title"/>
          </p:nvPr>
        </p:nvSpPr>
        <p:spPr/>
        <p:txBody>
          <a:bodyPr/>
          <a:lstStyle/>
          <a:p>
            <a:pPr eaLnBrk="1" hangingPunct="1"/>
            <a:r>
              <a:rPr lang="en-US" altLang="zh-CN">
                <a:solidFill>
                  <a:schemeClr val="tx1"/>
                </a:solidFill>
              </a:rPr>
              <a:t>                      </a:t>
            </a:r>
            <a:r>
              <a:rPr lang="zh-CN" altLang="en-US">
                <a:solidFill>
                  <a:schemeClr val="tx1"/>
                </a:solidFill>
              </a:rPr>
              <a:t>习  题  七</a:t>
            </a:r>
          </a:p>
        </p:txBody>
      </p:sp>
      <p:sp>
        <p:nvSpPr>
          <p:cNvPr id="1106947" name="Rectangle 3">
            <a:extLst>
              <a:ext uri="{FF2B5EF4-FFF2-40B4-BE49-F238E27FC236}">
                <a16:creationId xmlns:a16="http://schemas.microsoft.com/office/drawing/2014/main" id="{92C4FD78-AB25-C9E5-1179-9F1EC07FA78D}"/>
              </a:ext>
            </a:extLst>
          </p:cNvPr>
          <p:cNvSpPr>
            <a:spLocks noGrp="1" noChangeArrowheads="1"/>
          </p:cNvSpPr>
          <p:nvPr>
            <p:ph type="body" idx="1"/>
          </p:nvPr>
        </p:nvSpPr>
        <p:spPr>
          <a:xfrm>
            <a:off x="647700" y="1558925"/>
            <a:ext cx="7848600" cy="5299075"/>
          </a:xfrm>
        </p:spPr>
        <p:txBody>
          <a:bodyPr/>
          <a:lstStyle/>
          <a:p>
            <a:pPr algn="just" eaLnBrk="1" hangingPunct="1">
              <a:lnSpc>
                <a:spcPct val="160000"/>
              </a:lnSpc>
              <a:buFont typeface="Wingdings" panose="05000000000000000000" pitchFamily="2" charset="2"/>
              <a:buNone/>
              <a:defRPr/>
            </a:pPr>
            <a:r>
              <a:rPr lang="en-US" altLang="zh-CN" sz="2000" b="0"/>
              <a:t>7.1 </a:t>
            </a:r>
            <a:r>
              <a:rPr lang="zh-CN" altLang="en-US" sz="2000" b="0"/>
              <a:t>完成下列选择题：</a:t>
            </a:r>
          </a:p>
          <a:p>
            <a:pPr algn="just" eaLnBrk="1" hangingPunct="1">
              <a:lnSpc>
                <a:spcPct val="160000"/>
              </a:lnSpc>
              <a:buFont typeface="Wingdings" panose="05000000000000000000" pitchFamily="2" charset="2"/>
              <a:buNone/>
              <a:defRPr/>
            </a:pPr>
            <a:r>
              <a:rPr lang="zh-CN" altLang="en-US" sz="2000" b="0"/>
              <a:t>（</a:t>
            </a:r>
            <a:r>
              <a:rPr lang="en-US" altLang="zh-CN" sz="2000" b="0"/>
              <a:t>1</a:t>
            </a:r>
            <a:r>
              <a:rPr lang="zh-CN" altLang="en-US" sz="2000" b="0"/>
              <a:t>）评价一个代码生成器最重要的指标是       。</a:t>
            </a:r>
          </a:p>
          <a:p>
            <a:pPr algn="just" eaLnBrk="1" hangingPunct="1">
              <a:lnSpc>
                <a:spcPct val="160000"/>
              </a:lnSpc>
              <a:buFont typeface="Wingdings" panose="05000000000000000000" pitchFamily="2" charset="2"/>
              <a:buNone/>
              <a:defRPr/>
            </a:pPr>
            <a:r>
              <a:rPr lang="zh-CN" altLang="en-US" sz="2000" b="0"/>
              <a:t>　　   </a:t>
            </a:r>
            <a:r>
              <a:rPr lang="en-US" altLang="zh-CN" sz="2000" b="0"/>
              <a:t>A</a:t>
            </a:r>
            <a:r>
              <a:rPr lang="zh-CN" altLang="en-US" sz="2000" b="0"/>
              <a:t>．代码的正确性   </a:t>
            </a:r>
            <a:r>
              <a:rPr lang="en-US" altLang="zh-CN" sz="2000" b="0"/>
              <a:t>B</a:t>
            </a:r>
            <a:r>
              <a:rPr lang="zh-CN" altLang="en-US" sz="2000" b="0"/>
              <a:t>．代码的高效性   </a:t>
            </a:r>
            <a:r>
              <a:rPr lang="en-US" altLang="zh-CN" sz="2000" b="0"/>
              <a:t>C</a:t>
            </a:r>
            <a:r>
              <a:rPr lang="zh-CN" altLang="en-US" sz="2000" b="0"/>
              <a:t>．代码的简洁性      </a:t>
            </a:r>
          </a:p>
          <a:p>
            <a:pPr algn="just" eaLnBrk="1" hangingPunct="1">
              <a:lnSpc>
                <a:spcPct val="160000"/>
              </a:lnSpc>
              <a:buFont typeface="Wingdings" panose="05000000000000000000" pitchFamily="2" charset="2"/>
              <a:buNone/>
              <a:defRPr/>
            </a:pPr>
            <a:r>
              <a:rPr lang="zh-CN" altLang="en-US" sz="2000" b="0"/>
              <a:t>           </a:t>
            </a:r>
            <a:r>
              <a:rPr lang="en-US" altLang="zh-CN" sz="2000" b="0"/>
              <a:t>D</a:t>
            </a:r>
            <a:r>
              <a:rPr lang="zh-CN" altLang="en-US" sz="2000" b="0"/>
              <a:t>．代码的维护性</a:t>
            </a:r>
          </a:p>
          <a:p>
            <a:pPr algn="just" eaLnBrk="1" hangingPunct="1">
              <a:lnSpc>
                <a:spcPct val="160000"/>
              </a:lnSpc>
              <a:buFont typeface="Wingdings" panose="05000000000000000000" pitchFamily="2" charset="2"/>
              <a:buNone/>
              <a:defRPr/>
            </a:pPr>
            <a:r>
              <a:rPr lang="zh-CN" altLang="en-US" sz="2000" b="0"/>
              <a:t>（</a:t>
            </a:r>
            <a:r>
              <a:rPr lang="en-US" altLang="zh-CN" sz="2000" b="0"/>
              <a:t>2</a:t>
            </a:r>
            <a:r>
              <a:rPr lang="zh-CN" altLang="en-US" sz="2000" b="0"/>
              <a:t>）编译程序生成的目标代码通常有       。</a:t>
            </a:r>
          </a:p>
          <a:p>
            <a:pPr algn="just" eaLnBrk="1" hangingPunct="1">
              <a:lnSpc>
                <a:spcPct val="160000"/>
              </a:lnSpc>
              <a:buFont typeface="Wingdings" panose="05000000000000000000" pitchFamily="2" charset="2"/>
              <a:buNone/>
              <a:defRPr/>
            </a:pPr>
            <a:r>
              <a:rPr lang="zh-CN" altLang="en-US" sz="2000" b="0"/>
              <a:t>　　   </a:t>
            </a:r>
            <a:r>
              <a:rPr lang="en-US" altLang="zh-CN" sz="2000" b="0"/>
              <a:t>A</a:t>
            </a:r>
            <a:r>
              <a:rPr lang="zh-CN" altLang="en-US" sz="2000" b="0"/>
              <a:t>．可立即执行的机器语言代码     </a:t>
            </a:r>
            <a:r>
              <a:rPr lang="en-US" altLang="zh-CN" sz="2000" b="0"/>
              <a:t>B</a:t>
            </a:r>
            <a:r>
              <a:rPr lang="zh-CN" altLang="en-US" sz="2000" b="0"/>
              <a:t>．汇编语言代码</a:t>
            </a:r>
          </a:p>
          <a:p>
            <a:pPr algn="just" eaLnBrk="1" hangingPunct="1">
              <a:lnSpc>
                <a:spcPct val="160000"/>
              </a:lnSpc>
              <a:buFont typeface="Wingdings" panose="05000000000000000000" pitchFamily="2" charset="2"/>
              <a:buNone/>
              <a:defRPr/>
            </a:pPr>
            <a:r>
              <a:rPr lang="zh-CN" altLang="en-US" sz="2000" b="0"/>
              <a:t>　　   </a:t>
            </a:r>
            <a:r>
              <a:rPr lang="en-US" altLang="zh-CN" sz="2000" b="0"/>
              <a:t>C</a:t>
            </a:r>
            <a:r>
              <a:rPr lang="zh-CN" altLang="en-US" sz="2000" b="0"/>
              <a:t>．待装配的机器语言代码模块    	</a:t>
            </a:r>
            <a:r>
              <a:rPr lang="en-US" altLang="zh-CN" sz="2000" b="0"/>
              <a:t>D</a:t>
            </a:r>
            <a:r>
              <a:rPr lang="zh-CN" altLang="en-US" sz="2000" b="0"/>
              <a:t>．</a:t>
            </a:r>
            <a:r>
              <a:rPr lang="en-US" altLang="zh-CN" sz="2000" b="0"/>
              <a:t>A</a:t>
            </a:r>
            <a:r>
              <a:rPr lang="zh-CN" altLang="en-US" sz="2000" b="0"/>
              <a:t>～</a:t>
            </a:r>
            <a:r>
              <a:rPr lang="en-US" altLang="zh-CN" sz="2000" b="0"/>
              <a:t>C</a:t>
            </a:r>
            <a:r>
              <a:rPr lang="zh-CN" altLang="en-US" sz="2000" b="0"/>
              <a:t>项</a:t>
            </a:r>
          </a:p>
          <a:p>
            <a:pPr algn="just" eaLnBrk="1" hangingPunct="1">
              <a:lnSpc>
                <a:spcPct val="160000"/>
              </a:lnSpc>
              <a:buFont typeface="Wingdings" panose="05000000000000000000" pitchFamily="2" charset="2"/>
              <a:buNone/>
              <a:defRPr/>
            </a:pPr>
            <a:r>
              <a:rPr lang="zh-CN" altLang="en-US" sz="2000" b="0"/>
              <a:t>（</a:t>
            </a:r>
            <a:r>
              <a:rPr lang="en-US" altLang="zh-CN" sz="2000" b="0"/>
              <a:t>3</a:t>
            </a:r>
            <a:r>
              <a:rPr lang="zh-CN" altLang="en-US" sz="2000" b="0"/>
              <a:t>）设计一个代码生成器要考虑       。</a:t>
            </a:r>
          </a:p>
          <a:p>
            <a:pPr algn="just" eaLnBrk="1" hangingPunct="1">
              <a:lnSpc>
                <a:spcPct val="160000"/>
              </a:lnSpc>
              <a:buFont typeface="Wingdings" panose="05000000000000000000" pitchFamily="2" charset="2"/>
              <a:buNone/>
              <a:defRPr/>
            </a:pPr>
            <a:r>
              <a:rPr lang="zh-CN" altLang="en-US" sz="2000" b="0"/>
              <a:t>　　   </a:t>
            </a:r>
            <a:r>
              <a:rPr lang="en-US" altLang="zh-CN" sz="2000" b="0"/>
              <a:t>A</a:t>
            </a:r>
            <a:r>
              <a:rPr lang="zh-CN" altLang="en-US" sz="2000" b="0"/>
              <a:t>．具体的机器结构                </a:t>
            </a:r>
            <a:r>
              <a:rPr lang="en-US" altLang="zh-CN" sz="2000" b="0"/>
              <a:t>B</a:t>
            </a:r>
            <a:r>
              <a:rPr lang="zh-CN" altLang="en-US" sz="2000" b="0"/>
              <a:t>．指令格式</a:t>
            </a:r>
          </a:p>
          <a:p>
            <a:pPr algn="just" eaLnBrk="1" hangingPunct="1">
              <a:lnSpc>
                <a:spcPct val="160000"/>
              </a:lnSpc>
              <a:buFont typeface="Wingdings" panose="05000000000000000000" pitchFamily="2" charset="2"/>
              <a:buNone/>
              <a:defRPr/>
            </a:pPr>
            <a:r>
              <a:rPr lang="zh-CN" altLang="en-US" sz="2000" b="0"/>
              <a:t>　　   </a:t>
            </a:r>
            <a:r>
              <a:rPr lang="en-US" altLang="zh-CN" sz="2000" b="0"/>
              <a:t>C</a:t>
            </a:r>
            <a:r>
              <a:rPr lang="zh-CN" altLang="en-US" sz="2000" b="0"/>
              <a:t>．字长及寄存器个数和种类    	</a:t>
            </a:r>
            <a:r>
              <a:rPr lang="en-US" altLang="zh-CN" sz="2000" b="0"/>
              <a:t>D</a:t>
            </a:r>
            <a:r>
              <a:rPr lang="zh-CN" altLang="en-US" sz="2000" b="0"/>
              <a:t>．</a:t>
            </a:r>
            <a:r>
              <a:rPr lang="en-US" altLang="zh-CN" sz="2000" b="0"/>
              <a:t>A</a:t>
            </a:r>
            <a:r>
              <a:rPr lang="zh-CN" altLang="en-US" sz="2000" b="0"/>
              <a:t>～</a:t>
            </a:r>
            <a:r>
              <a:rPr lang="en-US" altLang="zh-CN" sz="2000" b="0"/>
              <a:t>C</a:t>
            </a:r>
            <a:r>
              <a:rPr lang="zh-CN" altLang="en-US" sz="2000" b="0"/>
              <a:t>项</a:t>
            </a:r>
          </a:p>
        </p:txBody>
      </p:sp>
    </p:spTree>
  </p:cSld>
  <p:clrMapOvr>
    <a:masterClrMapping/>
  </p:clrMapOvr>
  <p:transition>
    <p:random/>
  </p:transition>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a:extLst>
              <a:ext uri="{FF2B5EF4-FFF2-40B4-BE49-F238E27FC236}">
                <a16:creationId xmlns:a16="http://schemas.microsoft.com/office/drawing/2014/main" id="{E4F4BD16-35BC-7EC7-8D1C-C90E862F1F1A}"/>
              </a:ext>
            </a:extLst>
          </p:cNvPr>
          <p:cNvSpPr txBox="1">
            <a:spLocks noChangeArrowheads="1"/>
          </p:cNvSpPr>
          <p:nvPr/>
        </p:nvSpPr>
        <p:spPr bwMode="auto">
          <a:xfrm>
            <a:off x="188913" y="476250"/>
            <a:ext cx="8723312"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60000"/>
              </a:lnSpc>
            </a:pPr>
            <a:r>
              <a:rPr lang="zh-CN" altLang="en-US"/>
              <a:t>　　</a:t>
            </a:r>
            <a:r>
              <a:rPr lang="en-US" altLang="zh-CN"/>
              <a:t>7.2  </a:t>
            </a:r>
            <a:r>
              <a:rPr lang="zh-CN" altLang="en-US"/>
              <a:t>对下列四元式序列生成目标代码：</a:t>
            </a:r>
          </a:p>
          <a:p>
            <a:pPr lvl="4" algn="just" eaLnBrk="1" hangingPunct="1">
              <a:lnSpc>
                <a:spcPct val="160000"/>
              </a:lnSpc>
            </a:pPr>
            <a:r>
              <a:rPr lang="en-US" altLang="zh-CN"/>
              <a:t>T=A−B</a:t>
            </a:r>
          </a:p>
          <a:p>
            <a:pPr lvl="4" algn="just" eaLnBrk="1" hangingPunct="1">
              <a:lnSpc>
                <a:spcPct val="160000"/>
              </a:lnSpc>
            </a:pPr>
            <a:r>
              <a:rPr lang="en-US" altLang="zh-CN"/>
              <a:t>S=C+D</a:t>
            </a:r>
          </a:p>
          <a:p>
            <a:pPr lvl="4" algn="just" eaLnBrk="1" hangingPunct="1">
              <a:lnSpc>
                <a:spcPct val="160000"/>
              </a:lnSpc>
            </a:pPr>
            <a:r>
              <a:rPr lang="en-US" altLang="zh-CN"/>
              <a:t>W=E−F</a:t>
            </a:r>
          </a:p>
          <a:p>
            <a:pPr lvl="4" algn="just" eaLnBrk="1" hangingPunct="1">
              <a:lnSpc>
                <a:spcPct val="160000"/>
              </a:lnSpc>
            </a:pPr>
            <a:r>
              <a:rPr lang="en-US" altLang="zh-CN"/>
              <a:t>U=W/T</a:t>
            </a:r>
          </a:p>
          <a:p>
            <a:pPr lvl="4" algn="just" eaLnBrk="1" hangingPunct="1">
              <a:lnSpc>
                <a:spcPct val="160000"/>
              </a:lnSpc>
            </a:pPr>
            <a:r>
              <a:rPr lang="en-US" altLang="zh-CN"/>
              <a:t>V=U*S</a:t>
            </a:r>
          </a:p>
          <a:p>
            <a:pPr algn="just" eaLnBrk="1" hangingPunct="1">
              <a:lnSpc>
                <a:spcPct val="160000"/>
              </a:lnSpc>
            </a:pPr>
            <a:r>
              <a:rPr lang="zh-CN" altLang="en-US"/>
              <a:t>其中，</a:t>
            </a:r>
            <a:r>
              <a:rPr lang="en-US" altLang="zh-CN"/>
              <a:t>V</a:t>
            </a:r>
            <a:r>
              <a:rPr lang="zh-CN" altLang="en-US"/>
              <a:t>是基本块出口的活跃变量，</a:t>
            </a:r>
            <a:r>
              <a:rPr lang="en-US" altLang="zh-CN"/>
              <a:t>R</a:t>
            </a:r>
            <a:r>
              <a:rPr lang="en-US" altLang="zh-CN" baseline="-30000"/>
              <a:t>0</a:t>
            </a:r>
            <a:r>
              <a:rPr lang="zh-CN" altLang="en-US"/>
              <a:t>和</a:t>
            </a:r>
            <a:r>
              <a:rPr lang="en-US" altLang="zh-CN"/>
              <a:t>R</a:t>
            </a:r>
            <a:r>
              <a:rPr lang="en-US" altLang="zh-CN" baseline="-30000"/>
              <a:t>1</a:t>
            </a:r>
            <a:r>
              <a:rPr lang="zh-CN" altLang="en-US"/>
              <a:t>是可用寄存器。</a:t>
            </a:r>
          </a:p>
        </p:txBody>
      </p:sp>
    </p:spTree>
  </p:cSld>
  <p:clrMapOvr>
    <a:masterClrMapping/>
  </p:clrMapOvr>
  <p:transition>
    <p:random/>
  </p:transition>
</p:sld>
</file>

<file path=ppt/theme/theme1.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99"/>
      </a:hlink>
      <a:folHlink>
        <a:srgbClr val="660066"/>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06_neo_3d_circle">
  <a:themeElements>
    <a:clrScheme name="06_neo_3d_circle 3">
      <a:dk1>
        <a:srgbClr val="000000"/>
      </a:dk1>
      <a:lt1>
        <a:srgbClr val="FFFFFF"/>
      </a:lt1>
      <a:dk2>
        <a:srgbClr val="FFFFFF"/>
      </a:dk2>
      <a:lt2>
        <a:srgbClr val="DDDDDD"/>
      </a:lt2>
      <a:accent1>
        <a:srgbClr val="0099FF"/>
      </a:accent1>
      <a:accent2>
        <a:srgbClr val="003E68"/>
      </a:accent2>
      <a:accent3>
        <a:srgbClr val="FFFFFF"/>
      </a:accent3>
      <a:accent4>
        <a:srgbClr val="000000"/>
      </a:accent4>
      <a:accent5>
        <a:srgbClr val="AACAFF"/>
      </a:accent5>
      <a:accent6>
        <a:srgbClr val="00375E"/>
      </a:accent6>
      <a:hlink>
        <a:srgbClr val="83CDFF"/>
      </a:hlink>
      <a:folHlink>
        <a:srgbClr val="878FA5"/>
      </a:folHlink>
    </a:clrScheme>
    <a:fontScheme name="06_neo_3d_circ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06_neo_3d_circle 1">
        <a:dk1>
          <a:srgbClr val="000000"/>
        </a:dk1>
        <a:lt1>
          <a:srgbClr val="FFFFFF"/>
        </a:lt1>
        <a:dk2>
          <a:srgbClr val="FFFFFF"/>
        </a:dk2>
        <a:lt2>
          <a:srgbClr val="DDDDDD"/>
        </a:lt2>
        <a:accent1>
          <a:srgbClr val="CC9900"/>
        </a:accent1>
        <a:accent2>
          <a:srgbClr val="684D00"/>
        </a:accent2>
        <a:accent3>
          <a:srgbClr val="FFFFFF"/>
        </a:accent3>
        <a:accent4>
          <a:srgbClr val="000000"/>
        </a:accent4>
        <a:accent5>
          <a:srgbClr val="E2CAAA"/>
        </a:accent5>
        <a:accent6>
          <a:srgbClr val="5E4500"/>
        </a:accent6>
        <a:hlink>
          <a:srgbClr val="FFD765"/>
        </a:hlink>
        <a:folHlink>
          <a:srgbClr val="878FA5"/>
        </a:folHlink>
      </a:clrScheme>
      <a:clrMap bg1="lt1" tx1="dk1" bg2="lt2" tx2="dk2" accent1="accent1" accent2="accent2" accent3="accent3" accent4="accent4" accent5="accent5" accent6="accent6" hlink="hlink" folHlink="folHlink"/>
    </a:extraClrScheme>
    <a:extraClrScheme>
      <a:clrScheme name="06_neo_3d_circle 2">
        <a:dk1>
          <a:srgbClr val="000000"/>
        </a:dk1>
        <a:lt1>
          <a:srgbClr val="FFFFFF"/>
        </a:lt1>
        <a:dk2>
          <a:srgbClr val="FFFFFF"/>
        </a:dk2>
        <a:lt2>
          <a:srgbClr val="DDDDDD"/>
        </a:lt2>
        <a:accent1>
          <a:srgbClr val="9933FF"/>
        </a:accent1>
        <a:accent2>
          <a:srgbClr val="36006C"/>
        </a:accent2>
        <a:accent3>
          <a:srgbClr val="FFFFFF"/>
        </a:accent3>
        <a:accent4>
          <a:srgbClr val="000000"/>
        </a:accent4>
        <a:accent5>
          <a:srgbClr val="CAADFF"/>
        </a:accent5>
        <a:accent6>
          <a:srgbClr val="300061"/>
        </a:accent6>
        <a:hlink>
          <a:srgbClr val="C387FF"/>
        </a:hlink>
        <a:folHlink>
          <a:srgbClr val="878FA5"/>
        </a:folHlink>
      </a:clrScheme>
      <a:clrMap bg1="lt1" tx1="dk1" bg2="lt2" tx2="dk2" accent1="accent1" accent2="accent2" accent3="accent3" accent4="accent4" accent5="accent5" accent6="accent6" hlink="hlink" folHlink="folHlink"/>
    </a:extraClrScheme>
    <a:extraClrScheme>
      <a:clrScheme name="06_neo_3d_circle 3">
        <a:dk1>
          <a:srgbClr val="000000"/>
        </a:dk1>
        <a:lt1>
          <a:srgbClr val="FFFFFF"/>
        </a:lt1>
        <a:dk2>
          <a:srgbClr val="FFFFFF"/>
        </a:dk2>
        <a:lt2>
          <a:srgbClr val="DDDDDD"/>
        </a:lt2>
        <a:accent1>
          <a:srgbClr val="0099FF"/>
        </a:accent1>
        <a:accent2>
          <a:srgbClr val="003E68"/>
        </a:accent2>
        <a:accent3>
          <a:srgbClr val="FFFFFF"/>
        </a:accent3>
        <a:accent4>
          <a:srgbClr val="000000"/>
        </a:accent4>
        <a:accent5>
          <a:srgbClr val="AACAFF"/>
        </a:accent5>
        <a:accent6>
          <a:srgbClr val="00375E"/>
        </a:accent6>
        <a:hlink>
          <a:srgbClr val="83CDFF"/>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neo_3d_circle">
  <a:themeElements>
    <a:clrScheme name="7_neo_3d_circle 3">
      <a:dk1>
        <a:srgbClr val="000000"/>
      </a:dk1>
      <a:lt1>
        <a:srgbClr val="FFFFFF"/>
      </a:lt1>
      <a:dk2>
        <a:srgbClr val="FFFFFF"/>
      </a:dk2>
      <a:lt2>
        <a:srgbClr val="DDDDDD"/>
      </a:lt2>
      <a:accent1>
        <a:srgbClr val="0099FF"/>
      </a:accent1>
      <a:accent2>
        <a:srgbClr val="003E68"/>
      </a:accent2>
      <a:accent3>
        <a:srgbClr val="FFFFFF"/>
      </a:accent3>
      <a:accent4>
        <a:srgbClr val="000000"/>
      </a:accent4>
      <a:accent5>
        <a:srgbClr val="AACAFF"/>
      </a:accent5>
      <a:accent6>
        <a:srgbClr val="00375E"/>
      </a:accent6>
      <a:hlink>
        <a:srgbClr val="83CDFF"/>
      </a:hlink>
      <a:folHlink>
        <a:srgbClr val="878FA5"/>
      </a:folHlink>
    </a:clrScheme>
    <a:fontScheme name="7_neo_3d_circ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7_neo_3d_circle 1">
        <a:dk1>
          <a:srgbClr val="000000"/>
        </a:dk1>
        <a:lt1>
          <a:srgbClr val="FFFFFF"/>
        </a:lt1>
        <a:dk2>
          <a:srgbClr val="FFFFFF"/>
        </a:dk2>
        <a:lt2>
          <a:srgbClr val="DDDDDD"/>
        </a:lt2>
        <a:accent1>
          <a:srgbClr val="CC9900"/>
        </a:accent1>
        <a:accent2>
          <a:srgbClr val="684D00"/>
        </a:accent2>
        <a:accent3>
          <a:srgbClr val="FFFFFF"/>
        </a:accent3>
        <a:accent4>
          <a:srgbClr val="000000"/>
        </a:accent4>
        <a:accent5>
          <a:srgbClr val="E2CAAA"/>
        </a:accent5>
        <a:accent6>
          <a:srgbClr val="5E4500"/>
        </a:accent6>
        <a:hlink>
          <a:srgbClr val="FFD765"/>
        </a:hlink>
        <a:folHlink>
          <a:srgbClr val="878FA5"/>
        </a:folHlink>
      </a:clrScheme>
      <a:clrMap bg1="lt1" tx1="dk1" bg2="lt2" tx2="dk2" accent1="accent1" accent2="accent2" accent3="accent3" accent4="accent4" accent5="accent5" accent6="accent6" hlink="hlink" folHlink="folHlink"/>
    </a:extraClrScheme>
    <a:extraClrScheme>
      <a:clrScheme name="7_neo_3d_circle 2">
        <a:dk1>
          <a:srgbClr val="000000"/>
        </a:dk1>
        <a:lt1>
          <a:srgbClr val="FFFFFF"/>
        </a:lt1>
        <a:dk2>
          <a:srgbClr val="FFFFFF"/>
        </a:dk2>
        <a:lt2>
          <a:srgbClr val="DDDDDD"/>
        </a:lt2>
        <a:accent1>
          <a:srgbClr val="9933FF"/>
        </a:accent1>
        <a:accent2>
          <a:srgbClr val="36006C"/>
        </a:accent2>
        <a:accent3>
          <a:srgbClr val="FFFFFF"/>
        </a:accent3>
        <a:accent4>
          <a:srgbClr val="000000"/>
        </a:accent4>
        <a:accent5>
          <a:srgbClr val="CAADFF"/>
        </a:accent5>
        <a:accent6>
          <a:srgbClr val="300061"/>
        </a:accent6>
        <a:hlink>
          <a:srgbClr val="C387FF"/>
        </a:hlink>
        <a:folHlink>
          <a:srgbClr val="878FA5"/>
        </a:folHlink>
      </a:clrScheme>
      <a:clrMap bg1="lt1" tx1="dk1" bg2="lt2" tx2="dk2" accent1="accent1" accent2="accent2" accent3="accent3" accent4="accent4" accent5="accent5" accent6="accent6" hlink="hlink" folHlink="folHlink"/>
    </a:extraClrScheme>
    <a:extraClrScheme>
      <a:clrScheme name="7_neo_3d_circle 3">
        <a:dk1>
          <a:srgbClr val="000000"/>
        </a:dk1>
        <a:lt1>
          <a:srgbClr val="FFFFFF"/>
        </a:lt1>
        <a:dk2>
          <a:srgbClr val="FFFFFF"/>
        </a:dk2>
        <a:lt2>
          <a:srgbClr val="DDDDDD"/>
        </a:lt2>
        <a:accent1>
          <a:srgbClr val="0099FF"/>
        </a:accent1>
        <a:accent2>
          <a:srgbClr val="003E68"/>
        </a:accent2>
        <a:accent3>
          <a:srgbClr val="FFFFFF"/>
        </a:accent3>
        <a:accent4>
          <a:srgbClr val="000000"/>
        </a:accent4>
        <a:accent5>
          <a:srgbClr val="AACAFF"/>
        </a:accent5>
        <a:accent6>
          <a:srgbClr val="00375E"/>
        </a:accent6>
        <a:hlink>
          <a:srgbClr val="83CDFF"/>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8_neo_3d_circle">
  <a:themeElements>
    <a:clrScheme name="8_neo_3d_circle 3">
      <a:dk1>
        <a:srgbClr val="000000"/>
      </a:dk1>
      <a:lt1>
        <a:srgbClr val="FFFFFF"/>
      </a:lt1>
      <a:dk2>
        <a:srgbClr val="FFFFFF"/>
      </a:dk2>
      <a:lt2>
        <a:srgbClr val="DDDDDD"/>
      </a:lt2>
      <a:accent1>
        <a:srgbClr val="0099FF"/>
      </a:accent1>
      <a:accent2>
        <a:srgbClr val="003E68"/>
      </a:accent2>
      <a:accent3>
        <a:srgbClr val="FFFFFF"/>
      </a:accent3>
      <a:accent4>
        <a:srgbClr val="000000"/>
      </a:accent4>
      <a:accent5>
        <a:srgbClr val="AACAFF"/>
      </a:accent5>
      <a:accent6>
        <a:srgbClr val="00375E"/>
      </a:accent6>
      <a:hlink>
        <a:srgbClr val="83CDFF"/>
      </a:hlink>
      <a:folHlink>
        <a:srgbClr val="878FA5"/>
      </a:folHlink>
    </a:clrScheme>
    <a:fontScheme name="8_neo_3d_circ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8_neo_3d_circle 1">
        <a:dk1>
          <a:srgbClr val="000000"/>
        </a:dk1>
        <a:lt1>
          <a:srgbClr val="FFFFFF"/>
        </a:lt1>
        <a:dk2>
          <a:srgbClr val="FFFFFF"/>
        </a:dk2>
        <a:lt2>
          <a:srgbClr val="DDDDDD"/>
        </a:lt2>
        <a:accent1>
          <a:srgbClr val="CC9900"/>
        </a:accent1>
        <a:accent2>
          <a:srgbClr val="684D00"/>
        </a:accent2>
        <a:accent3>
          <a:srgbClr val="FFFFFF"/>
        </a:accent3>
        <a:accent4>
          <a:srgbClr val="000000"/>
        </a:accent4>
        <a:accent5>
          <a:srgbClr val="E2CAAA"/>
        </a:accent5>
        <a:accent6>
          <a:srgbClr val="5E4500"/>
        </a:accent6>
        <a:hlink>
          <a:srgbClr val="FFD765"/>
        </a:hlink>
        <a:folHlink>
          <a:srgbClr val="878FA5"/>
        </a:folHlink>
      </a:clrScheme>
      <a:clrMap bg1="lt1" tx1="dk1" bg2="lt2" tx2="dk2" accent1="accent1" accent2="accent2" accent3="accent3" accent4="accent4" accent5="accent5" accent6="accent6" hlink="hlink" folHlink="folHlink"/>
    </a:extraClrScheme>
    <a:extraClrScheme>
      <a:clrScheme name="8_neo_3d_circle 2">
        <a:dk1>
          <a:srgbClr val="000000"/>
        </a:dk1>
        <a:lt1>
          <a:srgbClr val="FFFFFF"/>
        </a:lt1>
        <a:dk2>
          <a:srgbClr val="FFFFFF"/>
        </a:dk2>
        <a:lt2>
          <a:srgbClr val="DDDDDD"/>
        </a:lt2>
        <a:accent1>
          <a:srgbClr val="9933FF"/>
        </a:accent1>
        <a:accent2>
          <a:srgbClr val="36006C"/>
        </a:accent2>
        <a:accent3>
          <a:srgbClr val="FFFFFF"/>
        </a:accent3>
        <a:accent4>
          <a:srgbClr val="000000"/>
        </a:accent4>
        <a:accent5>
          <a:srgbClr val="CAADFF"/>
        </a:accent5>
        <a:accent6>
          <a:srgbClr val="300061"/>
        </a:accent6>
        <a:hlink>
          <a:srgbClr val="C387FF"/>
        </a:hlink>
        <a:folHlink>
          <a:srgbClr val="878FA5"/>
        </a:folHlink>
      </a:clrScheme>
      <a:clrMap bg1="lt1" tx1="dk1" bg2="lt2" tx2="dk2" accent1="accent1" accent2="accent2" accent3="accent3" accent4="accent4" accent5="accent5" accent6="accent6" hlink="hlink" folHlink="folHlink"/>
    </a:extraClrScheme>
    <a:extraClrScheme>
      <a:clrScheme name="8_neo_3d_circle 3">
        <a:dk1>
          <a:srgbClr val="000000"/>
        </a:dk1>
        <a:lt1>
          <a:srgbClr val="FFFFFF"/>
        </a:lt1>
        <a:dk2>
          <a:srgbClr val="FFFFFF"/>
        </a:dk2>
        <a:lt2>
          <a:srgbClr val="DDDDDD"/>
        </a:lt2>
        <a:accent1>
          <a:srgbClr val="0099FF"/>
        </a:accent1>
        <a:accent2>
          <a:srgbClr val="003E68"/>
        </a:accent2>
        <a:accent3>
          <a:srgbClr val="FFFFFF"/>
        </a:accent3>
        <a:accent4>
          <a:srgbClr val="000000"/>
        </a:accent4>
        <a:accent5>
          <a:srgbClr val="AACAFF"/>
        </a:accent5>
        <a:accent6>
          <a:srgbClr val="00375E"/>
        </a:accent6>
        <a:hlink>
          <a:srgbClr val="83CDFF"/>
        </a:hlink>
        <a:folHlink>
          <a:srgbClr val="878FA5"/>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1579</TotalTime>
  <Words>109236</Words>
  <Application>Microsoft Office PowerPoint</Application>
  <PresentationFormat>全屏显示(4:3)</PresentationFormat>
  <Paragraphs>4499</Paragraphs>
  <Slides>1082</Slides>
  <Notes>0</Notes>
  <HiddenSlides>0</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7</vt:i4>
      </vt:variant>
      <vt:variant>
        <vt:lpstr>幻灯片标题</vt:lpstr>
      </vt:variant>
      <vt:variant>
        <vt:i4>1082</vt:i4>
      </vt:variant>
    </vt:vector>
  </HeadingPairs>
  <TitlesOfParts>
    <vt:vector size="1103" baseType="lpstr">
      <vt:lpstr>Arial Unicode MS</vt:lpstr>
      <vt:lpstr>黑体</vt:lpstr>
      <vt:lpstr>华文行楷</vt:lpstr>
      <vt:lpstr>楷体</vt:lpstr>
      <vt:lpstr>楷体_GB2312</vt:lpstr>
      <vt:lpstr>宋体</vt:lpstr>
      <vt:lpstr>Arial</vt:lpstr>
      <vt:lpstr>Times New Roman</vt:lpstr>
      <vt:lpstr>Verdana</vt:lpstr>
      <vt:lpstr>Wingdings</vt:lpstr>
      <vt:lpstr>1_默认设计模板</vt:lpstr>
      <vt:lpstr>06_neo_3d_circle</vt:lpstr>
      <vt:lpstr>7_neo_3d_circle</vt:lpstr>
      <vt:lpstr>8_neo_3d_circle</vt:lpstr>
      <vt:lpstr>Equation</vt:lpstr>
      <vt:lpstr>图片</vt:lpstr>
      <vt:lpstr>公式</vt:lpstr>
      <vt:lpstr>文档</vt:lpstr>
      <vt:lpstr>Microsoft Word 97 - 2003 Document</vt:lpstr>
      <vt:lpstr>Microsoft Word Picture</vt:lpstr>
      <vt:lpstr>Microsoft Visio 2000/2002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  编译程序的历史及发展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第2章 词法分析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  自底向上分析方法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3.5.1  LR分析器的工作原理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也可以用项目集规范族和图3-37所示的状态转换图来共同表示G'[S'] 的DFA。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不含else的条件语句if(E) S的代码结构图如图4-11所示。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5.3.2  定值-引用链（du链）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5.3.3  复写传播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习  题  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西安火炬电脑公司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mwz2</dc:creator>
  <cp:lastModifiedBy>Yang kyle</cp:lastModifiedBy>
  <cp:revision>212</cp:revision>
  <dcterms:created xsi:type="dcterms:W3CDTF">2003-07-29T00:21:34Z</dcterms:created>
  <dcterms:modified xsi:type="dcterms:W3CDTF">2023-03-04T12:06:27Z</dcterms:modified>
</cp:coreProperties>
</file>